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76" r:id="rId3"/>
    <p:sldId id="347" r:id="rId4"/>
    <p:sldId id="348" r:id="rId6"/>
    <p:sldId id="349" r:id="rId7"/>
    <p:sldId id="350" r:id="rId8"/>
    <p:sldId id="278" r:id="rId9"/>
    <p:sldId id="279" r:id="rId10"/>
    <p:sldId id="280" r:id="rId11"/>
    <p:sldId id="281" r:id="rId12"/>
    <p:sldId id="351" r:id="rId13"/>
    <p:sldId id="282" r:id="rId14"/>
    <p:sldId id="283" r:id="rId15"/>
    <p:sldId id="285" r:id="rId16"/>
    <p:sldId id="286" r:id="rId17"/>
    <p:sldId id="288" r:id="rId18"/>
    <p:sldId id="352" r:id="rId19"/>
    <p:sldId id="299" r:id="rId20"/>
    <p:sldId id="353" r:id="rId21"/>
    <p:sldId id="300" r:id="rId22"/>
    <p:sldId id="301" r:id="rId23"/>
    <p:sldId id="302" r:id="rId24"/>
    <p:sldId id="318" r:id="rId25"/>
    <p:sldId id="319" r:id="rId26"/>
    <p:sldId id="321" r:id="rId27"/>
    <p:sldId id="323" r:id="rId28"/>
    <p:sldId id="324" r:id="rId29"/>
    <p:sldId id="325" r:id="rId30"/>
    <p:sldId id="326" r:id="rId31"/>
    <p:sldId id="327" r:id="rId32"/>
    <p:sldId id="328" r:id="rId33"/>
    <p:sldId id="329" r:id="rId34"/>
    <p:sldId id="330" r:id="rId35"/>
    <p:sldId id="331" r:id="rId36"/>
    <p:sldId id="332" r:id="rId37"/>
    <p:sldId id="334" r:id="rId38"/>
    <p:sldId id="335" r:id="rId39"/>
    <p:sldId id="336" r:id="rId40"/>
    <p:sldId id="338" r:id="rId41"/>
    <p:sldId id="339" r:id="rId42"/>
    <p:sldId id="340" r:id="rId43"/>
    <p:sldId id="341" r:id="rId44"/>
    <p:sldId id="342" r:id="rId45"/>
    <p:sldId id="343" r:id="rId46"/>
    <p:sldId id="344" r:id="rId47"/>
    <p:sldId id="345" r:id="rId48"/>
    <p:sldId id="346" r:id="rId49"/>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2" Type="http://schemas.openxmlformats.org/officeDocument/2006/relationships/tableStyles" Target="tableStyles.xml"/><Relationship Id="rId51" Type="http://schemas.openxmlformats.org/officeDocument/2006/relationships/viewProps" Target="viewProps.xml"/><Relationship Id="rId50" Type="http://schemas.openxmlformats.org/officeDocument/2006/relationships/presProps" Target="presProps.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fld id="{2C1502C9-944B-4511-891E-9C020AA38E76}" type="slidenum">
              <a:rPr lang="en-US" altLang="zh-CN" sz="1200"/>
            </a:fld>
            <a:endParaRPr lang="en-US" altLang="zh-CN" sz="1200"/>
          </a:p>
        </p:txBody>
      </p:sp>
      <p:sp>
        <p:nvSpPr>
          <p:cNvPr id="22531" name="Rectangle 2"/>
          <p:cNvSpPr>
            <a:spLocks noGrp="1" noRot="1" noChangeAspect="1" noChangeArrowheads="1" noTextEdit="1"/>
          </p:cNvSpPr>
          <p:nvPr>
            <p:ph type="sldImg"/>
          </p:nvPr>
        </p:nvSpPr>
        <p:spPr>
          <a:xfrm>
            <a:off x="481013" y="1279525"/>
            <a:ext cx="6140450" cy="3454400"/>
          </a:xfrm>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2606400" y="597600"/>
            <a:ext cx="1299600" cy="5371200"/>
          </a:xfrm>
        </p:spPr>
        <p:txBody>
          <a:bodyPr vert="eaVert" anchor="b" anchorCtr="0">
            <a:normAutofit/>
          </a:bodyPr>
          <a:lstStyle>
            <a:lvl1pPr algn="l">
              <a:defRPr sz="32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440000" y="3355200"/>
            <a:ext cx="777600" cy="2854800"/>
          </a:xfrm>
        </p:spPr>
        <p:txBody>
          <a:bodyPr vert="eaVert">
            <a:normAutofit/>
          </a:bodyPr>
          <a:lstStyle>
            <a:lvl1pPr marL="0" indent="0" algn="l">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BD6CFE-61BA-47EB-855C-CA2BD6B4CCA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FBD6CFE-61BA-47EB-855C-CA2BD6B4CCA2}" type="slidenum">
              <a:rPr lang="zh-CN" altLang="en-US" smtClean="0"/>
            </a:fld>
            <a:endParaRPr lang="zh-CN" altLang="en-US"/>
          </a:p>
        </p:txBody>
      </p:sp>
      <p:sp>
        <p:nvSpPr>
          <p:cNvPr id="7" name="内容占位符 6"/>
          <p:cNvSpPr>
            <a:spLocks noGrp="1"/>
          </p:cNvSpPr>
          <p:nvPr>
            <p:ph sz="quarter" idx="13"/>
          </p:nvPr>
        </p:nvSpPr>
        <p:spPr>
          <a:xfrm>
            <a:off x="277019" y="169863"/>
            <a:ext cx="11637963" cy="6388100"/>
          </a:xfrm>
        </p:spPr>
        <p:txBody>
          <a:bodyPr/>
          <a:lstStyle>
            <a:lvl2pPr marL="342900" indent="-342900">
              <a:buClrTx/>
              <a:buFont typeface="Arial" panose="020B0604020202020204" pitchFamily="34" charset="0"/>
              <a:buChar char="•"/>
              <a:defRPr/>
            </a:lvl2pPr>
            <a:lvl3pPr>
              <a:defRPr sz="2000"/>
            </a:lvl3pPr>
            <a:lvl4pPr>
              <a:defRPr sz="1800"/>
            </a:lvl4pPr>
            <a:lvl5pPr>
              <a:defRPr sz="1800"/>
            </a:lvl5pPr>
            <a:lvl6pPr>
              <a:defRPr sz="1800"/>
            </a:lvl6pPr>
          </a:lstStyle>
          <a:p>
            <a:pPr lvl="0"/>
            <a:r>
              <a:rPr lang="zh-CN" altLang="en-US" dirty="0" smtClean="0"/>
              <a:t>单击此处编辑母版文本样式</a:t>
            </a:r>
            <a:endParaRPr lang="zh-CN" altLang="en-US" dirty="0" smtClean="0"/>
          </a:p>
          <a:p>
            <a:pPr lvl="2"/>
            <a:r>
              <a:rPr lang="zh-CN" altLang="en-US" dirty="0" smtClean="0"/>
              <a:t>第二级</a:t>
            </a:r>
            <a:endParaRPr lang="zh-CN" altLang="en-US" dirty="0" smtClean="0"/>
          </a:p>
          <a:p>
            <a:pPr lvl="3"/>
            <a:r>
              <a:rPr lang="zh-CN" altLang="en-US" dirty="0" smtClean="0"/>
              <a:t>第三级</a:t>
            </a:r>
            <a:endParaRPr lang="zh-CN" altLang="en-US" dirty="0" smtClean="0"/>
          </a:p>
          <a:p>
            <a:pPr lvl="4"/>
            <a:r>
              <a:rPr lang="zh-CN" altLang="en-US" dirty="0" smtClean="0"/>
              <a:t>第四级</a:t>
            </a:r>
            <a:endParaRPr lang="zh-CN" altLang="en-US" dirty="0" smtClean="0"/>
          </a:p>
          <a:p>
            <a:pPr lvl="5"/>
            <a:r>
              <a:rPr lang="zh-CN" altLang="en-US" dirty="0" smtClean="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dirty="0"/>
          </a:p>
        </p:txBody>
      </p:sp>
      <p:sp>
        <p:nvSpPr>
          <p:cNvPr id="7" name="灯片编号占位符 6"/>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normAutofit/>
          </a:bodyPr>
          <a:lstStyle>
            <a:lvl1pPr>
              <a:defRPr sz="3200"/>
            </a:lvl1pPr>
          </a:lstStyle>
          <a:p>
            <a:r>
              <a:rPr lang="zh-CN" altLang="en-US" dirty="0" smtClean="0"/>
              <a:t>单击此处编辑母版标题样式</a:t>
            </a:r>
            <a:endParaRPr lang="en-US" dirty="0"/>
          </a:p>
        </p:txBody>
      </p:sp>
      <p:sp>
        <p:nvSpPr>
          <p:cNvPr id="3" name="KSO_BC1"/>
          <p:cNvSpPr>
            <a:spLocks noGrp="1"/>
          </p:cNvSpPr>
          <p:nvPr>
            <p:ph idx="1"/>
          </p:nvPr>
        </p:nvSpPr>
        <p:spPr/>
        <p:txBody>
          <a:bodyPr>
            <a:normAutofit/>
          </a:bodyPr>
          <a:lstStyle>
            <a:lvl1pPr>
              <a:defRPr sz="2400">
                <a:solidFill>
                  <a:schemeClr val="bg2"/>
                </a:solidFill>
              </a:defRPr>
            </a:lvl1pPr>
            <a:lvl2pPr>
              <a:defRPr sz="2000"/>
            </a:lvl2pPr>
            <a:lvl3pPr>
              <a:defRPr sz="2000"/>
            </a:lvl3pPr>
            <a:lvl4pPr>
              <a:defRPr sz="1800"/>
            </a:lvl4pPr>
            <a:lvl5pPr>
              <a:defRPr sz="1800"/>
            </a:lvl5pPr>
            <a:lvl6pPr>
              <a:defRPr sz="1800"/>
            </a:lvl6pPr>
          </a:lstStyle>
          <a:p>
            <a:pPr lvl="0"/>
            <a:r>
              <a:rPr lang="zh-CN" altLang="en-US" dirty="0" smtClean="0"/>
              <a:t>单击此处编辑母版文本样式</a:t>
            </a:r>
            <a:endParaRPr lang="zh-CN" altLang="en-US" dirty="0" smtClean="0"/>
          </a:p>
          <a:p>
            <a:pPr lvl="2"/>
            <a:r>
              <a:rPr lang="zh-CN" altLang="en-US" dirty="0" smtClean="0"/>
              <a:t>第二级</a:t>
            </a:r>
            <a:endParaRPr lang="zh-CN" altLang="en-US" dirty="0" smtClean="0"/>
          </a:p>
          <a:p>
            <a:pPr lvl="3"/>
            <a:r>
              <a:rPr lang="zh-CN" altLang="en-US" dirty="0" smtClean="0"/>
              <a:t>第三级</a:t>
            </a:r>
            <a:endParaRPr lang="zh-CN" altLang="en-US" dirty="0" smtClean="0"/>
          </a:p>
          <a:p>
            <a:pPr lvl="4"/>
            <a:r>
              <a:rPr lang="zh-CN" altLang="en-US" dirty="0" smtClean="0"/>
              <a:t>第四级</a:t>
            </a:r>
            <a:endParaRPr lang="zh-CN" altLang="en-US" dirty="0" smtClean="0"/>
          </a:p>
          <a:p>
            <a:pPr lvl="5"/>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BD6CFE-61BA-47EB-855C-CA2BD6B4CCA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3679200" y="3564000"/>
            <a:ext cx="4449600" cy="1864800"/>
          </a:xfrm>
        </p:spPr>
        <p:txBody>
          <a:bodyPr lIns="0" tIns="0" rIns="0" bIns="0" anchor="t" anchorCtr="0">
            <a:normAutofit/>
          </a:bodyPr>
          <a:lstStyle>
            <a:lvl1pPr algn="ctr">
              <a:defRPr sz="2800" b="0">
                <a:solidFill>
                  <a:schemeClr val="tx1"/>
                </a:solidFill>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67709" y="5617695"/>
            <a:ext cx="10515600" cy="56119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7" name="MH_Others_11"/>
          <p:cNvSpPr/>
          <p:nvPr>
            <p:custDataLst>
              <p:tags r:id="rId2"/>
            </p:custDataLst>
          </p:nvPr>
        </p:nvSpPr>
        <p:spPr>
          <a:xfrm rot="5400000">
            <a:off x="5730019" y="975050"/>
            <a:ext cx="349407" cy="445070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8" name="MH_Others_12"/>
          <p:cNvCxnSpPr/>
          <p:nvPr>
            <p:custDataLst>
              <p:tags r:id="rId3"/>
            </p:custDataLst>
          </p:nvPr>
        </p:nvCxnSpPr>
        <p:spPr>
          <a:xfrm flipH="1">
            <a:off x="3679371" y="3424331"/>
            <a:ext cx="4450703" cy="0"/>
          </a:xfrm>
          <a:prstGeom prst="line">
            <a:avLst/>
          </a:prstGeom>
          <a:ln w="3810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4211638" y="2514118"/>
            <a:ext cx="2738437" cy="441325"/>
          </a:xfrm>
          <a:custGeom>
            <a:avLst/>
            <a:gdLst>
              <a:gd name="T0" fmla="*/ 1249 w 3450"/>
              <a:gd name="T1" fmla="*/ 466 h 556"/>
              <a:gd name="T2" fmla="*/ 1325 w 3450"/>
              <a:gd name="T3" fmla="*/ 462 h 556"/>
              <a:gd name="T4" fmla="*/ 1879 w 3450"/>
              <a:gd name="T5" fmla="*/ 182 h 556"/>
              <a:gd name="T6" fmla="*/ 1917 w 3450"/>
              <a:gd name="T7" fmla="*/ 443 h 556"/>
              <a:gd name="T8" fmla="*/ 1917 w 3450"/>
              <a:gd name="T9" fmla="*/ 180 h 556"/>
              <a:gd name="T10" fmla="*/ 2768 w 3450"/>
              <a:gd name="T11" fmla="*/ 173 h 556"/>
              <a:gd name="T12" fmla="*/ 2833 w 3450"/>
              <a:gd name="T13" fmla="*/ 190 h 556"/>
              <a:gd name="T14" fmla="*/ 2797 w 3450"/>
              <a:gd name="T15" fmla="*/ 155 h 556"/>
              <a:gd name="T16" fmla="*/ 3417 w 3450"/>
              <a:gd name="T17" fmla="*/ 190 h 556"/>
              <a:gd name="T18" fmla="*/ 3329 w 3450"/>
              <a:gd name="T19" fmla="*/ 205 h 556"/>
              <a:gd name="T20" fmla="*/ 3118 w 3450"/>
              <a:gd name="T21" fmla="*/ 305 h 556"/>
              <a:gd name="T22" fmla="*/ 3350 w 3450"/>
              <a:gd name="T23" fmla="*/ 140 h 556"/>
              <a:gd name="T24" fmla="*/ 2903 w 3450"/>
              <a:gd name="T25" fmla="*/ 159 h 556"/>
              <a:gd name="T26" fmla="*/ 2899 w 3450"/>
              <a:gd name="T27" fmla="*/ 351 h 556"/>
              <a:gd name="T28" fmla="*/ 2776 w 3450"/>
              <a:gd name="T29" fmla="*/ 504 h 556"/>
              <a:gd name="T30" fmla="*/ 2914 w 3450"/>
              <a:gd name="T31" fmla="*/ 441 h 556"/>
              <a:gd name="T32" fmla="*/ 2970 w 3450"/>
              <a:gd name="T33" fmla="*/ 424 h 556"/>
              <a:gd name="T34" fmla="*/ 2810 w 3450"/>
              <a:gd name="T35" fmla="*/ 546 h 556"/>
              <a:gd name="T36" fmla="*/ 2616 w 3450"/>
              <a:gd name="T37" fmla="*/ 416 h 556"/>
              <a:gd name="T38" fmla="*/ 2733 w 3450"/>
              <a:gd name="T39" fmla="*/ 128 h 556"/>
              <a:gd name="T40" fmla="*/ 2015 w 3450"/>
              <a:gd name="T41" fmla="*/ 136 h 556"/>
              <a:gd name="T42" fmla="*/ 2102 w 3450"/>
              <a:gd name="T43" fmla="*/ 349 h 556"/>
              <a:gd name="T44" fmla="*/ 1907 w 3450"/>
              <a:gd name="T45" fmla="*/ 493 h 556"/>
              <a:gd name="T46" fmla="*/ 1665 w 3450"/>
              <a:gd name="T47" fmla="*/ 445 h 556"/>
              <a:gd name="T48" fmla="*/ 1890 w 3450"/>
              <a:gd name="T49" fmla="*/ 132 h 556"/>
              <a:gd name="T50" fmla="*/ 1418 w 3450"/>
              <a:gd name="T51" fmla="*/ 140 h 556"/>
              <a:gd name="T52" fmla="*/ 1498 w 3450"/>
              <a:gd name="T53" fmla="*/ 236 h 556"/>
              <a:gd name="T54" fmla="*/ 1518 w 3450"/>
              <a:gd name="T55" fmla="*/ 539 h 556"/>
              <a:gd name="T56" fmla="*/ 1147 w 3450"/>
              <a:gd name="T57" fmla="*/ 529 h 556"/>
              <a:gd name="T58" fmla="*/ 1118 w 3450"/>
              <a:gd name="T59" fmla="*/ 301 h 556"/>
              <a:gd name="T60" fmla="*/ 1325 w 3450"/>
              <a:gd name="T61" fmla="*/ 245 h 556"/>
              <a:gd name="T62" fmla="*/ 1289 w 3450"/>
              <a:gd name="T63" fmla="*/ 159 h 556"/>
              <a:gd name="T64" fmla="*/ 1145 w 3450"/>
              <a:gd name="T65" fmla="*/ 222 h 556"/>
              <a:gd name="T66" fmla="*/ 1197 w 3450"/>
              <a:gd name="T67" fmla="*/ 132 h 556"/>
              <a:gd name="T68" fmla="*/ 305 w 3450"/>
              <a:gd name="T69" fmla="*/ 151 h 556"/>
              <a:gd name="T70" fmla="*/ 327 w 3450"/>
              <a:gd name="T71" fmla="*/ 234 h 556"/>
              <a:gd name="T72" fmla="*/ 236 w 3450"/>
              <a:gd name="T73" fmla="*/ 161 h 556"/>
              <a:gd name="T74" fmla="*/ 186 w 3450"/>
              <a:gd name="T75" fmla="*/ 449 h 556"/>
              <a:gd name="T76" fmla="*/ 240 w 3450"/>
              <a:gd name="T77" fmla="*/ 504 h 556"/>
              <a:gd name="T78" fmla="*/ 346 w 3450"/>
              <a:gd name="T79" fmla="*/ 401 h 556"/>
              <a:gd name="T80" fmla="*/ 352 w 3450"/>
              <a:gd name="T81" fmla="*/ 464 h 556"/>
              <a:gd name="T82" fmla="*/ 138 w 3450"/>
              <a:gd name="T83" fmla="*/ 537 h 556"/>
              <a:gd name="T84" fmla="*/ 0 w 3450"/>
              <a:gd name="T85" fmla="*/ 332 h 556"/>
              <a:gd name="T86" fmla="*/ 92 w 3450"/>
              <a:gd name="T87" fmla="*/ 150 h 556"/>
              <a:gd name="T88" fmla="*/ 672 w 3450"/>
              <a:gd name="T89" fmla="*/ 140 h 556"/>
              <a:gd name="T90" fmla="*/ 876 w 3450"/>
              <a:gd name="T91" fmla="*/ 132 h 556"/>
              <a:gd name="T92" fmla="*/ 937 w 3450"/>
              <a:gd name="T93" fmla="*/ 539 h 556"/>
              <a:gd name="T94" fmla="*/ 672 w 3450"/>
              <a:gd name="T95" fmla="*/ 219 h 556"/>
              <a:gd name="T96" fmla="*/ 496 w 3450"/>
              <a:gd name="T97" fmla="*/ 29 h 556"/>
              <a:gd name="T98" fmla="*/ 2493 w 3450"/>
              <a:gd name="T99" fmla="*/ 148 h 556"/>
              <a:gd name="T100" fmla="*/ 2420 w 3450"/>
              <a:gd name="T101" fmla="*/ 236 h 556"/>
              <a:gd name="T102" fmla="*/ 2463 w 3450"/>
              <a:gd name="T103" fmla="*/ 458 h 556"/>
              <a:gd name="T104" fmla="*/ 2511 w 3450"/>
              <a:gd name="T105" fmla="*/ 433 h 556"/>
              <a:gd name="T106" fmla="*/ 2340 w 3450"/>
              <a:gd name="T107" fmla="*/ 544 h 556"/>
              <a:gd name="T108" fmla="*/ 2246 w 3450"/>
              <a:gd name="T109" fmla="*/ 391 h 556"/>
              <a:gd name="T110" fmla="*/ 2199 w 3450"/>
              <a:gd name="T111" fmla="*/ 153 h 556"/>
              <a:gd name="T112" fmla="*/ 2296 w 3450"/>
              <a:gd name="T113" fmla="*/ 6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450" h="556">
                <a:moveTo>
                  <a:pt x="1270" y="301"/>
                </a:moveTo>
                <a:lnTo>
                  <a:pt x="1258" y="303"/>
                </a:lnTo>
                <a:lnTo>
                  <a:pt x="1251" y="313"/>
                </a:lnTo>
                <a:lnTo>
                  <a:pt x="1251" y="318"/>
                </a:lnTo>
                <a:lnTo>
                  <a:pt x="1249" y="328"/>
                </a:lnTo>
                <a:lnTo>
                  <a:pt x="1249" y="343"/>
                </a:lnTo>
                <a:lnTo>
                  <a:pt x="1249" y="362"/>
                </a:lnTo>
                <a:lnTo>
                  <a:pt x="1249" y="456"/>
                </a:lnTo>
                <a:lnTo>
                  <a:pt x="1249" y="466"/>
                </a:lnTo>
                <a:lnTo>
                  <a:pt x="1249" y="474"/>
                </a:lnTo>
                <a:lnTo>
                  <a:pt x="1249" y="477"/>
                </a:lnTo>
                <a:lnTo>
                  <a:pt x="1249" y="481"/>
                </a:lnTo>
                <a:lnTo>
                  <a:pt x="1254" y="491"/>
                </a:lnTo>
                <a:lnTo>
                  <a:pt x="1266" y="493"/>
                </a:lnTo>
                <a:lnTo>
                  <a:pt x="1279" y="491"/>
                </a:lnTo>
                <a:lnTo>
                  <a:pt x="1295" y="485"/>
                </a:lnTo>
                <a:lnTo>
                  <a:pt x="1312" y="474"/>
                </a:lnTo>
                <a:lnTo>
                  <a:pt x="1325" y="462"/>
                </a:lnTo>
                <a:lnTo>
                  <a:pt x="1325" y="320"/>
                </a:lnTo>
                <a:lnTo>
                  <a:pt x="1308" y="313"/>
                </a:lnTo>
                <a:lnTo>
                  <a:pt x="1293" y="305"/>
                </a:lnTo>
                <a:lnTo>
                  <a:pt x="1281" y="301"/>
                </a:lnTo>
                <a:lnTo>
                  <a:pt x="1270" y="301"/>
                </a:lnTo>
                <a:lnTo>
                  <a:pt x="1270" y="301"/>
                </a:lnTo>
                <a:close/>
                <a:moveTo>
                  <a:pt x="1909" y="169"/>
                </a:moveTo>
                <a:lnTo>
                  <a:pt x="1896" y="173"/>
                </a:lnTo>
                <a:lnTo>
                  <a:pt x="1879" y="182"/>
                </a:lnTo>
                <a:lnTo>
                  <a:pt x="1859" y="197"/>
                </a:lnTo>
                <a:lnTo>
                  <a:pt x="1840" y="219"/>
                </a:lnTo>
                <a:lnTo>
                  <a:pt x="1840" y="403"/>
                </a:lnTo>
                <a:lnTo>
                  <a:pt x="1859" y="422"/>
                </a:lnTo>
                <a:lnTo>
                  <a:pt x="1879" y="435"/>
                </a:lnTo>
                <a:lnTo>
                  <a:pt x="1894" y="445"/>
                </a:lnTo>
                <a:lnTo>
                  <a:pt x="1907" y="447"/>
                </a:lnTo>
                <a:lnTo>
                  <a:pt x="1913" y="447"/>
                </a:lnTo>
                <a:lnTo>
                  <a:pt x="1917" y="443"/>
                </a:lnTo>
                <a:lnTo>
                  <a:pt x="1917" y="435"/>
                </a:lnTo>
                <a:lnTo>
                  <a:pt x="1917" y="426"/>
                </a:lnTo>
                <a:lnTo>
                  <a:pt x="1917" y="410"/>
                </a:lnTo>
                <a:lnTo>
                  <a:pt x="1917" y="391"/>
                </a:lnTo>
                <a:lnTo>
                  <a:pt x="1917" y="215"/>
                </a:lnTo>
                <a:lnTo>
                  <a:pt x="1917" y="201"/>
                </a:lnTo>
                <a:lnTo>
                  <a:pt x="1917" y="190"/>
                </a:lnTo>
                <a:lnTo>
                  <a:pt x="1917" y="184"/>
                </a:lnTo>
                <a:lnTo>
                  <a:pt x="1917" y="180"/>
                </a:lnTo>
                <a:lnTo>
                  <a:pt x="1915" y="171"/>
                </a:lnTo>
                <a:lnTo>
                  <a:pt x="1909" y="169"/>
                </a:lnTo>
                <a:lnTo>
                  <a:pt x="1909" y="169"/>
                </a:lnTo>
                <a:close/>
                <a:moveTo>
                  <a:pt x="2797" y="155"/>
                </a:moveTo>
                <a:lnTo>
                  <a:pt x="2787" y="155"/>
                </a:lnTo>
                <a:lnTo>
                  <a:pt x="2780" y="157"/>
                </a:lnTo>
                <a:lnTo>
                  <a:pt x="2772" y="161"/>
                </a:lnTo>
                <a:lnTo>
                  <a:pt x="2770" y="165"/>
                </a:lnTo>
                <a:lnTo>
                  <a:pt x="2768" y="173"/>
                </a:lnTo>
                <a:lnTo>
                  <a:pt x="2766" y="184"/>
                </a:lnTo>
                <a:lnTo>
                  <a:pt x="2764" y="197"/>
                </a:lnTo>
                <a:lnTo>
                  <a:pt x="2764" y="215"/>
                </a:lnTo>
                <a:lnTo>
                  <a:pt x="2764" y="314"/>
                </a:lnTo>
                <a:lnTo>
                  <a:pt x="2797" y="314"/>
                </a:lnTo>
                <a:lnTo>
                  <a:pt x="2833" y="314"/>
                </a:lnTo>
                <a:lnTo>
                  <a:pt x="2833" y="215"/>
                </a:lnTo>
                <a:lnTo>
                  <a:pt x="2833" y="201"/>
                </a:lnTo>
                <a:lnTo>
                  <a:pt x="2833" y="190"/>
                </a:lnTo>
                <a:lnTo>
                  <a:pt x="2833" y="182"/>
                </a:lnTo>
                <a:lnTo>
                  <a:pt x="2831" y="176"/>
                </a:lnTo>
                <a:lnTo>
                  <a:pt x="2831" y="173"/>
                </a:lnTo>
                <a:lnTo>
                  <a:pt x="2831" y="169"/>
                </a:lnTo>
                <a:lnTo>
                  <a:pt x="2826" y="163"/>
                </a:lnTo>
                <a:lnTo>
                  <a:pt x="2818" y="159"/>
                </a:lnTo>
                <a:lnTo>
                  <a:pt x="2808" y="157"/>
                </a:lnTo>
                <a:lnTo>
                  <a:pt x="2797" y="155"/>
                </a:lnTo>
                <a:lnTo>
                  <a:pt x="2797" y="155"/>
                </a:lnTo>
                <a:close/>
                <a:moveTo>
                  <a:pt x="3402" y="121"/>
                </a:moveTo>
                <a:lnTo>
                  <a:pt x="3419" y="123"/>
                </a:lnTo>
                <a:lnTo>
                  <a:pt x="3435" y="130"/>
                </a:lnTo>
                <a:lnTo>
                  <a:pt x="3446" y="142"/>
                </a:lnTo>
                <a:lnTo>
                  <a:pt x="3450" y="159"/>
                </a:lnTo>
                <a:lnTo>
                  <a:pt x="3446" y="171"/>
                </a:lnTo>
                <a:lnTo>
                  <a:pt x="3440" y="180"/>
                </a:lnTo>
                <a:lnTo>
                  <a:pt x="3431" y="188"/>
                </a:lnTo>
                <a:lnTo>
                  <a:pt x="3417" y="190"/>
                </a:lnTo>
                <a:lnTo>
                  <a:pt x="3410" y="190"/>
                </a:lnTo>
                <a:lnTo>
                  <a:pt x="3404" y="186"/>
                </a:lnTo>
                <a:lnTo>
                  <a:pt x="3389" y="180"/>
                </a:lnTo>
                <a:lnTo>
                  <a:pt x="3379" y="178"/>
                </a:lnTo>
                <a:lnTo>
                  <a:pt x="3369" y="178"/>
                </a:lnTo>
                <a:lnTo>
                  <a:pt x="3360" y="182"/>
                </a:lnTo>
                <a:lnTo>
                  <a:pt x="3348" y="188"/>
                </a:lnTo>
                <a:lnTo>
                  <a:pt x="3339" y="196"/>
                </a:lnTo>
                <a:lnTo>
                  <a:pt x="3329" y="205"/>
                </a:lnTo>
                <a:lnTo>
                  <a:pt x="3317" y="217"/>
                </a:lnTo>
                <a:lnTo>
                  <a:pt x="3306" y="232"/>
                </a:lnTo>
                <a:lnTo>
                  <a:pt x="3294" y="249"/>
                </a:lnTo>
                <a:lnTo>
                  <a:pt x="3292" y="395"/>
                </a:lnTo>
                <a:lnTo>
                  <a:pt x="3294" y="539"/>
                </a:lnTo>
                <a:lnTo>
                  <a:pt x="3116" y="539"/>
                </a:lnTo>
                <a:lnTo>
                  <a:pt x="3118" y="512"/>
                </a:lnTo>
                <a:lnTo>
                  <a:pt x="3118" y="437"/>
                </a:lnTo>
                <a:lnTo>
                  <a:pt x="3118" y="305"/>
                </a:lnTo>
                <a:lnTo>
                  <a:pt x="3118" y="155"/>
                </a:lnTo>
                <a:lnTo>
                  <a:pt x="3116" y="127"/>
                </a:lnTo>
                <a:lnTo>
                  <a:pt x="3294" y="127"/>
                </a:lnTo>
                <a:lnTo>
                  <a:pt x="3294" y="203"/>
                </a:lnTo>
                <a:lnTo>
                  <a:pt x="3306" y="184"/>
                </a:lnTo>
                <a:lnTo>
                  <a:pt x="3317" y="169"/>
                </a:lnTo>
                <a:lnTo>
                  <a:pt x="3325" y="159"/>
                </a:lnTo>
                <a:lnTo>
                  <a:pt x="3333" y="153"/>
                </a:lnTo>
                <a:lnTo>
                  <a:pt x="3350" y="140"/>
                </a:lnTo>
                <a:lnTo>
                  <a:pt x="3367" y="128"/>
                </a:lnTo>
                <a:lnTo>
                  <a:pt x="3385" y="123"/>
                </a:lnTo>
                <a:lnTo>
                  <a:pt x="3402" y="121"/>
                </a:lnTo>
                <a:lnTo>
                  <a:pt x="3402" y="121"/>
                </a:lnTo>
                <a:close/>
                <a:moveTo>
                  <a:pt x="2791" y="119"/>
                </a:moveTo>
                <a:lnTo>
                  <a:pt x="2822" y="121"/>
                </a:lnTo>
                <a:lnTo>
                  <a:pt x="2849" y="128"/>
                </a:lnTo>
                <a:lnTo>
                  <a:pt x="2876" y="142"/>
                </a:lnTo>
                <a:lnTo>
                  <a:pt x="2903" y="159"/>
                </a:lnTo>
                <a:lnTo>
                  <a:pt x="2920" y="176"/>
                </a:lnTo>
                <a:lnTo>
                  <a:pt x="2937" y="196"/>
                </a:lnTo>
                <a:lnTo>
                  <a:pt x="2951" y="217"/>
                </a:lnTo>
                <a:lnTo>
                  <a:pt x="2960" y="240"/>
                </a:lnTo>
                <a:lnTo>
                  <a:pt x="2970" y="265"/>
                </a:lnTo>
                <a:lnTo>
                  <a:pt x="2976" y="291"/>
                </a:lnTo>
                <a:lnTo>
                  <a:pt x="2977" y="320"/>
                </a:lnTo>
                <a:lnTo>
                  <a:pt x="2979" y="351"/>
                </a:lnTo>
                <a:lnTo>
                  <a:pt x="2899" y="351"/>
                </a:lnTo>
                <a:lnTo>
                  <a:pt x="2803" y="353"/>
                </a:lnTo>
                <a:lnTo>
                  <a:pt x="2764" y="353"/>
                </a:lnTo>
                <a:lnTo>
                  <a:pt x="2764" y="458"/>
                </a:lnTo>
                <a:lnTo>
                  <a:pt x="2764" y="472"/>
                </a:lnTo>
                <a:lnTo>
                  <a:pt x="2766" y="483"/>
                </a:lnTo>
                <a:lnTo>
                  <a:pt x="2766" y="491"/>
                </a:lnTo>
                <a:lnTo>
                  <a:pt x="2768" y="497"/>
                </a:lnTo>
                <a:lnTo>
                  <a:pt x="2772" y="500"/>
                </a:lnTo>
                <a:lnTo>
                  <a:pt x="2776" y="504"/>
                </a:lnTo>
                <a:lnTo>
                  <a:pt x="2783" y="508"/>
                </a:lnTo>
                <a:lnTo>
                  <a:pt x="2793" y="508"/>
                </a:lnTo>
                <a:lnTo>
                  <a:pt x="2810" y="506"/>
                </a:lnTo>
                <a:lnTo>
                  <a:pt x="2830" y="502"/>
                </a:lnTo>
                <a:lnTo>
                  <a:pt x="2847" y="497"/>
                </a:lnTo>
                <a:lnTo>
                  <a:pt x="2864" y="487"/>
                </a:lnTo>
                <a:lnTo>
                  <a:pt x="2881" y="474"/>
                </a:lnTo>
                <a:lnTo>
                  <a:pt x="2897" y="458"/>
                </a:lnTo>
                <a:lnTo>
                  <a:pt x="2914" y="441"/>
                </a:lnTo>
                <a:lnTo>
                  <a:pt x="2929" y="422"/>
                </a:lnTo>
                <a:lnTo>
                  <a:pt x="2933" y="412"/>
                </a:lnTo>
                <a:lnTo>
                  <a:pt x="2939" y="405"/>
                </a:lnTo>
                <a:lnTo>
                  <a:pt x="2945" y="403"/>
                </a:lnTo>
                <a:lnTo>
                  <a:pt x="2951" y="401"/>
                </a:lnTo>
                <a:lnTo>
                  <a:pt x="2958" y="403"/>
                </a:lnTo>
                <a:lnTo>
                  <a:pt x="2964" y="408"/>
                </a:lnTo>
                <a:lnTo>
                  <a:pt x="2968" y="416"/>
                </a:lnTo>
                <a:lnTo>
                  <a:pt x="2970" y="424"/>
                </a:lnTo>
                <a:lnTo>
                  <a:pt x="2968" y="433"/>
                </a:lnTo>
                <a:lnTo>
                  <a:pt x="2964" y="445"/>
                </a:lnTo>
                <a:lnTo>
                  <a:pt x="2956" y="456"/>
                </a:lnTo>
                <a:lnTo>
                  <a:pt x="2947" y="470"/>
                </a:lnTo>
                <a:lnTo>
                  <a:pt x="2914" y="500"/>
                </a:lnTo>
                <a:lnTo>
                  <a:pt x="2874" y="525"/>
                </a:lnTo>
                <a:lnTo>
                  <a:pt x="2853" y="535"/>
                </a:lnTo>
                <a:lnTo>
                  <a:pt x="2831" y="543"/>
                </a:lnTo>
                <a:lnTo>
                  <a:pt x="2810" y="546"/>
                </a:lnTo>
                <a:lnTo>
                  <a:pt x="2789" y="546"/>
                </a:lnTo>
                <a:lnTo>
                  <a:pt x="2757" y="544"/>
                </a:lnTo>
                <a:lnTo>
                  <a:pt x="2726" y="535"/>
                </a:lnTo>
                <a:lnTo>
                  <a:pt x="2699" y="518"/>
                </a:lnTo>
                <a:lnTo>
                  <a:pt x="2676" y="495"/>
                </a:lnTo>
                <a:lnTo>
                  <a:pt x="2657" y="477"/>
                </a:lnTo>
                <a:lnTo>
                  <a:pt x="2639" y="458"/>
                </a:lnTo>
                <a:lnTo>
                  <a:pt x="2626" y="437"/>
                </a:lnTo>
                <a:lnTo>
                  <a:pt x="2616" y="416"/>
                </a:lnTo>
                <a:lnTo>
                  <a:pt x="2605" y="376"/>
                </a:lnTo>
                <a:lnTo>
                  <a:pt x="2601" y="334"/>
                </a:lnTo>
                <a:lnTo>
                  <a:pt x="2605" y="295"/>
                </a:lnTo>
                <a:lnTo>
                  <a:pt x="2614" y="255"/>
                </a:lnTo>
                <a:lnTo>
                  <a:pt x="2632" y="219"/>
                </a:lnTo>
                <a:lnTo>
                  <a:pt x="2651" y="188"/>
                </a:lnTo>
                <a:lnTo>
                  <a:pt x="2682" y="159"/>
                </a:lnTo>
                <a:lnTo>
                  <a:pt x="2716" y="136"/>
                </a:lnTo>
                <a:lnTo>
                  <a:pt x="2733" y="128"/>
                </a:lnTo>
                <a:lnTo>
                  <a:pt x="2753" y="123"/>
                </a:lnTo>
                <a:lnTo>
                  <a:pt x="2772" y="119"/>
                </a:lnTo>
                <a:lnTo>
                  <a:pt x="2791" y="119"/>
                </a:lnTo>
                <a:lnTo>
                  <a:pt x="2791" y="119"/>
                </a:lnTo>
                <a:close/>
                <a:moveTo>
                  <a:pt x="1952" y="119"/>
                </a:moveTo>
                <a:lnTo>
                  <a:pt x="1969" y="119"/>
                </a:lnTo>
                <a:lnTo>
                  <a:pt x="1986" y="123"/>
                </a:lnTo>
                <a:lnTo>
                  <a:pt x="2002" y="128"/>
                </a:lnTo>
                <a:lnTo>
                  <a:pt x="2015" y="136"/>
                </a:lnTo>
                <a:lnTo>
                  <a:pt x="2030" y="146"/>
                </a:lnTo>
                <a:lnTo>
                  <a:pt x="2042" y="157"/>
                </a:lnTo>
                <a:lnTo>
                  <a:pt x="2055" y="173"/>
                </a:lnTo>
                <a:lnTo>
                  <a:pt x="2067" y="188"/>
                </a:lnTo>
                <a:lnTo>
                  <a:pt x="2082" y="211"/>
                </a:lnTo>
                <a:lnTo>
                  <a:pt x="2094" y="240"/>
                </a:lnTo>
                <a:lnTo>
                  <a:pt x="2102" y="272"/>
                </a:lnTo>
                <a:lnTo>
                  <a:pt x="2103" y="309"/>
                </a:lnTo>
                <a:lnTo>
                  <a:pt x="2102" y="349"/>
                </a:lnTo>
                <a:lnTo>
                  <a:pt x="2094" y="387"/>
                </a:lnTo>
                <a:lnTo>
                  <a:pt x="2078" y="420"/>
                </a:lnTo>
                <a:lnTo>
                  <a:pt x="2059" y="449"/>
                </a:lnTo>
                <a:lnTo>
                  <a:pt x="2038" y="472"/>
                </a:lnTo>
                <a:lnTo>
                  <a:pt x="2013" y="487"/>
                </a:lnTo>
                <a:lnTo>
                  <a:pt x="1986" y="497"/>
                </a:lnTo>
                <a:lnTo>
                  <a:pt x="1956" y="500"/>
                </a:lnTo>
                <a:lnTo>
                  <a:pt x="1925" y="497"/>
                </a:lnTo>
                <a:lnTo>
                  <a:pt x="1907" y="493"/>
                </a:lnTo>
                <a:lnTo>
                  <a:pt x="1892" y="485"/>
                </a:lnTo>
                <a:lnTo>
                  <a:pt x="1863" y="466"/>
                </a:lnTo>
                <a:lnTo>
                  <a:pt x="1840" y="441"/>
                </a:lnTo>
                <a:lnTo>
                  <a:pt x="1840" y="454"/>
                </a:lnTo>
                <a:lnTo>
                  <a:pt x="1840" y="502"/>
                </a:lnTo>
                <a:lnTo>
                  <a:pt x="1840" y="535"/>
                </a:lnTo>
                <a:lnTo>
                  <a:pt x="1842" y="556"/>
                </a:lnTo>
                <a:lnTo>
                  <a:pt x="1664" y="556"/>
                </a:lnTo>
                <a:lnTo>
                  <a:pt x="1665" y="445"/>
                </a:lnTo>
                <a:lnTo>
                  <a:pt x="1665" y="349"/>
                </a:lnTo>
                <a:lnTo>
                  <a:pt x="1664" y="148"/>
                </a:lnTo>
                <a:lnTo>
                  <a:pt x="1664" y="127"/>
                </a:lnTo>
                <a:lnTo>
                  <a:pt x="1842" y="127"/>
                </a:lnTo>
                <a:lnTo>
                  <a:pt x="1840" y="176"/>
                </a:lnTo>
                <a:lnTo>
                  <a:pt x="1852" y="161"/>
                </a:lnTo>
                <a:lnTo>
                  <a:pt x="1863" y="150"/>
                </a:lnTo>
                <a:lnTo>
                  <a:pt x="1877" y="140"/>
                </a:lnTo>
                <a:lnTo>
                  <a:pt x="1890" y="132"/>
                </a:lnTo>
                <a:lnTo>
                  <a:pt x="1921" y="121"/>
                </a:lnTo>
                <a:lnTo>
                  <a:pt x="1952" y="119"/>
                </a:lnTo>
                <a:lnTo>
                  <a:pt x="1952" y="119"/>
                </a:lnTo>
                <a:close/>
                <a:moveTo>
                  <a:pt x="1293" y="119"/>
                </a:moveTo>
                <a:lnTo>
                  <a:pt x="1322" y="119"/>
                </a:lnTo>
                <a:lnTo>
                  <a:pt x="1348" y="121"/>
                </a:lnTo>
                <a:lnTo>
                  <a:pt x="1373" y="127"/>
                </a:lnTo>
                <a:lnTo>
                  <a:pt x="1397" y="132"/>
                </a:lnTo>
                <a:lnTo>
                  <a:pt x="1418" y="140"/>
                </a:lnTo>
                <a:lnTo>
                  <a:pt x="1435" y="150"/>
                </a:lnTo>
                <a:lnTo>
                  <a:pt x="1452" y="159"/>
                </a:lnTo>
                <a:lnTo>
                  <a:pt x="1466" y="173"/>
                </a:lnTo>
                <a:lnTo>
                  <a:pt x="1475" y="176"/>
                </a:lnTo>
                <a:lnTo>
                  <a:pt x="1483" y="184"/>
                </a:lnTo>
                <a:lnTo>
                  <a:pt x="1489" y="192"/>
                </a:lnTo>
                <a:lnTo>
                  <a:pt x="1493" y="203"/>
                </a:lnTo>
                <a:lnTo>
                  <a:pt x="1496" y="217"/>
                </a:lnTo>
                <a:lnTo>
                  <a:pt x="1498" y="236"/>
                </a:lnTo>
                <a:lnTo>
                  <a:pt x="1500" y="257"/>
                </a:lnTo>
                <a:lnTo>
                  <a:pt x="1500" y="284"/>
                </a:lnTo>
                <a:lnTo>
                  <a:pt x="1500" y="426"/>
                </a:lnTo>
                <a:lnTo>
                  <a:pt x="1500" y="445"/>
                </a:lnTo>
                <a:lnTo>
                  <a:pt x="1500" y="462"/>
                </a:lnTo>
                <a:lnTo>
                  <a:pt x="1500" y="475"/>
                </a:lnTo>
                <a:lnTo>
                  <a:pt x="1502" y="487"/>
                </a:lnTo>
                <a:lnTo>
                  <a:pt x="1508" y="510"/>
                </a:lnTo>
                <a:lnTo>
                  <a:pt x="1518" y="539"/>
                </a:lnTo>
                <a:lnTo>
                  <a:pt x="1325" y="539"/>
                </a:lnTo>
                <a:lnTo>
                  <a:pt x="1325" y="500"/>
                </a:lnTo>
                <a:lnTo>
                  <a:pt x="1302" y="520"/>
                </a:lnTo>
                <a:lnTo>
                  <a:pt x="1276" y="535"/>
                </a:lnTo>
                <a:lnTo>
                  <a:pt x="1245" y="544"/>
                </a:lnTo>
                <a:lnTo>
                  <a:pt x="1216" y="546"/>
                </a:lnTo>
                <a:lnTo>
                  <a:pt x="1191" y="544"/>
                </a:lnTo>
                <a:lnTo>
                  <a:pt x="1168" y="539"/>
                </a:lnTo>
                <a:lnTo>
                  <a:pt x="1147" y="529"/>
                </a:lnTo>
                <a:lnTo>
                  <a:pt x="1128" y="514"/>
                </a:lnTo>
                <a:lnTo>
                  <a:pt x="1105" y="491"/>
                </a:lnTo>
                <a:lnTo>
                  <a:pt x="1089" y="464"/>
                </a:lnTo>
                <a:lnTo>
                  <a:pt x="1080" y="433"/>
                </a:lnTo>
                <a:lnTo>
                  <a:pt x="1076" y="401"/>
                </a:lnTo>
                <a:lnTo>
                  <a:pt x="1080" y="372"/>
                </a:lnTo>
                <a:lnTo>
                  <a:pt x="1087" y="345"/>
                </a:lnTo>
                <a:lnTo>
                  <a:pt x="1099" y="320"/>
                </a:lnTo>
                <a:lnTo>
                  <a:pt x="1118" y="301"/>
                </a:lnTo>
                <a:lnTo>
                  <a:pt x="1143" y="282"/>
                </a:lnTo>
                <a:lnTo>
                  <a:pt x="1170" y="266"/>
                </a:lnTo>
                <a:lnTo>
                  <a:pt x="1201" y="259"/>
                </a:lnTo>
                <a:lnTo>
                  <a:pt x="1235" y="257"/>
                </a:lnTo>
                <a:lnTo>
                  <a:pt x="1262" y="257"/>
                </a:lnTo>
                <a:lnTo>
                  <a:pt x="1285" y="263"/>
                </a:lnTo>
                <a:lnTo>
                  <a:pt x="1306" y="270"/>
                </a:lnTo>
                <a:lnTo>
                  <a:pt x="1325" y="282"/>
                </a:lnTo>
                <a:lnTo>
                  <a:pt x="1325" y="245"/>
                </a:lnTo>
                <a:lnTo>
                  <a:pt x="1325" y="224"/>
                </a:lnTo>
                <a:lnTo>
                  <a:pt x="1325" y="209"/>
                </a:lnTo>
                <a:lnTo>
                  <a:pt x="1324" y="197"/>
                </a:lnTo>
                <a:lnTo>
                  <a:pt x="1324" y="192"/>
                </a:lnTo>
                <a:lnTo>
                  <a:pt x="1324" y="182"/>
                </a:lnTo>
                <a:lnTo>
                  <a:pt x="1324" y="178"/>
                </a:lnTo>
                <a:lnTo>
                  <a:pt x="1316" y="169"/>
                </a:lnTo>
                <a:lnTo>
                  <a:pt x="1304" y="163"/>
                </a:lnTo>
                <a:lnTo>
                  <a:pt x="1289" y="159"/>
                </a:lnTo>
                <a:lnTo>
                  <a:pt x="1272" y="157"/>
                </a:lnTo>
                <a:lnTo>
                  <a:pt x="1241" y="161"/>
                </a:lnTo>
                <a:lnTo>
                  <a:pt x="1216" y="169"/>
                </a:lnTo>
                <a:lnTo>
                  <a:pt x="1193" y="182"/>
                </a:lnTo>
                <a:lnTo>
                  <a:pt x="1176" y="201"/>
                </a:lnTo>
                <a:lnTo>
                  <a:pt x="1166" y="211"/>
                </a:lnTo>
                <a:lnTo>
                  <a:pt x="1158" y="217"/>
                </a:lnTo>
                <a:lnTo>
                  <a:pt x="1153" y="220"/>
                </a:lnTo>
                <a:lnTo>
                  <a:pt x="1145" y="222"/>
                </a:lnTo>
                <a:lnTo>
                  <a:pt x="1135" y="220"/>
                </a:lnTo>
                <a:lnTo>
                  <a:pt x="1128" y="215"/>
                </a:lnTo>
                <a:lnTo>
                  <a:pt x="1122" y="205"/>
                </a:lnTo>
                <a:lnTo>
                  <a:pt x="1120" y="196"/>
                </a:lnTo>
                <a:lnTo>
                  <a:pt x="1124" y="182"/>
                </a:lnTo>
                <a:lnTo>
                  <a:pt x="1133" y="169"/>
                </a:lnTo>
                <a:lnTo>
                  <a:pt x="1149" y="155"/>
                </a:lnTo>
                <a:lnTo>
                  <a:pt x="1172" y="142"/>
                </a:lnTo>
                <a:lnTo>
                  <a:pt x="1197" y="132"/>
                </a:lnTo>
                <a:lnTo>
                  <a:pt x="1226" y="125"/>
                </a:lnTo>
                <a:lnTo>
                  <a:pt x="1256" y="119"/>
                </a:lnTo>
                <a:lnTo>
                  <a:pt x="1293" y="119"/>
                </a:lnTo>
                <a:lnTo>
                  <a:pt x="1293" y="119"/>
                </a:lnTo>
                <a:close/>
                <a:moveTo>
                  <a:pt x="196" y="119"/>
                </a:moveTo>
                <a:lnTo>
                  <a:pt x="227" y="121"/>
                </a:lnTo>
                <a:lnTo>
                  <a:pt x="254" y="127"/>
                </a:lnTo>
                <a:lnTo>
                  <a:pt x="280" y="136"/>
                </a:lnTo>
                <a:lnTo>
                  <a:pt x="305" y="151"/>
                </a:lnTo>
                <a:lnTo>
                  <a:pt x="323" y="167"/>
                </a:lnTo>
                <a:lnTo>
                  <a:pt x="338" y="184"/>
                </a:lnTo>
                <a:lnTo>
                  <a:pt x="348" y="199"/>
                </a:lnTo>
                <a:lnTo>
                  <a:pt x="352" y="215"/>
                </a:lnTo>
                <a:lnTo>
                  <a:pt x="350" y="222"/>
                </a:lnTo>
                <a:lnTo>
                  <a:pt x="346" y="228"/>
                </a:lnTo>
                <a:lnTo>
                  <a:pt x="340" y="234"/>
                </a:lnTo>
                <a:lnTo>
                  <a:pt x="332" y="234"/>
                </a:lnTo>
                <a:lnTo>
                  <a:pt x="327" y="234"/>
                </a:lnTo>
                <a:lnTo>
                  <a:pt x="321" y="230"/>
                </a:lnTo>
                <a:lnTo>
                  <a:pt x="315" y="222"/>
                </a:lnTo>
                <a:lnTo>
                  <a:pt x="309" y="213"/>
                </a:lnTo>
                <a:lnTo>
                  <a:pt x="302" y="201"/>
                </a:lnTo>
                <a:lnTo>
                  <a:pt x="292" y="192"/>
                </a:lnTo>
                <a:lnTo>
                  <a:pt x="280" y="182"/>
                </a:lnTo>
                <a:lnTo>
                  <a:pt x="267" y="174"/>
                </a:lnTo>
                <a:lnTo>
                  <a:pt x="252" y="167"/>
                </a:lnTo>
                <a:lnTo>
                  <a:pt x="236" y="161"/>
                </a:lnTo>
                <a:lnTo>
                  <a:pt x="223" y="157"/>
                </a:lnTo>
                <a:lnTo>
                  <a:pt x="209" y="157"/>
                </a:lnTo>
                <a:lnTo>
                  <a:pt x="198" y="159"/>
                </a:lnTo>
                <a:lnTo>
                  <a:pt x="190" y="167"/>
                </a:lnTo>
                <a:lnTo>
                  <a:pt x="188" y="173"/>
                </a:lnTo>
                <a:lnTo>
                  <a:pt x="188" y="182"/>
                </a:lnTo>
                <a:lnTo>
                  <a:pt x="186" y="196"/>
                </a:lnTo>
                <a:lnTo>
                  <a:pt x="186" y="215"/>
                </a:lnTo>
                <a:lnTo>
                  <a:pt x="186" y="449"/>
                </a:lnTo>
                <a:lnTo>
                  <a:pt x="186" y="472"/>
                </a:lnTo>
                <a:lnTo>
                  <a:pt x="186" y="485"/>
                </a:lnTo>
                <a:lnTo>
                  <a:pt x="186" y="495"/>
                </a:lnTo>
                <a:lnTo>
                  <a:pt x="188" y="500"/>
                </a:lnTo>
                <a:lnTo>
                  <a:pt x="190" y="504"/>
                </a:lnTo>
                <a:lnTo>
                  <a:pt x="194" y="508"/>
                </a:lnTo>
                <a:lnTo>
                  <a:pt x="204" y="510"/>
                </a:lnTo>
                <a:lnTo>
                  <a:pt x="223" y="508"/>
                </a:lnTo>
                <a:lnTo>
                  <a:pt x="240" y="504"/>
                </a:lnTo>
                <a:lnTo>
                  <a:pt x="257" y="495"/>
                </a:lnTo>
                <a:lnTo>
                  <a:pt x="275" y="485"/>
                </a:lnTo>
                <a:lnTo>
                  <a:pt x="292" y="472"/>
                </a:lnTo>
                <a:lnTo>
                  <a:pt x="307" y="454"/>
                </a:lnTo>
                <a:lnTo>
                  <a:pt x="321" y="437"/>
                </a:lnTo>
                <a:lnTo>
                  <a:pt x="332" y="416"/>
                </a:lnTo>
                <a:lnTo>
                  <a:pt x="336" y="408"/>
                </a:lnTo>
                <a:lnTo>
                  <a:pt x="342" y="405"/>
                </a:lnTo>
                <a:lnTo>
                  <a:pt x="346" y="401"/>
                </a:lnTo>
                <a:lnTo>
                  <a:pt x="352" y="399"/>
                </a:lnTo>
                <a:lnTo>
                  <a:pt x="359" y="401"/>
                </a:lnTo>
                <a:lnTo>
                  <a:pt x="365" y="406"/>
                </a:lnTo>
                <a:lnTo>
                  <a:pt x="371" y="414"/>
                </a:lnTo>
                <a:lnTo>
                  <a:pt x="371" y="422"/>
                </a:lnTo>
                <a:lnTo>
                  <a:pt x="371" y="431"/>
                </a:lnTo>
                <a:lnTo>
                  <a:pt x="367" y="441"/>
                </a:lnTo>
                <a:lnTo>
                  <a:pt x="361" y="451"/>
                </a:lnTo>
                <a:lnTo>
                  <a:pt x="352" y="464"/>
                </a:lnTo>
                <a:lnTo>
                  <a:pt x="330" y="487"/>
                </a:lnTo>
                <a:lnTo>
                  <a:pt x="307" y="508"/>
                </a:lnTo>
                <a:lnTo>
                  <a:pt x="280" y="525"/>
                </a:lnTo>
                <a:lnTo>
                  <a:pt x="254" y="537"/>
                </a:lnTo>
                <a:lnTo>
                  <a:pt x="225" y="544"/>
                </a:lnTo>
                <a:lnTo>
                  <a:pt x="196" y="546"/>
                </a:lnTo>
                <a:lnTo>
                  <a:pt x="175" y="546"/>
                </a:lnTo>
                <a:lnTo>
                  <a:pt x="156" y="543"/>
                </a:lnTo>
                <a:lnTo>
                  <a:pt x="138" y="537"/>
                </a:lnTo>
                <a:lnTo>
                  <a:pt x="121" y="531"/>
                </a:lnTo>
                <a:lnTo>
                  <a:pt x="104" y="521"/>
                </a:lnTo>
                <a:lnTo>
                  <a:pt x="88" y="510"/>
                </a:lnTo>
                <a:lnTo>
                  <a:pt x="73" y="497"/>
                </a:lnTo>
                <a:lnTo>
                  <a:pt x="60" y="479"/>
                </a:lnTo>
                <a:lnTo>
                  <a:pt x="33" y="451"/>
                </a:lnTo>
                <a:lnTo>
                  <a:pt x="15" y="416"/>
                </a:lnTo>
                <a:lnTo>
                  <a:pt x="4" y="376"/>
                </a:lnTo>
                <a:lnTo>
                  <a:pt x="0" y="332"/>
                </a:lnTo>
                <a:lnTo>
                  <a:pt x="2" y="309"/>
                </a:lnTo>
                <a:lnTo>
                  <a:pt x="4" y="286"/>
                </a:lnTo>
                <a:lnTo>
                  <a:pt x="10" y="265"/>
                </a:lnTo>
                <a:lnTo>
                  <a:pt x="17" y="243"/>
                </a:lnTo>
                <a:lnTo>
                  <a:pt x="25" y="224"/>
                </a:lnTo>
                <a:lnTo>
                  <a:pt x="36" y="207"/>
                </a:lnTo>
                <a:lnTo>
                  <a:pt x="50" y="188"/>
                </a:lnTo>
                <a:lnTo>
                  <a:pt x="65" y="173"/>
                </a:lnTo>
                <a:lnTo>
                  <a:pt x="92" y="150"/>
                </a:lnTo>
                <a:lnTo>
                  <a:pt x="125" y="132"/>
                </a:lnTo>
                <a:lnTo>
                  <a:pt x="158" y="121"/>
                </a:lnTo>
                <a:lnTo>
                  <a:pt x="196" y="119"/>
                </a:lnTo>
                <a:lnTo>
                  <a:pt x="196" y="119"/>
                </a:lnTo>
                <a:close/>
                <a:moveTo>
                  <a:pt x="496" y="29"/>
                </a:moveTo>
                <a:lnTo>
                  <a:pt x="672" y="29"/>
                </a:lnTo>
                <a:lnTo>
                  <a:pt x="672" y="46"/>
                </a:lnTo>
                <a:lnTo>
                  <a:pt x="672" y="102"/>
                </a:lnTo>
                <a:lnTo>
                  <a:pt x="672" y="140"/>
                </a:lnTo>
                <a:lnTo>
                  <a:pt x="672" y="178"/>
                </a:lnTo>
                <a:lnTo>
                  <a:pt x="693" y="159"/>
                </a:lnTo>
                <a:lnTo>
                  <a:pt x="713" y="146"/>
                </a:lnTo>
                <a:lnTo>
                  <a:pt x="738" y="134"/>
                </a:lnTo>
                <a:lnTo>
                  <a:pt x="763" y="125"/>
                </a:lnTo>
                <a:lnTo>
                  <a:pt x="788" y="119"/>
                </a:lnTo>
                <a:lnTo>
                  <a:pt x="811" y="119"/>
                </a:lnTo>
                <a:lnTo>
                  <a:pt x="845" y="123"/>
                </a:lnTo>
                <a:lnTo>
                  <a:pt x="876" y="132"/>
                </a:lnTo>
                <a:lnTo>
                  <a:pt x="901" y="150"/>
                </a:lnTo>
                <a:lnTo>
                  <a:pt x="918" y="173"/>
                </a:lnTo>
                <a:lnTo>
                  <a:pt x="926" y="192"/>
                </a:lnTo>
                <a:lnTo>
                  <a:pt x="932" y="215"/>
                </a:lnTo>
                <a:lnTo>
                  <a:pt x="934" y="242"/>
                </a:lnTo>
                <a:lnTo>
                  <a:pt x="935" y="274"/>
                </a:lnTo>
                <a:lnTo>
                  <a:pt x="935" y="336"/>
                </a:lnTo>
                <a:lnTo>
                  <a:pt x="934" y="408"/>
                </a:lnTo>
                <a:lnTo>
                  <a:pt x="937" y="539"/>
                </a:lnTo>
                <a:lnTo>
                  <a:pt x="759" y="539"/>
                </a:lnTo>
                <a:lnTo>
                  <a:pt x="761" y="307"/>
                </a:lnTo>
                <a:lnTo>
                  <a:pt x="759" y="194"/>
                </a:lnTo>
                <a:lnTo>
                  <a:pt x="753" y="184"/>
                </a:lnTo>
                <a:lnTo>
                  <a:pt x="741" y="180"/>
                </a:lnTo>
                <a:lnTo>
                  <a:pt x="726" y="184"/>
                </a:lnTo>
                <a:lnTo>
                  <a:pt x="711" y="192"/>
                </a:lnTo>
                <a:lnTo>
                  <a:pt x="692" y="203"/>
                </a:lnTo>
                <a:lnTo>
                  <a:pt x="672" y="219"/>
                </a:lnTo>
                <a:lnTo>
                  <a:pt x="672" y="307"/>
                </a:lnTo>
                <a:lnTo>
                  <a:pt x="672" y="464"/>
                </a:lnTo>
                <a:lnTo>
                  <a:pt x="674" y="539"/>
                </a:lnTo>
                <a:lnTo>
                  <a:pt x="496" y="539"/>
                </a:lnTo>
                <a:lnTo>
                  <a:pt x="496" y="378"/>
                </a:lnTo>
                <a:lnTo>
                  <a:pt x="496" y="203"/>
                </a:lnTo>
                <a:lnTo>
                  <a:pt x="496" y="52"/>
                </a:lnTo>
                <a:lnTo>
                  <a:pt x="496" y="29"/>
                </a:lnTo>
                <a:lnTo>
                  <a:pt x="496" y="29"/>
                </a:lnTo>
                <a:close/>
                <a:moveTo>
                  <a:pt x="2426" y="0"/>
                </a:moveTo>
                <a:lnTo>
                  <a:pt x="2422" y="125"/>
                </a:lnTo>
                <a:lnTo>
                  <a:pt x="2422" y="128"/>
                </a:lnTo>
                <a:lnTo>
                  <a:pt x="2465" y="127"/>
                </a:lnTo>
                <a:lnTo>
                  <a:pt x="2472" y="125"/>
                </a:lnTo>
                <a:lnTo>
                  <a:pt x="2482" y="127"/>
                </a:lnTo>
                <a:lnTo>
                  <a:pt x="2488" y="130"/>
                </a:lnTo>
                <a:lnTo>
                  <a:pt x="2491" y="138"/>
                </a:lnTo>
                <a:lnTo>
                  <a:pt x="2493" y="148"/>
                </a:lnTo>
                <a:lnTo>
                  <a:pt x="2491" y="157"/>
                </a:lnTo>
                <a:lnTo>
                  <a:pt x="2488" y="163"/>
                </a:lnTo>
                <a:lnTo>
                  <a:pt x="2480" y="167"/>
                </a:lnTo>
                <a:lnTo>
                  <a:pt x="2472" y="169"/>
                </a:lnTo>
                <a:lnTo>
                  <a:pt x="2459" y="167"/>
                </a:lnTo>
                <a:lnTo>
                  <a:pt x="2438" y="167"/>
                </a:lnTo>
                <a:lnTo>
                  <a:pt x="2424" y="165"/>
                </a:lnTo>
                <a:lnTo>
                  <a:pt x="2422" y="165"/>
                </a:lnTo>
                <a:lnTo>
                  <a:pt x="2420" y="236"/>
                </a:lnTo>
                <a:lnTo>
                  <a:pt x="2422" y="370"/>
                </a:lnTo>
                <a:lnTo>
                  <a:pt x="2422" y="452"/>
                </a:lnTo>
                <a:lnTo>
                  <a:pt x="2424" y="468"/>
                </a:lnTo>
                <a:lnTo>
                  <a:pt x="2426" y="479"/>
                </a:lnTo>
                <a:lnTo>
                  <a:pt x="2428" y="485"/>
                </a:lnTo>
                <a:lnTo>
                  <a:pt x="2432" y="485"/>
                </a:lnTo>
                <a:lnTo>
                  <a:pt x="2442" y="483"/>
                </a:lnTo>
                <a:lnTo>
                  <a:pt x="2451" y="477"/>
                </a:lnTo>
                <a:lnTo>
                  <a:pt x="2463" y="458"/>
                </a:lnTo>
                <a:lnTo>
                  <a:pt x="2470" y="441"/>
                </a:lnTo>
                <a:lnTo>
                  <a:pt x="2476" y="429"/>
                </a:lnTo>
                <a:lnTo>
                  <a:pt x="2480" y="420"/>
                </a:lnTo>
                <a:lnTo>
                  <a:pt x="2488" y="414"/>
                </a:lnTo>
                <a:lnTo>
                  <a:pt x="2493" y="412"/>
                </a:lnTo>
                <a:lnTo>
                  <a:pt x="2501" y="414"/>
                </a:lnTo>
                <a:lnTo>
                  <a:pt x="2507" y="418"/>
                </a:lnTo>
                <a:lnTo>
                  <a:pt x="2511" y="424"/>
                </a:lnTo>
                <a:lnTo>
                  <a:pt x="2511" y="433"/>
                </a:lnTo>
                <a:lnTo>
                  <a:pt x="2509" y="451"/>
                </a:lnTo>
                <a:lnTo>
                  <a:pt x="2499" y="472"/>
                </a:lnTo>
                <a:lnTo>
                  <a:pt x="2486" y="491"/>
                </a:lnTo>
                <a:lnTo>
                  <a:pt x="2472" y="508"/>
                </a:lnTo>
                <a:lnTo>
                  <a:pt x="2451" y="525"/>
                </a:lnTo>
                <a:lnTo>
                  <a:pt x="2426" y="539"/>
                </a:lnTo>
                <a:lnTo>
                  <a:pt x="2399" y="546"/>
                </a:lnTo>
                <a:lnTo>
                  <a:pt x="2369" y="548"/>
                </a:lnTo>
                <a:lnTo>
                  <a:pt x="2340" y="544"/>
                </a:lnTo>
                <a:lnTo>
                  <a:pt x="2317" y="537"/>
                </a:lnTo>
                <a:lnTo>
                  <a:pt x="2294" y="525"/>
                </a:lnTo>
                <a:lnTo>
                  <a:pt x="2276" y="506"/>
                </a:lnTo>
                <a:lnTo>
                  <a:pt x="2261" y="485"/>
                </a:lnTo>
                <a:lnTo>
                  <a:pt x="2253" y="460"/>
                </a:lnTo>
                <a:lnTo>
                  <a:pt x="2249" y="447"/>
                </a:lnTo>
                <a:lnTo>
                  <a:pt x="2247" y="429"/>
                </a:lnTo>
                <a:lnTo>
                  <a:pt x="2247" y="412"/>
                </a:lnTo>
                <a:lnTo>
                  <a:pt x="2246" y="391"/>
                </a:lnTo>
                <a:lnTo>
                  <a:pt x="2246" y="364"/>
                </a:lnTo>
                <a:lnTo>
                  <a:pt x="2247" y="288"/>
                </a:lnTo>
                <a:lnTo>
                  <a:pt x="2247" y="165"/>
                </a:lnTo>
                <a:lnTo>
                  <a:pt x="2242" y="165"/>
                </a:lnTo>
                <a:lnTo>
                  <a:pt x="2234" y="165"/>
                </a:lnTo>
                <a:lnTo>
                  <a:pt x="2221" y="165"/>
                </a:lnTo>
                <a:lnTo>
                  <a:pt x="2211" y="165"/>
                </a:lnTo>
                <a:lnTo>
                  <a:pt x="2203" y="161"/>
                </a:lnTo>
                <a:lnTo>
                  <a:pt x="2199" y="153"/>
                </a:lnTo>
                <a:lnTo>
                  <a:pt x="2198" y="144"/>
                </a:lnTo>
                <a:lnTo>
                  <a:pt x="2199" y="136"/>
                </a:lnTo>
                <a:lnTo>
                  <a:pt x="2203" y="128"/>
                </a:lnTo>
                <a:lnTo>
                  <a:pt x="2211" y="125"/>
                </a:lnTo>
                <a:lnTo>
                  <a:pt x="2221" y="125"/>
                </a:lnTo>
                <a:lnTo>
                  <a:pt x="2230" y="125"/>
                </a:lnTo>
                <a:lnTo>
                  <a:pt x="2247" y="127"/>
                </a:lnTo>
                <a:lnTo>
                  <a:pt x="2247" y="86"/>
                </a:lnTo>
                <a:lnTo>
                  <a:pt x="2296" y="67"/>
                </a:lnTo>
                <a:lnTo>
                  <a:pt x="2340" y="44"/>
                </a:lnTo>
                <a:lnTo>
                  <a:pt x="2384" y="23"/>
                </a:lnTo>
                <a:lnTo>
                  <a:pt x="2426" y="0"/>
                </a:lnTo>
                <a:lnTo>
                  <a:pt x="2426" y="0"/>
                </a:lnTo>
                <a:close/>
              </a:path>
            </a:pathLst>
          </a:custGeom>
          <a:solidFill>
            <a:srgbClr val="EAE1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 name="日期占位符 3"/>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BD6CFE-61BA-47EB-855C-CA2BD6B4CCA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a:xfrm>
            <a:off x="673101" y="213919"/>
            <a:ext cx="10954459" cy="796011"/>
          </a:xfrm>
        </p:spPr>
        <p:txBody>
          <a:bodyPr lIns="0" tIns="0" rIns="0" bIns="0"/>
          <a:lstStyle/>
          <a:p>
            <a:r>
              <a:rPr lang="zh-CN" altLang="en-US" smtClean="0"/>
              <a:t>单击此处编辑母版标题样式</a:t>
            </a:r>
            <a:endParaRPr lang="en-US" dirty="0"/>
          </a:p>
        </p:txBody>
      </p:sp>
      <p:sp>
        <p:nvSpPr>
          <p:cNvPr id="3" name="KSO_BC1"/>
          <p:cNvSpPr>
            <a:spLocks noGrp="1"/>
          </p:cNvSpPr>
          <p:nvPr>
            <p:ph sz="half" idx="1"/>
          </p:nvPr>
        </p:nvSpPr>
        <p:spPr>
          <a:xfrm>
            <a:off x="673101" y="1244603"/>
            <a:ext cx="5080000" cy="4932363"/>
          </a:xfrm>
        </p:spPr>
        <p:txBody>
          <a:bodyPr>
            <a:normAutofit/>
          </a:bodyPr>
          <a:lstStyle>
            <a:lvl1pPr>
              <a:defRPr sz="2400">
                <a:solidFill>
                  <a:schemeClr val="bg2"/>
                </a:solidFill>
              </a:defRPr>
            </a:lvl1pPr>
            <a:lvl2pPr>
              <a:defRPr sz="1800">
                <a:solidFill>
                  <a:schemeClr val="bg2"/>
                </a:solidFill>
              </a:defRPr>
            </a:lvl2pPr>
            <a:lvl3pPr>
              <a:defRPr sz="2000"/>
            </a:lvl3pPr>
            <a:lvl4pPr>
              <a:defRPr sz="1800"/>
            </a:lvl4pPr>
            <a:lvl5pPr>
              <a:defRPr sz="1800"/>
            </a:lvl5pPr>
            <a:lvl6pPr>
              <a:defRPr sz="1800"/>
            </a:lvl6pPr>
          </a:lstStyle>
          <a:p>
            <a:pPr lvl="0"/>
            <a:r>
              <a:rPr lang="zh-CN" altLang="en-US" dirty="0" smtClean="0"/>
              <a:t>单击此处编辑母版文本样式</a:t>
            </a:r>
            <a:endParaRPr lang="zh-CN" altLang="en-US" dirty="0" smtClean="0"/>
          </a:p>
          <a:p>
            <a:pPr lvl="2"/>
            <a:r>
              <a:rPr lang="zh-CN" altLang="en-US" dirty="0" smtClean="0"/>
              <a:t>第二级</a:t>
            </a:r>
            <a:endParaRPr lang="zh-CN" altLang="en-US" dirty="0" smtClean="0"/>
          </a:p>
          <a:p>
            <a:pPr lvl="3"/>
            <a:r>
              <a:rPr lang="zh-CN" altLang="en-US" dirty="0" smtClean="0"/>
              <a:t>第三级</a:t>
            </a:r>
            <a:endParaRPr lang="zh-CN" altLang="en-US" dirty="0" smtClean="0"/>
          </a:p>
          <a:p>
            <a:pPr lvl="4"/>
            <a:r>
              <a:rPr lang="zh-CN" altLang="en-US" dirty="0" smtClean="0"/>
              <a:t>第四级</a:t>
            </a:r>
            <a:endParaRPr lang="zh-CN" altLang="en-US" dirty="0" smtClean="0"/>
          </a:p>
          <a:p>
            <a:pPr lvl="5"/>
            <a:r>
              <a:rPr lang="zh-CN" altLang="en-US" dirty="0" smtClean="0"/>
              <a:t>第五级</a:t>
            </a:r>
            <a:endParaRPr lang="zh-CN" altLang="en-US" dirty="0" smtClean="0"/>
          </a:p>
        </p:txBody>
      </p:sp>
      <p:sp>
        <p:nvSpPr>
          <p:cNvPr id="4" name="KSO_BC2"/>
          <p:cNvSpPr>
            <a:spLocks noGrp="1"/>
          </p:cNvSpPr>
          <p:nvPr>
            <p:ph sz="half" idx="2"/>
          </p:nvPr>
        </p:nvSpPr>
        <p:spPr>
          <a:xfrm>
            <a:off x="6533444" y="1244603"/>
            <a:ext cx="5094116" cy="4932363"/>
          </a:xfrm>
        </p:spPr>
        <p:txBody>
          <a:bodyPr>
            <a:normAutofit/>
          </a:bodyPr>
          <a:lstStyle>
            <a:lvl1pPr>
              <a:defRPr sz="2400">
                <a:solidFill>
                  <a:schemeClr val="bg2"/>
                </a:solidFill>
              </a:defRPr>
            </a:lvl1pPr>
            <a:lvl2pPr>
              <a:defRPr sz="1800">
                <a:solidFill>
                  <a:schemeClr val="bg2"/>
                </a:solidFill>
              </a:defRPr>
            </a:lvl2pPr>
            <a:lvl3pPr>
              <a:defRPr sz="2000"/>
            </a:lvl3pPr>
            <a:lvl4pPr>
              <a:defRPr sz="1800"/>
            </a:lvl4pPr>
            <a:lvl5pPr>
              <a:defRPr sz="1800"/>
            </a:lvl5pPr>
            <a:lvl6pPr>
              <a:defRPr sz="1800"/>
            </a:lvl6pPr>
          </a:lstStyle>
          <a:p>
            <a:pPr lvl="0"/>
            <a:r>
              <a:rPr lang="zh-CN" altLang="en-US" dirty="0" smtClean="0"/>
              <a:t>单击此处编辑母版文本样式</a:t>
            </a:r>
            <a:endParaRPr lang="zh-CN" altLang="en-US" dirty="0" smtClean="0"/>
          </a:p>
          <a:p>
            <a:pPr lvl="2"/>
            <a:r>
              <a:rPr lang="zh-CN" altLang="en-US" dirty="0" smtClean="0"/>
              <a:t>第二级</a:t>
            </a:r>
            <a:endParaRPr lang="zh-CN" altLang="en-US" dirty="0" smtClean="0"/>
          </a:p>
          <a:p>
            <a:pPr lvl="3"/>
            <a:r>
              <a:rPr lang="zh-CN" altLang="en-US" dirty="0" smtClean="0"/>
              <a:t>第三级</a:t>
            </a:r>
            <a:endParaRPr lang="zh-CN" altLang="en-US" dirty="0" smtClean="0"/>
          </a:p>
          <a:p>
            <a:pPr lvl="4"/>
            <a:r>
              <a:rPr lang="zh-CN" altLang="en-US" dirty="0" smtClean="0"/>
              <a:t>第四级</a:t>
            </a:r>
            <a:endParaRPr lang="zh-CN" altLang="en-US" dirty="0" smtClean="0"/>
          </a:p>
          <a:p>
            <a:pPr lvl="5"/>
            <a:r>
              <a:rPr lang="zh-CN" altLang="en-US" dirty="0" smtClean="0"/>
              <a:t>第五级</a:t>
            </a:r>
            <a:endParaRPr lang="zh-CN" altLang="en-US" dirty="0" smtClean="0"/>
          </a:p>
        </p:txBody>
      </p:sp>
      <p:sp>
        <p:nvSpPr>
          <p:cNvPr id="5" name="日期占位符 4"/>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FBD6CFE-61BA-47EB-855C-CA2BD6B4CCA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673200" y="212400"/>
            <a:ext cx="10954800" cy="795600"/>
          </a:xfrm>
        </p:spPr>
        <p:txBody>
          <a:bodyPr lIns="0" tIns="0" rIns="0" bIns="0"/>
          <a:lstStyle/>
          <a:p>
            <a:r>
              <a:rPr lang="zh-CN" altLang="en-US" dirty="0" smtClean="0"/>
              <a:t>单击此处编辑母版标题样式</a:t>
            </a:r>
            <a:endParaRPr lang="en-US" dirty="0"/>
          </a:p>
        </p:txBody>
      </p:sp>
      <p:sp>
        <p:nvSpPr>
          <p:cNvPr id="3" name="Text Placeholder 2"/>
          <p:cNvSpPr>
            <a:spLocks noGrp="1"/>
          </p:cNvSpPr>
          <p:nvPr>
            <p:ph type="body" idx="1"/>
          </p:nvPr>
        </p:nvSpPr>
        <p:spPr>
          <a:xfrm>
            <a:off x="678812" y="1376362"/>
            <a:ext cx="5157787"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smtClean="0"/>
              <a:t>单击此处编辑母版文本样式</a:t>
            </a:r>
            <a:endParaRPr lang="zh-CN" altLang="en-US" dirty="0" smtClean="0"/>
          </a:p>
        </p:txBody>
      </p:sp>
      <p:sp>
        <p:nvSpPr>
          <p:cNvPr id="4" name="KSO_BC1"/>
          <p:cNvSpPr>
            <a:spLocks noGrp="1"/>
          </p:cNvSpPr>
          <p:nvPr>
            <p:ph sz="half" idx="2"/>
          </p:nvPr>
        </p:nvSpPr>
        <p:spPr>
          <a:xfrm>
            <a:off x="678812" y="2200274"/>
            <a:ext cx="5157787" cy="3684588"/>
          </a:xfrm>
        </p:spPr>
        <p:txBody>
          <a:bodyPr>
            <a:normAutofit/>
          </a:bodyPr>
          <a:lstStyle>
            <a:lvl1pPr>
              <a:defRPr sz="2400">
                <a:solidFill>
                  <a:srgbClr val="000000"/>
                </a:solidFill>
              </a:defRPr>
            </a:lvl1pPr>
            <a:lvl2pPr>
              <a:defRPr sz="1800">
                <a:solidFill>
                  <a:schemeClr val="bg2"/>
                </a:solidFill>
              </a:defRPr>
            </a:lvl2pPr>
            <a:lvl3pPr>
              <a:defRPr sz="2000">
                <a:solidFill>
                  <a:srgbClr val="000000"/>
                </a:solidFill>
              </a:defRPr>
            </a:lvl3pPr>
            <a:lvl4pPr>
              <a:defRPr sz="1800">
                <a:solidFill>
                  <a:srgbClr val="000000"/>
                </a:solidFill>
              </a:defRPr>
            </a:lvl4pPr>
            <a:lvl5pPr>
              <a:defRPr sz="1800">
                <a:solidFill>
                  <a:srgbClr val="000000"/>
                </a:solidFill>
              </a:defRPr>
            </a:lvl5pPr>
            <a:lvl6pPr>
              <a:defRPr sz="1800">
                <a:solidFill>
                  <a:srgbClr val="000000"/>
                </a:solidFill>
              </a:defRPr>
            </a:lvl6pPr>
          </a:lstStyle>
          <a:p>
            <a:pPr lvl="0"/>
            <a:r>
              <a:rPr lang="zh-CN" altLang="en-US" dirty="0" smtClean="0"/>
              <a:t>单击此处编辑母版文本样式</a:t>
            </a:r>
            <a:endParaRPr lang="zh-CN" altLang="en-US" dirty="0" smtClean="0"/>
          </a:p>
          <a:p>
            <a:pPr lvl="2"/>
            <a:r>
              <a:rPr lang="zh-CN" altLang="en-US" dirty="0" smtClean="0"/>
              <a:t>第二级</a:t>
            </a:r>
            <a:endParaRPr lang="zh-CN" altLang="en-US" dirty="0" smtClean="0"/>
          </a:p>
          <a:p>
            <a:pPr lvl="3"/>
            <a:r>
              <a:rPr lang="zh-CN" altLang="en-US" dirty="0" smtClean="0"/>
              <a:t>第三级</a:t>
            </a:r>
            <a:endParaRPr lang="zh-CN" altLang="en-US" dirty="0" smtClean="0"/>
          </a:p>
          <a:p>
            <a:pPr lvl="4"/>
            <a:r>
              <a:rPr lang="zh-CN" altLang="en-US" dirty="0" smtClean="0"/>
              <a:t>第四级</a:t>
            </a:r>
            <a:endParaRPr lang="zh-CN" altLang="en-US" dirty="0" smtClean="0"/>
          </a:p>
          <a:p>
            <a:pPr lvl="5"/>
            <a:r>
              <a:rPr lang="zh-CN" altLang="en-US" dirty="0" smtClean="0"/>
              <a:t>第五级</a:t>
            </a:r>
            <a:endParaRPr lang="zh-CN" altLang="en-US" dirty="0" smtClean="0"/>
          </a:p>
        </p:txBody>
      </p:sp>
      <p:sp>
        <p:nvSpPr>
          <p:cNvPr id="5" name="Text Placeholder 4"/>
          <p:cNvSpPr>
            <a:spLocks noGrp="1"/>
          </p:cNvSpPr>
          <p:nvPr>
            <p:ph type="body" sz="quarter" idx="3"/>
          </p:nvPr>
        </p:nvSpPr>
        <p:spPr>
          <a:xfrm>
            <a:off x="6486711" y="1376362"/>
            <a:ext cx="5183188"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6" name="KSO_BC2"/>
          <p:cNvSpPr>
            <a:spLocks noGrp="1"/>
          </p:cNvSpPr>
          <p:nvPr>
            <p:ph sz="quarter" idx="4"/>
          </p:nvPr>
        </p:nvSpPr>
        <p:spPr>
          <a:xfrm>
            <a:off x="6486711" y="2200274"/>
            <a:ext cx="5183188" cy="3684588"/>
          </a:xfrm>
        </p:spPr>
        <p:txBody>
          <a:bodyPr/>
          <a:lstStyle>
            <a:lvl1pPr>
              <a:defRPr sz="2400">
                <a:solidFill>
                  <a:srgbClr val="000000"/>
                </a:solidFill>
              </a:defRPr>
            </a:lvl1pPr>
            <a:lvl3pPr>
              <a:defRPr sz="2000">
                <a:solidFill>
                  <a:srgbClr val="000000"/>
                </a:solidFill>
              </a:defRPr>
            </a:lvl3pPr>
            <a:lvl4pPr>
              <a:defRPr sz="1800">
                <a:solidFill>
                  <a:srgbClr val="000000"/>
                </a:solidFill>
              </a:defRPr>
            </a:lvl4pPr>
            <a:lvl5pPr>
              <a:defRPr sz="1800">
                <a:solidFill>
                  <a:srgbClr val="000000"/>
                </a:solidFill>
              </a:defRPr>
            </a:lvl5pPr>
            <a:lvl6pPr>
              <a:defRPr sz="1800">
                <a:solidFill>
                  <a:srgbClr val="000000"/>
                </a:solidFill>
              </a:defRPr>
            </a:lvl6pPr>
          </a:lstStyle>
          <a:p>
            <a:pPr lvl="0"/>
            <a:r>
              <a:rPr lang="zh-CN" altLang="en-US" dirty="0" smtClean="0"/>
              <a:t>单击此处编辑母版文本样式</a:t>
            </a:r>
            <a:endParaRPr lang="zh-CN" altLang="en-US" dirty="0" smtClean="0"/>
          </a:p>
          <a:p>
            <a:pPr lvl="2"/>
            <a:r>
              <a:rPr lang="zh-CN" altLang="en-US" dirty="0" smtClean="0"/>
              <a:t>第二级</a:t>
            </a:r>
            <a:endParaRPr lang="zh-CN" altLang="en-US" dirty="0" smtClean="0"/>
          </a:p>
          <a:p>
            <a:pPr lvl="3"/>
            <a:r>
              <a:rPr lang="zh-CN" altLang="en-US" dirty="0" smtClean="0"/>
              <a:t>第三级</a:t>
            </a:r>
            <a:endParaRPr lang="zh-CN" altLang="en-US" dirty="0" smtClean="0"/>
          </a:p>
          <a:p>
            <a:pPr lvl="4"/>
            <a:r>
              <a:rPr lang="zh-CN" altLang="en-US" dirty="0" smtClean="0"/>
              <a:t>第四级</a:t>
            </a:r>
            <a:endParaRPr lang="zh-CN" altLang="en-US" dirty="0" smtClean="0"/>
          </a:p>
          <a:p>
            <a:pPr lvl="5"/>
            <a:r>
              <a:rPr lang="zh-CN" altLang="en-US" dirty="0" smtClean="0"/>
              <a:t>第五级</a:t>
            </a:r>
            <a:endParaRPr lang="zh-CN" altLang="en-US" dirty="0" smtClean="0"/>
          </a:p>
        </p:txBody>
      </p:sp>
      <p:sp>
        <p:nvSpPr>
          <p:cNvPr id="7" name="日期占位符 6"/>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FBD6CFE-61BA-47EB-855C-CA2BD6B4CCA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矩形 2"/>
          <p:cNvSpPr/>
          <p:nvPr>
            <p:custDataLst>
              <p:tags r:id="rId2"/>
            </p:custDataLst>
          </p:nvPr>
        </p:nvSpPr>
        <p:spPr>
          <a:xfrm>
            <a:off x="0" y="1714500"/>
            <a:ext cx="12192000" cy="3086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4" name="内容占位符 13"/>
          <p:cNvSpPr>
            <a:spLocks noGrp="1"/>
          </p:cNvSpPr>
          <p:nvPr>
            <p:ph sz="quarter" idx="10" hasCustomPrompt="1"/>
          </p:nvPr>
        </p:nvSpPr>
        <p:spPr>
          <a:xfrm>
            <a:off x="2199600" y="4233600"/>
            <a:ext cx="1677600" cy="288000"/>
          </a:xfrm>
        </p:spPr>
        <p:txBody>
          <a:bodyPr anchor="ctr" anchorCtr="0">
            <a:normAutofit/>
          </a:bodyPr>
          <a:lstStyle>
            <a:lvl1pPr marL="0" indent="0" algn="ctr">
              <a:buNone/>
              <a:defRPr sz="1800">
                <a:solidFill>
                  <a:schemeClr val="accent1">
                    <a:lumMod val="20000"/>
                    <a:lumOff val="80000"/>
                  </a:schemeClr>
                </a:solidFill>
              </a:defRPr>
            </a:lvl1pPr>
          </a:lstStyle>
          <a:p>
            <a:pPr lvl="0"/>
            <a:r>
              <a:rPr lang="zh-CN" altLang="en-US" dirty="0" smtClean="0"/>
              <a:t>添加副标题</a:t>
            </a:r>
            <a:endParaRPr lang="zh-CN" altLang="en-US" dirty="0"/>
          </a:p>
        </p:txBody>
      </p:sp>
      <p:sp>
        <p:nvSpPr>
          <p:cNvPr id="16" name="内容占位符 15"/>
          <p:cNvSpPr>
            <a:spLocks noGrp="1"/>
          </p:cNvSpPr>
          <p:nvPr>
            <p:ph sz="quarter" idx="11" hasCustomPrompt="1"/>
          </p:nvPr>
        </p:nvSpPr>
        <p:spPr>
          <a:xfrm>
            <a:off x="4039200" y="4233600"/>
            <a:ext cx="2098800" cy="288000"/>
          </a:xfrm>
        </p:spPr>
        <p:txBody>
          <a:bodyPr anchor="ctr" anchorCtr="0">
            <a:normAutofit/>
          </a:bodyPr>
          <a:lstStyle>
            <a:lvl1pPr marL="0" marR="0" indent="0" algn="ctr" defTabSz="685800" rtl="0" eaLnBrk="1" latinLnBrk="0" hangingPunct="1">
              <a:lnSpc>
                <a:spcPct val="110000"/>
              </a:lnSpc>
              <a:spcBef>
                <a:spcPts val="1200"/>
              </a:spcBef>
              <a:spcAft>
                <a:spcPts val="0"/>
              </a:spcAft>
              <a:buClr>
                <a:schemeClr val="accent1"/>
              </a:buClr>
              <a:buSzPct val="50000"/>
              <a:buFont typeface="Wingdings 2" panose="05020102010507070707" pitchFamily="18" charset="2"/>
              <a:buNone/>
              <a:defRPr sz="1800">
                <a:solidFill>
                  <a:schemeClr val="accent1">
                    <a:lumMod val="20000"/>
                    <a:lumOff val="80000"/>
                  </a:schemeClr>
                </a:solidFill>
              </a:defRPr>
            </a:lvl1pPr>
          </a:lstStyle>
          <a:p>
            <a:pPr marL="0" marR="0" lvl="0" indent="0" algn="ctr" defTabSz="685800" rtl="0" eaLnBrk="1" latinLnBrk="0" hangingPunct="1">
              <a:lnSpc>
                <a:spcPct val="110000"/>
              </a:lnSpc>
              <a:spcBef>
                <a:spcPts val="1200"/>
              </a:spcBef>
              <a:spcAft>
                <a:spcPts val="0"/>
              </a:spcAft>
              <a:buClr>
                <a:schemeClr val="accent1"/>
              </a:buClr>
              <a:buSzPct val="50000"/>
              <a:buFont typeface="Wingdings 2" panose="05020102010507070707" pitchFamily="18" charset="2"/>
              <a:buNone/>
              <a:defRPr/>
            </a:pPr>
            <a:r>
              <a:rPr lang="zh-CN" altLang="en-US" dirty="0" smtClean="0"/>
              <a:t>添加副标题</a:t>
            </a:r>
            <a:endParaRPr lang="zh-CN" altLang="en-US" dirty="0" smtClean="0"/>
          </a:p>
        </p:txBody>
      </p:sp>
      <p:sp>
        <p:nvSpPr>
          <p:cNvPr id="18" name="内容占位符 17"/>
          <p:cNvSpPr>
            <a:spLocks noGrp="1"/>
          </p:cNvSpPr>
          <p:nvPr>
            <p:ph sz="quarter" idx="12" hasCustomPrompt="1"/>
          </p:nvPr>
        </p:nvSpPr>
        <p:spPr>
          <a:xfrm>
            <a:off x="6303600" y="4233600"/>
            <a:ext cx="1512000" cy="288000"/>
          </a:xfrm>
        </p:spPr>
        <p:txBody>
          <a:bodyPr anchor="ctr" anchorCtr="0">
            <a:normAutofit/>
          </a:bodyPr>
          <a:lstStyle>
            <a:lvl1pPr marL="0" marR="0" indent="0" algn="ctr" defTabSz="685800" rtl="0" eaLnBrk="1" latinLnBrk="0" hangingPunct="1">
              <a:lnSpc>
                <a:spcPct val="110000"/>
              </a:lnSpc>
              <a:spcBef>
                <a:spcPts val="1200"/>
              </a:spcBef>
              <a:spcAft>
                <a:spcPts val="0"/>
              </a:spcAft>
              <a:buClr>
                <a:schemeClr val="accent1"/>
              </a:buClr>
              <a:buSzPct val="50000"/>
              <a:buFont typeface="Wingdings 2" panose="05020102010507070707" pitchFamily="18" charset="2"/>
              <a:buNone/>
              <a:defRPr sz="1800">
                <a:solidFill>
                  <a:schemeClr val="accent1">
                    <a:lumMod val="20000"/>
                    <a:lumOff val="80000"/>
                  </a:schemeClr>
                </a:solidFill>
              </a:defRPr>
            </a:lvl1pPr>
          </a:lstStyle>
          <a:p>
            <a:pPr marL="0" marR="0" lvl="0" indent="0" algn="ctr" defTabSz="685800" rtl="0" eaLnBrk="1" latinLnBrk="0" hangingPunct="1">
              <a:lnSpc>
                <a:spcPct val="110000"/>
              </a:lnSpc>
              <a:spcBef>
                <a:spcPts val="1200"/>
              </a:spcBef>
              <a:spcAft>
                <a:spcPts val="0"/>
              </a:spcAft>
              <a:buClr>
                <a:schemeClr val="accent1"/>
              </a:buClr>
              <a:buSzPct val="50000"/>
              <a:buFont typeface="Wingdings 2" panose="05020102010507070707" pitchFamily="18" charset="2"/>
              <a:buNone/>
              <a:defRPr/>
            </a:pPr>
            <a:r>
              <a:rPr lang="zh-CN" altLang="en-US" dirty="0" smtClean="0"/>
              <a:t>添加副标题</a:t>
            </a:r>
            <a:endParaRPr lang="zh-CN" altLang="en-US" dirty="0" smtClean="0"/>
          </a:p>
        </p:txBody>
      </p:sp>
      <p:sp>
        <p:nvSpPr>
          <p:cNvPr id="20" name="内容占位符 19"/>
          <p:cNvSpPr>
            <a:spLocks noGrp="1"/>
          </p:cNvSpPr>
          <p:nvPr>
            <p:ph sz="quarter" idx="13" hasCustomPrompt="1"/>
          </p:nvPr>
        </p:nvSpPr>
        <p:spPr>
          <a:xfrm>
            <a:off x="7977600" y="4233600"/>
            <a:ext cx="2016000" cy="288000"/>
          </a:xfrm>
        </p:spPr>
        <p:txBody>
          <a:bodyPr anchor="ctr" anchorCtr="0">
            <a:normAutofit/>
          </a:bodyPr>
          <a:lstStyle>
            <a:lvl1pPr marL="0" marR="0" indent="0" algn="ctr" defTabSz="685800" rtl="0" eaLnBrk="1" latinLnBrk="0" hangingPunct="1">
              <a:lnSpc>
                <a:spcPct val="110000"/>
              </a:lnSpc>
              <a:spcBef>
                <a:spcPts val="1200"/>
              </a:spcBef>
              <a:spcAft>
                <a:spcPts val="0"/>
              </a:spcAft>
              <a:buClr>
                <a:schemeClr val="accent1"/>
              </a:buClr>
              <a:buSzPct val="50000"/>
              <a:buFont typeface="Wingdings 2" panose="05020102010507070707" pitchFamily="18" charset="2"/>
              <a:buNone/>
              <a:defRPr sz="1800">
                <a:solidFill>
                  <a:schemeClr val="accent1">
                    <a:lumMod val="20000"/>
                    <a:lumOff val="80000"/>
                  </a:schemeClr>
                </a:solidFill>
              </a:defRPr>
            </a:lvl1pPr>
          </a:lstStyle>
          <a:p>
            <a:pPr marL="0" marR="0" lvl="0" indent="0" algn="ctr" defTabSz="685800" rtl="0" eaLnBrk="1" latinLnBrk="0" hangingPunct="1">
              <a:lnSpc>
                <a:spcPct val="110000"/>
              </a:lnSpc>
              <a:spcBef>
                <a:spcPts val="1200"/>
              </a:spcBef>
              <a:spcAft>
                <a:spcPts val="0"/>
              </a:spcAft>
              <a:buClr>
                <a:schemeClr val="accent1"/>
              </a:buClr>
              <a:buSzPct val="50000"/>
              <a:buFont typeface="Wingdings 2" panose="05020102010507070707" pitchFamily="18" charset="2"/>
              <a:buNone/>
              <a:defRPr/>
            </a:pPr>
            <a:r>
              <a:rPr lang="zh-CN" altLang="en-US" dirty="0" smtClean="0"/>
              <a:t>添加副标题</a:t>
            </a:r>
            <a:endParaRPr lang="zh-CN" altLang="en-US" dirty="0" smtClean="0"/>
          </a:p>
        </p:txBody>
      </p:sp>
      <p:sp>
        <p:nvSpPr>
          <p:cNvPr id="21" name="日期占位符 20"/>
          <p:cNvSpPr>
            <a:spLocks noGrp="1"/>
          </p:cNvSpPr>
          <p:nvPr>
            <p:ph type="dt" sz="half" idx="14"/>
          </p:nvPr>
        </p:nvSpPr>
        <p:spPr/>
        <p:txBody>
          <a:bodyPr/>
          <a:lstStyle/>
          <a:p>
            <a:fld id="{F07EE07A-B1E4-4DEB-8FAE-7B570AB74CAA}" type="datetimeFigureOut">
              <a:rPr lang="zh-CN" altLang="en-US" smtClean="0"/>
            </a:fld>
            <a:endParaRPr lang="zh-CN" altLang="en-US"/>
          </a:p>
        </p:txBody>
      </p:sp>
      <p:sp>
        <p:nvSpPr>
          <p:cNvPr id="22" name="页脚占位符 21"/>
          <p:cNvSpPr>
            <a:spLocks noGrp="1"/>
          </p:cNvSpPr>
          <p:nvPr>
            <p:ph type="ftr" sz="quarter" idx="15"/>
          </p:nvPr>
        </p:nvSpPr>
        <p:spPr/>
        <p:txBody>
          <a:bodyPr/>
          <a:lstStyle/>
          <a:p>
            <a:endParaRPr lang="zh-CN" altLang="en-US"/>
          </a:p>
        </p:txBody>
      </p:sp>
      <p:sp>
        <p:nvSpPr>
          <p:cNvPr id="23" name="灯片编号占位符 22"/>
          <p:cNvSpPr>
            <a:spLocks noGrp="1"/>
          </p:cNvSpPr>
          <p:nvPr>
            <p:ph type="sldNum" sz="quarter" idx="16"/>
          </p:nvPr>
        </p:nvSpPr>
        <p:spPr/>
        <p:txBody>
          <a:bodyPr/>
          <a:lstStyle/>
          <a:p>
            <a:fld id="{4FBD6CFE-61BA-47EB-855C-CA2BD6B4CCA2}" type="slidenum">
              <a:rPr lang="zh-CN" altLang="en-US" smtClean="0"/>
            </a:fld>
            <a:endParaRPr lang="zh-CN" altLang="en-US"/>
          </a:p>
        </p:txBody>
      </p:sp>
      <p:sp>
        <p:nvSpPr>
          <p:cNvPr id="11" name="KSO_Shape"/>
          <p:cNvSpPr/>
          <p:nvPr>
            <p:custDataLst>
              <p:tags r:id="rId3"/>
            </p:custDataLst>
          </p:nvPr>
        </p:nvSpPr>
        <p:spPr>
          <a:xfrm>
            <a:off x="6950530" y="3981450"/>
            <a:ext cx="228600" cy="212725"/>
          </a:xfrm>
          <a:custGeom>
            <a:avLst/>
            <a:gdLst/>
            <a:ahLst/>
            <a:cxnLst/>
            <a:rect l="l" t="t" r="r" b="b"/>
            <a:pathLst>
              <a:path w="969654" h="90353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12" name="KSO_Shape"/>
          <p:cNvSpPr/>
          <p:nvPr>
            <p:custDataLst>
              <p:tags r:id="rId4"/>
            </p:custDataLst>
          </p:nvPr>
        </p:nvSpPr>
        <p:spPr>
          <a:xfrm>
            <a:off x="8885648" y="3981450"/>
            <a:ext cx="228600" cy="185738"/>
          </a:xfrm>
          <a:custGeom>
            <a:avLst/>
            <a:gdLst/>
            <a:ahLst/>
            <a:cxnLst/>
            <a:rect l="l" t="t" r="r" b="b"/>
            <a:pathLst>
              <a:path w="684048" h="556307">
                <a:moveTo>
                  <a:pt x="222901" y="383453"/>
                </a:moveTo>
                <a:cubicBezTo>
                  <a:pt x="218315" y="383977"/>
                  <a:pt x="213613" y="385281"/>
                  <a:pt x="209039" y="387420"/>
                </a:cubicBezTo>
                <a:cubicBezTo>
                  <a:pt x="190739" y="395979"/>
                  <a:pt x="181407" y="414680"/>
                  <a:pt x="188193" y="429191"/>
                </a:cubicBezTo>
                <a:cubicBezTo>
                  <a:pt x="194980" y="443702"/>
                  <a:pt x="215317" y="448527"/>
                  <a:pt x="233616" y="439969"/>
                </a:cubicBezTo>
                <a:cubicBezTo>
                  <a:pt x="251915" y="431410"/>
                  <a:pt x="261248" y="412709"/>
                  <a:pt x="254461" y="398198"/>
                </a:cubicBezTo>
                <a:cubicBezTo>
                  <a:pt x="249371" y="387315"/>
                  <a:pt x="236659" y="381879"/>
                  <a:pt x="222901" y="383453"/>
                </a:cubicBezTo>
                <a:close/>
                <a:moveTo>
                  <a:pt x="284035" y="369073"/>
                </a:moveTo>
                <a:cubicBezTo>
                  <a:pt x="281538" y="368297"/>
                  <a:pt x="278657" y="368441"/>
                  <a:pt x="275985" y="369691"/>
                </a:cubicBezTo>
                <a:cubicBezTo>
                  <a:pt x="270641" y="372190"/>
                  <a:pt x="268154" y="378164"/>
                  <a:pt x="270432" y="383034"/>
                </a:cubicBezTo>
                <a:cubicBezTo>
                  <a:pt x="272710" y="387904"/>
                  <a:pt x="278888" y="389825"/>
                  <a:pt x="284233" y="387325"/>
                </a:cubicBezTo>
                <a:cubicBezTo>
                  <a:pt x="289577" y="384826"/>
                  <a:pt x="292063" y="378852"/>
                  <a:pt x="289785" y="373982"/>
                </a:cubicBezTo>
                <a:cubicBezTo>
                  <a:pt x="288647" y="371547"/>
                  <a:pt x="286533" y="369850"/>
                  <a:pt x="284035" y="369073"/>
                </a:cubicBezTo>
                <a:close/>
                <a:moveTo>
                  <a:pt x="266604" y="297070"/>
                </a:moveTo>
                <a:cubicBezTo>
                  <a:pt x="319078" y="300338"/>
                  <a:pt x="362309" y="335548"/>
                  <a:pt x="367763" y="383070"/>
                </a:cubicBezTo>
                <a:cubicBezTo>
                  <a:pt x="373996" y="437381"/>
                  <a:pt x="328527" y="487207"/>
                  <a:pt x="266205" y="494360"/>
                </a:cubicBezTo>
                <a:cubicBezTo>
                  <a:pt x="203883" y="501513"/>
                  <a:pt x="148308" y="463284"/>
                  <a:pt x="142074" y="408972"/>
                </a:cubicBezTo>
                <a:cubicBezTo>
                  <a:pt x="135841" y="354661"/>
                  <a:pt x="181310" y="304835"/>
                  <a:pt x="243632" y="297682"/>
                </a:cubicBezTo>
                <a:cubicBezTo>
                  <a:pt x="251423" y="296788"/>
                  <a:pt x="259108" y="296603"/>
                  <a:pt x="266604" y="297070"/>
                </a:cubicBezTo>
                <a:close/>
                <a:moveTo>
                  <a:pt x="297042" y="252387"/>
                </a:moveTo>
                <a:cubicBezTo>
                  <a:pt x="283618" y="252176"/>
                  <a:pt x="269820" y="252839"/>
                  <a:pt x="255793" y="254449"/>
                </a:cubicBezTo>
                <a:cubicBezTo>
                  <a:pt x="143583" y="267328"/>
                  <a:pt x="59288" y="335880"/>
                  <a:pt x="67516" y="407566"/>
                </a:cubicBezTo>
                <a:cubicBezTo>
                  <a:pt x="75743" y="479252"/>
                  <a:pt x="173377" y="526925"/>
                  <a:pt x="285587" y="514046"/>
                </a:cubicBezTo>
                <a:cubicBezTo>
                  <a:pt x="397797" y="501168"/>
                  <a:pt x="482091" y="432615"/>
                  <a:pt x="473864" y="360929"/>
                </a:cubicBezTo>
                <a:cubicBezTo>
                  <a:pt x="466665" y="298204"/>
                  <a:pt x="391015" y="253864"/>
                  <a:pt x="297042" y="252387"/>
                </a:cubicBezTo>
                <a:close/>
                <a:moveTo>
                  <a:pt x="509416" y="97868"/>
                </a:moveTo>
                <a:cubicBezTo>
                  <a:pt x="544841" y="99182"/>
                  <a:pt x="588107" y="127580"/>
                  <a:pt x="590257" y="183051"/>
                </a:cubicBezTo>
                <a:cubicBezTo>
                  <a:pt x="592352" y="199448"/>
                  <a:pt x="588214" y="215684"/>
                  <a:pt x="579852" y="229407"/>
                </a:cubicBezTo>
                <a:lnTo>
                  <a:pt x="580228" y="229581"/>
                </a:lnTo>
                <a:cubicBezTo>
                  <a:pt x="580244" y="229743"/>
                  <a:pt x="580186" y="229872"/>
                  <a:pt x="580126" y="230000"/>
                </a:cubicBezTo>
                <a:lnTo>
                  <a:pt x="578707" y="232024"/>
                </a:lnTo>
                <a:cubicBezTo>
                  <a:pt x="578590" y="232839"/>
                  <a:pt x="578192" y="233485"/>
                  <a:pt x="577787" y="234126"/>
                </a:cubicBezTo>
                <a:lnTo>
                  <a:pt x="577385" y="233908"/>
                </a:lnTo>
                <a:cubicBezTo>
                  <a:pt x="572286" y="241165"/>
                  <a:pt x="563167" y="244302"/>
                  <a:pt x="554750" y="241632"/>
                </a:cubicBezTo>
                <a:lnTo>
                  <a:pt x="548315" y="238643"/>
                </a:lnTo>
                <a:cubicBezTo>
                  <a:pt x="539522" y="233101"/>
                  <a:pt x="536249" y="221620"/>
                  <a:pt x="540834" y="211750"/>
                </a:cubicBezTo>
                <a:lnTo>
                  <a:pt x="541088" y="211402"/>
                </a:lnTo>
                <a:lnTo>
                  <a:pt x="541243" y="211474"/>
                </a:lnTo>
                <a:cubicBezTo>
                  <a:pt x="549302" y="193084"/>
                  <a:pt x="546794" y="175359"/>
                  <a:pt x="541863" y="165391"/>
                </a:cubicBezTo>
                <a:cubicBezTo>
                  <a:pt x="534763" y="151042"/>
                  <a:pt x="514479" y="135118"/>
                  <a:pt x="480142" y="145181"/>
                </a:cubicBezTo>
                <a:lnTo>
                  <a:pt x="480025" y="144483"/>
                </a:lnTo>
                <a:cubicBezTo>
                  <a:pt x="471706" y="144624"/>
                  <a:pt x="464282" y="140887"/>
                  <a:pt x="461009" y="134412"/>
                </a:cubicBezTo>
                <a:lnTo>
                  <a:pt x="458966" y="128175"/>
                </a:lnTo>
                <a:cubicBezTo>
                  <a:pt x="457496" y="119354"/>
                  <a:pt x="463572" y="110158"/>
                  <a:pt x="473636" y="106144"/>
                </a:cubicBezTo>
                <a:lnTo>
                  <a:pt x="473571" y="105761"/>
                </a:lnTo>
                <a:cubicBezTo>
                  <a:pt x="485121" y="99922"/>
                  <a:pt x="497817" y="97438"/>
                  <a:pt x="509416" y="97868"/>
                </a:cubicBezTo>
                <a:close/>
                <a:moveTo>
                  <a:pt x="286518" y="82088"/>
                </a:moveTo>
                <a:cubicBezTo>
                  <a:pt x="376738" y="91976"/>
                  <a:pt x="317665" y="163994"/>
                  <a:pt x="337363" y="184000"/>
                </a:cubicBezTo>
                <a:cubicBezTo>
                  <a:pt x="387081" y="179119"/>
                  <a:pt x="437510" y="146098"/>
                  <a:pt x="486517" y="169358"/>
                </a:cubicBezTo>
                <a:cubicBezTo>
                  <a:pt x="533076" y="203014"/>
                  <a:pt x="494312" y="233925"/>
                  <a:pt x="501054" y="264835"/>
                </a:cubicBezTo>
                <a:cubicBezTo>
                  <a:pt x="649340" y="323962"/>
                  <a:pt x="585744" y="409170"/>
                  <a:pt x="562675" y="436725"/>
                </a:cubicBezTo>
                <a:cubicBezTo>
                  <a:pt x="354965" y="648778"/>
                  <a:pt x="45454" y="533772"/>
                  <a:pt x="10807" y="435328"/>
                </a:cubicBezTo>
                <a:cubicBezTo>
                  <a:pt x="-41075" y="330306"/>
                  <a:pt x="100878" y="89491"/>
                  <a:pt x="286518" y="82088"/>
                </a:cubicBezTo>
                <a:close/>
                <a:moveTo>
                  <a:pt x="489068" y="0"/>
                </a:moveTo>
                <a:cubicBezTo>
                  <a:pt x="596753" y="0"/>
                  <a:pt x="684048" y="87296"/>
                  <a:pt x="684048" y="194980"/>
                </a:cubicBezTo>
                <a:cubicBezTo>
                  <a:pt x="684048" y="216847"/>
                  <a:pt x="680448" y="237874"/>
                  <a:pt x="672966" y="257215"/>
                </a:cubicBezTo>
                <a:lnTo>
                  <a:pt x="672379" y="257003"/>
                </a:lnTo>
                <a:cubicBezTo>
                  <a:pt x="668967" y="265617"/>
                  <a:pt x="657523" y="269364"/>
                  <a:pt x="645725" y="265916"/>
                </a:cubicBezTo>
                <a:lnTo>
                  <a:pt x="637884" y="262819"/>
                </a:lnTo>
                <a:cubicBezTo>
                  <a:pt x="627530" y="257587"/>
                  <a:pt x="621785" y="247890"/>
                  <a:pt x="624308" y="239644"/>
                </a:cubicBezTo>
                <a:lnTo>
                  <a:pt x="623975" y="239524"/>
                </a:lnTo>
                <a:cubicBezTo>
                  <a:pt x="629260" y="225659"/>
                  <a:pt x="631774" y="210613"/>
                  <a:pt x="631774" y="194980"/>
                </a:cubicBezTo>
                <a:cubicBezTo>
                  <a:pt x="631774" y="116165"/>
                  <a:pt x="567883" y="52274"/>
                  <a:pt x="489068" y="52274"/>
                </a:cubicBezTo>
                <a:lnTo>
                  <a:pt x="469942" y="54202"/>
                </a:lnTo>
                <a:lnTo>
                  <a:pt x="469951" y="54239"/>
                </a:lnTo>
                <a:cubicBezTo>
                  <a:pt x="469861" y="54366"/>
                  <a:pt x="469744" y="54397"/>
                  <a:pt x="469627" y="54427"/>
                </a:cubicBezTo>
                <a:cubicBezTo>
                  <a:pt x="460634" y="56697"/>
                  <a:pt x="450861" y="49439"/>
                  <a:pt x="446718" y="37636"/>
                </a:cubicBezTo>
                <a:lnTo>
                  <a:pt x="444619" y="29323"/>
                </a:lnTo>
                <a:cubicBezTo>
                  <a:pt x="442667" y="16995"/>
                  <a:pt x="447797" y="5987"/>
                  <a:pt x="456757" y="3699"/>
                </a:cubicBezTo>
                <a:lnTo>
                  <a:pt x="456661" y="3267"/>
                </a:lnTo>
                <a:cubicBezTo>
                  <a:pt x="467135" y="923"/>
                  <a:pt x="477994" y="0"/>
                  <a:pt x="489068"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
        <p:nvSpPr>
          <p:cNvPr id="13" name="KSO_Shape"/>
          <p:cNvSpPr/>
          <p:nvPr>
            <p:custDataLst>
              <p:tags r:id="rId5"/>
            </p:custDataLst>
          </p:nvPr>
        </p:nvSpPr>
        <p:spPr>
          <a:xfrm>
            <a:off x="2969024" y="3981450"/>
            <a:ext cx="193675" cy="228600"/>
          </a:xfrm>
          <a:custGeom>
            <a:avLst/>
            <a:gdLst/>
            <a:ahLst/>
            <a:cxnLst/>
            <a:rect l="l" t="t" r="r" b="b"/>
            <a:pathLst>
              <a:path w="396520" h="469210">
                <a:moveTo>
                  <a:pt x="327445" y="314600"/>
                </a:moveTo>
                <a:cubicBezTo>
                  <a:pt x="356349" y="319254"/>
                  <a:pt x="385797" y="360745"/>
                  <a:pt x="394054" y="381803"/>
                </a:cubicBezTo>
                <a:cubicBezTo>
                  <a:pt x="402312" y="402860"/>
                  <a:pt x="388098" y="427511"/>
                  <a:pt x="376990" y="440944"/>
                </a:cubicBezTo>
                <a:cubicBezTo>
                  <a:pt x="373700" y="421882"/>
                  <a:pt x="364955" y="401443"/>
                  <a:pt x="352485" y="383463"/>
                </a:cubicBezTo>
                <a:cubicBezTo>
                  <a:pt x="332676" y="354903"/>
                  <a:pt x="307287" y="337803"/>
                  <a:pt x="287162" y="338581"/>
                </a:cubicBezTo>
                <a:cubicBezTo>
                  <a:pt x="300917" y="326499"/>
                  <a:pt x="298542" y="309947"/>
                  <a:pt x="327445" y="314600"/>
                </a:cubicBezTo>
                <a:close/>
                <a:moveTo>
                  <a:pt x="44367" y="9445"/>
                </a:moveTo>
                <a:cubicBezTo>
                  <a:pt x="65307" y="7976"/>
                  <a:pt x="88582" y="48300"/>
                  <a:pt x="98716" y="103893"/>
                </a:cubicBezTo>
                <a:cubicBezTo>
                  <a:pt x="103023" y="127522"/>
                  <a:pt x="104507" y="151694"/>
                  <a:pt x="102812" y="172874"/>
                </a:cubicBezTo>
                <a:cubicBezTo>
                  <a:pt x="96419" y="177933"/>
                  <a:pt x="92462" y="183883"/>
                  <a:pt x="93679" y="191748"/>
                </a:cubicBezTo>
                <a:cubicBezTo>
                  <a:pt x="97962" y="219449"/>
                  <a:pt x="202914" y="329063"/>
                  <a:pt x="240363" y="349244"/>
                </a:cubicBezTo>
                <a:cubicBezTo>
                  <a:pt x="253454" y="356299"/>
                  <a:pt x="265280" y="353652"/>
                  <a:pt x="275564" y="347108"/>
                </a:cubicBezTo>
                <a:lnTo>
                  <a:pt x="275884" y="347663"/>
                </a:lnTo>
                <a:cubicBezTo>
                  <a:pt x="293996" y="337193"/>
                  <a:pt x="324545" y="354625"/>
                  <a:pt x="347507" y="388530"/>
                </a:cubicBezTo>
                <a:cubicBezTo>
                  <a:pt x="360303" y="407426"/>
                  <a:pt x="369015" y="429003"/>
                  <a:pt x="371399" y="448117"/>
                </a:cubicBezTo>
                <a:cubicBezTo>
                  <a:pt x="347296" y="472826"/>
                  <a:pt x="310581" y="469765"/>
                  <a:pt x="288158" y="468159"/>
                </a:cubicBezTo>
                <a:cubicBezTo>
                  <a:pt x="253182" y="465654"/>
                  <a:pt x="-15065" y="364036"/>
                  <a:pt x="664" y="89829"/>
                </a:cubicBezTo>
                <a:cubicBezTo>
                  <a:pt x="3125" y="70964"/>
                  <a:pt x="7079" y="53749"/>
                  <a:pt x="14299" y="39550"/>
                </a:cubicBezTo>
                <a:cubicBezTo>
                  <a:pt x="20978" y="26415"/>
                  <a:pt x="30453" y="15861"/>
                  <a:pt x="44367" y="9445"/>
                </a:cubicBezTo>
                <a:close/>
                <a:moveTo>
                  <a:pt x="85842" y="6"/>
                </a:moveTo>
                <a:cubicBezTo>
                  <a:pt x="147282" y="-938"/>
                  <a:pt x="156451" y="106342"/>
                  <a:pt x="147962" y="128156"/>
                </a:cubicBezTo>
                <a:cubicBezTo>
                  <a:pt x="140696" y="146825"/>
                  <a:pt x="125598" y="157194"/>
                  <a:pt x="109217" y="167957"/>
                </a:cubicBezTo>
                <a:cubicBezTo>
                  <a:pt x="111214" y="147002"/>
                  <a:pt x="109601" y="123749"/>
                  <a:pt x="105273" y="101024"/>
                </a:cubicBezTo>
                <a:cubicBezTo>
                  <a:pt x="95931" y="51971"/>
                  <a:pt x="75887" y="14560"/>
                  <a:pt x="55177" y="5105"/>
                </a:cubicBezTo>
                <a:cubicBezTo>
                  <a:pt x="63799" y="1769"/>
                  <a:pt x="73998" y="188"/>
                  <a:pt x="85842" y="6"/>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p>
        </p:txBody>
      </p:sp>
      <p:sp>
        <p:nvSpPr>
          <p:cNvPr id="15" name="KSO_Shape"/>
          <p:cNvSpPr/>
          <p:nvPr>
            <p:custDataLst>
              <p:tags r:id="rId6"/>
            </p:custDataLst>
          </p:nvPr>
        </p:nvSpPr>
        <p:spPr>
          <a:xfrm>
            <a:off x="4977907" y="3981450"/>
            <a:ext cx="228600" cy="173038"/>
          </a:xfrm>
          <a:custGeom>
            <a:avLst/>
            <a:gdLst>
              <a:gd name="connsiteX0" fmla="*/ 367281 w 529316"/>
              <a:gd name="connsiteY0" fmla="*/ 196274 h 401026"/>
              <a:gd name="connsiteX1" fmla="*/ 355293 w 529316"/>
              <a:gd name="connsiteY1" fmla="*/ 208263 h 401026"/>
              <a:gd name="connsiteX2" fmla="*/ 465090 w 529316"/>
              <a:gd name="connsiteY2" fmla="*/ 318060 h 401026"/>
              <a:gd name="connsiteX3" fmla="*/ 466739 w 529316"/>
              <a:gd name="connsiteY3" fmla="*/ 320716 h 401026"/>
              <a:gd name="connsiteX4" fmla="*/ 491723 w 529316"/>
              <a:gd name="connsiteY4" fmla="*/ 320716 h 401026"/>
              <a:gd name="connsiteX5" fmla="*/ 162035 w 529316"/>
              <a:gd name="connsiteY5" fmla="*/ 196274 h 401026"/>
              <a:gd name="connsiteX6" fmla="*/ 37593 w 529316"/>
              <a:gd name="connsiteY6" fmla="*/ 320716 h 401026"/>
              <a:gd name="connsiteX7" fmla="*/ 62577 w 529316"/>
              <a:gd name="connsiteY7" fmla="*/ 320716 h 401026"/>
              <a:gd name="connsiteX8" fmla="*/ 64225 w 529316"/>
              <a:gd name="connsiteY8" fmla="*/ 318061 h 401026"/>
              <a:gd name="connsiteX9" fmla="*/ 174023 w 529316"/>
              <a:gd name="connsiteY9" fmla="*/ 208263 h 401026"/>
              <a:gd name="connsiteX10" fmla="*/ 46349 w 529316"/>
              <a:gd name="connsiteY10" fmla="*/ 80311 h 401026"/>
              <a:gd name="connsiteX11" fmla="*/ 222791 w 529316"/>
              <a:gd name="connsiteY11" fmla="*/ 256753 h 401026"/>
              <a:gd name="connsiteX12" fmla="*/ 263500 w 529316"/>
              <a:gd name="connsiteY12" fmla="*/ 273616 h 401026"/>
              <a:gd name="connsiteX13" fmla="*/ 264659 w 529316"/>
              <a:gd name="connsiteY13" fmla="*/ 273504 h 401026"/>
              <a:gd name="connsiteX14" fmla="*/ 306525 w 529316"/>
              <a:gd name="connsiteY14" fmla="*/ 256753 h 401026"/>
              <a:gd name="connsiteX15" fmla="*/ 482968 w 529316"/>
              <a:gd name="connsiteY15" fmla="*/ 80311 h 401026"/>
              <a:gd name="connsiteX16" fmla="*/ 458990 w 529316"/>
              <a:gd name="connsiteY16" fmla="*/ 80311 h 401026"/>
              <a:gd name="connsiteX17" fmla="*/ 300904 w 529316"/>
              <a:gd name="connsiteY17" fmla="*/ 238397 h 401026"/>
              <a:gd name="connsiteX18" fmla="*/ 264659 w 529316"/>
              <a:gd name="connsiteY18" fmla="*/ 252899 h 401026"/>
              <a:gd name="connsiteX19" fmla="*/ 263656 w 529316"/>
              <a:gd name="connsiteY19" fmla="*/ 252995 h 401026"/>
              <a:gd name="connsiteX20" fmla="*/ 228412 w 529316"/>
              <a:gd name="connsiteY20" fmla="*/ 238397 h 401026"/>
              <a:gd name="connsiteX21" fmla="*/ 70326 w 529316"/>
              <a:gd name="connsiteY21" fmla="*/ 80311 h 401026"/>
              <a:gd name="connsiteX22" fmla="*/ 92015 w 529316"/>
              <a:gd name="connsiteY22" fmla="*/ 0 h 401026"/>
              <a:gd name="connsiteX23" fmla="*/ 437301 w 529316"/>
              <a:gd name="connsiteY23" fmla="*/ 0 h 401026"/>
              <a:gd name="connsiteX24" fmla="*/ 529316 w 529316"/>
              <a:gd name="connsiteY24" fmla="*/ 92015 h 401026"/>
              <a:gd name="connsiteX25" fmla="*/ 529316 w 529316"/>
              <a:gd name="connsiteY25" fmla="*/ 309011 h 401026"/>
              <a:gd name="connsiteX26" fmla="*/ 437301 w 529316"/>
              <a:gd name="connsiteY26" fmla="*/ 401026 h 401026"/>
              <a:gd name="connsiteX27" fmla="*/ 92015 w 529316"/>
              <a:gd name="connsiteY27" fmla="*/ 401026 h 401026"/>
              <a:gd name="connsiteX28" fmla="*/ 0 w 529316"/>
              <a:gd name="connsiteY28" fmla="*/ 309011 h 401026"/>
              <a:gd name="connsiteX29" fmla="*/ 0 w 529316"/>
              <a:gd name="connsiteY29" fmla="*/ 92015 h 401026"/>
              <a:gd name="connsiteX30" fmla="*/ 92015 w 529316"/>
              <a:gd name="connsiteY30" fmla="*/ 0 h 401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29316" h="401026">
                <a:moveTo>
                  <a:pt x="367281" y="196274"/>
                </a:moveTo>
                <a:lnTo>
                  <a:pt x="355293" y="208263"/>
                </a:lnTo>
                <a:lnTo>
                  <a:pt x="465090" y="318060"/>
                </a:lnTo>
                <a:cubicBezTo>
                  <a:pt x="465822" y="318792"/>
                  <a:pt x="466527" y="319541"/>
                  <a:pt x="466739" y="320716"/>
                </a:cubicBezTo>
                <a:lnTo>
                  <a:pt x="491723" y="320716"/>
                </a:lnTo>
                <a:close/>
                <a:moveTo>
                  <a:pt x="162035" y="196274"/>
                </a:moveTo>
                <a:lnTo>
                  <a:pt x="37593" y="320716"/>
                </a:lnTo>
                <a:lnTo>
                  <a:pt x="62577" y="320716"/>
                </a:lnTo>
                <a:lnTo>
                  <a:pt x="64225" y="318061"/>
                </a:lnTo>
                <a:lnTo>
                  <a:pt x="174023" y="208263"/>
                </a:lnTo>
                <a:close/>
                <a:moveTo>
                  <a:pt x="46349" y="80311"/>
                </a:moveTo>
                <a:lnTo>
                  <a:pt x="222791" y="256753"/>
                </a:lnTo>
                <a:cubicBezTo>
                  <a:pt x="234032" y="267995"/>
                  <a:pt x="248767" y="273616"/>
                  <a:pt x="263500" y="273616"/>
                </a:cubicBezTo>
                <a:cubicBezTo>
                  <a:pt x="263887" y="273616"/>
                  <a:pt x="264274" y="273611"/>
                  <a:pt x="264659" y="273504"/>
                </a:cubicBezTo>
                <a:cubicBezTo>
                  <a:pt x="279774" y="273906"/>
                  <a:pt x="294989" y="268289"/>
                  <a:pt x="306525" y="256753"/>
                </a:cubicBezTo>
                <a:lnTo>
                  <a:pt x="482968" y="80311"/>
                </a:lnTo>
                <a:lnTo>
                  <a:pt x="458990" y="80311"/>
                </a:lnTo>
                <a:lnTo>
                  <a:pt x="300904" y="238397"/>
                </a:lnTo>
                <a:cubicBezTo>
                  <a:pt x="290917" y="248385"/>
                  <a:pt x="277745" y="253247"/>
                  <a:pt x="264659" y="252899"/>
                </a:cubicBezTo>
                <a:cubicBezTo>
                  <a:pt x="264325" y="252991"/>
                  <a:pt x="263990" y="252995"/>
                  <a:pt x="263656" y="252995"/>
                </a:cubicBezTo>
                <a:cubicBezTo>
                  <a:pt x="250900" y="252995"/>
                  <a:pt x="238144" y="248128"/>
                  <a:pt x="228412" y="238397"/>
                </a:cubicBezTo>
                <a:lnTo>
                  <a:pt x="70326" y="80311"/>
                </a:lnTo>
                <a:close/>
                <a:moveTo>
                  <a:pt x="92015" y="0"/>
                </a:moveTo>
                <a:lnTo>
                  <a:pt x="437301" y="0"/>
                </a:lnTo>
                <a:cubicBezTo>
                  <a:pt x="488119" y="0"/>
                  <a:pt x="529316" y="41197"/>
                  <a:pt x="529316" y="92015"/>
                </a:cubicBezTo>
                <a:lnTo>
                  <a:pt x="529316" y="309011"/>
                </a:lnTo>
                <a:cubicBezTo>
                  <a:pt x="529316" y="359829"/>
                  <a:pt x="488119" y="401026"/>
                  <a:pt x="437301" y="401026"/>
                </a:cubicBezTo>
                <a:lnTo>
                  <a:pt x="92015" y="401026"/>
                </a:lnTo>
                <a:cubicBezTo>
                  <a:pt x="41197" y="401026"/>
                  <a:pt x="0" y="359829"/>
                  <a:pt x="0" y="309011"/>
                </a:cubicBezTo>
                <a:lnTo>
                  <a:pt x="0" y="92015"/>
                </a:lnTo>
                <a:cubicBezTo>
                  <a:pt x="0" y="41197"/>
                  <a:pt x="41197" y="0"/>
                  <a:pt x="92015" y="0"/>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FBD6CFE-61BA-47EB-855C-CA2BD6B4CCA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673200" y="212400"/>
            <a:ext cx="10954800" cy="795600"/>
          </a:xfrm>
        </p:spPr>
        <p:txBody>
          <a:bodyPr anchor="ctr" anchorCtr="0">
            <a:normAutofit/>
          </a:bodyPr>
          <a:lstStyle>
            <a:lvl1pPr>
              <a:defRPr sz="3200" b="0"/>
            </a:lvl1pPr>
          </a:lstStyle>
          <a:p>
            <a:r>
              <a:rPr lang="zh-CN" altLang="en-US" smtClean="0"/>
              <a:t>单击此处编辑母版标题样式</a:t>
            </a:r>
            <a:endParaRPr lang="en-US" dirty="0"/>
          </a:p>
        </p:txBody>
      </p:sp>
      <p:sp>
        <p:nvSpPr>
          <p:cNvPr id="3" name="KSO_BC1"/>
          <p:cNvSpPr>
            <a:spLocks noGrp="1"/>
          </p:cNvSpPr>
          <p:nvPr>
            <p:ph type="pic" idx="1"/>
          </p:nvPr>
        </p:nvSpPr>
        <p:spPr>
          <a:xfrm>
            <a:off x="3466800" y="1803600"/>
            <a:ext cx="5403600" cy="2836800"/>
          </a:xfrm>
        </p:spPr>
        <p:txBody>
          <a:bodyPr anchor="ctr" anchorCtr="0"/>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dirty="0" smtClean="0"/>
              <a:t>单击图标添加图片</a:t>
            </a:r>
            <a:endParaRPr lang="en-US" dirty="0"/>
          </a:p>
        </p:txBody>
      </p:sp>
      <p:sp>
        <p:nvSpPr>
          <p:cNvPr id="4" name="KSO_BC2"/>
          <p:cNvSpPr>
            <a:spLocks noGrp="1"/>
          </p:cNvSpPr>
          <p:nvPr>
            <p:ph type="body" sz="half" idx="2"/>
          </p:nvPr>
        </p:nvSpPr>
        <p:spPr>
          <a:xfrm>
            <a:off x="3841200" y="4986000"/>
            <a:ext cx="4561200" cy="648000"/>
          </a:xfrm>
        </p:spPr>
        <p:txBody>
          <a:bodyPr>
            <a:normAutofit/>
          </a:bodyPr>
          <a:lstStyle>
            <a:lvl1pPr marL="0" indent="0" algn="ctr">
              <a:buNone/>
              <a:defRPr sz="180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cxnSp>
        <p:nvCxnSpPr>
          <p:cNvPr id="9" name="直接连接符 8"/>
          <p:cNvCxnSpPr/>
          <p:nvPr/>
        </p:nvCxnSpPr>
        <p:spPr>
          <a:xfrm>
            <a:off x="3574800" y="4798800"/>
            <a:ext cx="5150223"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 name="日期占位符 4"/>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FBD6CFE-61BA-47EB-855C-CA2BD6B4CCA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452099" y="365125"/>
            <a:ext cx="1215216" cy="6140178"/>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509451" y="365125"/>
            <a:ext cx="9851173" cy="6140178"/>
          </a:xfrm>
        </p:spPr>
        <p:txBody>
          <a:bodyPr vert="eaVert">
            <a:normAutofit/>
          </a:bodyPr>
          <a:lstStyle>
            <a:lvl1pPr>
              <a:defRPr sz="2400">
                <a:solidFill>
                  <a:schemeClr val="bg2"/>
                </a:solidFill>
              </a:defRPr>
            </a:lvl1pPr>
            <a:lvl2pPr>
              <a:defRPr sz="1800">
                <a:solidFill>
                  <a:schemeClr val="bg2"/>
                </a:solidFill>
              </a:defRPr>
            </a:lvl2pPr>
            <a:lvl3pPr>
              <a:defRPr sz="2000"/>
            </a:lvl3pPr>
            <a:lvl4pPr>
              <a:defRPr sz="1800"/>
            </a:lvl4pPr>
            <a:lvl5pPr>
              <a:defRPr sz="1800"/>
            </a:lvl5pPr>
            <a:lvl6pPr>
              <a:defRPr sz="1800"/>
            </a:lvl6pPr>
          </a:lstStyle>
          <a:p>
            <a:pPr lvl="0"/>
            <a:r>
              <a:rPr lang="zh-CN" altLang="en-US" dirty="0" smtClean="0"/>
              <a:t>单击此处编辑母版文本样式</a:t>
            </a:r>
            <a:endParaRPr lang="zh-CN" altLang="en-US" dirty="0" smtClean="0"/>
          </a:p>
          <a:p>
            <a:pPr lvl="2"/>
            <a:r>
              <a:rPr lang="zh-CN" altLang="en-US" dirty="0" smtClean="0"/>
              <a:t>第二级</a:t>
            </a:r>
            <a:endParaRPr lang="zh-CN" altLang="en-US" dirty="0" smtClean="0"/>
          </a:p>
          <a:p>
            <a:pPr lvl="3"/>
            <a:r>
              <a:rPr lang="zh-CN" altLang="en-US" dirty="0" smtClean="0"/>
              <a:t>第三级</a:t>
            </a:r>
            <a:endParaRPr lang="zh-CN" altLang="en-US" dirty="0" smtClean="0"/>
          </a:p>
          <a:p>
            <a:pPr lvl="4"/>
            <a:r>
              <a:rPr lang="zh-CN" altLang="en-US" dirty="0" smtClean="0"/>
              <a:t>第四级</a:t>
            </a:r>
            <a:endParaRPr lang="zh-CN" altLang="en-US" dirty="0" smtClean="0"/>
          </a:p>
          <a:p>
            <a:pPr lvl="5"/>
            <a:r>
              <a:rPr lang="zh-CN" altLang="en-US" dirty="0" smtClean="0"/>
              <a:t>第五级</a:t>
            </a:r>
            <a:endParaRPr lang="zh-CN" altLang="en-US" dirty="0" smtClean="0"/>
          </a:p>
        </p:txBody>
      </p:sp>
      <p:sp>
        <p:nvSpPr>
          <p:cNvPr id="4" name="日期占位符 3"/>
          <p:cNvSpPr>
            <a:spLocks noGrp="1"/>
          </p:cNvSpPr>
          <p:nvPr>
            <p:ph type="dt" sz="half" idx="10"/>
          </p:nvPr>
        </p:nvSpPr>
        <p:spPr/>
        <p:txBody>
          <a:bodyPr/>
          <a:lstStyle/>
          <a:p>
            <a:fld id="{F07EE07A-B1E4-4DEB-8FAE-7B570AB74CA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BD6CFE-61BA-47EB-855C-CA2BD6B4CCA2}"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3" name="KSO_BC1"/>
          <p:cNvSpPr>
            <a:spLocks noGrp="1"/>
          </p:cNvSpPr>
          <p:nvPr>
            <p:ph type="body" idx="1"/>
          </p:nvPr>
        </p:nvSpPr>
        <p:spPr>
          <a:xfrm>
            <a:off x="673100" y="1133475"/>
            <a:ext cx="10954459" cy="5100143"/>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2"/>
            <a:r>
              <a:rPr lang="zh-CN" altLang="en-US" dirty="0" smtClean="0"/>
              <a:t>第二级</a:t>
            </a:r>
            <a:endParaRPr lang="zh-CN" altLang="en-US" dirty="0" smtClean="0"/>
          </a:p>
          <a:p>
            <a:pPr lvl="3"/>
            <a:r>
              <a:rPr lang="zh-CN" altLang="en-US" dirty="0" smtClean="0"/>
              <a:t>第三级</a:t>
            </a:r>
            <a:endParaRPr lang="zh-CN" altLang="en-US" dirty="0" smtClean="0"/>
          </a:p>
          <a:p>
            <a:pPr lvl="4"/>
            <a:r>
              <a:rPr lang="zh-CN" altLang="en-US" dirty="0" smtClean="0"/>
              <a:t>第四级</a:t>
            </a:r>
            <a:endParaRPr lang="zh-CN" altLang="en-US" dirty="0" smtClean="0"/>
          </a:p>
          <a:p>
            <a:pPr lvl="5"/>
            <a:r>
              <a:rPr lang="zh-CN" altLang="en-US" dirty="0" smtClean="0"/>
              <a:t>第五级</a:t>
            </a:r>
            <a:endParaRPr lang="zh-CN" altLang="en-US" dirty="0" smtClean="0"/>
          </a:p>
        </p:txBody>
      </p:sp>
      <p:sp>
        <p:nvSpPr>
          <p:cNvPr id="2" name="KSO_BT1"/>
          <p:cNvSpPr>
            <a:spLocks noGrp="1"/>
          </p:cNvSpPr>
          <p:nvPr>
            <p:ph type="title"/>
          </p:nvPr>
        </p:nvSpPr>
        <p:spPr>
          <a:xfrm>
            <a:off x="673101" y="213919"/>
            <a:ext cx="10954459" cy="796011"/>
          </a:xfrm>
          <a:prstGeom prst="rect">
            <a:avLst/>
          </a:prstGeom>
        </p:spPr>
        <p:txBody>
          <a:bodyPr vert="horz" lIns="91440" tIns="45720" rIns="91440" bIns="45720" rtlCol="0" anchor="ctr">
            <a:normAutofit/>
          </a:bodyPr>
          <a:lstStyle/>
          <a:p>
            <a:r>
              <a:rPr lang="zh-CN" altLang="en-US" dirty="0" smtClean="0"/>
              <a:t>单击此处编辑母版标题样式</a:t>
            </a:r>
            <a:endParaRPr 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EE07A-B1E4-4DEB-8FAE-7B570AB74CA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D6CFE-61BA-47EB-855C-CA2BD6B4CCA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3200" b="1" i="0" kern="1200" baseline="0">
          <a:solidFill>
            <a:schemeClr val="accent1"/>
          </a:solidFill>
          <a:effectLst/>
          <a:latin typeface="+mj-lt"/>
          <a:ea typeface="+mj-ea"/>
          <a:cs typeface="+mj-cs"/>
        </a:defRPr>
      </a:lvl1pPr>
    </p:titleStyle>
    <p:bodyStyle>
      <a:lvl1pPr marL="361950" indent="-361950" algn="just" defTabSz="685800" rtl="0" eaLnBrk="1" latinLnBrk="0" hangingPunct="1">
        <a:lnSpc>
          <a:spcPct val="110000"/>
        </a:lnSpc>
        <a:spcBef>
          <a:spcPts val="1200"/>
        </a:spcBef>
        <a:spcAft>
          <a:spcPts val="0"/>
        </a:spcAft>
        <a:buClr>
          <a:schemeClr val="accent1"/>
        </a:buClr>
        <a:buSzPct val="50000"/>
        <a:buFont typeface="Wingdings 2" panose="05020102010507070707" pitchFamily="18" charset="2"/>
        <a:buChar char=""/>
        <a:defRPr lang="zh-CN" altLang="en-US" sz="2400" kern="1200" baseline="0" dirty="0" smtClean="0">
          <a:solidFill>
            <a:srgbClr val="000000"/>
          </a:solidFill>
          <a:latin typeface="+mn-lt"/>
          <a:ea typeface="+mn-ea"/>
          <a:cs typeface="+mn-cs"/>
        </a:defRPr>
      </a:lvl1pPr>
      <a:lvl2pPr marL="0" indent="0" algn="just" defTabSz="685800" rtl="0" eaLnBrk="1" latinLnBrk="0" hangingPunct="1">
        <a:lnSpc>
          <a:spcPct val="120000"/>
        </a:lnSpc>
        <a:spcBef>
          <a:spcPts val="0"/>
        </a:spcBef>
        <a:spcAft>
          <a:spcPts val="1200"/>
        </a:spcAft>
        <a:buClr>
          <a:schemeClr val="accent2">
            <a:lumMod val="60000"/>
            <a:lumOff val="40000"/>
          </a:schemeClr>
        </a:buClr>
        <a:buFont typeface="幼圆" panose="02010509060101010101" pitchFamily="49" charset="-122"/>
        <a:buNone/>
        <a:defRPr sz="200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rgbClr val="000000"/>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kern="1200">
          <a:solidFill>
            <a:srgbClr val="000000"/>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kern="1200">
          <a:solidFill>
            <a:srgbClr val="000000"/>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800" kern="1200">
          <a:solidFill>
            <a:srgbClr val="000000"/>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emf"/></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3.emf"/><Relationship Id="rId1"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p:cNvSpPr>
          <p:nvPr>
            <p:ph type="subTitle" idx="1"/>
          </p:nvPr>
        </p:nvSpPr>
        <p:spPr>
          <a:xfrm>
            <a:off x="2451100" y="1403350"/>
            <a:ext cx="7561580" cy="1001395"/>
          </a:xfrm>
        </p:spPr>
        <p:txBody>
          <a:bodyPr vert="horz" wrap="square" lIns="91440" tIns="45720" rIns="91440" bIns="45720" anchor="t"/>
          <a:lstStyle/>
          <a:p>
            <a:pPr eaLnBrk="1" hangingPunct="1">
              <a:buSzPct val="75000"/>
              <a:buFont typeface="Wingdings" panose="05000000000000000000" pitchFamily="2" charset="2"/>
              <a:buNone/>
            </a:pPr>
            <a:r>
              <a:rPr lang="zh-CN" altLang="en-US" sz="4800" b="1" kern="1200" dirty="0">
                <a:solidFill>
                  <a:srgbClr val="FF0000"/>
                </a:solidFill>
                <a:latin typeface="+mn-lt"/>
                <a:ea typeface="+mn-ea"/>
                <a:cs typeface="+mn-cs"/>
              </a:rPr>
              <a:t>第</a:t>
            </a:r>
            <a:r>
              <a:rPr lang="en-US" altLang="zh-CN" sz="4800" b="1" kern="1200" dirty="0">
                <a:solidFill>
                  <a:srgbClr val="FF0000"/>
                </a:solidFill>
                <a:latin typeface="+mn-lt"/>
                <a:ea typeface="+mn-ea"/>
                <a:cs typeface="+mn-cs"/>
              </a:rPr>
              <a:t>3</a:t>
            </a:r>
            <a:r>
              <a:rPr lang="zh-CN" altLang="en-US" sz="4800" b="1" kern="1200" dirty="0">
                <a:solidFill>
                  <a:srgbClr val="FF0000"/>
                </a:solidFill>
                <a:latin typeface="+mn-lt"/>
                <a:ea typeface="+mn-ea"/>
                <a:cs typeface="+mn-cs"/>
              </a:rPr>
              <a:t>节 原子结构与元素性质</a:t>
            </a:r>
            <a:endParaRPr lang="zh-CN" altLang="en-US" b="1" kern="1200" dirty="0">
              <a:solidFill>
                <a:srgbClr val="FF0000"/>
              </a:solidFill>
              <a:latin typeface="+mn-lt"/>
              <a:ea typeface="+mn-ea"/>
              <a:cs typeface="+mn-cs"/>
            </a:endParaRPr>
          </a:p>
        </p:txBody>
      </p:sp>
      <p:sp>
        <p:nvSpPr>
          <p:cNvPr id="21507" name="Text Box 3"/>
          <p:cNvSpPr txBox="1"/>
          <p:nvPr/>
        </p:nvSpPr>
        <p:spPr>
          <a:xfrm>
            <a:off x="3238183" y="3226118"/>
            <a:ext cx="5715000" cy="762000"/>
          </a:xfrm>
          <a:prstGeom prst="rect">
            <a:avLst/>
          </a:prstGeom>
          <a:noFill/>
          <a:ln w="9525">
            <a:noFill/>
          </a:ln>
        </p:spPr>
        <p:txBody>
          <a:bodyPr>
            <a:spAutoFit/>
          </a:bodyPr>
          <a:lstStyle/>
          <a:p>
            <a:pPr lvl="0" algn="ctr" eaLnBrk="1" hangingPunct="1">
              <a:spcBef>
                <a:spcPct val="50000"/>
              </a:spcBef>
            </a:pPr>
            <a:r>
              <a:rPr lang="zh-CN" altLang="en-US" sz="4400" b="1" dirty="0">
                <a:solidFill>
                  <a:srgbClr val="FF000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rPr>
              <a:t>电离能及其变化规律</a:t>
            </a:r>
            <a:r>
              <a:rPr lang="zh-CN" altLang="en-US" sz="3200" b="1" dirty="0">
                <a:solidFill>
                  <a:srgbClr val="FF000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rPr>
              <a:t> </a:t>
            </a:r>
            <a:endParaRPr lang="zh-CN" altLang="en-US" sz="3200" b="1" dirty="0">
              <a:solidFill>
                <a:srgbClr val="FF000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checkerboard(across)">
                                      <p:cBhvr>
                                        <p:cTn id="7" dur="500"/>
                                        <p:tgtEl>
                                          <p:spTgt spid="215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1507"/>
                                        </p:tgtEl>
                                        <p:attrNameLst>
                                          <p:attrName>style.visibility</p:attrName>
                                        </p:attrNameLst>
                                      </p:cBhvr>
                                      <p:to>
                                        <p:strVal val="visible"/>
                                      </p:to>
                                    </p:set>
                                    <p:animEffect transition="in" filter="circle(in)">
                                      <p:cBhvr>
                                        <p:cTn id="12" dur="20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P spid="2150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图片 3"/>
          <p:cNvPicPr>
            <a:picLocks noChangeAspect="1" noChangeArrowheads="1"/>
          </p:cNvPicPr>
          <p:nvPr/>
        </p:nvPicPr>
        <p:blipFill>
          <a:blip r:embed="rId1">
            <a:extLst>
              <a:ext uri="{28A0092B-C50C-407E-A947-70E740481C1C}">
                <a14:useLocalDpi xmlns:a14="http://schemas.microsoft.com/office/drawing/2010/main" val="0"/>
              </a:ext>
            </a:extLst>
          </a:blip>
          <a:srcRect t="5312"/>
          <a:stretch>
            <a:fillRect/>
          </a:stretch>
        </p:blipFill>
        <p:spPr bwMode="auto">
          <a:xfrm>
            <a:off x="1055688" y="692150"/>
            <a:ext cx="9937750" cy="645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6" name="直接连接符 6147"/>
          <p:cNvSpPr>
            <a:spLocks noChangeShapeType="1"/>
          </p:cNvSpPr>
          <p:nvPr/>
        </p:nvSpPr>
        <p:spPr bwMode="auto">
          <a:xfrm flipH="1">
            <a:off x="2351088" y="1196975"/>
            <a:ext cx="0" cy="4608513"/>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67" name="直接连接符 6148"/>
          <p:cNvSpPr>
            <a:spLocks noChangeShapeType="1"/>
          </p:cNvSpPr>
          <p:nvPr/>
        </p:nvSpPr>
        <p:spPr bwMode="auto">
          <a:xfrm flipV="1">
            <a:off x="2351088" y="5734050"/>
            <a:ext cx="6985000" cy="71438"/>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68" name="直接连接符 6149"/>
          <p:cNvSpPr>
            <a:spLocks noChangeShapeType="1"/>
          </p:cNvSpPr>
          <p:nvPr/>
        </p:nvSpPr>
        <p:spPr bwMode="auto">
          <a:xfrm>
            <a:off x="2351088" y="1196975"/>
            <a:ext cx="6913562" cy="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69" name="直接连接符 6150"/>
          <p:cNvSpPr>
            <a:spLocks noChangeShapeType="1"/>
          </p:cNvSpPr>
          <p:nvPr/>
        </p:nvSpPr>
        <p:spPr bwMode="auto">
          <a:xfrm>
            <a:off x="9264650" y="1196975"/>
            <a:ext cx="71438" cy="4537075"/>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0" name="Text Box 60"/>
          <p:cNvSpPr txBox="1">
            <a:spLocks noChangeArrowheads="1"/>
          </p:cNvSpPr>
          <p:nvPr/>
        </p:nvSpPr>
        <p:spPr bwMode="auto">
          <a:xfrm>
            <a:off x="2927350" y="14128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He</a:t>
            </a:r>
            <a:endParaRPr lang="en-US" altLang="zh-CN" sz="1800" b="1"/>
          </a:p>
        </p:txBody>
      </p:sp>
      <p:sp>
        <p:nvSpPr>
          <p:cNvPr id="11271" name="Text Box 62"/>
          <p:cNvSpPr txBox="1">
            <a:spLocks noChangeArrowheads="1"/>
          </p:cNvSpPr>
          <p:nvPr/>
        </p:nvSpPr>
        <p:spPr bwMode="auto">
          <a:xfrm>
            <a:off x="5735638" y="1700213"/>
            <a:ext cx="914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Ne</a:t>
            </a:r>
            <a:endParaRPr lang="en-US" altLang="zh-CN" sz="1800" b="1"/>
          </a:p>
        </p:txBody>
      </p:sp>
      <p:sp>
        <p:nvSpPr>
          <p:cNvPr id="11272" name="Text Box 64"/>
          <p:cNvSpPr txBox="1">
            <a:spLocks noChangeArrowheads="1"/>
          </p:cNvSpPr>
          <p:nvPr/>
        </p:nvSpPr>
        <p:spPr bwMode="auto">
          <a:xfrm>
            <a:off x="8616950" y="2636838"/>
            <a:ext cx="533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Ar</a:t>
            </a:r>
            <a:endParaRPr lang="en-US" altLang="zh-CN" sz="1800" b="1"/>
          </a:p>
        </p:txBody>
      </p:sp>
      <p:sp>
        <p:nvSpPr>
          <p:cNvPr id="11273" name="Text Box 59"/>
          <p:cNvSpPr txBox="1">
            <a:spLocks noChangeArrowheads="1"/>
          </p:cNvSpPr>
          <p:nvPr/>
        </p:nvSpPr>
        <p:spPr bwMode="auto">
          <a:xfrm>
            <a:off x="2609850" y="3133725"/>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H</a:t>
            </a:r>
            <a:endParaRPr lang="en-US" altLang="zh-CN" sz="1800" b="1"/>
          </a:p>
        </p:txBody>
      </p:sp>
      <p:sp>
        <p:nvSpPr>
          <p:cNvPr id="11274" name="Text Box 61"/>
          <p:cNvSpPr txBox="1">
            <a:spLocks noChangeArrowheads="1"/>
          </p:cNvSpPr>
          <p:nvPr/>
        </p:nvSpPr>
        <p:spPr bwMode="auto">
          <a:xfrm>
            <a:off x="3287713" y="4862513"/>
            <a:ext cx="533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Li</a:t>
            </a:r>
            <a:endParaRPr lang="en-US" altLang="zh-CN" sz="1800" b="1"/>
          </a:p>
        </p:txBody>
      </p:sp>
      <p:sp>
        <p:nvSpPr>
          <p:cNvPr id="11275" name="Text Box 62"/>
          <p:cNvSpPr txBox="1">
            <a:spLocks noChangeArrowheads="1"/>
          </p:cNvSpPr>
          <p:nvPr/>
        </p:nvSpPr>
        <p:spPr bwMode="auto">
          <a:xfrm>
            <a:off x="6167438" y="4868863"/>
            <a:ext cx="647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Na</a:t>
            </a:r>
            <a:endParaRPr lang="en-US" altLang="zh-CN" sz="1800" b="1"/>
          </a:p>
        </p:txBody>
      </p:sp>
      <p:sp>
        <p:nvSpPr>
          <p:cNvPr id="11276" name="Text Box 61"/>
          <p:cNvSpPr txBox="1">
            <a:spLocks noChangeArrowheads="1"/>
          </p:cNvSpPr>
          <p:nvPr/>
        </p:nvSpPr>
        <p:spPr bwMode="auto">
          <a:xfrm>
            <a:off x="3359150" y="38608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Be</a:t>
            </a:r>
            <a:endParaRPr lang="en-US" altLang="zh-CN" sz="1800" b="1"/>
          </a:p>
        </p:txBody>
      </p:sp>
      <p:sp>
        <p:nvSpPr>
          <p:cNvPr id="11277" name="Text Box 61"/>
          <p:cNvSpPr txBox="1">
            <a:spLocks noChangeArrowheads="1"/>
          </p:cNvSpPr>
          <p:nvPr/>
        </p:nvSpPr>
        <p:spPr bwMode="auto">
          <a:xfrm>
            <a:off x="3792538" y="42926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B</a:t>
            </a:r>
            <a:endParaRPr lang="en-US" altLang="zh-CN" sz="1800" b="1"/>
          </a:p>
        </p:txBody>
      </p:sp>
      <p:sp>
        <p:nvSpPr>
          <p:cNvPr id="11278" name="Text Box 61"/>
          <p:cNvSpPr txBox="1">
            <a:spLocks noChangeArrowheads="1"/>
          </p:cNvSpPr>
          <p:nvPr/>
        </p:nvSpPr>
        <p:spPr bwMode="auto">
          <a:xfrm>
            <a:off x="4440238" y="3789363"/>
            <a:ext cx="533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C</a:t>
            </a:r>
            <a:endParaRPr lang="en-US" altLang="zh-CN" sz="1800" b="1"/>
          </a:p>
        </p:txBody>
      </p:sp>
      <p:sp>
        <p:nvSpPr>
          <p:cNvPr id="11279" name="Text Box 61"/>
          <p:cNvSpPr txBox="1">
            <a:spLocks noChangeArrowheads="1"/>
          </p:cNvSpPr>
          <p:nvPr/>
        </p:nvSpPr>
        <p:spPr bwMode="auto">
          <a:xfrm>
            <a:off x="4511675" y="2924175"/>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N</a:t>
            </a:r>
            <a:endParaRPr lang="en-US" altLang="zh-CN" sz="1800" b="1"/>
          </a:p>
        </p:txBody>
      </p:sp>
      <p:sp>
        <p:nvSpPr>
          <p:cNvPr id="11280" name="Text Box 61"/>
          <p:cNvSpPr txBox="1">
            <a:spLocks noChangeArrowheads="1"/>
          </p:cNvSpPr>
          <p:nvPr/>
        </p:nvSpPr>
        <p:spPr bwMode="auto">
          <a:xfrm>
            <a:off x="5087938" y="34290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O</a:t>
            </a:r>
            <a:endParaRPr lang="en-US" altLang="zh-CN" sz="1800" b="1"/>
          </a:p>
        </p:txBody>
      </p:sp>
      <p:sp>
        <p:nvSpPr>
          <p:cNvPr id="11281" name="Text Box 61"/>
          <p:cNvSpPr txBox="1">
            <a:spLocks noChangeArrowheads="1"/>
          </p:cNvSpPr>
          <p:nvPr/>
        </p:nvSpPr>
        <p:spPr bwMode="auto">
          <a:xfrm>
            <a:off x="5735638" y="2636838"/>
            <a:ext cx="533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F</a:t>
            </a:r>
            <a:endParaRPr lang="en-US" altLang="zh-CN" sz="1800" b="1"/>
          </a:p>
        </p:txBody>
      </p:sp>
      <p:sp>
        <p:nvSpPr>
          <p:cNvPr id="11282" name="Text Box 59"/>
          <p:cNvSpPr txBox="1">
            <a:spLocks noChangeArrowheads="1"/>
          </p:cNvSpPr>
          <p:nvPr/>
        </p:nvSpPr>
        <p:spPr bwMode="auto">
          <a:xfrm>
            <a:off x="6383338" y="40767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Mg</a:t>
            </a:r>
            <a:endParaRPr lang="en-US" altLang="zh-CN" sz="1800" b="1"/>
          </a:p>
        </p:txBody>
      </p:sp>
      <p:sp>
        <p:nvSpPr>
          <p:cNvPr id="11283" name="Text Box 59"/>
          <p:cNvSpPr txBox="1">
            <a:spLocks noChangeArrowheads="1"/>
          </p:cNvSpPr>
          <p:nvPr/>
        </p:nvSpPr>
        <p:spPr bwMode="auto">
          <a:xfrm>
            <a:off x="6888163" y="47244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Al</a:t>
            </a:r>
            <a:endParaRPr lang="en-US" altLang="zh-CN" sz="1800" b="1"/>
          </a:p>
        </p:txBody>
      </p:sp>
      <p:sp>
        <p:nvSpPr>
          <p:cNvPr id="11284" name="Text Box 59"/>
          <p:cNvSpPr txBox="1">
            <a:spLocks noChangeArrowheads="1"/>
          </p:cNvSpPr>
          <p:nvPr/>
        </p:nvSpPr>
        <p:spPr bwMode="auto">
          <a:xfrm>
            <a:off x="7464425" y="42926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Si</a:t>
            </a:r>
            <a:endParaRPr lang="en-US" altLang="zh-CN" sz="1800" b="1"/>
          </a:p>
        </p:txBody>
      </p:sp>
      <p:sp>
        <p:nvSpPr>
          <p:cNvPr id="11285" name="Text Box 59"/>
          <p:cNvSpPr txBox="1">
            <a:spLocks noChangeArrowheads="1"/>
          </p:cNvSpPr>
          <p:nvPr/>
        </p:nvSpPr>
        <p:spPr bwMode="auto">
          <a:xfrm>
            <a:off x="7680325" y="3573463"/>
            <a:ext cx="533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P</a:t>
            </a:r>
            <a:endParaRPr lang="en-US" altLang="zh-CN" sz="1800" b="1"/>
          </a:p>
        </p:txBody>
      </p:sp>
      <p:sp>
        <p:nvSpPr>
          <p:cNvPr id="11286" name="Text Box 59"/>
          <p:cNvSpPr txBox="1">
            <a:spLocks noChangeArrowheads="1"/>
          </p:cNvSpPr>
          <p:nvPr/>
        </p:nvSpPr>
        <p:spPr bwMode="auto">
          <a:xfrm>
            <a:off x="8183563" y="40767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S</a:t>
            </a:r>
            <a:endParaRPr lang="en-US" altLang="zh-CN" sz="1800" b="1"/>
          </a:p>
        </p:txBody>
      </p:sp>
      <p:sp>
        <p:nvSpPr>
          <p:cNvPr id="11287" name="Text Box 59"/>
          <p:cNvSpPr txBox="1">
            <a:spLocks noChangeArrowheads="1"/>
          </p:cNvSpPr>
          <p:nvPr/>
        </p:nvSpPr>
        <p:spPr bwMode="auto">
          <a:xfrm>
            <a:off x="8688388" y="3284538"/>
            <a:ext cx="533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p>
            <a:pPr algn="ctr" eaLnBrk="1" hangingPunct="1">
              <a:buFont typeface="Arial" panose="020B0604020202020204" pitchFamily="34" charset="0"/>
              <a:buNone/>
            </a:pPr>
            <a:r>
              <a:rPr lang="en-US" altLang="zh-CN" sz="1800" b="1"/>
              <a:t>Cl</a:t>
            </a:r>
            <a:endParaRPr lang="en-US" altLang="zh-CN" sz="1800" b="1"/>
          </a:p>
        </p:txBody>
      </p:sp>
      <p:grpSp>
        <p:nvGrpSpPr>
          <p:cNvPr id="6195" name="组合 6194"/>
          <p:cNvGrpSpPr/>
          <p:nvPr/>
        </p:nvGrpSpPr>
        <p:grpSpPr bwMode="auto">
          <a:xfrm>
            <a:off x="3071813" y="3141663"/>
            <a:ext cx="5759450" cy="1800225"/>
            <a:chOff x="2343" y="1752"/>
            <a:chExt cx="2857" cy="953"/>
          </a:xfrm>
        </p:grpSpPr>
        <p:sp>
          <p:nvSpPr>
            <p:cNvPr id="11289" name="椭圆 6190"/>
            <p:cNvSpPr>
              <a:spLocks noChangeArrowheads="1"/>
            </p:cNvSpPr>
            <p:nvPr/>
          </p:nvSpPr>
          <p:spPr bwMode="auto">
            <a:xfrm rot="2501595">
              <a:off x="3024" y="1752"/>
              <a:ext cx="680" cy="318"/>
            </a:xfrm>
            <a:prstGeom prst="ellipse">
              <a:avLst/>
            </a:prstGeom>
            <a:noFill/>
            <a:ln w="38100">
              <a:solidFill>
                <a:srgbClr val="FF0000"/>
              </a:solidFill>
              <a:prstDash val="sysDot"/>
              <a:round/>
            </a:ln>
            <a:extLst>
              <a:ext uri="{909E8E84-426E-40DD-AFC4-6F175D3DCCD1}">
                <a14:hiddenFill xmlns:a14="http://schemas.microsoft.com/office/drawing/2010/main">
                  <a:solidFill>
                    <a:srgbClr val="FFFFFF"/>
                  </a:solidFill>
                </a14:hiddenFill>
              </a:ext>
            </a:extLst>
          </p:spPr>
          <p:txBody>
            <a:bodyPr wrap="none" anchor="ctr"/>
            <a:lstStyle/>
            <a:p>
              <a:pPr algn="ctr">
                <a:spcBef>
                  <a:spcPct val="0"/>
                </a:spcBef>
                <a:buFont typeface="Arial" panose="020B0604020202020204" pitchFamily="34" charset="0"/>
                <a:buNone/>
              </a:pPr>
              <a:endParaRPr lang="zh-CN" altLang="en-US" sz="1800">
                <a:latin typeface="Arial" panose="020B0604020202020204" pitchFamily="34" charset="0"/>
              </a:endParaRPr>
            </a:p>
          </p:txBody>
        </p:sp>
        <p:sp>
          <p:nvSpPr>
            <p:cNvPr id="11290" name="椭圆 6191"/>
            <p:cNvSpPr>
              <a:spLocks noChangeArrowheads="1"/>
            </p:cNvSpPr>
            <p:nvPr/>
          </p:nvSpPr>
          <p:spPr bwMode="auto">
            <a:xfrm rot="2501595">
              <a:off x="3931" y="2387"/>
              <a:ext cx="680" cy="318"/>
            </a:xfrm>
            <a:prstGeom prst="ellipse">
              <a:avLst/>
            </a:prstGeom>
            <a:noFill/>
            <a:ln w="38100">
              <a:solidFill>
                <a:srgbClr val="FF0000"/>
              </a:solidFill>
              <a:prstDash val="sysDot"/>
              <a:round/>
            </a:ln>
            <a:extLst>
              <a:ext uri="{909E8E84-426E-40DD-AFC4-6F175D3DCCD1}">
                <a14:hiddenFill xmlns:a14="http://schemas.microsoft.com/office/drawing/2010/main">
                  <a:solidFill>
                    <a:srgbClr val="FFFFFF"/>
                  </a:solidFill>
                </a14:hiddenFill>
              </a:ext>
            </a:extLst>
          </p:spPr>
          <p:txBody>
            <a:bodyPr wrap="none" anchor="ctr"/>
            <a:lstStyle/>
            <a:p>
              <a:pPr algn="ctr">
                <a:spcBef>
                  <a:spcPct val="0"/>
                </a:spcBef>
                <a:buFont typeface="Arial" panose="020B0604020202020204" pitchFamily="34" charset="0"/>
                <a:buNone/>
              </a:pPr>
              <a:endParaRPr lang="zh-CN" altLang="en-US" sz="1800">
                <a:latin typeface="Arial" panose="020B0604020202020204" pitchFamily="34" charset="0"/>
              </a:endParaRPr>
            </a:p>
          </p:txBody>
        </p:sp>
        <p:sp>
          <p:nvSpPr>
            <p:cNvPr id="11291" name="椭圆 6192"/>
            <p:cNvSpPr>
              <a:spLocks noChangeArrowheads="1"/>
            </p:cNvSpPr>
            <p:nvPr/>
          </p:nvSpPr>
          <p:spPr bwMode="auto">
            <a:xfrm rot="2501595">
              <a:off x="4520" y="2069"/>
              <a:ext cx="680" cy="318"/>
            </a:xfrm>
            <a:prstGeom prst="ellipse">
              <a:avLst/>
            </a:prstGeom>
            <a:noFill/>
            <a:ln w="38100">
              <a:solidFill>
                <a:srgbClr val="FF0000"/>
              </a:solidFill>
              <a:prstDash val="sysDot"/>
              <a:round/>
            </a:ln>
            <a:extLst>
              <a:ext uri="{909E8E84-426E-40DD-AFC4-6F175D3DCCD1}">
                <a14:hiddenFill xmlns:a14="http://schemas.microsoft.com/office/drawing/2010/main">
                  <a:solidFill>
                    <a:srgbClr val="FFFFFF"/>
                  </a:solidFill>
                </a14:hiddenFill>
              </a:ext>
            </a:extLst>
          </p:spPr>
          <p:txBody>
            <a:bodyPr wrap="none" anchor="ctr"/>
            <a:lstStyle/>
            <a:p>
              <a:pPr algn="ctr">
                <a:spcBef>
                  <a:spcPct val="0"/>
                </a:spcBef>
                <a:buFont typeface="Arial" panose="020B0604020202020204" pitchFamily="34" charset="0"/>
                <a:buNone/>
              </a:pPr>
              <a:endParaRPr lang="zh-CN" altLang="en-US" sz="1800">
                <a:latin typeface="Arial" panose="020B0604020202020204" pitchFamily="34" charset="0"/>
              </a:endParaRPr>
            </a:p>
          </p:txBody>
        </p:sp>
        <p:sp>
          <p:nvSpPr>
            <p:cNvPr id="11292" name="椭圆 6193"/>
            <p:cNvSpPr>
              <a:spLocks noChangeArrowheads="1"/>
            </p:cNvSpPr>
            <p:nvPr/>
          </p:nvSpPr>
          <p:spPr bwMode="auto">
            <a:xfrm rot="2501595">
              <a:off x="2343" y="2160"/>
              <a:ext cx="680" cy="318"/>
            </a:xfrm>
            <a:prstGeom prst="ellipse">
              <a:avLst/>
            </a:prstGeom>
            <a:noFill/>
            <a:ln w="38100">
              <a:solidFill>
                <a:srgbClr val="FF0000"/>
              </a:solidFill>
              <a:prstDash val="sysDot"/>
              <a:round/>
            </a:ln>
            <a:extLst>
              <a:ext uri="{909E8E84-426E-40DD-AFC4-6F175D3DCCD1}">
                <a14:hiddenFill xmlns:a14="http://schemas.microsoft.com/office/drawing/2010/main">
                  <a:solidFill>
                    <a:srgbClr val="FFFFFF"/>
                  </a:solidFill>
                </a14:hiddenFill>
              </a:ext>
            </a:extLst>
          </p:spPr>
          <p:txBody>
            <a:bodyPr wrap="none" anchor="ctr"/>
            <a:lstStyle/>
            <a:p>
              <a:pPr algn="ctr">
                <a:spcBef>
                  <a:spcPct val="0"/>
                </a:spcBef>
                <a:buFont typeface="Arial" panose="020B0604020202020204" pitchFamily="34" charset="0"/>
                <a:buNone/>
              </a:pPr>
              <a:endParaRPr lang="zh-CN" altLang="en-US" sz="1800">
                <a:latin typeface="Arial" panose="020B0604020202020204" pitchFamily="34" charset="0"/>
              </a:endParaRPr>
            </a:p>
          </p:txBody>
        </p:sp>
      </p:grpSp>
      <p:sp>
        <p:nvSpPr>
          <p:cNvPr id="11294" name="Text Box 30"/>
          <p:cNvSpPr txBox="1">
            <a:spLocks noChangeArrowheads="1"/>
          </p:cNvSpPr>
          <p:nvPr/>
        </p:nvSpPr>
        <p:spPr bwMode="auto">
          <a:xfrm>
            <a:off x="3160713" y="155575"/>
            <a:ext cx="5772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0"/>
              </a:spcBef>
              <a:buFont typeface="Arial" panose="020B0604020202020204" pitchFamily="34" charset="0"/>
              <a:buNone/>
            </a:pPr>
            <a:r>
              <a:rPr lang="zh-CN" altLang="en-US" sz="4000">
                <a:latin typeface="隶书" panose="02010509060101010101" pitchFamily="49" charset="-122"/>
                <a:ea typeface="隶书" panose="02010509060101010101" pitchFamily="49" charset="-122"/>
              </a:rPr>
              <a:t>短周期元素的第一电离能</a:t>
            </a:r>
            <a:endParaRPr lang="zh-CN" altLang="en-US" sz="4000">
              <a:latin typeface="隶书" panose="02010509060101010101" pitchFamily="49" charset="-122"/>
              <a:ea typeface="隶书" panose="020105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5" presetClass="emph" presetSubtype="0" fill="hold" nodeType="clickEffect">
                                  <p:stCondLst>
                                    <p:cond delay="0"/>
                                  </p:stCondLst>
                                  <p:childTnLst>
                                    <p:anim calcmode="discrete" valueType="str">
                                      <p:cBhvr>
                                        <p:cTn id="10" dur="1000" fill="hold"/>
                                        <p:tgtEl>
                                          <p:spTgt spid="619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20060601152615877"/>
          <p:cNvPicPr>
            <a:picLocks noChangeAspect="1"/>
          </p:cNvPicPr>
          <p:nvPr/>
        </p:nvPicPr>
        <p:blipFill>
          <a:blip r:embed="rId1"/>
          <a:stretch>
            <a:fillRect/>
          </a:stretch>
        </p:blipFill>
        <p:spPr>
          <a:xfrm>
            <a:off x="-107315" y="-101600"/>
            <a:ext cx="12407265" cy="7062470"/>
          </a:xfrm>
          <a:prstGeom prst="rect">
            <a:avLst/>
          </a:prstGeom>
          <a:noFill/>
          <a:ln w="9525">
            <a:noFill/>
          </a:ln>
        </p:spPr>
      </p:pic>
      <p:sp>
        <p:nvSpPr>
          <p:cNvPr id="41987" name="Rectangle 3"/>
          <p:cNvSpPr/>
          <p:nvPr/>
        </p:nvSpPr>
        <p:spPr>
          <a:xfrm>
            <a:off x="2724150" y="1188720"/>
            <a:ext cx="7151370" cy="473710"/>
          </a:xfrm>
          <a:prstGeom prst="rect">
            <a:avLst/>
          </a:prstGeom>
          <a:noFill/>
          <a:ln w="9525">
            <a:noFill/>
          </a:ln>
        </p:spPr>
        <p:txBody>
          <a:bodyPr wrap="square">
            <a:spAutoFit/>
          </a:bodyPr>
          <a:lstStyle/>
          <a:p>
            <a:pPr lvl="0" eaLnBrk="1" hangingPunct="1">
              <a:lnSpc>
                <a:spcPct val="80000"/>
              </a:lnSpc>
              <a:spcBef>
                <a:spcPct val="20000"/>
              </a:spcBef>
            </a:pPr>
            <a:r>
              <a:rPr lang="zh-CN" altLang="en-US" sz="2800" b="1" dirty="0">
                <a:solidFill>
                  <a:srgbClr val="FF0000"/>
                </a:solidFill>
                <a:latin typeface="Arial" panose="020B0604020202020204" pitchFamily="34" charset="0"/>
                <a:ea typeface="宋体" panose="02010600030101010101" pitchFamily="2" charset="-122"/>
              </a:rPr>
              <a:t>同主族元素，自上而下第一电离能逐渐减小</a:t>
            </a:r>
            <a:endParaRPr lang="zh-CN" altLang="en-US" sz="2800" b="1" dirty="0">
              <a:solidFill>
                <a:srgbClr val="FF0000"/>
              </a:solidFill>
              <a:latin typeface="Arial" panose="020B0604020202020204" pitchFamily="34" charset="0"/>
              <a:ea typeface="宋体" panose="02010600030101010101" pitchFamily="2" charset="-122"/>
            </a:endParaRPr>
          </a:p>
        </p:txBody>
      </p:sp>
      <p:sp>
        <p:nvSpPr>
          <p:cNvPr id="41988" name="Rectangle 4"/>
          <p:cNvSpPr/>
          <p:nvPr/>
        </p:nvSpPr>
        <p:spPr>
          <a:xfrm>
            <a:off x="9077960" y="4260850"/>
            <a:ext cx="3128010" cy="2651760"/>
          </a:xfrm>
          <a:prstGeom prst="rect">
            <a:avLst/>
          </a:prstGeom>
          <a:noFill/>
          <a:ln w="9525">
            <a:noFill/>
          </a:ln>
        </p:spPr>
        <p:txBody>
          <a:bodyPr wrap="square">
            <a:spAutoFit/>
          </a:bodyPr>
          <a:lstStyle/>
          <a:p>
            <a:pPr lvl="0" eaLnBrk="1" hangingPunct="1"/>
            <a:r>
              <a:rPr lang="zh-CN" altLang="en-US" sz="2800" b="1" dirty="0">
                <a:solidFill>
                  <a:srgbClr val="FF0000"/>
                </a:solidFill>
                <a:latin typeface="Arial" panose="020B0604020202020204" pitchFamily="34" charset="0"/>
                <a:ea typeface="宋体" panose="02010600030101010101" pitchFamily="2" charset="-122"/>
              </a:rPr>
              <a:t>同主族元素原子的价电子数相同，原子半径逐渐增大，原子核核外电子的有吸引作用逐渐减弱</a:t>
            </a:r>
            <a:endParaRPr lang="zh-CN" altLang="en-US" sz="2800" b="1" dirty="0">
              <a:solidFill>
                <a:srgbClr val="FF0000"/>
              </a:solidFill>
              <a:latin typeface="Arial" panose="020B0604020202020204" pitchFamily="34" charset="0"/>
              <a:ea typeface="宋体" panose="02010600030101010101" pitchFamily="2" charset="-122"/>
            </a:endParaRPr>
          </a:p>
        </p:txBody>
      </p:sp>
      <p:sp>
        <p:nvSpPr>
          <p:cNvPr id="41989" name="Rectangle 5"/>
          <p:cNvSpPr/>
          <p:nvPr/>
        </p:nvSpPr>
        <p:spPr>
          <a:xfrm>
            <a:off x="9078119" y="3681730"/>
            <a:ext cx="1407795" cy="579120"/>
          </a:xfrm>
          <a:prstGeom prst="rect">
            <a:avLst/>
          </a:prstGeom>
          <a:noFill/>
          <a:ln w="9525">
            <a:noFill/>
          </a:ln>
        </p:spPr>
        <p:txBody>
          <a:bodyPr wrap="none">
            <a:spAutoFit/>
          </a:bodyPr>
          <a:lstStyle/>
          <a:p>
            <a:pPr lvl="0" algn="ctr" eaLnBrk="1" hangingPunct="1"/>
            <a:r>
              <a:rPr lang="zh-CN" altLang="en-US" sz="3200" b="1" dirty="0">
                <a:solidFill>
                  <a:srgbClr val="FF0000"/>
                </a:solidFill>
                <a:latin typeface="Arial" panose="020B0604020202020204" pitchFamily="34" charset="0"/>
                <a:ea typeface="宋体" panose="02010600030101010101" pitchFamily="2" charset="-122"/>
              </a:rPr>
              <a:t>原因？</a:t>
            </a:r>
            <a:endParaRPr lang="zh-CN" altLang="en-US" sz="3200" b="1" dirty="0">
              <a:solidFill>
                <a:srgbClr val="FF0000"/>
              </a:solidFill>
              <a:latin typeface="Arial" panose="020B0604020202020204" pitchFamily="34" charset="0"/>
              <a:ea typeface="宋体" panose="02010600030101010101" pitchFamily="2" charset="-122"/>
            </a:endParaRPr>
          </a:p>
        </p:txBody>
      </p:sp>
      <p:sp>
        <p:nvSpPr>
          <p:cNvPr id="9222" name="Line 6"/>
          <p:cNvSpPr/>
          <p:nvPr/>
        </p:nvSpPr>
        <p:spPr>
          <a:xfrm flipH="1">
            <a:off x="5105400" y="2168525"/>
            <a:ext cx="541338" cy="2295525"/>
          </a:xfrm>
          <a:prstGeom prst="line">
            <a:avLst/>
          </a:prstGeom>
          <a:ln w="57150" cap="flat" cmpd="sng">
            <a:solidFill>
              <a:schemeClr val="bg1"/>
            </a:solidFill>
            <a:prstDash val="solid"/>
            <a:headEnd type="none" w="med" len="med"/>
            <a:tailEnd type="none" w="med" len="med"/>
          </a:ln>
        </p:spPr>
      </p:sp>
      <p:sp>
        <p:nvSpPr>
          <p:cNvPr id="9223" name="Line 7"/>
          <p:cNvSpPr/>
          <p:nvPr/>
        </p:nvSpPr>
        <p:spPr>
          <a:xfrm>
            <a:off x="5510213" y="2484438"/>
            <a:ext cx="180975" cy="44450"/>
          </a:xfrm>
          <a:prstGeom prst="line">
            <a:avLst/>
          </a:prstGeom>
          <a:ln w="38100" cap="flat" cmpd="sng">
            <a:solidFill>
              <a:schemeClr val="tx1"/>
            </a:solidFill>
            <a:prstDash val="solid"/>
            <a:headEnd type="none" w="med" len="med"/>
            <a:tailEnd type="none" w="med" len="med"/>
          </a:ln>
        </p:spPr>
      </p:sp>
      <p:sp>
        <p:nvSpPr>
          <p:cNvPr id="9224" name="Line 8"/>
          <p:cNvSpPr/>
          <p:nvPr/>
        </p:nvSpPr>
        <p:spPr>
          <a:xfrm>
            <a:off x="5330825" y="3338513"/>
            <a:ext cx="88900" cy="22225"/>
          </a:xfrm>
          <a:prstGeom prst="line">
            <a:avLst/>
          </a:prstGeom>
          <a:ln w="38100" cap="flat" cmpd="sng">
            <a:solidFill>
              <a:schemeClr val="tx1"/>
            </a:solidFill>
            <a:prstDash val="solid"/>
            <a:headEnd type="none" w="med" len="med"/>
            <a:tailEnd type="none" w="med" len="med"/>
          </a:ln>
        </p:spPr>
      </p:sp>
      <p:sp>
        <p:nvSpPr>
          <p:cNvPr id="9225" name="Line 9"/>
          <p:cNvSpPr/>
          <p:nvPr/>
        </p:nvSpPr>
        <p:spPr>
          <a:xfrm flipH="1" flipV="1">
            <a:off x="5105400" y="4238625"/>
            <a:ext cx="88900" cy="22225"/>
          </a:xfrm>
          <a:prstGeom prst="line">
            <a:avLst/>
          </a:prstGeom>
          <a:ln w="38100" cap="flat" cmpd="sng">
            <a:solidFill>
              <a:schemeClr val="tx1"/>
            </a:solidFill>
            <a:prstDash val="solid"/>
            <a:headEnd type="none" w="med" len="med"/>
            <a:tailEnd type="non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box(in)">
                                      <p:cBhvr>
                                        <p:cTn id="7" dur="500"/>
                                        <p:tgtEl>
                                          <p:spTgt spid="4198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1989"/>
                                        </p:tgtEl>
                                        <p:attrNameLst>
                                          <p:attrName>style.visibility</p:attrName>
                                        </p:attrNameLst>
                                      </p:cBhvr>
                                      <p:to>
                                        <p:strVal val="visible"/>
                                      </p:to>
                                    </p:set>
                                    <p:anim calcmode="lin" valueType="num">
                                      <p:cBhvr additive="base">
                                        <p:cTn id="12" dur="500" fill="hold"/>
                                        <p:tgtEl>
                                          <p:spTgt spid="41989"/>
                                        </p:tgtEl>
                                        <p:attrNameLst>
                                          <p:attrName>ppt_x</p:attrName>
                                        </p:attrNameLst>
                                      </p:cBhvr>
                                      <p:tavLst>
                                        <p:tav tm="0">
                                          <p:val>
                                            <p:strVal val="#ppt_x"/>
                                          </p:val>
                                        </p:tav>
                                        <p:tav tm="100000">
                                          <p:val>
                                            <p:strVal val="#ppt_x"/>
                                          </p:val>
                                        </p:tav>
                                      </p:tavLst>
                                    </p:anim>
                                    <p:anim calcmode="lin" valueType="num">
                                      <p:cBhvr additive="base">
                                        <p:cTn id="13" dur="500" fill="hold"/>
                                        <p:tgtEl>
                                          <p:spTgt spid="4198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41988"/>
                                        </p:tgtEl>
                                        <p:attrNameLst>
                                          <p:attrName>style.visibility</p:attrName>
                                        </p:attrNameLst>
                                      </p:cBhvr>
                                      <p:to>
                                        <p:strVal val="visible"/>
                                      </p:to>
                                    </p:set>
                                    <p:animEffect transition="in" filter="diamond(in)">
                                      <p:cBhvr>
                                        <p:cTn id="18" dur="20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p:bldP spid="41988" grpId="0"/>
      <p:bldP spid="4198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p:nvPr/>
        </p:nvSpPr>
        <p:spPr>
          <a:xfrm>
            <a:off x="707390" y="498475"/>
            <a:ext cx="11400155" cy="1645920"/>
          </a:xfrm>
          <a:prstGeom prst="rect">
            <a:avLst/>
          </a:prstGeom>
          <a:noFill/>
          <a:ln w="9525">
            <a:noFill/>
          </a:ln>
        </p:spPr>
        <p:txBody>
          <a:bodyPr wrap="square">
            <a:spAutoFit/>
          </a:bodyPr>
          <a:lstStyle/>
          <a:p>
            <a:pPr lvl="0" eaLnBrk="1" hangingPunct="1">
              <a:lnSpc>
                <a:spcPct val="150000"/>
              </a:lnSpc>
            </a:pPr>
            <a:r>
              <a:rPr lang="zh-CN" altLang="en-US" sz="3200" b="1" dirty="0">
                <a:solidFill>
                  <a:srgbClr val="000000"/>
                </a:solidFill>
                <a:latin typeface="Arial" panose="020B0604020202020204" pitchFamily="34" charset="0"/>
                <a:ea typeface="宋体" panose="02010600030101010101" pitchFamily="2" charset="-122"/>
              </a:rPr>
              <a:t>（</a:t>
            </a:r>
            <a:r>
              <a:rPr lang="en-US" altLang="zh-CN" sz="3200" b="1" dirty="0">
                <a:solidFill>
                  <a:srgbClr val="000000"/>
                </a:solidFill>
                <a:latin typeface="Arial" panose="020B0604020202020204" pitchFamily="34" charset="0"/>
                <a:ea typeface="宋体" panose="02010600030101010101" pitchFamily="2" charset="-122"/>
              </a:rPr>
              <a:t>1</a:t>
            </a:r>
            <a:r>
              <a:rPr lang="zh-CN" altLang="en-US" sz="3200" b="1" dirty="0">
                <a:solidFill>
                  <a:srgbClr val="000000"/>
                </a:solidFill>
                <a:latin typeface="Arial" panose="020B0604020202020204" pitchFamily="34" charset="0"/>
                <a:ea typeface="宋体" panose="02010600030101010101" pitchFamily="2" charset="-122"/>
              </a:rPr>
              <a:t>）同周期从左到右，元素的第一电离能在总体上呈现由小到大的变化趋势（</a:t>
            </a:r>
            <a:r>
              <a:rPr lang="en-US" altLang="zh-CN" sz="3600" b="1" dirty="0">
                <a:latin typeface="Arial" panose="020B0604020202020204" pitchFamily="34" charset="0"/>
                <a:ea typeface="宋体" panose="02010600030101010101" pitchFamily="2" charset="-122"/>
              </a:rPr>
              <a:t>ⅡA</a:t>
            </a:r>
            <a:r>
              <a:rPr lang="zh-CN" altLang="en-US" sz="3600" b="1" dirty="0">
                <a:latin typeface="Arial" panose="020B0604020202020204" pitchFamily="34" charset="0"/>
                <a:ea typeface="宋体" panose="02010600030101010101" pitchFamily="2" charset="-122"/>
              </a:rPr>
              <a:t>、</a:t>
            </a:r>
            <a:r>
              <a:rPr lang="en-US" altLang="zh-CN" sz="3600" b="1" dirty="0">
                <a:latin typeface="Arial" panose="020B0604020202020204" pitchFamily="34" charset="0"/>
                <a:ea typeface="宋体" panose="02010600030101010101" pitchFamily="2" charset="-122"/>
              </a:rPr>
              <a:t>ⅤA</a:t>
            </a:r>
            <a:r>
              <a:rPr lang="zh-CN" altLang="en-US" sz="3600" b="1" dirty="0">
                <a:latin typeface="Arial" panose="020B0604020202020204" pitchFamily="34" charset="0"/>
                <a:ea typeface="宋体" panose="02010600030101010101" pitchFamily="2" charset="-122"/>
              </a:rPr>
              <a:t>族例外）</a:t>
            </a:r>
            <a:endParaRPr lang="zh-CN" altLang="en-US" sz="3600" b="1" dirty="0">
              <a:latin typeface="Arial" panose="020B0604020202020204" pitchFamily="34" charset="0"/>
              <a:ea typeface="宋体" panose="02010600030101010101" pitchFamily="2" charset="-122"/>
            </a:endParaRPr>
          </a:p>
        </p:txBody>
      </p:sp>
      <p:sp>
        <p:nvSpPr>
          <p:cNvPr id="43011" name="Rectangle 3"/>
          <p:cNvSpPr/>
          <p:nvPr/>
        </p:nvSpPr>
        <p:spPr>
          <a:xfrm>
            <a:off x="607695" y="2144395"/>
            <a:ext cx="11399520" cy="1554480"/>
          </a:xfrm>
          <a:prstGeom prst="rect">
            <a:avLst/>
          </a:prstGeom>
          <a:noFill/>
          <a:ln w="9525">
            <a:noFill/>
          </a:ln>
        </p:spPr>
        <p:txBody>
          <a:bodyPr wrap="square">
            <a:spAutoFit/>
          </a:bodyPr>
          <a:lstStyle/>
          <a:p>
            <a:pPr lvl="0" eaLnBrk="1" hangingPunct="1"/>
            <a:r>
              <a:rPr lang="en-US" altLang="zh-CN" sz="3200" b="1" dirty="0">
                <a:solidFill>
                  <a:srgbClr val="000000"/>
                </a:solidFill>
                <a:latin typeface="Arial" panose="020B0604020202020204" pitchFamily="34" charset="0"/>
                <a:ea typeface="宋体" panose="02010600030101010101" pitchFamily="2" charset="-122"/>
              </a:rPr>
              <a:t>【</a:t>
            </a:r>
            <a:r>
              <a:rPr lang="zh-CN" altLang="en-US" sz="3200" b="1" dirty="0">
                <a:solidFill>
                  <a:srgbClr val="000000"/>
                </a:solidFill>
                <a:latin typeface="Arial" panose="020B0604020202020204" pitchFamily="34" charset="0"/>
                <a:ea typeface="宋体" panose="02010600030101010101" pitchFamily="2" charset="-122"/>
              </a:rPr>
              <a:t>原因</a:t>
            </a:r>
            <a:r>
              <a:rPr lang="en-US" altLang="zh-CN" sz="3200" b="1" dirty="0">
                <a:solidFill>
                  <a:srgbClr val="000000"/>
                </a:solidFill>
                <a:latin typeface="Arial" panose="020B0604020202020204" pitchFamily="34" charset="0"/>
                <a:ea typeface="宋体" panose="02010600030101010101" pitchFamily="2" charset="-122"/>
              </a:rPr>
              <a:t>】</a:t>
            </a:r>
            <a:endParaRPr lang="en-US" altLang="zh-CN" sz="3200" b="1" dirty="0">
              <a:solidFill>
                <a:srgbClr val="000000"/>
              </a:solidFill>
              <a:latin typeface="Arial" panose="020B0604020202020204" pitchFamily="34" charset="0"/>
              <a:ea typeface="宋体" panose="02010600030101010101" pitchFamily="2" charset="-122"/>
            </a:endParaRPr>
          </a:p>
          <a:p>
            <a:pPr lvl="0" eaLnBrk="1" hangingPunct="1"/>
            <a:r>
              <a:rPr lang="en-US" altLang="zh-CN" sz="2800" dirty="0">
                <a:solidFill>
                  <a:srgbClr val="000000"/>
                </a:solidFill>
                <a:latin typeface="Arial" panose="020B0604020202020204" pitchFamily="34" charset="0"/>
                <a:ea typeface="宋体" panose="02010600030101010101" pitchFamily="2" charset="-122"/>
              </a:rPr>
              <a:t> </a:t>
            </a:r>
            <a:r>
              <a:rPr lang="zh-CN" altLang="en-US" sz="3200" b="1" dirty="0">
                <a:solidFill>
                  <a:srgbClr val="000000"/>
                </a:solidFill>
                <a:latin typeface="Arial" panose="020B0604020202020204" pitchFamily="34" charset="0"/>
                <a:ea typeface="宋体" panose="02010600030101010101" pitchFamily="2" charset="-122"/>
              </a:rPr>
              <a:t>随着核电荷数的增大和原子半径的减小，核对外层电子的有效吸引作用依次增强。</a:t>
            </a:r>
            <a:endParaRPr lang="zh-CN" altLang="en-US" sz="3200" b="1" dirty="0">
              <a:solidFill>
                <a:srgbClr val="000000"/>
              </a:solidFill>
              <a:latin typeface="Arial" panose="020B0604020202020204" pitchFamily="34" charset="0"/>
              <a:ea typeface="宋体" panose="02010600030101010101" pitchFamily="2" charset="-122"/>
            </a:endParaRPr>
          </a:p>
        </p:txBody>
      </p:sp>
      <p:sp>
        <p:nvSpPr>
          <p:cNvPr id="43012" name="Rectangle 4"/>
          <p:cNvSpPr/>
          <p:nvPr/>
        </p:nvSpPr>
        <p:spPr>
          <a:xfrm>
            <a:off x="608330" y="3882390"/>
            <a:ext cx="9144000" cy="544830"/>
          </a:xfrm>
          <a:prstGeom prst="rect">
            <a:avLst/>
          </a:prstGeom>
          <a:noFill/>
          <a:ln w="9525">
            <a:noFill/>
          </a:ln>
        </p:spPr>
        <p:txBody>
          <a:bodyPr>
            <a:spAutoFit/>
          </a:bodyPr>
          <a:lstStyle/>
          <a:p>
            <a:pPr lvl="0" eaLnBrk="1" hangingPunct="1">
              <a:lnSpc>
                <a:spcPct val="80000"/>
              </a:lnSpc>
              <a:spcBef>
                <a:spcPct val="20000"/>
              </a:spcBef>
            </a:pPr>
            <a:r>
              <a:rPr lang="zh-CN" altLang="en-US" sz="3200" b="1" dirty="0">
                <a:solidFill>
                  <a:srgbClr val="000000"/>
                </a:solidFill>
                <a:latin typeface="Arial" panose="020B0604020202020204" pitchFamily="34" charset="0"/>
                <a:ea typeface="宋体" panose="02010600030101010101" pitchFamily="2" charset="-122"/>
              </a:rPr>
              <a:t>（</a:t>
            </a:r>
            <a:r>
              <a:rPr lang="en-US" altLang="zh-CN" sz="3200" b="1" dirty="0">
                <a:solidFill>
                  <a:srgbClr val="000000"/>
                </a:solidFill>
                <a:latin typeface="Arial" panose="020B0604020202020204" pitchFamily="34" charset="0"/>
                <a:ea typeface="宋体" panose="02010600030101010101" pitchFamily="2" charset="-122"/>
              </a:rPr>
              <a:t>2</a:t>
            </a:r>
            <a:r>
              <a:rPr lang="zh-CN" altLang="en-US" sz="3200" b="1" dirty="0">
                <a:solidFill>
                  <a:srgbClr val="000000"/>
                </a:solidFill>
                <a:latin typeface="Arial" panose="020B0604020202020204" pitchFamily="34" charset="0"/>
                <a:ea typeface="宋体" panose="02010600030101010101" pitchFamily="2" charset="-122"/>
              </a:rPr>
              <a:t>）同主族元素，自上而下第一电离能逐渐减小</a:t>
            </a:r>
            <a:endParaRPr lang="zh-CN" altLang="en-US" sz="3200" b="1" dirty="0">
              <a:solidFill>
                <a:srgbClr val="000000"/>
              </a:solidFill>
              <a:latin typeface="Arial" panose="020B0604020202020204" pitchFamily="34" charset="0"/>
              <a:ea typeface="宋体" panose="02010600030101010101" pitchFamily="2" charset="-122"/>
            </a:endParaRPr>
          </a:p>
        </p:txBody>
      </p:sp>
      <p:sp>
        <p:nvSpPr>
          <p:cNvPr id="43013" name="Rectangle 5"/>
          <p:cNvSpPr/>
          <p:nvPr/>
        </p:nvSpPr>
        <p:spPr>
          <a:xfrm>
            <a:off x="607695" y="4427220"/>
            <a:ext cx="11400155" cy="2286000"/>
          </a:xfrm>
          <a:prstGeom prst="rect">
            <a:avLst/>
          </a:prstGeom>
          <a:noFill/>
          <a:ln w="9525">
            <a:noFill/>
          </a:ln>
        </p:spPr>
        <p:txBody>
          <a:bodyPr wrap="square">
            <a:spAutoFit/>
          </a:bodyPr>
          <a:lstStyle/>
          <a:p>
            <a:pPr lvl="0" eaLnBrk="1" hangingPunct="1">
              <a:lnSpc>
                <a:spcPct val="150000"/>
              </a:lnSpc>
            </a:pPr>
            <a:r>
              <a:rPr lang="en-US" altLang="zh-CN" sz="3200" b="1" dirty="0">
                <a:solidFill>
                  <a:srgbClr val="000000"/>
                </a:solidFill>
                <a:latin typeface="Arial" panose="020B0604020202020204" pitchFamily="34" charset="0"/>
                <a:ea typeface="宋体" panose="02010600030101010101" pitchFamily="2" charset="-122"/>
              </a:rPr>
              <a:t>【</a:t>
            </a:r>
            <a:r>
              <a:rPr lang="zh-CN" altLang="en-US" sz="3200" b="1" dirty="0">
                <a:solidFill>
                  <a:srgbClr val="000000"/>
                </a:solidFill>
                <a:latin typeface="Arial" panose="020B0604020202020204" pitchFamily="34" charset="0"/>
                <a:ea typeface="宋体" panose="02010600030101010101" pitchFamily="2" charset="-122"/>
              </a:rPr>
              <a:t>原因</a:t>
            </a:r>
            <a:r>
              <a:rPr lang="en-US" altLang="zh-CN" sz="3200" b="1" dirty="0">
                <a:solidFill>
                  <a:srgbClr val="000000"/>
                </a:solidFill>
                <a:latin typeface="Arial" panose="020B0604020202020204" pitchFamily="34" charset="0"/>
                <a:ea typeface="宋体" panose="02010600030101010101" pitchFamily="2" charset="-122"/>
              </a:rPr>
              <a:t>】</a:t>
            </a:r>
            <a:endParaRPr lang="en-US" altLang="zh-CN" sz="3200" b="1" dirty="0">
              <a:solidFill>
                <a:srgbClr val="000000"/>
              </a:solidFill>
              <a:latin typeface="Arial" panose="020B0604020202020204" pitchFamily="34" charset="0"/>
              <a:ea typeface="宋体" panose="02010600030101010101" pitchFamily="2" charset="-122"/>
            </a:endParaRPr>
          </a:p>
          <a:p>
            <a:pPr lvl="0" eaLnBrk="1" hangingPunct="1">
              <a:lnSpc>
                <a:spcPct val="150000"/>
              </a:lnSpc>
            </a:pPr>
            <a:r>
              <a:rPr lang="zh-CN" altLang="en-US" sz="3200" b="1" dirty="0">
                <a:solidFill>
                  <a:srgbClr val="000000"/>
                </a:solidFill>
                <a:latin typeface="Arial" panose="020B0604020202020204" pitchFamily="34" charset="0"/>
                <a:ea typeface="宋体" panose="02010600030101010101" pitchFamily="2" charset="-122"/>
              </a:rPr>
              <a:t>同主族元素原子的价电子数相同，原子半径逐渐增大，原子核对核外电子的有效吸引作用逐渐减弱</a:t>
            </a:r>
            <a:endParaRPr lang="zh-CN" altLang="en-US" sz="3200" b="1" dirty="0">
              <a:solidFill>
                <a:srgbClr val="000000"/>
              </a:solidFill>
              <a:latin typeface="Arial" panose="020B0604020202020204" pitchFamily="34" charset="0"/>
              <a:ea typeface="宋体" panose="02010600030101010101" pitchFamily="2" charset="-122"/>
            </a:endParaRPr>
          </a:p>
        </p:txBody>
      </p:sp>
      <p:sp>
        <p:nvSpPr>
          <p:cNvPr id="10246" name="Rectangle 6"/>
          <p:cNvSpPr/>
          <p:nvPr/>
        </p:nvSpPr>
        <p:spPr>
          <a:xfrm>
            <a:off x="608330" y="35560"/>
            <a:ext cx="4343400" cy="640080"/>
          </a:xfrm>
          <a:prstGeom prst="rect">
            <a:avLst/>
          </a:prstGeom>
          <a:noFill/>
          <a:ln w="9525">
            <a:noFill/>
          </a:ln>
        </p:spPr>
        <p:txBody>
          <a:bodyPr>
            <a:spAutoFit/>
          </a:bodyPr>
          <a:lstStyle/>
          <a:p>
            <a:pPr lvl="0" eaLnBrk="1" hangingPunct="1"/>
            <a:r>
              <a:rPr lang="en-US" altLang="zh-CN" sz="3600" b="1" dirty="0">
                <a:solidFill>
                  <a:srgbClr val="000000"/>
                </a:solidFill>
                <a:latin typeface="Times New Roman" panose="02020603050405020304" pitchFamily="18" charset="0"/>
                <a:ea typeface="宋体" panose="02010600030101010101" pitchFamily="2" charset="-122"/>
              </a:rPr>
              <a:t>4</a:t>
            </a:r>
            <a:r>
              <a:rPr lang="zh-CN" altLang="en-US" sz="3600" b="1" dirty="0">
                <a:solidFill>
                  <a:srgbClr val="000000"/>
                </a:solidFill>
                <a:latin typeface="Times New Roman" panose="02020603050405020304" pitchFamily="18" charset="0"/>
                <a:ea typeface="宋体" panose="02010600030101010101" pitchFamily="2" charset="-122"/>
              </a:rPr>
              <a:t>、</a:t>
            </a:r>
            <a:r>
              <a:rPr lang="en-US" altLang="zh-CN" sz="3600" b="1" dirty="0">
                <a:solidFill>
                  <a:srgbClr val="000000"/>
                </a:solidFill>
                <a:latin typeface="Times New Roman" panose="02020603050405020304" pitchFamily="18" charset="0"/>
                <a:ea typeface="宋体" panose="02010600030101010101" pitchFamily="2" charset="-122"/>
              </a:rPr>
              <a:t>I</a:t>
            </a:r>
            <a:r>
              <a:rPr lang="en-US" altLang="zh-CN" sz="3600" b="1" baseline="-25000" dirty="0">
                <a:solidFill>
                  <a:srgbClr val="000000"/>
                </a:solidFill>
                <a:latin typeface="Times New Roman" panose="02020603050405020304" pitchFamily="18" charset="0"/>
                <a:ea typeface="宋体" panose="02010600030101010101" pitchFamily="2" charset="-122"/>
              </a:rPr>
              <a:t>1</a:t>
            </a:r>
            <a:r>
              <a:rPr lang="zh-CN" altLang="en-US" sz="3600" b="1" dirty="0">
                <a:solidFill>
                  <a:srgbClr val="000000"/>
                </a:solidFill>
                <a:latin typeface="Times New Roman" panose="02020603050405020304" pitchFamily="18" charset="0"/>
                <a:ea typeface="宋体" panose="02010600030101010101" pitchFamily="2" charset="-122"/>
              </a:rPr>
              <a:t>的</a:t>
            </a:r>
            <a:r>
              <a:rPr lang="zh-CN" altLang="en-US" sz="3600" b="1" dirty="0">
                <a:solidFill>
                  <a:srgbClr val="000000"/>
                </a:solidFill>
                <a:latin typeface="Arial" panose="020B0604020202020204" pitchFamily="34" charset="0"/>
                <a:ea typeface="宋体" panose="02010600030101010101" pitchFamily="2" charset="-122"/>
              </a:rPr>
              <a:t>变化规律</a:t>
            </a:r>
            <a:r>
              <a:rPr lang="en-US" altLang="zh-CN" sz="3600" b="1" dirty="0">
                <a:solidFill>
                  <a:srgbClr val="000000"/>
                </a:solidFill>
                <a:latin typeface="Arial" panose="020B0604020202020204" pitchFamily="34" charset="0"/>
                <a:ea typeface="宋体" panose="02010600030101010101" pitchFamily="2" charset="-122"/>
              </a:rPr>
              <a:t>:</a:t>
            </a:r>
            <a:endParaRPr lang="en-US" altLang="zh-CN" sz="3600" b="1" dirty="0">
              <a:solidFill>
                <a:srgbClr val="00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diamond(in)">
                                      <p:cBhvr>
                                        <p:cTn id="7" dur="2000"/>
                                        <p:tgtEl>
                                          <p:spTgt spid="430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3012"/>
                                        </p:tgtEl>
                                        <p:attrNameLst>
                                          <p:attrName>style.visibility</p:attrName>
                                        </p:attrNameLst>
                                      </p:cBhvr>
                                      <p:to>
                                        <p:strVal val="visible"/>
                                      </p:to>
                                    </p:set>
                                    <p:animEffect transition="in" filter="box(in)">
                                      <p:cBhvr>
                                        <p:cTn id="12" dur="500"/>
                                        <p:tgtEl>
                                          <p:spTgt spid="430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43011"/>
                                        </p:tgtEl>
                                        <p:attrNameLst>
                                          <p:attrName>style.visibility</p:attrName>
                                        </p:attrNameLst>
                                      </p:cBhvr>
                                      <p:to>
                                        <p:strVal val="visible"/>
                                      </p:to>
                                    </p:set>
                                    <p:animEffect transition="in" filter="wheel(4)">
                                      <p:cBhvr>
                                        <p:cTn id="17" dur="1000"/>
                                        <p:tgtEl>
                                          <p:spTgt spid="43011"/>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3013"/>
                                        </p:tgtEl>
                                        <p:attrNameLst>
                                          <p:attrName>style.visibility</p:attrName>
                                        </p:attrNameLst>
                                      </p:cBhvr>
                                      <p:to>
                                        <p:strVal val="visible"/>
                                      </p:to>
                                    </p:set>
                                    <p:animEffect transition="in" filter="diamond(in)">
                                      <p:cBhvr>
                                        <p:cTn id="22" dur="2000"/>
                                        <p:tgtEl>
                                          <p:spTgt spid="430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p:bldP spid="43012" grpId="0"/>
      <p:bldP spid="430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p:cNvSpPr>
          <p:nvPr>
            <p:ph type="title"/>
          </p:nvPr>
        </p:nvSpPr>
        <p:spPr/>
        <p:txBody>
          <a:bodyPr vert="horz" wrap="square" lIns="91440" tIns="45720" rIns="91440" bIns="45720" anchor="ctr"/>
          <a:lstStyle/>
          <a:p>
            <a:pPr eaLnBrk="1" hangingPunct="1"/>
            <a:r>
              <a:rPr lang="zh-CN" altLang="en-US" sz="4000" dirty="0">
                <a:solidFill>
                  <a:schemeClr val="tx1"/>
                </a:solidFill>
              </a:rPr>
              <a:t>实质分析</a:t>
            </a:r>
            <a:endParaRPr lang="zh-CN" altLang="en-US" sz="4000" dirty="0">
              <a:solidFill>
                <a:schemeClr val="tx1"/>
              </a:solidFill>
            </a:endParaRPr>
          </a:p>
        </p:txBody>
      </p:sp>
      <p:sp>
        <p:nvSpPr>
          <p:cNvPr id="31747" name="Rectangle 3"/>
          <p:cNvSpPr>
            <a:spLocks noGrp="1" noRot="1"/>
          </p:cNvSpPr>
          <p:nvPr>
            <p:ph idx="1"/>
          </p:nvPr>
        </p:nvSpPr>
        <p:spPr>
          <a:xfrm>
            <a:off x="710565" y="1318895"/>
            <a:ext cx="11169015" cy="4485005"/>
          </a:xfrm>
          <a:ln>
            <a:solidFill>
              <a:srgbClr val="0000FF">
                <a:alpha val="100000"/>
              </a:srgbClr>
            </a:solidFill>
            <a:miter/>
          </a:ln>
        </p:spPr>
        <p:txBody>
          <a:bodyPr vert="horz" wrap="square" lIns="91440" tIns="45720" rIns="91440" bIns="45720" anchor="t"/>
          <a:lstStyle/>
          <a:p>
            <a:pPr eaLnBrk="1" hangingPunct="1">
              <a:lnSpc>
                <a:spcPct val="150000"/>
              </a:lnSpc>
            </a:pPr>
            <a:r>
              <a:rPr lang="zh-CN" altLang="en-US" sz="5400" dirty="0"/>
              <a:t>总之，第一电离能的周期性递变规律是</a:t>
            </a:r>
            <a:r>
              <a:rPr lang="zh-CN" altLang="en-US" sz="5400" b="1" dirty="0">
                <a:solidFill>
                  <a:srgbClr val="0000FF"/>
                </a:solidFill>
                <a:ea typeface="黑体" panose="02010609060101010101" pitchFamily="49" charset="-122"/>
              </a:rPr>
              <a:t>原子半径、核外电子排布周期性</a:t>
            </a:r>
            <a:r>
              <a:rPr lang="zh-CN" altLang="en-US" sz="5400" dirty="0"/>
              <a:t>变化的结果</a:t>
            </a:r>
            <a:endParaRPr lang="zh-CN" alt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diamond(in)">
                                      <p:cBhvr>
                                        <p:cTn id="7" dur="2000"/>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1747">
                                            <p:bg/>
                                          </p:spTgt>
                                        </p:tgtEl>
                                        <p:attrNameLst>
                                          <p:attrName>style.visibility</p:attrName>
                                        </p:attrNameLst>
                                      </p:cBhvr>
                                      <p:to>
                                        <p:strVal val="visible"/>
                                      </p:to>
                                    </p:set>
                                    <p:animEffect transition="in" filter="checkerboard(across)">
                                      <p:cBhvr>
                                        <p:cTn id="12" dur="500"/>
                                        <p:tgtEl>
                                          <p:spTgt spid="31747">
                                            <p:bg/>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1747">
                                            <p:txEl>
                                              <p:pRg st="0" end="0"/>
                                            </p:txEl>
                                          </p:spTgt>
                                        </p:tgtEl>
                                        <p:attrNameLst>
                                          <p:attrName>style.visibility</p:attrName>
                                        </p:attrNameLst>
                                      </p:cBhvr>
                                      <p:to>
                                        <p:strVal val="visible"/>
                                      </p:to>
                                    </p:set>
                                    <p:animEffect transition="in" filter="checkerboard(across)">
                                      <p:cBhvr>
                                        <p:cTn id="1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animBg="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p:nvPr/>
        </p:nvSpPr>
        <p:spPr>
          <a:xfrm>
            <a:off x="-22860" y="2886075"/>
            <a:ext cx="12241530" cy="3291840"/>
          </a:xfrm>
          <a:prstGeom prst="rect">
            <a:avLst/>
          </a:prstGeom>
          <a:noFill/>
          <a:ln w="9525">
            <a:noFill/>
          </a:ln>
        </p:spPr>
        <p:txBody>
          <a:bodyPr wrap="square">
            <a:spAutoFit/>
          </a:bodyPr>
          <a:lstStyle/>
          <a:p>
            <a:pPr lvl="0" eaLnBrk="1" hangingPunct="1">
              <a:lnSpc>
                <a:spcPct val="150000"/>
              </a:lnSpc>
            </a:pPr>
            <a:r>
              <a:rPr lang="zh-CN" altLang="en-US" sz="2800" b="1" dirty="0">
                <a:solidFill>
                  <a:srgbClr val="000000"/>
                </a:solidFill>
                <a:latin typeface="Times New Roman" panose="02020603050405020304" pitchFamily="18" charset="0"/>
                <a:ea typeface="华文中宋" panose="02010600040101010101" pitchFamily="2" charset="-122"/>
              </a:rPr>
              <a:t>从表中数据可知：</a:t>
            </a:r>
            <a:endParaRPr lang="zh-CN" altLang="en-US" sz="2800" b="1" dirty="0">
              <a:solidFill>
                <a:srgbClr val="000000"/>
              </a:solidFill>
              <a:latin typeface="Times New Roman" panose="02020603050405020304" pitchFamily="18" charset="0"/>
              <a:ea typeface="华文中宋" panose="02010600040101010101" pitchFamily="2" charset="-122"/>
            </a:endParaRPr>
          </a:p>
          <a:p>
            <a:pPr lvl="0" eaLnBrk="1" hangingPunct="1">
              <a:lnSpc>
                <a:spcPct val="150000"/>
              </a:lnSpc>
            </a:pPr>
            <a:r>
              <a:rPr lang="en-US" altLang="en-US" sz="2800" b="1" dirty="0">
                <a:solidFill>
                  <a:srgbClr val="000000"/>
                </a:solidFill>
                <a:latin typeface="Arial" panose="020B0604020202020204" pitchFamily="34" charset="0"/>
                <a:ea typeface="宋体" panose="02010600030101010101" pitchFamily="2" charset="-122"/>
              </a:rPr>
              <a:t>①</a:t>
            </a:r>
            <a:r>
              <a:rPr lang="en-US" altLang="zh-CN" sz="2800" b="1" dirty="0">
                <a:solidFill>
                  <a:srgbClr val="000000"/>
                </a:solidFill>
                <a:latin typeface="Times New Roman" panose="02020603050405020304" pitchFamily="18" charset="0"/>
                <a:ea typeface="华文中宋" panose="02010600040101010101" pitchFamily="2" charset="-122"/>
              </a:rPr>
              <a:t>Na</a:t>
            </a:r>
            <a:r>
              <a:rPr lang="zh-CN" altLang="en-US" sz="2800" b="1" dirty="0">
                <a:solidFill>
                  <a:srgbClr val="000000"/>
                </a:solidFill>
                <a:latin typeface="Times New Roman" panose="02020603050405020304" pitchFamily="18" charset="0"/>
                <a:ea typeface="华文中宋" panose="02010600040101010101" pitchFamily="2" charset="-122"/>
              </a:rPr>
              <a:t>元素的</a:t>
            </a:r>
            <a:r>
              <a:rPr lang="zh-CN" altLang="zh-CN" sz="2800" b="1" dirty="0">
                <a:solidFill>
                  <a:srgbClr val="000000"/>
                </a:solidFill>
                <a:latin typeface="Times New Roman" panose="02020603050405020304" pitchFamily="18" charset="0"/>
                <a:ea typeface="华文中宋" panose="02010600040101010101" pitchFamily="2" charset="-122"/>
              </a:rPr>
              <a:t>I</a:t>
            </a:r>
            <a:r>
              <a:rPr lang="zh-CN" altLang="zh-CN" sz="2800" b="1" baseline="-25000" dirty="0">
                <a:solidFill>
                  <a:srgbClr val="000000"/>
                </a:solidFill>
                <a:latin typeface="Times New Roman" panose="02020603050405020304" pitchFamily="18" charset="0"/>
                <a:ea typeface="华文中宋" panose="02010600040101010101" pitchFamily="2" charset="-122"/>
              </a:rPr>
              <a:t>2</a:t>
            </a:r>
            <a:r>
              <a:rPr lang="zh-CN" altLang="en-US" sz="2800" b="1" dirty="0">
                <a:solidFill>
                  <a:srgbClr val="000000"/>
                </a:solidFill>
                <a:latin typeface="Times New Roman" panose="02020603050405020304" pitchFamily="18" charset="0"/>
                <a:ea typeface="华文中宋" panose="02010600040101010101" pitchFamily="2" charset="-122"/>
              </a:rPr>
              <a:t>远大于</a:t>
            </a:r>
            <a:r>
              <a:rPr lang="zh-CN" altLang="zh-CN" sz="2800" b="1" dirty="0">
                <a:solidFill>
                  <a:srgbClr val="000000"/>
                </a:solidFill>
                <a:latin typeface="Times New Roman" panose="02020603050405020304" pitchFamily="18" charset="0"/>
                <a:ea typeface="华文中宋" panose="02010600040101010101" pitchFamily="2" charset="-122"/>
              </a:rPr>
              <a:t>I</a:t>
            </a:r>
            <a:r>
              <a:rPr lang="zh-CN" altLang="zh-CN" sz="2800" b="1" baseline="-25000" dirty="0">
                <a:solidFill>
                  <a:srgbClr val="000000"/>
                </a:solidFill>
                <a:latin typeface="Times New Roman" panose="02020603050405020304" pitchFamily="18" charset="0"/>
                <a:ea typeface="华文中宋" panose="02010600040101010101" pitchFamily="2" charset="-122"/>
              </a:rPr>
              <a:t>1</a:t>
            </a:r>
            <a:r>
              <a:rPr lang="zh-CN" altLang="zh-CN" sz="2800" b="1" dirty="0">
                <a:solidFill>
                  <a:srgbClr val="000000"/>
                </a:solidFill>
                <a:latin typeface="Times New Roman" panose="02020603050405020304" pitchFamily="18" charset="0"/>
                <a:ea typeface="华文中宋" panose="02010600040101010101" pitchFamily="2" charset="-122"/>
              </a:rPr>
              <a:t>，</a:t>
            </a:r>
            <a:r>
              <a:rPr lang="zh-CN" altLang="en-US" sz="2800" b="1" dirty="0">
                <a:solidFill>
                  <a:srgbClr val="000000"/>
                </a:solidFill>
                <a:latin typeface="Times New Roman" panose="02020603050405020304" pitchFamily="18" charset="0"/>
                <a:ea typeface="华文中宋" panose="02010600040101010101" pitchFamily="2" charset="-122"/>
              </a:rPr>
              <a:t>因此</a:t>
            </a:r>
            <a:r>
              <a:rPr lang="en-US" altLang="zh-CN" sz="2800" b="1" dirty="0">
                <a:solidFill>
                  <a:srgbClr val="000000"/>
                </a:solidFill>
                <a:latin typeface="Times New Roman" panose="02020603050405020304" pitchFamily="18" charset="0"/>
                <a:ea typeface="华文中宋" panose="02010600040101010101" pitchFamily="2" charset="-122"/>
              </a:rPr>
              <a:t>Na</a:t>
            </a:r>
            <a:r>
              <a:rPr lang="zh-CN" altLang="en-US" sz="2800" b="1" dirty="0">
                <a:solidFill>
                  <a:srgbClr val="000000"/>
                </a:solidFill>
                <a:latin typeface="Times New Roman" panose="02020603050405020304" pitchFamily="18" charset="0"/>
                <a:ea typeface="华文中宋" panose="02010600040101010101" pitchFamily="2" charset="-122"/>
              </a:rPr>
              <a:t>容易失去第一个电子，而不易失去第二个电子；即</a:t>
            </a:r>
            <a:r>
              <a:rPr lang="en-US" altLang="zh-CN" sz="2800" b="1" dirty="0">
                <a:solidFill>
                  <a:srgbClr val="000000"/>
                </a:solidFill>
                <a:latin typeface="Times New Roman" panose="02020603050405020304" pitchFamily="18" charset="0"/>
                <a:ea typeface="华文中宋" panose="02010600040101010101" pitchFamily="2" charset="-122"/>
              </a:rPr>
              <a:t>Na</a:t>
            </a:r>
            <a:r>
              <a:rPr lang="zh-CN" altLang="en-US" sz="2800" b="1" dirty="0">
                <a:solidFill>
                  <a:srgbClr val="000000"/>
                </a:solidFill>
                <a:latin typeface="Times New Roman" panose="02020603050405020304" pitchFamily="18" charset="0"/>
                <a:ea typeface="华文中宋" panose="02010600040101010101" pitchFamily="2" charset="-122"/>
              </a:rPr>
              <a:t>易形成</a:t>
            </a:r>
            <a:r>
              <a:rPr lang="en-US" altLang="zh-CN" sz="2800" b="1" dirty="0">
                <a:solidFill>
                  <a:srgbClr val="000000"/>
                </a:solidFill>
                <a:latin typeface="Times New Roman" panose="02020603050405020304" pitchFamily="18" charset="0"/>
                <a:ea typeface="华文中宋" panose="02010600040101010101" pitchFamily="2" charset="-122"/>
              </a:rPr>
              <a:t>Na</a:t>
            </a:r>
            <a:r>
              <a:rPr lang="zh-CN" altLang="zh-CN" sz="2800" b="1" baseline="30000" dirty="0">
                <a:solidFill>
                  <a:srgbClr val="000000"/>
                </a:solidFill>
                <a:latin typeface="Times New Roman" panose="02020603050405020304" pitchFamily="18" charset="0"/>
                <a:ea typeface="华文中宋" panose="02010600040101010101" pitchFamily="2" charset="-122"/>
              </a:rPr>
              <a:t>＋</a:t>
            </a:r>
            <a:r>
              <a:rPr lang="zh-CN" altLang="zh-CN" sz="2800" b="1" dirty="0">
                <a:solidFill>
                  <a:srgbClr val="000000"/>
                </a:solidFill>
                <a:latin typeface="Times New Roman" panose="02020603050405020304" pitchFamily="18" charset="0"/>
                <a:ea typeface="华文中宋" panose="02010600040101010101" pitchFamily="2" charset="-122"/>
              </a:rPr>
              <a:t>，</a:t>
            </a:r>
            <a:r>
              <a:rPr lang="zh-CN" altLang="en-US" sz="2800" b="1" dirty="0">
                <a:solidFill>
                  <a:srgbClr val="000000"/>
                </a:solidFill>
                <a:latin typeface="Times New Roman" panose="02020603050405020304" pitchFamily="18" charset="0"/>
                <a:ea typeface="华文中宋" panose="02010600040101010101" pitchFamily="2" charset="-122"/>
              </a:rPr>
              <a:t>而不易形成</a:t>
            </a:r>
            <a:r>
              <a:rPr lang="en-US" altLang="zh-CN" sz="2800" b="1" dirty="0">
                <a:solidFill>
                  <a:srgbClr val="000000"/>
                </a:solidFill>
                <a:latin typeface="Times New Roman" panose="02020603050405020304" pitchFamily="18" charset="0"/>
                <a:ea typeface="华文中宋" panose="02010600040101010101" pitchFamily="2" charset="-122"/>
              </a:rPr>
              <a:t>Na</a:t>
            </a:r>
            <a:r>
              <a:rPr lang="zh-CN" altLang="zh-CN" sz="2800" b="1" baseline="30000" dirty="0">
                <a:solidFill>
                  <a:srgbClr val="000000"/>
                </a:solidFill>
                <a:latin typeface="Times New Roman" panose="02020603050405020304" pitchFamily="18" charset="0"/>
                <a:ea typeface="华文中宋" panose="02010600040101010101" pitchFamily="2" charset="-122"/>
              </a:rPr>
              <a:t>2＋</a:t>
            </a:r>
            <a:endParaRPr lang="zh-CN" altLang="en-US" sz="2800" b="1" dirty="0">
              <a:solidFill>
                <a:srgbClr val="000000"/>
              </a:solidFill>
              <a:latin typeface="Times New Roman" panose="02020603050405020304" pitchFamily="18" charset="0"/>
              <a:ea typeface="华文中宋" panose="02010600040101010101" pitchFamily="2" charset="-122"/>
            </a:endParaRPr>
          </a:p>
          <a:p>
            <a:pPr lvl="0" eaLnBrk="1" hangingPunct="1">
              <a:lnSpc>
                <a:spcPct val="150000"/>
              </a:lnSpc>
            </a:pPr>
            <a:r>
              <a:rPr lang="zh-CN" altLang="en-US" sz="2800" b="1" dirty="0">
                <a:solidFill>
                  <a:srgbClr val="000000"/>
                </a:solidFill>
                <a:latin typeface="Arial" panose="020B0604020202020204" pitchFamily="34" charset="0"/>
                <a:ea typeface="宋体" panose="02010600030101010101" pitchFamily="2" charset="-122"/>
              </a:rPr>
              <a:t>②</a:t>
            </a:r>
            <a:r>
              <a:rPr lang="zh-CN" altLang="en-US" sz="2800" b="1" dirty="0">
                <a:solidFill>
                  <a:srgbClr val="000000"/>
                </a:solidFill>
                <a:latin typeface="Times New Roman" panose="02020603050405020304" pitchFamily="18" charset="0"/>
                <a:ea typeface="华文中宋" panose="02010600040101010101" pitchFamily="2" charset="-122"/>
              </a:rPr>
              <a:t>镁元素的</a:t>
            </a:r>
            <a:r>
              <a:rPr lang="zh-CN" altLang="zh-CN" sz="2800" b="1" dirty="0">
                <a:solidFill>
                  <a:srgbClr val="000000"/>
                </a:solidFill>
                <a:latin typeface="Times New Roman" panose="02020603050405020304" pitchFamily="18" charset="0"/>
                <a:ea typeface="华文中宋" panose="02010600040101010101" pitchFamily="2" charset="-122"/>
              </a:rPr>
              <a:t>I</a:t>
            </a:r>
            <a:r>
              <a:rPr lang="zh-CN" altLang="zh-CN" sz="2800" b="1" baseline="-25000" dirty="0">
                <a:solidFill>
                  <a:srgbClr val="000000"/>
                </a:solidFill>
                <a:latin typeface="Times New Roman" panose="02020603050405020304" pitchFamily="18" charset="0"/>
                <a:ea typeface="华文中宋" panose="02010600040101010101" pitchFamily="2" charset="-122"/>
              </a:rPr>
              <a:t>1</a:t>
            </a:r>
            <a:r>
              <a:rPr lang="zh-CN" altLang="zh-CN" sz="2800" b="1" dirty="0">
                <a:solidFill>
                  <a:srgbClr val="000000"/>
                </a:solidFill>
                <a:latin typeface="Times New Roman" panose="02020603050405020304" pitchFamily="18" charset="0"/>
                <a:ea typeface="华文中宋" panose="02010600040101010101" pitchFamily="2" charset="-122"/>
              </a:rPr>
              <a:t>、I</a:t>
            </a:r>
            <a:r>
              <a:rPr lang="zh-CN" altLang="zh-CN" sz="2800" b="1" baseline="-25000" dirty="0">
                <a:solidFill>
                  <a:srgbClr val="000000"/>
                </a:solidFill>
                <a:latin typeface="Times New Roman" panose="02020603050405020304" pitchFamily="18" charset="0"/>
                <a:ea typeface="华文中宋" panose="02010600040101010101" pitchFamily="2" charset="-122"/>
              </a:rPr>
              <a:t>2</a:t>
            </a:r>
            <a:r>
              <a:rPr lang="zh-CN" altLang="en-US" sz="2800" b="1" dirty="0">
                <a:solidFill>
                  <a:srgbClr val="000000"/>
                </a:solidFill>
                <a:latin typeface="Times New Roman" panose="02020603050405020304" pitchFamily="18" charset="0"/>
                <a:ea typeface="华文中宋" panose="02010600040101010101" pitchFamily="2" charset="-122"/>
              </a:rPr>
              <a:t>相差不大，</a:t>
            </a:r>
            <a:r>
              <a:rPr lang="zh-CN" altLang="zh-CN" sz="2800" b="1" dirty="0">
                <a:solidFill>
                  <a:srgbClr val="000000"/>
                </a:solidFill>
                <a:latin typeface="Times New Roman" panose="02020603050405020304" pitchFamily="18" charset="0"/>
                <a:ea typeface="华文中宋" panose="02010600040101010101" pitchFamily="2" charset="-122"/>
              </a:rPr>
              <a:t>I</a:t>
            </a:r>
            <a:r>
              <a:rPr lang="zh-CN" altLang="zh-CN" sz="2800" b="1" baseline="-25000" dirty="0">
                <a:solidFill>
                  <a:srgbClr val="000000"/>
                </a:solidFill>
                <a:latin typeface="Times New Roman" panose="02020603050405020304" pitchFamily="18" charset="0"/>
                <a:ea typeface="华文中宋" panose="02010600040101010101" pitchFamily="2" charset="-122"/>
              </a:rPr>
              <a:t>3</a:t>
            </a:r>
            <a:r>
              <a:rPr lang="zh-CN" altLang="en-US" sz="2800" b="1" dirty="0">
                <a:solidFill>
                  <a:srgbClr val="000000"/>
                </a:solidFill>
                <a:latin typeface="Times New Roman" panose="02020603050405020304" pitchFamily="18" charset="0"/>
                <a:ea typeface="华文中宋" panose="02010600040101010101" pitchFamily="2" charset="-122"/>
              </a:rPr>
              <a:t>远大于它们，说明镁容易失去两个电子，而不易失去第三个电子，因此镁易形成</a:t>
            </a:r>
            <a:r>
              <a:rPr lang="zh-CN" altLang="zh-CN" sz="2800" b="1" dirty="0">
                <a:solidFill>
                  <a:srgbClr val="000000"/>
                </a:solidFill>
                <a:latin typeface="Times New Roman" panose="02020603050405020304" pitchFamily="18" charset="0"/>
                <a:ea typeface="华文中宋" panose="02010600040101010101" pitchFamily="2" charset="-122"/>
              </a:rPr>
              <a:t>Mg</a:t>
            </a:r>
            <a:r>
              <a:rPr lang="zh-CN" altLang="zh-CN" sz="2800" b="1" baseline="30000" dirty="0">
                <a:solidFill>
                  <a:srgbClr val="000000"/>
                </a:solidFill>
                <a:latin typeface="Times New Roman" panose="02020603050405020304" pitchFamily="18" charset="0"/>
                <a:ea typeface="华文中宋" panose="02010600040101010101" pitchFamily="2" charset="-122"/>
              </a:rPr>
              <a:t>2＋</a:t>
            </a:r>
            <a:r>
              <a:rPr lang="zh-CN" altLang="zh-CN" sz="2800" b="1" dirty="0">
                <a:solidFill>
                  <a:srgbClr val="000000"/>
                </a:solidFill>
                <a:latin typeface="Times New Roman" panose="02020603050405020304" pitchFamily="18" charset="0"/>
                <a:ea typeface="华文中宋" panose="02010600040101010101" pitchFamily="2" charset="-122"/>
              </a:rPr>
              <a:t>，</a:t>
            </a:r>
            <a:r>
              <a:rPr lang="zh-CN" altLang="en-US" sz="2800" b="1" dirty="0">
                <a:solidFill>
                  <a:srgbClr val="000000"/>
                </a:solidFill>
                <a:latin typeface="Times New Roman" panose="02020603050405020304" pitchFamily="18" charset="0"/>
                <a:ea typeface="华文中宋" panose="02010600040101010101" pitchFamily="2" charset="-122"/>
              </a:rPr>
              <a:t>而不易形成</a:t>
            </a:r>
            <a:r>
              <a:rPr lang="zh-CN" altLang="zh-CN" sz="2800" b="1" dirty="0">
                <a:solidFill>
                  <a:srgbClr val="000000"/>
                </a:solidFill>
                <a:latin typeface="Times New Roman" panose="02020603050405020304" pitchFamily="18" charset="0"/>
                <a:ea typeface="华文中宋" panose="02010600040101010101" pitchFamily="2" charset="-122"/>
              </a:rPr>
              <a:t>Mg</a:t>
            </a:r>
            <a:r>
              <a:rPr lang="zh-CN" altLang="zh-CN" sz="2800" b="1" baseline="30000" dirty="0">
                <a:solidFill>
                  <a:srgbClr val="000000"/>
                </a:solidFill>
                <a:latin typeface="Times New Roman" panose="02020603050405020304" pitchFamily="18" charset="0"/>
                <a:ea typeface="华文中宋" panose="02010600040101010101" pitchFamily="2" charset="-122"/>
              </a:rPr>
              <a:t>3＋</a:t>
            </a:r>
            <a:r>
              <a:rPr lang="zh-CN" altLang="zh-CN" sz="2800" b="1" dirty="0">
                <a:solidFill>
                  <a:srgbClr val="000000"/>
                </a:solidFill>
                <a:latin typeface="Times New Roman" panose="02020603050405020304" pitchFamily="18" charset="0"/>
                <a:ea typeface="华文中宋" panose="02010600040101010101" pitchFamily="2" charset="-122"/>
              </a:rPr>
              <a:t>。</a:t>
            </a:r>
            <a:endParaRPr lang="zh-CN" altLang="en-US" sz="2800" b="1" dirty="0">
              <a:solidFill>
                <a:srgbClr val="000000"/>
              </a:solidFill>
              <a:latin typeface="Times New Roman" panose="02020603050405020304" pitchFamily="18" charset="0"/>
              <a:ea typeface="华文中宋" panose="02010600040101010101" pitchFamily="2" charset="-122"/>
            </a:endParaRPr>
          </a:p>
        </p:txBody>
      </p:sp>
      <p:sp>
        <p:nvSpPr>
          <p:cNvPr id="44035" name="Rectangle 3"/>
          <p:cNvSpPr/>
          <p:nvPr/>
        </p:nvSpPr>
        <p:spPr>
          <a:xfrm>
            <a:off x="-22860" y="565150"/>
            <a:ext cx="5735955" cy="2011680"/>
          </a:xfrm>
          <a:prstGeom prst="rect">
            <a:avLst/>
          </a:prstGeom>
          <a:noFill/>
          <a:ln w="9525">
            <a:noFill/>
          </a:ln>
        </p:spPr>
        <p:txBody>
          <a:bodyPr wrap="square">
            <a:spAutoFit/>
          </a:bodyPr>
          <a:lstStyle/>
          <a:p>
            <a:pPr lvl="0" eaLnBrk="1" hangingPunct="1">
              <a:lnSpc>
                <a:spcPct val="150000"/>
              </a:lnSpc>
              <a:spcBef>
                <a:spcPct val="50000"/>
              </a:spcBef>
            </a:pPr>
            <a:r>
              <a:rPr lang="zh-CN" altLang="en-US" sz="2800" b="1" dirty="0">
                <a:solidFill>
                  <a:srgbClr val="000000"/>
                </a:solidFill>
                <a:latin typeface="Times New Roman" panose="02020603050405020304" pitchFamily="18" charset="0"/>
                <a:ea typeface="宋体" panose="02010600030101010101" pitchFamily="2" charset="-122"/>
              </a:rPr>
              <a:t>思考：</a:t>
            </a:r>
            <a:r>
              <a:rPr lang="en-US" altLang="zh-CN" sz="2800" b="1" dirty="0">
                <a:solidFill>
                  <a:srgbClr val="000000"/>
                </a:solidFill>
                <a:latin typeface="Times New Roman" panose="02020603050405020304" pitchFamily="18" charset="0"/>
                <a:ea typeface="宋体" panose="02010600030101010101" pitchFamily="2" charset="-122"/>
              </a:rPr>
              <a:t>1</a:t>
            </a:r>
            <a:r>
              <a:rPr lang="zh-CN" altLang="en-US" sz="2800" b="1" dirty="0">
                <a:solidFill>
                  <a:srgbClr val="000000"/>
                </a:solidFill>
                <a:latin typeface="Times New Roman" panose="02020603050405020304" pitchFamily="18" charset="0"/>
                <a:ea typeface="宋体" panose="02010600030101010101" pitchFamily="2" charset="-122"/>
              </a:rPr>
              <a:t>、</a:t>
            </a:r>
            <a:r>
              <a:rPr lang="en-US" altLang="zh-CN" sz="2800" b="1" dirty="0">
                <a:solidFill>
                  <a:srgbClr val="000000"/>
                </a:solidFill>
                <a:latin typeface="Times New Roman" panose="02020603050405020304" pitchFamily="18" charset="0"/>
                <a:ea typeface="宋体" panose="02010600030101010101" pitchFamily="2" charset="-122"/>
              </a:rPr>
              <a:t>Na</a:t>
            </a:r>
            <a:r>
              <a:rPr lang="en-US" altLang="zh-CN" sz="2800" b="1" baseline="30000" dirty="0">
                <a:solidFill>
                  <a:srgbClr val="000000"/>
                </a:solidFill>
                <a:latin typeface="Times New Roman" panose="02020603050405020304" pitchFamily="18" charset="0"/>
                <a:ea typeface="宋体" panose="02010600030101010101" pitchFamily="2" charset="-122"/>
              </a:rPr>
              <a:t>2+</a:t>
            </a:r>
            <a:r>
              <a:rPr lang="zh-CN" altLang="en-US" sz="2800" b="1" dirty="0">
                <a:solidFill>
                  <a:srgbClr val="000000"/>
                </a:solidFill>
                <a:latin typeface="Times New Roman" panose="02020603050405020304" pitchFamily="18" charset="0"/>
                <a:ea typeface="宋体" panose="02010600030101010101" pitchFamily="2" charset="-122"/>
              </a:rPr>
              <a:t>、</a:t>
            </a:r>
            <a:r>
              <a:rPr lang="en-US" altLang="zh-CN" sz="2800" b="1" dirty="0">
                <a:solidFill>
                  <a:srgbClr val="000000"/>
                </a:solidFill>
                <a:latin typeface="Times New Roman" panose="02020603050405020304" pitchFamily="18" charset="0"/>
                <a:ea typeface="宋体" panose="02010600030101010101" pitchFamily="2" charset="-122"/>
              </a:rPr>
              <a:t>Mg</a:t>
            </a:r>
            <a:r>
              <a:rPr lang="en-US" altLang="zh-CN" sz="2800" b="1" baseline="30000" dirty="0">
                <a:solidFill>
                  <a:srgbClr val="000000"/>
                </a:solidFill>
                <a:latin typeface="Times New Roman" panose="02020603050405020304" pitchFamily="18" charset="0"/>
                <a:ea typeface="宋体" panose="02010600030101010101" pitchFamily="2" charset="-122"/>
              </a:rPr>
              <a:t>3</a:t>
            </a:r>
            <a:r>
              <a:rPr lang="zh-CN" altLang="en-US" sz="2800" b="1" baseline="30000" dirty="0">
                <a:solidFill>
                  <a:srgbClr val="000000"/>
                </a:solidFill>
                <a:latin typeface="Times New Roman" panose="02020603050405020304" pitchFamily="18" charset="0"/>
                <a:ea typeface="宋体" panose="02010600030101010101" pitchFamily="2" charset="-122"/>
              </a:rPr>
              <a:t>＋</a:t>
            </a:r>
            <a:r>
              <a:rPr lang="zh-CN" altLang="en-US" sz="2800" b="1" dirty="0">
                <a:solidFill>
                  <a:srgbClr val="000000"/>
                </a:solidFill>
                <a:latin typeface="Times New Roman" panose="02020603050405020304" pitchFamily="18" charset="0"/>
                <a:ea typeface="宋体" panose="02010600030101010101" pitchFamily="2" charset="-122"/>
              </a:rPr>
              <a:t>为什么不易形成？</a:t>
            </a:r>
            <a:r>
              <a:rPr lang="en-US" altLang="zh-CN" sz="2800" b="1" dirty="0">
                <a:solidFill>
                  <a:srgbClr val="000000"/>
                </a:solidFill>
                <a:latin typeface="Times New Roman" panose="02020603050405020304" pitchFamily="18" charset="0"/>
                <a:ea typeface="宋体" panose="02010600030101010101" pitchFamily="2" charset="-122"/>
              </a:rPr>
              <a:t>2</a:t>
            </a:r>
            <a:r>
              <a:rPr lang="zh-CN" altLang="en-US" sz="2800" b="1" dirty="0">
                <a:solidFill>
                  <a:srgbClr val="000000"/>
                </a:solidFill>
                <a:latin typeface="Times New Roman" panose="02020603050405020304" pitchFamily="18" charset="0"/>
                <a:ea typeface="宋体" panose="02010600030101010101" pitchFamily="2" charset="-122"/>
              </a:rPr>
              <a:t>、</a:t>
            </a:r>
            <a:r>
              <a:rPr lang="zh-CN" altLang="en-US" sz="2800" b="1" dirty="0">
                <a:solidFill>
                  <a:srgbClr val="000000"/>
                </a:solidFill>
                <a:sym typeface="+mn-ea"/>
              </a:rPr>
              <a:t>能否利用元素各级电离能数值判断元素常见化合价？</a:t>
            </a:r>
            <a:endParaRPr lang="zh-CN" altLang="en-US" sz="2800" b="1" dirty="0">
              <a:solidFill>
                <a:srgbClr val="000000"/>
              </a:solidFill>
              <a:latin typeface="Times New Roman" panose="02020603050405020304" pitchFamily="18" charset="0"/>
              <a:ea typeface="宋体" panose="02010600030101010101" pitchFamily="2" charset="-122"/>
            </a:endParaRPr>
          </a:p>
        </p:txBody>
      </p:sp>
      <p:graphicFrame>
        <p:nvGraphicFramePr>
          <p:cNvPr id="44036" name="Group 4"/>
          <p:cNvGraphicFramePr>
            <a:graphicFrameLocks noGrp="1"/>
          </p:cNvGraphicFramePr>
          <p:nvPr/>
        </p:nvGraphicFramePr>
        <p:xfrm>
          <a:off x="5927725" y="-13970"/>
          <a:ext cx="6172200" cy="2057400"/>
        </p:xfrm>
        <a:graphic>
          <a:graphicData uri="http://schemas.openxmlformats.org/drawingml/2006/table">
            <a:tbl>
              <a:tblPr/>
              <a:tblGrid>
                <a:gridCol w="1524000"/>
                <a:gridCol w="1524000"/>
                <a:gridCol w="1524000"/>
                <a:gridCol w="1600200"/>
              </a:tblGrid>
              <a:tr h="7175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zh-CN" altLang="en-US"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元素</a:t>
                      </a:r>
                      <a:endParaRPr kumimoji="0" lang="zh-CN" altLang="en-US"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    </a:t>
                      </a:r>
                      <a:r>
                        <a:rPr kumimoji="0" lang="en-US" altLang="zh-CN" sz="2800" b="1" i="0" u="none" strike="noStrike" cap="none" normalizeH="0" baseline="0" smtClean="0">
                          <a:ln>
                            <a:noFill/>
                          </a:ln>
                          <a:solidFill>
                            <a:srgbClr val="000000"/>
                          </a:solidFill>
                          <a:effectLst/>
                          <a:latin typeface="Batang" panose="02030600000101010101" pitchFamily="18" charset="-127"/>
                          <a:ea typeface="Batang" panose="02030600000101010101" pitchFamily="18" charset="-127"/>
                        </a:rPr>
                        <a:t>I</a:t>
                      </a:r>
                      <a:r>
                        <a:rPr kumimoji="0" lang="en-US" altLang="zh-CN" sz="2800" b="1" i="0" u="none" strike="noStrike" cap="none" normalizeH="0" baseline="-25000" smtClean="0">
                          <a:ln>
                            <a:noFill/>
                          </a:ln>
                          <a:solidFill>
                            <a:srgbClr val="000000"/>
                          </a:solidFill>
                          <a:effectLst/>
                          <a:latin typeface="黑体" panose="02010609060101010101" pitchFamily="49" charset="-122"/>
                          <a:ea typeface="黑体" panose="02010609060101010101" pitchFamily="49" charset="-122"/>
                        </a:rPr>
                        <a:t>1</a:t>
                      </a:r>
                      <a:endParaRPr kumimoji="0" lang="en-US" altLang="zh-CN" sz="2800" b="1" i="0" u="none" strike="noStrike" cap="none" normalizeH="0" baseline="-25000" smtClean="0">
                        <a:ln>
                          <a:noFill/>
                        </a:ln>
                        <a:solidFill>
                          <a:srgbClr val="000000"/>
                        </a:solidFill>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黑体" panose="02010609060101010101" pitchFamily="49" charset="-122"/>
                          <a:ea typeface="黑体" panose="02010609060101010101" pitchFamily="49" charset="-122"/>
                        </a:rPr>
                        <a:t> </a:t>
                      </a:r>
                      <a:r>
                        <a:rPr kumimoji="0" lang="en-US" altLang="zh-CN" sz="2800" b="1" i="0" u="none" strike="noStrike" cap="none" normalizeH="0" baseline="0" smtClean="0">
                          <a:ln>
                            <a:noFill/>
                          </a:ln>
                          <a:solidFill>
                            <a:srgbClr val="000000"/>
                          </a:solidFill>
                          <a:effectLst/>
                          <a:latin typeface="Batang" panose="02030600000101010101" pitchFamily="18" charset="-127"/>
                          <a:ea typeface="Batang" panose="02030600000101010101" pitchFamily="18" charset="-127"/>
                        </a:rPr>
                        <a:t>I</a:t>
                      </a:r>
                      <a:r>
                        <a:rPr kumimoji="0" lang="en-US" altLang="zh-CN" sz="2800" b="1" i="0" u="none" strike="noStrike" cap="none" normalizeH="0" baseline="-25000" smtClean="0">
                          <a:ln>
                            <a:noFill/>
                          </a:ln>
                          <a:solidFill>
                            <a:srgbClr val="000000"/>
                          </a:solidFill>
                          <a:effectLst/>
                          <a:latin typeface="黑体" panose="02010609060101010101" pitchFamily="49" charset="-122"/>
                          <a:ea typeface="黑体" panose="02010609060101010101" pitchFamily="49" charset="-122"/>
                        </a:rPr>
                        <a:t>2</a:t>
                      </a:r>
                      <a:endParaRPr kumimoji="0" lang="en-US" altLang="zh-CN" sz="2800" b="1" i="0" u="none" strike="noStrike" cap="none" normalizeH="0" baseline="-25000" smtClean="0">
                        <a:ln>
                          <a:noFill/>
                        </a:ln>
                        <a:solidFill>
                          <a:srgbClr val="000000"/>
                        </a:solidFill>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黑体" panose="02010609060101010101" pitchFamily="49" charset="-122"/>
                          <a:ea typeface="黑体" panose="02010609060101010101" pitchFamily="49" charset="-122"/>
                        </a:rPr>
                        <a:t> </a:t>
                      </a:r>
                      <a:r>
                        <a:rPr kumimoji="0" lang="en-US" altLang="zh-CN" sz="2800" b="1" i="0" u="none" strike="noStrike" cap="none" normalizeH="0" baseline="0" smtClean="0">
                          <a:ln>
                            <a:noFill/>
                          </a:ln>
                          <a:solidFill>
                            <a:srgbClr val="000000"/>
                          </a:solidFill>
                          <a:effectLst/>
                          <a:latin typeface="Batang" panose="02030600000101010101" pitchFamily="18" charset="-127"/>
                          <a:ea typeface="Batang" panose="02030600000101010101" pitchFamily="18" charset="-127"/>
                        </a:rPr>
                        <a:t>I</a:t>
                      </a:r>
                      <a:r>
                        <a:rPr kumimoji="0" lang="en-US" altLang="zh-CN" sz="2800" b="1" i="0" u="none" strike="noStrike" cap="none" normalizeH="0" baseline="-25000" smtClean="0">
                          <a:ln>
                            <a:noFill/>
                          </a:ln>
                          <a:solidFill>
                            <a:srgbClr val="000000"/>
                          </a:solidFill>
                          <a:effectLst/>
                          <a:latin typeface="黑体" panose="02010609060101010101" pitchFamily="49" charset="-122"/>
                          <a:ea typeface="黑体" panose="02010609060101010101" pitchFamily="49" charset="-122"/>
                        </a:rPr>
                        <a:t>3</a:t>
                      </a:r>
                      <a:endParaRPr kumimoji="0" lang="en-US" altLang="zh-CN" sz="2800" b="1" i="0" u="none" strike="noStrike" cap="none" normalizeH="0" baseline="-25000" smtClean="0">
                        <a:ln>
                          <a:noFill/>
                        </a:ln>
                        <a:solidFill>
                          <a:srgbClr val="000000"/>
                        </a:solidFill>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Na</a:t>
                      </a:r>
                      <a:endPar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496</a:t>
                      </a:r>
                      <a:endPar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4562</a:t>
                      </a:r>
                      <a:endPar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6912</a:t>
                      </a:r>
                      <a:endPar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Mg</a:t>
                      </a:r>
                      <a:endPar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738</a:t>
                      </a:r>
                      <a:endPar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1451</a:t>
                      </a:r>
                      <a:endPar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7733</a:t>
                      </a:r>
                      <a:endParaRPr kumimoji="0" lang="en-US" altLang="zh-CN" sz="2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338" name="表格 13337"/>
          <p:cNvGraphicFramePr/>
          <p:nvPr/>
        </p:nvGraphicFramePr>
        <p:xfrm>
          <a:off x="5927725" y="2043430"/>
          <a:ext cx="6172200" cy="685800"/>
        </p:xfrm>
        <a:graphic>
          <a:graphicData uri="http://schemas.openxmlformats.org/drawingml/2006/table">
            <a:tbl>
              <a:tblPr/>
              <a:tblGrid>
                <a:gridCol w="1524000"/>
                <a:gridCol w="1524000"/>
                <a:gridCol w="1524000"/>
                <a:gridCol w="1600200"/>
              </a:tblGrid>
              <a:tr h="685800">
                <a:tc>
                  <a:txBody>
                    <a:bodyPr/>
                    <a:lstStyle/>
                    <a:p>
                      <a:pPr lvl="0" eaLnBrk="1" hangingPunct="1">
                        <a:spcBef>
                          <a:spcPct val="20000"/>
                        </a:spcBef>
                        <a:buClr>
                          <a:schemeClr val="hlink"/>
                        </a:buClr>
                        <a:buSzPct val="75000"/>
                        <a:buFont typeface="Wingdings" panose="05000000000000000000" pitchFamily="2" charset="2"/>
                        <a:buNone/>
                      </a:pPr>
                      <a:r>
                        <a:rPr lang="en-US" altLang="zh-CN" sz="2800" b="1" dirty="0">
                          <a:solidFill>
                            <a:srgbClr val="000000"/>
                          </a:solidFill>
                          <a:latin typeface="Arial" panose="020B0604020202020204" pitchFamily="34" charset="0"/>
                          <a:ea typeface="宋体" panose="02010600030101010101" pitchFamily="2" charset="-122"/>
                        </a:rPr>
                        <a:t>X</a:t>
                      </a:r>
                      <a:endParaRPr lang="en-US" altLang="zh-CN" sz="2800" b="1" dirty="0">
                        <a:solidFill>
                          <a:srgbClr val="000000"/>
                        </a:solidFill>
                        <a:latin typeface="Arial" panose="020B0604020202020204" pitchFamily="34" charset="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p>
                      <a:pPr lvl="0" eaLnBrk="1" hangingPunct="1">
                        <a:spcBef>
                          <a:spcPct val="20000"/>
                        </a:spcBef>
                        <a:buClr>
                          <a:schemeClr val="hlink"/>
                        </a:buClr>
                        <a:buSzPct val="75000"/>
                        <a:buFont typeface="Wingdings" panose="05000000000000000000" pitchFamily="2" charset="2"/>
                        <a:buNone/>
                      </a:pPr>
                      <a:r>
                        <a:rPr lang="en-US" altLang="zh-CN" sz="2800" b="1" dirty="0">
                          <a:solidFill>
                            <a:srgbClr val="000000"/>
                          </a:solidFill>
                          <a:latin typeface="Arial" panose="020B0604020202020204" pitchFamily="34" charset="0"/>
                          <a:ea typeface="宋体" panose="02010600030101010101" pitchFamily="2" charset="-122"/>
                        </a:rPr>
                        <a:t>580</a:t>
                      </a:r>
                      <a:endParaRPr lang="en-US" altLang="zh-CN" sz="2800" b="1" dirty="0">
                        <a:solidFill>
                          <a:srgbClr val="000000"/>
                        </a:solidFill>
                        <a:latin typeface="Arial" panose="020B0604020202020204" pitchFamily="34" charset="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p>
                      <a:pPr lvl="0" eaLnBrk="1" hangingPunct="1">
                        <a:spcBef>
                          <a:spcPct val="20000"/>
                        </a:spcBef>
                        <a:buClr>
                          <a:schemeClr val="hlink"/>
                        </a:buClr>
                        <a:buSzPct val="75000"/>
                        <a:buFont typeface="Wingdings" panose="05000000000000000000" pitchFamily="2" charset="2"/>
                        <a:buNone/>
                      </a:pPr>
                      <a:r>
                        <a:rPr lang="en-US" altLang="zh-CN" sz="2800" b="1" dirty="0">
                          <a:solidFill>
                            <a:srgbClr val="000000"/>
                          </a:solidFill>
                          <a:latin typeface="Arial" panose="020B0604020202020204" pitchFamily="34" charset="0"/>
                          <a:ea typeface="宋体" panose="02010600030101010101" pitchFamily="2" charset="-122"/>
                        </a:rPr>
                        <a:t>1820</a:t>
                      </a:r>
                      <a:endParaRPr lang="en-US" altLang="zh-CN" sz="2800" b="1" dirty="0">
                        <a:solidFill>
                          <a:srgbClr val="000000"/>
                        </a:solidFill>
                        <a:latin typeface="Arial" panose="020B0604020202020204" pitchFamily="34" charset="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p>
                      <a:pPr lvl="0" eaLnBrk="1" hangingPunct="1">
                        <a:spcBef>
                          <a:spcPct val="20000"/>
                        </a:spcBef>
                        <a:buClr>
                          <a:schemeClr val="hlink"/>
                        </a:buClr>
                        <a:buSzPct val="75000"/>
                        <a:buFont typeface="Wingdings" panose="05000000000000000000" pitchFamily="2" charset="2"/>
                        <a:buNone/>
                      </a:pPr>
                      <a:r>
                        <a:rPr lang="en-US" altLang="zh-CN" sz="2800" b="1" dirty="0">
                          <a:solidFill>
                            <a:srgbClr val="000000"/>
                          </a:solidFill>
                          <a:latin typeface="Arial" panose="020B0604020202020204" pitchFamily="34" charset="0"/>
                          <a:ea typeface="宋体" panose="02010600030101010101" pitchFamily="2" charset="-122"/>
                        </a:rPr>
                        <a:t>11600</a:t>
                      </a:r>
                      <a:endParaRPr lang="en-US" altLang="zh-CN" sz="2800" b="1" dirty="0">
                        <a:solidFill>
                          <a:srgbClr val="000000"/>
                        </a:solidFill>
                        <a:latin typeface="Arial" panose="020B0604020202020204" pitchFamily="34" charset="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3350" name="Rectangle 38"/>
          <p:cNvSpPr/>
          <p:nvPr/>
        </p:nvSpPr>
        <p:spPr>
          <a:xfrm>
            <a:off x="-22860" y="-13970"/>
            <a:ext cx="2160905" cy="701040"/>
          </a:xfrm>
          <a:prstGeom prst="rect">
            <a:avLst/>
          </a:prstGeom>
          <a:noFill/>
          <a:ln w="9525">
            <a:noFill/>
          </a:ln>
        </p:spPr>
        <p:txBody>
          <a:bodyPr wrap="square">
            <a:spAutoFit/>
          </a:bodyPr>
          <a:lstStyle/>
          <a:p>
            <a:pPr lvl="0" eaLnBrk="1" hangingPunct="1"/>
            <a:r>
              <a:rPr lang="zh-CN" altLang="en-US" sz="4000" b="1" dirty="0">
                <a:solidFill>
                  <a:srgbClr val="FF0000"/>
                </a:solidFill>
                <a:latin typeface="Arial" panose="020B0604020202020204" pitchFamily="34" charset="0"/>
                <a:ea typeface="华文行楷" panose="02010800040101010101" pitchFamily="2" charset="-122"/>
              </a:rPr>
              <a:t>探究一：</a:t>
            </a:r>
            <a:endParaRPr lang="zh-CN" altLang="en-US" sz="4000" b="1" dirty="0">
              <a:solidFill>
                <a:srgbClr val="FF0000"/>
              </a:solidFill>
              <a:latin typeface="Arial" panose="020B0604020202020204" pitchFamily="34" charset="0"/>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dissolve">
                                      <p:cBhvr>
                                        <p:cTn id="7" dur="500"/>
                                        <p:tgtEl>
                                          <p:spTgt spid="4403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4"/>
                                        </p:tgtEl>
                                        <p:attrNameLst>
                                          <p:attrName>style.visibility</p:attrName>
                                        </p:attrNameLst>
                                      </p:cBhvr>
                                      <p:to>
                                        <p:strVal val="visible"/>
                                      </p:to>
                                    </p:set>
                                    <p:animEffect transition="in" filter="box(in)">
                                      <p:cBhvr>
                                        <p:cTn id="12" dur="5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Group 2"/>
          <p:cNvGraphicFramePr>
            <a:graphicFrameLocks noGrp="1"/>
          </p:cNvGraphicFramePr>
          <p:nvPr/>
        </p:nvGraphicFramePr>
        <p:xfrm>
          <a:off x="2399983" y="1387793"/>
          <a:ext cx="7391400" cy="4345813"/>
        </p:xfrm>
        <a:graphic>
          <a:graphicData uri="http://schemas.openxmlformats.org/drawingml/2006/table">
            <a:tbl>
              <a:tblPr/>
              <a:tblGrid>
                <a:gridCol w="1328420"/>
                <a:gridCol w="1414780"/>
                <a:gridCol w="1447800"/>
                <a:gridCol w="1447800"/>
                <a:gridCol w="1752600"/>
              </a:tblGrid>
              <a:tr h="116395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zh-CN"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Batang" panose="02030600000101010101" pitchFamily="18" charset="-127"/>
                        </a:rPr>
                        <a:t>    I</a:t>
                      </a:r>
                      <a:r>
                        <a:rPr kumimoji="0" lang="en-US" altLang="zh-CN" sz="3600" b="1" i="0" u="none" strike="noStrike" cap="none" normalizeH="0" baseline="-25000" smtClean="0">
                          <a:ln>
                            <a:noFill/>
                          </a:ln>
                          <a:solidFill>
                            <a:schemeClr val="bg1"/>
                          </a:solidFill>
                          <a:effectLst/>
                          <a:latin typeface="Times New Roman" panose="02020603050405020304" pitchFamily="18" charset="0"/>
                          <a:ea typeface="黑体" panose="02010609060101010101" pitchFamily="49" charset="-122"/>
                        </a:rPr>
                        <a:t>1</a:t>
                      </a:r>
                      <a:endParaRPr kumimoji="0" lang="en-US" altLang="zh-CN" sz="3600" b="1" i="0" u="none" strike="noStrike" cap="none" normalizeH="0" baseline="-25000" smtClean="0">
                        <a:ln>
                          <a:noFill/>
                        </a:ln>
                        <a:solidFill>
                          <a:schemeClr val="bg1"/>
                        </a:solidFill>
                        <a:effectLst/>
                        <a:latin typeface="Times New Roman" panose="02020603050405020304" pitchFamily="18"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Batang" panose="02030600000101010101" pitchFamily="18" charset="-127"/>
                        </a:rPr>
                        <a:t>   I</a:t>
                      </a:r>
                      <a:r>
                        <a:rPr kumimoji="0" lang="en-US" altLang="zh-CN" sz="3600" b="1" i="0" u="none" strike="noStrike" cap="none" normalizeH="0" baseline="-25000" smtClean="0">
                          <a:ln>
                            <a:noFill/>
                          </a:ln>
                          <a:solidFill>
                            <a:schemeClr val="bg1"/>
                          </a:solidFill>
                          <a:effectLst/>
                          <a:latin typeface="Times New Roman" panose="02020603050405020304" pitchFamily="18" charset="0"/>
                          <a:ea typeface="黑体" panose="02010609060101010101" pitchFamily="49" charset="-122"/>
                        </a:rPr>
                        <a:t>2</a:t>
                      </a:r>
                      <a:endParaRPr kumimoji="0" lang="en-US" altLang="zh-CN" sz="3600" b="1" i="0" u="none" strike="noStrike" cap="none" normalizeH="0" baseline="-25000" smtClean="0">
                        <a:ln>
                          <a:noFill/>
                        </a:ln>
                        <a:solidFill>
                          <a:schemeClr val="bg1"/>
                        </a:solidFill>
                        <a:effectLst/>
                        <a:latin typeface="Times New Roman" panose="02020603050405020304" pitchFamily="18"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Batang" panose="02030600000101010101" pitchFamily="18" charset="-127"/>
                        </a:rPr>
                        <a:t>   I</a:t>
                      </a:r>
                      <a:r>
                        <a:rPr kumimoji="0" lang="en-US" altLang="zh-CN" sz="3600" b="1" i="0" u="none" strike="noStrike" cap="none" normalizeH="0" baseline="-25000" smtClean="0">
                          <a:ln>
                            <a:noFill/>
                          </a:ln>
                          <a:solidFill>
                            <a:schemeClr val="bg1"/>
                          </a:solidFill>
                          <a:effectLst/>
                          <a:latin typeface="Times New Roman" panose="02020603050405020304" pitchFamily="18" charset="0"/>
                          <a:ea typeface="黑体" panose="02010609060101010101" pitchFamily="49" charset="-122"/>
                        </a:rPr>
                        <a:t>3</a:t>
                      </a:r>
                      <a:endParaRPr kumimoji="0" lang="en-US" altLang="zh-CN" sz="3600" b="1" i="0" u="none" strike="noStrike" cap="none" normalizeH="0" baseline="-25000" smtClean="0">
                        <a:ln>
                          <a:noFill/>
                        </a:ln>
                        <a:solidFill>
                          <a:schemeClr val="bg1"/>
                        </a:solidFill>
                        <a:effectLst/>
                        <a:latin typeface="Times New Roman" panose="02020603050405020304" pitchFamily="18"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Batang" panose="02030600000101010101" pitchFamily="18" charset="-127"/>
                        </a:rPr>
                        <a:t>   I</a:t>
                      </a:r>
                      <a:r>
                        <a:rPr kumimoji="0" lang="en-US" altLang="zh-CN" sz="3600" b="1" i="0" u="none" strike="noStrike" cap="none" normalizeH="0" baseline="-25000" smtClean="0">
                          <a:ln>
                            <a:noFill/>
                          </a:ln>
                          <a:solidFill>
                            <a:schemeClr val="bg1"/>
                          </a:solidFill>
                          <a:effectLst/>
                          <a:latin typeface="Times New Roman" panose="02020603050405020304" pitchFamily="18" charset="0"/>
                          <a:ea typeface="黑体" panose="02010609060101010101" pitchFamily="49" charset="-122"/>
                        </a:rPr>
                        <a:t>4</a:t>
                      </a:r>
                      <a:endParaRPr kumimoji="0" lang="en-US" altLang="zh-CN" sz="3600" b="1" i="0" u="none" strike="noStrike" cap="none" normalizeH="0" baseline="-25000" smtClean="0">
                        <a:ln>
                          <a:noFill/>
                        </a:ln>
                        <a:solidFill>
                          <a:schemeClr val="bg1"/>
                        </a:solidFill>
                        <a:effectLst/>
                        <a:latin typeface="Times New Roman" panose="02020603050405020304" pitchFamily="18"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r>
              <a:tr h="101536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X</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500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1 020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6 900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9 500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r>
              <a:tr h="1016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Y</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580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1 800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2 700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11 600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r>
              <a:tr h="1016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Z</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420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3 100 </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4 400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pPr>
                      <a:r>
                        <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rPr>
                        <a:t> 5 900</a:t>
                      </a:r>
                      <a:endParaRPr kumimoji="0" lang="en-US" altLang="zh-CN"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00"/>
                    </a:solidFill>
                  </a:tcPr>
                </a:tc>
              </a:tr>
            </a:tbl>
          </a:graphicData>
        </a:graphic>
      </p:graphicFrame>
      <p:sp>
        <p:nvSpPr>
          <p:cNvPr id="15394" name="Rectangle 34"/>
          <p:cNvSpPr/>
          <p:nvPr/>
        </p:nvSpPr>
        <p:spPr>
          <a:xfrm>
            <a:off x="2424113" y="345440"/>
            <a:ext cx="6285865" cy="701040"/>
          </a:xfrm>
          <a:prstGeom prst="rect">
            <a:avLst/>
          </a:prstGeom>
          <a:noFill/>
          <a:ln w="9525">
            <a:noFill/>
          </a:ln>
        </p:spPr>
        <p:txBody>
          <a:bodyPr wrap="none">
            <a:spAutoFit/>
          </a:bodyPr>
          <a:lstStyle/>
          <a:p>
            <a:pPr lvl="0" eaLnBrk="1" hangingPunct="1">
              <a:spcBef>
                <a:spcPct val="50000"/>
              </a:spcBef>
            </a:pPr>
            <a:r>
              <a:rPr lang="zh-CN" altLang="en-US" sz="4000" b="1" dirty="0">
                <a:solidFill>
                  <a:srgbClr val="000000"/>
                </a:solidFill>
                <a:latin typeface="Times New Roman" panose="02020603050405020304" pitchFamily="18" charset="0"/>
                <a:ea typeface="华文中宋" panose="02010600040101010101" pitchFamily="2" charset="-122"/>
              </a:rPr>
              <a:t>练练</a:t>
            </a:r>
            <a:r>
              <a:rPr lang="zh-CN" altLang="en-US" sz="3600" b="1" dirty="0">
                <a:solidFill>
                  <a:srgbClr val="000000"/>
                </a:solidFill>
                <a:latin typeface="Times New Roman" panose="02020603050405020304" pitchFamily="18" charset="0"/>
                <a:ea typeface="华文中宋" panose="02010600040101010101" pitchFamily="2" charset="-122"/>
              </a:rPr>
              <a:t>：判断</a:t>
            </a:r>
            <a:r>
              <a:rPr lang="en-US" altLang="zh-CN" sz="3600" b="1" dirty="0">
                <a:solidFill>
                  <a:srgbClr val="000000"/>
                </a:solidFill>
                <a:latin typeface="Times New Roman" panose="02020603050405020304" pitchFamily="18" charset="0"/>
                <a:ea typeface="华文中宋" panose="02010600040101010101" pitchFamily="2" charset="-122"/>
              </a:rPr>
              <a:t>X</a:t>
            </a:r>
            <a:r>
              <a:rPr lang="zh-CN" altLang="en-US" sz="3600" b="1" dirty="0">
                <a:solidFill>
                  <a:srgbClr val="000000"/>
                </a:solidFill>
                <a:latin typeface="Times New Roman" panose="02020603050405020304" pitchFamily="18" charset="0"/>
                <a:ea typeface="华文中宋" panose="02010600040101010101" pitchFamily="2" charset="-122"/>
              </a:rPr>
              <a:t>、</a:t>
            </a:r>
            <a:r>
              <a:rPr lang="en-US" altLang="zh-CN" sz="3600" b="1" dirty="0">
                <a:solidFill>
                  <a:srgbClr val="000000"/>
                </a:solidFill>
                <a:latin typeface="Times New Roman" panose="02020603050405020304" pitchFamily="18" charset="0"/>
                <a:ea typeface="华文中宋" panose="02010600040101010101" pitchFamily="2" charset="-122"/>
              </a:rPr>
              <a:t>Y</a:t>
            </a:r>
            <a:r>
              <a:rPr lang="zh-CN" altLang="en-US" sz="3600" b="1" dirty="0">
                <a:solidFill>
                  <a:srgbClr val="000000"/>
                </a:solidFill>
                <a:latin typeface="Times New Roman" panose="02020603050405020304" pitchFamily="18" charset="0"/>
                <a:ea typeface="华文中宋" panose="02010600040101010101" pitchFamily="2" charset="-122"/>
              </a:rPr>
              <a:t>、</a:t>
            </a:r>
            <a:r>
              <a:rPr lang="en-US" altLang="zh-CN" sz="3600" b="1" dirty="0">
                <a:solidFill>
                  <a:srgbClr val="000000"/>
                </a:solidFill>
                <a:latin typeface="Times New Roman" panose="02020603050405020304" pitchFamily="18" charset="0"/>
                <a:ea typeface="华文中宋" panose="02010600040101010101" pitchFamily="2" charset="-122"/>
              </a:rPr>
              <a:t>Z</a:t>
            </a:r>
            <a:r>
              <a:rPr lang="zh-CN" altLang="en-US" sz="3600" b="1" dirty="0">
                <a:solidFill>
                  <a:srgbClr val="000000"/>
                </a:solidFill>
                <a:latin typeface="Times New Roman" panose="02020603050405020304" pitchFamily="18" charset="0"/>
                <a:ea typeface="华文中宋" panose="02010600040101010101" pitchFamily="2" charset="-122"/>
              </a:rPr>
              <a:t>化合价？</a:t>
            </a:r>
            <a:endParaRPr lang="zh-CN" altLang="en-US" sz="3600" b="1" dirty="0">
              <a:solidFill>
                <a:srgbClr val="000000"/>
              </a:solidFill>
              <a:latin typeface="Times New Roman" panose="02020603050405020304" pitchFamily="18" charset="0"/>
              <a:ea typeface="华文中宋" panose="0201060004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41985"/>
          <p:cNvSpPr>
            <a:spLocks noGrp="1" noChangeArrowheads="1"/>
          </p:cNvSpPr>
          <p:nvPr>
            <p:ph type="title" idx="4294967295"/>
          </p:nvPr>
        </p:nvSpPr>
        <p:spPr>
          <a:xfrm>
            <a:off x="1128713" y="1427163"/>
            <a:ext cx="10942637" cy="996950"/>
          </a:xfrm>
        </p:spPr>
        <p:txBody>
          <a:bodyPr>
            <a:normAutofit fontScale="90000"/>
          </a:bodyPr>
          <a:lstStyle/>
          <a:p>
            <a:pPr algn="l"/>
            <a:br>
              <a:rPr lang="zh-CN" altLang="en-US" sz="3200" b="1">
                <a:solidFill>
                  <a:srgbClr val="000000"/>
                </a:solidFill>
                <a:latin typeface="黑体" panose="02010609060101010101" pitchFamily="49" charset="-122"/>
                <a:ea typeface="黑体" panose="02010609060101010101" pitchFamily="49" charset="-122"/>
              </a:rPr>
            </a:br>
            <a:r>
              <a:rPr lang="en-US" altLang="zh-CN" sz="2800" b="1">
                <a:latin typeface="黑体" panose="02010609060101010101" pitchFamily="49" charset="-122"/>
                <a:ea typeface="黑体" panose="02010609060101010101" pitchFamily="49" charset="-122"/>
              </a:rPr>
              <a:t>1.</a:t>
            </a:r>
            <a:r>
              <a:rPr lang="zh-CN" altLang="en-US" sz="2800" b="1">
                <a:latin typeface="黑体" panose="02010609060101010101" pitchFamily="49" charset="-122"/>
                <a:ea typeface="黑体" panose="02010609060101010101" pitchFamily="49" charset="-122"/>
              </a:rPr>
              <a:t>下列原子的外围电子排布中，对应的第一电离能最大的是</a:t>
            </a:r>
            <a:r>
              <a:rPr lang="en-US" altLang="zh-CN" sz="2800" b="1">
                <a:solidFill>
                  <a:srgbClr val="000000"/>
                </a:solidFill>
                <a:latin typeface="黑体" panose="02010609060101010101" pitchFamily="49" charset="-122"/>
                <a:ea typeface="黑体" panose="02010609060101010101" pitchFamily="49" charset="-122"/>
              </a:rPr>
              <a:t>(    )</a:t>
            </a:r>
            <a:br>
              <a:rPr lang="zh-CN" altLang="en-US" sz="2800" b="1">
                <a:solidFill>
                  <a:srgbClr val="000000"/>
                </a:solidFill>
                <a:ea typeface="黑体" panose="02010609060101010101" pitchFamily="49" charset="-122"/>
              </a:rPr>
            </a:br>
            <a:r>
              <a:rPr lang="zh-CN" altLang="en-US" sz="2800" b="1">
                <a:solidFill>
                  <a:srgbClr val="000000"/>
                </a:solidFill>
                <a:ea typeface="黑体" panose="02010609060101010101" pitchFamily="49" charset="-122"/>
              </a:rPr>
              <a:t> </a:t>
            </a:r>
            <a:r>
              <a:rPr lang="en-US" altLang="zh-CN" sz="2800" b="1">
                <a:solidFill>
                  <a:srgbClr val="000000"/>
                </a:solidFill>
                <a:latin typeface="Times New Roman" panose="02020603050405020304" pitchFamily="18" charset="0"/>
                <a:ea typeface="黑体" panose="02010609060101010101" pitchFamily="49" charset="-122"/>
              </a:rPr>
              <a:t>A.3s</a:t>
            </a:r>
            <a:r>
              <a:rPr lang="en-US" altLang="zh-CN" sz="2800" b="1" baseline="30000">
                <a:solidFill>
                  <a:srgbClr val="000000"/>
                </a:solidFill>
                <a:latin typeface="Times New Roman" panose="02020603050405020304" pitchFamily="18" charset="0"/>
                <a:ea typeface="黑体" panose="02010609060101010101" pitchFamily="49" charset="-122"/>
              </a:rPr>
              <a:t>2</a:t>
            </a:r>
            <a:r>
              <a:rPr lang="en-US" altLang="zh-CN" sz="2800" b="1">
                <a:solidFill>
                  <a:srgbClr val="000000"/>
                </a:solidFill>
                <a:latin typeface="Times New Roman" panose="02020603050405020304" pitchFamily="18" charset="0"/>
                <a:ea typeface="黑体" panose="02010609060101010101" pitchFamily="49" charset="-122"/>
              </a:rPr>
              <a:t>3p</a:t>
            </a:r>
            <a:r>
              <a:rPr lang="en-US" altLang="zh-CN" sz="2800" b="1" baseline="30000">
                <a:solidFill>
                  <a:srgbClr val="000000"/>
                </a:solidFill>
                <a:latin typeface="Times New Roman" panose="02020603050405020304" pitchFamily="18" charset="0"/>
                <a:ea typeface="黑体" panose="02010609060101010101" pitchFamily="49" charset="-122"/>
              </a:rPr>
              <a:t>1</a:t>
            </a:r>
            <a:r>
              <a:rPr lang="en-US" altLang="zh-CN" sz="2800" b="1">
                <a:solidFill>
                  <a:srgbClr val="000000"/>
                </a:solidFill>
                <a:latin typeface="Times New Roman" panose="02020603050405020304" pitchFamily="18" charset="0"/>
                <a:ea typeface="黑体" panose="02010609060101010101" pitchFamily="49" charset="-122"/>
              </a:rPr>
              <a:t>              B.3s</a:t>
            </a:r>
            <a:r>
              <a:rPr lang="en-US" altLang="zh-CN" sz="2800" b="1" baseline="30000">
                <a:solidFill>
                  <a:srgbClr val="000000"/>
                </a:solidFill>
                <a:latin typeface="Times New Roman" panose="02020603050405020304" pitchFamily="18" charset="0"/>
                <a:ea typeface="黑体" panose="02010609060101010101" pitchFamily="49" charset="-122"/>
              </a:rPr>
              <a:t>2</a:t>
            </a:r>
            <a:r>
              <a:rPr lang="en-US" altLang="zh-CN" sz="2800" b="1">
                <a:solidFill>
                  <a:srgbClr val="000000"/>
                </a:solidFill>
                <a:latin typeface="Times New Roman" panose="02020603050405020304" pitchFamily="18" charset="0"/>
                <a:ea typeface="黑体" panose="02010609060101010101" pitchFamily="49" charset="-122"/>
              </a:rPr>
              <a:t>3p</a:t>
            </a:r>
            <a:r>
              <a:rPr lang="en-US" altLang="zh-CN" sz="2800" b="1" baseline="30000">
                <a:solidFill>
                  <a:srgbClr val="000000"/>
                </a:solidFill>
                <a:latin typeface="Times New Roman" panose="02020603050405020304" pitchFamily="18" charset="0"/>
                <a:ea typeface="黑体" panose="02010609060101010101" pitchFamily="49" charset="-122"/>
              </a:rPr>
              <a:t>2</a:t>
            </a:r>
            <a:r>
              <a:rPr lang="en-US" altLang="zh-CN" sz="2800" b="1">
                <a:solidFill>
                  <a:srgbClr val="000000"/>
                </a:solidFill>
                <a:latin typeface="Times New Roman" panose="02020603050405020304" pitchFamily="18" charset="0"/>
                <a:ea typeface="黑体" panose="02010609060101010101" pitchFamily="49" charset="-122"/>
              </a:rPr>
              <a:t>                 C.3s</a:t>
            </a:r>
            <a:r>
              <a:rPr lang="en-US" altLang="zh-CN" sz="2800" b="1" baseline="30000">
                <a:solidFill>
                  <a:srgbClr val="000000"/>
                </a:solidFill>
                <a:latin typeface="Times New Roman" panose="02020603050405020304" pitchFamily="18" charset="0"/>
                <a:ea typeface="黑体" panose="02010609060101010101" pitchFamily="49" charset="-122"/>
              </a:rPr>
              <a:t>2</a:t>
            </a:r>
            <a:r>
              <a:rPr lang="en-US" altLang="zh-CN" sz="2800" b="1">
                <a:solidFill>
                  <a:srgbClr val="000000"/>
                </a:solidFill>
                <a:latin typeface="Times New Roman" panose="02020603050405020304" pitchFamily="18" charset="0"/>
                <a:ea typeface="黑体" panose="02010609060101010101" pitchFamily="49" charset="-122"/>
              </a:rPr>
              <a:t>3p</a:t>
            </a:r>
            <a:r>
              <a:rPr lang="en-US" altLang="zh-CN" sz="2800" b="1" baseline="30000">
                <a:solidFill>
                  <a:srgbClr val="000000"/>
                </a:solidFill>
                <a:latin typeface="Times New Roman" panose="02020603050405020304" pitchFamily="18" charset="0"/>
                <a:ea typeface="黑体" panose="02010609060101010101" pitchFamily="49" charset="-122"/>
              </a:rPr>
              <a:t>3</a:t>
            </a:r>
            <a:r>
              <a:rPr lang="en-US" altLang="zh-CN" sz="2800" b="1">
                <a:solidFill>
                  <a:srgbClr val="000000"/>
                </a:solidFill>
                <a:latin typeface="Times New Roman" panose="02020603050405020304" pitchFamily="18" charset="0"/>
                <a:ea typeface="黑体" panose="02010609060101010101" pitchFamily="49" charset="-122"/>
              </a:rPr>
              <a:t>                   D.3s</a:t>
            </a:r>
            <a:r>
              <a:rPr lang="en-US" altLang="zh-CN" sz="2800" b="1" baseline="30000">
                <a:solidFill>
                  <a:srgbClr val="000000"/>
                </a:solidFill>
                <a:latin typeface="Times New Roman" panose="02020603050405020304" pitchFamily="18" charset="0"/>
                <a:ea typeface="黑体" panose="02010609060101010101" pitchFamily="49" charset="-122"/>
              </a:rPr>
              <a:t>2</a:t>
            </a:r>
            <a:r>
              <a:rPr lang="en-US" altLang="zh-CN" sz="2800" b="1">
                <a:solidFill>
                  <a:srgbClr val="000000"/>
                </a:solidFill>
                <a:latin typeface="Times New Roman" panose="02020603050405020304" pitchFamily="18" charset="0"/>
                <a:ea typeface="黑体" panose="02010609060101010101" pitchFamily="49" charset="-122"/>
              </a:rPr>
              <a:t>3p</a:t>
            </a:r>
            <a:r>
              <a:rPr lang="en-US" altLang="zh-CN" sz="2800" b="1" baseline="30000">
                <a:solidFill>
                  <a:srgbClr val="000000"/>
                </a:solidFill>
                <a:latin typeface="Times New Roman" panose="02020603050405020304" pitchFamily="18" charset="0"/>
                <a:ea typeface="黑体" panose="02010609060101010101" pitchFamily="49" charset="-122"/>
              </a:rPr>
              <a:t>4</a:t>
            </a:r>
            <a:endParaRPr lang="zh-CN" altLang="en-US" sz="2800" b="1">
              <a:solidFill>
                <a:srgbClr val="000000"/>
              </a:solidFill>
              <a:ea typeface="黑体" panose="02010609060101010101" pitchFamily="49" charset="-122"/>
            </a:endParaRPr>
          </a:p>
        </p:txBody>
      </p:sp>
      <p:sp>
        <p:nvSpPr>
          <p:cNvPr id="15362" name="矩形 41987"/>
          <p:cNvSpPr>
            <a:spLocks noChangeArrowheads="1"/>
          </p:cNvSpPr>
          <p:nvPr/>
        </p:nvSpPr>
        <p:spPr bwMode="auto">
          <a:xfrm>
            <a:off x="1249363" y="3187700"/>
            <a:ext cx="62563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buFont typeface="Arial" panose="020B0604020202020204" pitchFamily="34" charset="0"/>
              <a:buNone/>
            </a:pPr>
            <a:r>
              <a:rPr lang="en-US" altLang="zh-CN" sz="2800" b="1">
                <a:latin typeface="黑体" panose="02010609060101010101" pitchFamily="49" charset="-122"/>
                <a:ea typeface="黑体" panose="02010609060101010101" pitchFamily="49" charset="-122"/>
              </a:rPr>
              <a:t>2.</a:t>
            </a:r>
            <a:r>
              <a:rPr lang="zh-CN" altLang="en-US" sz="2800" b="1">
                <a:latin typeface="黑体" panose="02010609060101010101" pitchFamily="49" charset="-122"/>
                <a:ea typeface="黑体" panose="02010609060101010101" pitchFamily="49" charset="-122"/>
              </a:rPr>
              <a:t>有一种元素的逐级电离能数据如下：</a:t>
            </a:r>
            <a:endParaRPr lang="zh-CN" altLang="en-US" sz="2800" b="1">
              <a:latin typeface="黑体" panose="02010609060101010101" pitchFamily="49" charset="-122"/>
              <a:ea typeface="黑体" panose="02010609060101010101" pitchFamily="49" charset="-122"/>
            </a:endParaRPr>
          </a:p>
        </p:txBody>
      </p:sp>
      <p:graphicFrame>
        <p:nvGraphicFramePr>
          <p:cNvPr id="15392" name="Group 32"/>
          <p:cNvGraphicFramePr>
            <a:graphicFrameLocks noGrp="1"/>
          </p:cNvGraphicFramePr>
          <p:nvPr/>
        </p:nvGraphicFramePr>
        <p:xfrm>
          <a:off x="1274763" y="3768725"/>
          <a:ext cx="8782050" cy="1125538"/>
        </p:xfrm>
        <a:graphic>
          <a:graphicData uri="http://schemas.openxmlformats.org/drawingml/2006/table">
            <a:tbl>
              <a:tblPr/>
              <a:tblGrid>
                <a:gridCol w="1460500"/>
                <a:gridCol w="1466850"/>
                <a:gridCol w="1460500"/>
                <a:gridCol w="1463675"/>
                <a:gridCol w="1466850"/>
                <a:gridCol w="1463675"/>
              </a:tblGrid>
              <a:tr h="606425">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smtClean="0">
                          <a:ln>
                            <a:noFill/>
                          </a:ln>
                          <a:solidFill>
                            <a:srgbClr val="000000"/>
                          </a:solidFill>
                          <a:effectLst/>
                          <a:latin typeface="宋体" panose="02010600030101010101" pitchFamily="2" charset="-122"/>
                          <a:ea typeface="黑体" panose="02010609060101010101" pitchFamily="49" charset="-122"/>
                        </a:rPr>
                        <a:t>电离能</a:t>
                      </a:r>
                      <a:endParaRPr kumimoji="0" lang="zh-CN" altLang="en-US" sz="28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a:t>
                      </a:r>
                      <a:r>
                        <a:rPr kumimoji="0" lang="en-US" altLang="zh-CN" sz="2800" b="1" i="0" u="none" strike="noStrike" cap="none" normalizeH="0" baseline="-3000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1</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a:t>
                      </a:r>
                      <a:r>
                        <a:rPr kumimoji="0" lang="en-US" altLang="zh-CN" sz="2800" b="1" i="0" u="none" strike="noStrike" cap="none" normalizeH="0" baseline="-3000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2</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a:t>
                      </a:r>
                      <a:r>
                        <a:rPr kumimoji="0" lang="en-US" altLang="zh-CN" sz="2800" b="1" i="0" u="none" strike="noStrike" cap="none" normalizeH="0" baseline="-3000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3</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1"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a:t>
                      </a:r>
                      <a:r>
                        <a:rPr kumimoji="0" lang="en-US" altLang="zh-CN" sz="2800" b="1" i="0" u="none" strike="noStrike" cap="none" normalizeH="0" baseline="-3000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4</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9113">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kJ·mol</a:t>
                      </a:r>
                      <a:r>
                        <a:rPr kumimoji="0" lang="en-US" altLang="zh-CN" sz="2800" b="1"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800" b="1" i="0" u="none" strike="noStrike" cap="none" normalizeH="0" baseline="3000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578</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1817</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2745</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11578</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389" name="Text Box 29"/>
          <p:cNvSpPr txBox="1">
            <a:spLocks noChangeArrowheads="1"/>
          </p:cNvSpPr>
          <p:nvPr/>
        </p:nvSpPr>
        <p:spPr bwMode="auto">
          <a:xfrm>
            <a:off x="8401050" y="5300663"/>
            <a:ext cx="3097213" cy="11922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 typeface="Arial" panose="020B0604020202020204" pitchFamily="34" charset="0"/>
              <a:buNone/>
            </a:pPr>
            <a:r>
              <a:rPr lang="en-US" altLang="zh-CN" sz="1800">
                <a:solidFill>
                  <a:schemeClr val="bg1"/>
                </a:solidFill>
                <a:latin typeface="Arial" panose="020B0604020202020204" pitchFamily="34" charset="0"/>
              </a:rPr>
              <a:t>1</a:t>
            </a:r>
            <a:endParaRPr lang="en-US" altLang="zh-CN" sz="1800">
              <a:solidFill>
                <a:schemeClr val="bg1"/>
              </a:solidFill>
              <a:latin typeface="Arial" panose="020B0604020202020204" pitchFamily="34" charset="0"/>
            </a:endParaRPr>
          </a:p>
          <a:p>
            <a:pPr eaLnBrk="1" hangingPunct="1">
              <a:buFont typeface="Arial" panose="020B0604020202020204" pitchFamily="34" charset="0"/>
              <a:buNone/>
            </a:pPr>
            <a:r>
              <a:rPr lang="en-US" altLang="zh-CN" sz="1800">
                <a:solidFill>
                  <a:schemeClr val="bg1"/>
                </a:solidFill>
                <a:latin typeface="Arial" panose="020B0604020202020204" pitchFamily="34" charset="0"/>
              </a:rPr>
              <a:t>1</a:t>
            </a:r>
            <a:endParaRPr lang="en-US" altLang="zh-CN" sz="1800">
              <a:solidFill>
                <a:schemeClr val="bg1"/>
              </a:solidFill>
              <a:latin typeface="Arial" panose="020B0604020202020204" pitchFamily="34" charset="0"/>
            </a:endParaRPr>
          </a:p>
          <a:p>
            <a:pPr eaLnBrk="1" hangingPunct="1">
              <a:buFont typeface="Arial" panose="020B0604020202020204" pitchFamily="34" charset="0"/>
              <a:buNone/>
            </a:pPr>
            <a:r>
              <a:rPr lang="en-US" altLang="zh-CN" sz="1800">
                <a:solidFill>
                  <a:schemeClr val="bg1"/>
                </a:solidFill>
                <a:latin typeface="Arial" panose="020B0604020202020204" pitchFamily="34" charset="0"/>
              </a:rPr>
              <a:t>1</a:t>
            </a:r>
            <a:endParaRPr lang="en-US" altLang="zh-CN" sz="1800">
              <a:solidFill>
                <a:schemeClr val="bg1"/>
              </a:solidFill>
              <a:latin typeface="Arial" panose="020B0604020202020204" pitchFamily="34" charset="0"/>
            </a:endParaRPr>
          </a:p>
        </p:txBody>
      </p:sp>
      <p:sp>
        <p:nvSpPr>
          <p:cNvPr id="15386" name="矩形 42011"/>
          <p:cNvSpPr>
            <a:spLocks noChangeArrowheads="1"/>
          </p:cNvSpPr>
          <p:nvPr/>
        </p:nvSpPr>
        <p:spPr bwMode="auto">
          <a:xfrm>
            <a:off x="1200150" y="5013325"/>
            <a:ext cx="1056163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0"/>
              </a:spcBef>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1pPr>
            <a:lvl2pPr>
              <a:spcBef>
                <a:spcPct val="0"/>
              </a:spcBef>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2pPr>
            <a:lvl3pPr>
              <a:spcBef>
                <a:spcPct val="0"/>
              </a:spcBef>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3pPr>
            <a:lvl4pPr>
              <a:spcBef>
                <a:spcPct val="0"/>
              </a:spcBef>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4pPr>
            <a:lvl5pPr>
              <a:spcBef>
                <a:spcPct val="0"/>
              </a:spcBef>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tabLst>
                <a:tab pos="1419225" algn="l"/>
              </a:tabLs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latin typeface="Times New Roman" panose="02020603050405020304" pitchFamily="18" charset="0"/>
                <a:cs typeface="Times New Roman" panose="02020603050405020304" pitchFamily="18" charset="0"/>
              </a:rPr>
              <a:t>  </a:t>
            </a:r>
            <a:r>
              <a:rPr lang="zh-CN" altLang="en-US" sz="2800" b="1">
                <a:latin typeface="黑体" panose="02010609060101010101" pitchFamily="49" charset="-122"/>
                <a:ea typeface="黑体" panose="02010609060101010101" pitchFamily="49" charset="-122"/>
              </a:rPr>
              <a:t>当它与氯气反应时最可能生成的阳离子是（   ）</a:t>
            </a:r>
            <a:endParaRPr lang="zh-CN" altLang="en-US" sz="2800" b="1">
              <a:latin typeface="黑体" panose="02010609060101010101" pitchFamily="49" charset="-122"/>
              <a:ea typeface="黑体" panose="02010609060101010101" pitchFamily="49" charset="-122"/>
            </a:endParaRPr>
          </a:p>
          <a:p>
            <a:r>
              <a:rPr lang="en-US" altLang="zh-CN" sz="2800" b="1">
                <a:latin typeface="黑体" panose="02010609060101010101" pitchFamily="49" charset="-122"/>
                <a:ea typeface="黑体" panose="02010609060101010101" pitchFamily="49" charset="-122"/>
              </a:rPr>
              <a:t>A.</a:t>
            </a:r>
            <a:r>
              <a:rPr lang="en-US" altLang="zh-CN" sz="2800" b="1">
                <a:latin typeface="Times New Roman" panose="02020603050405020304" pitchFamily="18" charset="0"/>
                <a:cs typeface="Times New Roman" panose="02020603050405020304" pitchFamily="18" charset="0"/>
              </a:rPr>
              <a:t>X</a:t>
            </a:r>
            <a:r>
              <a:rPr lang="en-US" altLang="zh-CN" sz="2800" b="1" baseline="30000">
                <a:latin typeface="黑体" panose="02010609060101010101" pitchFamily="49" charset="-122"/>
                <a:ea typeface="黑体" panose="02010609060101010101" pitchFamily="49" charset="-122"/>
              </a:rPr>
              <a:t>+</a:t>
            </a:r>
            <a:r>
              <a:rPr lang="en-US" altLang="zh-CN" sz="2800" b="1">
                <a:latin typeface="黑体" panose="02010609060101010101" pitchFamily="49" charset="-122"/>
                <a:ea typeface="黑体" panose="02010609060101010101" pitchFamily="49" charset="-122"/>
              </a:rPr>
              <a:t>        B.</a:t>
            </a:r>
            <a:r>
              <a:rPr lang="en-US" altLang="zh-CN" sz="2800" b="1">
                <a:latin typeface="Times New Roman" panose="02020603050405020304" pitchFamily="18" charset="0"/>
                <a:cs typeface="Times New Roman" panose="02020603050405020304" pitchFamily="18" charset="0"/>
              </a:rPr>
              <a:t>X</a:t>
            </a:r>
            <a:r>
              <a:rPr lang="en-US" altLang="zh-CN" sz="2800" b="1" baseline="30000">
                <a:latin typeface="黑体" panose="02010609060101010101" pitchFamily="49" charset="-122"/>
                <a:ea typeface="黑体" panose="02010609060101010101" pitchFamily="49" charset="-122"/>
              </a:rPr>
              <a:t>2+</a:t>
            </a:r>
            <a:r>
              <a:rPr lang="en-US" altLang="zh-CN" sz="2800" b="1">
                <a:latin typeface="黑体" panose="02010609060101010101" pitchFamily="49" charset="-122"/>
                <a:ea typeface="黑体" panose="02010609060101010101" pitchFamily="49" charset="-122"/>
              </a:rPr>
              <a:t>        C.</a:t>
            </a:r>
            <a:r>
              <a:rPr lang="en-US" altLang="zh-CN" sz="2800" b="1">
                <a:latin typeface="Times New Roman" panose="02020603050405020304" pitchFamily="18" charset="0"/>
                <a:cs typeface="Times New Roman" panose="02020603050405020304" pitchFamily="18" charset="0"/>
              </a:rPr>
              <a:t>X</a:t>
            </a:r>
            <a:r>
              <a:rPr lang="en-US" altLang="zh-CN" sz="2800" b="1" baseline="30000">
                <a:latin typeface="黑体" panose="02010609060101010101" pitchFamily="49" charset="-122"/>
                <a:ea typeface="黑体" panose="02010609060101010101" pitchFamily="49" charset="-122"/>
              </a:rPr>
              <a:t>3+</a:t>
            </a:r>
            <a:r>
              <a:rPr lang="en-US" altLang="zh-CN" sz="2800" b="1">
                <a:latin typeface="黑体" panose="02010609060101010101" pitchFamily="49" charset="-122"/>
                <a:ea typeface="黑体" panose="02010609060101010101" pitchFamily="49" charset="-122"/>
              </a:rPr>
              <a:t>         D.</a:t>
            </a:r>
            <a:r>
              <a:rPr lang="en-US" altLang="zh-CN" sz="2800" b="1">
                <a:latin typeface="Times New Roman" panose="02020603050405020304" pitchFamily="18" charset="0"/>
                <a:cs typeface="Times New Roman" panose="02020603050405020304" pitchFamily="18" charset="0"/>
              </a:rPr>
              <a:t>X</a:t>
            </a:r>
            <a:r>
              <a:rPr lang="en-US" altLang="zh-CN" sz="2800" b="1" baseline="30000">
                <a:latin typeface="黑体" panose="02010609060101010101" pitchFamily="49" charset="-122"/>
                <a:ea typeface="黑体" panose="02010609060101010101" pitchFamily="49" charset="-122"/>
              </a:rPr>
              <a:t>4+    </a:t>
            </a:r>
            <a:endParaRPr lang="en-US" altLang="zh-CN" sz="2800" b="1">
              <a:latin typeface="黑体" panose="02010609060101010101" pitchFamily="49" charset="-122"/>
              <a:ea typeface="黑体" panose="02010609060101010101" pitchFamily="49" charset="-122"/>
            </a:endParaRPr>
          </a:p>
          <a:p>
            <a:r>
              <a:rPr lang="en-US" altLang="zh-CN" sz="2800" b="1">
                <a:latin typeface="黑体" panose="02010609060101010101" pitchFamily="49" charset="-122"/>
                <a:ea typeface="黑体" panose="02010609060101010101" pitchFamily="49" charset="-122"/>
              </a:rPr>
              <a:t> </a:t>
            </a:r>
            <a:endParaRPr lang="en-US" altLang="zh-CN" sz="2800" b="1">
              <a:latin typeface="黑体" panose="02010609060101010101" pitchFamily="49" charset="-122"/>
              <a:ea typeface="黑体" panose="02010609060101010101" pitchFamily="49" charset="-122"/>
            </a:endParaRPr>
          </a:p>
        </p:txBody>
      </p:sp>
      <p:sp>
        <p:nvSpPr>
          <p:cNvPr id="15393" name="矩形 32779"/>
          <p:cNvSpPr>
            <a:spLocks noChangeArrowheads="1"/>
          </p:cNvSpPr>
          <p:nvPr/>
        </p:nvSpPr>
        <p:spPr bwMode="auto">
          <a:xfrm>
            <a:off x="0" y="0"/>
            <a:ext cx="3575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spcBef>
                <a:spcPct val="0"/>
              </a:spcBef>
              <a:buFont typeface="Arial" panose="020B0604020202020204" pitchFamily="34" charset="0"/>
              <a:buNone/>
            </a:pPr>
            <a:r>
              <a:rPr lang="zh-CN" altLang="en-US" sz="5400" b="1">
                <a:solidFill>
                  <a:srgbClr val="CC0000"/>
                </a:solidFill>
                <a:latin typeface="Arial" panose="020B0604020202020204" pitchFamily="34" charset="0"/>
                <a:ea typeface="华文行楷" panose="02010800040101010101" pitchFamily="2" charset="-122"/>
              </a:rPr>
              <a:t>理解</a:t>
            </a:r>
            <a:r>
              <a:rPr lang="en-US" altLang="zh-CN" sz="5400" b="1">
                <a:solidFill>
                  <a:srgbClr val="CC0000"/>
                </a:solidFill>
                <a:latin typeface="Calibri" panose="020F0502020204030204" pitchFamily="34" charset="0"/>
                <a:ea typeface="华文行楷" panose="02010800040101010101" pitchFamily="2" charset="-122"/>
              </a:rPr>
              <a:t>·</a:t>
            </a:r>
            <a:r>
              <a:rPr lang="zh-CN" altLang="en-US" sz="5400" b="1">
                <a:solidFill>
                  <a:srgbClr val="CC0000"/>
                </a:solidFill>
                <a:latin typeface="Arial" panose="020B0604020202020204" pitchFamily="34" charset="0"/>
                <a:ea typeface="华文行楷" panose="02010800040101010101" pitchFamily="2" charset="-122"/>
              </a:rPr>
              <a:t>应用</a:t>
            </a:r>
            <a:endParaRPr lang="zh-CN" altLang="en-US" sz="5400" b="1">
              <a:solidFill>
                <a:srgbClr val="CC0000"/>
              </a:solidFill>
              <a:latin typeface="Arial" panose="020B0604020202020204" pitchFamily="34" charset="0"/>
              <a:ea typeface="华文行楷" panose="02010800040101010101" pitchFamily="2" charset="-122"/>
            </a:endParaRPr>
          </a:p>
        </p:txBody>
      </p:sp>
      <p:sp>
        <p:nvSpPr>
          <p:cNvPr id="15394" name="Text Box 34"/>
          <p:cNvSpPr txBox="1">
            <a:spLocks noChangeArrowheads="1"/>
          </p:cNvSpPr>
          <p:nvPr/>
        </p:nvSpPr>
        <p:spPr bwMode="auto">
          <a:xfrm>
            <a:off x="9846469" y="1695451"/>
            <a:ext cx="4206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dirty="0">
                <a:solidFill>
                  <a:srgbClr val="FF0000"/>
                </a:solidFill>
              </a:rPr>
              <a:t>C</a:t>
            </a:r>
            <a:endParaRPr lang="en-US" altLang="zh-CN" sz="2800" dirty="0">
              <a:solidFill>
                <a:srgbClr val="FF0000"/>
              </a:solidFill>
            </a:endParaRPr>
          </a:p>
        </p:txBody>
      </p:sp>
      <p:sp>
        <p:nvSpPr>
          <p:cNvPr id="15396" name="Text Box 36"/>
          <p:cNvSpPr txBox="1">
            <a:spLocks noChangeArrowheads="1"/>
          </p:cNvSpPr>
          <p:nvPr/>
        </p:nvSpPr>
        <p:spPr bwMode="auto">
          <a:xfrm>
            <a:off x="8256588" y="5013325"/>
            <a:ext cx="4206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a:solidFill>
                  <a:srgbClr val="FF0000"/>
                </a:solidFill>
              </a:rPr>
              <a:t>C</a:t>
            </a:r>
            <a:endParaRPr lang="en-US" altLang="zh-CN"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94" grpId="0"/>
      <p:bldP spid="1539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p:nvPr/>
        </p:nvSpPr>
        <p:spPr>
          <a:xfrm>
            <a:off x="584835" y="700405"/>
            <a:ext cx="10499090" cy="3931920"/>
          </a:xfrm>
          <a:prstGeom prst="rect">
            <a:avLst/>
          </a:prstGeom>
          <a:noFill/>
          <a:ln w="9525">
            <a:noFill/>
          </a:ln>
        </p:spPr>
        <p:txBody>
          <a:bodyPr wrap="square">
            <a:spAutoFit/>
          </a:bodyPr>
          <a:lstStyle/>
          <a:p>
            <a:pPr lvl="0" eaLnBrk="1" hangingPunct="1">
              <a:spcBef>
                <a:spcPct val="50000"/>
              </a:spcBef>
            </a:pPr>
            <a:r>
              <a:rPr lang="en-US" altLang="zh-CN" sz="3600" b="1" dirty="0">
                <a:solidFill>
                  <a:srgbClr val="000000"/>
                </a:solidFill>
                <a:latin typeface="楷体_GB2312" pitchFamily="49" charset="-122"/>
                <a:ea typeface="楷体_GB2312" pitchFamily="49" charset="-122"/>
              </a:rPr>
              <a:t>2.</a:t>
            </a:r>
            <a:r>
              <a:rPr lang="zh-CN" altLang="en-US" sz="3600" b="1" dirty="0">
                <a:solidFill>
                  <a:srgbClr val="000000"/>
                </a:solidFill>
                <a:latin typeface="楷体_GB2312" pitchFamily="49" charset="-122"/>
                <a:ea typeface="楷体_GB2312" pitchFamily="49" charset="-122"/>
              </a:rPr>
              <a:t>将下列元素按第一电离能按由大到小的顺序排列：</a:t>
            </a:r>
            <a:endParaRPr lang="zh-CN" altLang="en-US" sz="3600" b="1" dirty="0">
              <a:solidFill>
                <a:srgbClr val="000000"/>
              </a:solidFill>
              <a:latin typeface="楷体_GB2312" pitchFamily="49" charset="-122"/>
              <a:ea typeface="楷体_GB2312" pitchFamily="49" charset="-122"/>
            </a:endParaRPr>
          </a:p>
          <a:p>
            <a:pPr lvl="0" eaLnBrk="1" hangingPunct="1">
              <a:spcBef>
                <a:spcPct val="50000"/>
              </a:spcBef>
            </a:pPr>
            <a:r>
              <a:rPr lang="zh-CN" altLang="en-US" sz="3600" b="1" dirty="0">
                <a:solidFill>
                  <a:srgbClr val="000000"/>
                </a:solidFill>
                <a:latin typeface="楷体_GB2312" pitchFamily="49" charset="-122"/>
                <a:ea typeface="楷体_GB2312" pitchFamily="49" charset="-122"/>
              </a:rPr>
              <a:t>  ①</a:t>
            </a:r>
            <a:r>
              <a:rPr lang="en-US" altLang="zh-CN" sz="3600" b="1" dirty="0">
                <a:solidFill>
                  <a:srgbClr val="000000"/>
                </a:solidFill>
                <a:latin typeface="楷体_GB2312" pitchFamily="49" charset="-122"/>
                <a:ea typeface="楷体_GB2312" pitchFamily="49" charset="-122"/>
              </a:rPr>
              <a:t>K Na Li     </a:t>
            </a:r>
            <a:endParaRPr lang="en-US" altLang="zh-CN" sz="3600" b="1" dirty="0">
              <a:solidFill>
                <a:srgbClr val="000000"/>
              </a:solidFill>
              <a:latin typeface="楷体_GB2312" pitchFamily="49" charset="-122"/>
              <a:ea typeface="楷体_GB2312" pitchFamily="49" charset="-122"/>
            </a:endParaRPr>
          </a:p>
          <a:p>
            <a:pPr lvl="0" eaLnBrk="1" hangingPunct="1">
              <a:spcBef>
                <a:spcPct val="50000"/>
              </a:spcBef>
            </a:pPr>
            <a:r>
              <a:rPr lang="zh-CN" altLang="en-US" sz="3600" b="1" dirty="0">
                <a:solidFill>
                  <a:srgbClr val="000000"/>
                </a:solidFill>
                <a:latin typeface="楷体_GB2312" pitchFamily="49" charset="-122"/>
                <a:ea typeface="楷体_GB2312" pitchFamily="49" charset="-122"/>
              </a:rPr>
              <a:t>　②</a:t>
            </a:r>
            <a:r>
              <a:rPr lang="en-US" altLang="zh-CN" sz="3600" b="1" dirty="0">
                <a:solidFill>
                  <a:srgbClr val="000000"/>
                </a:solidFill>
                <a:latin typeface="楷体_GB2312" pitchFamily="49" charset="-122"/>
                <a:ea typeface="楷体_GB2312" pitchFamily="49" charset="-122"/>
              </a:rPr>
              <a:t>B C Be N  </a:t>
            </a:r>
            <a:endParaRPr lang="en-US" altLang="zh-CN" sz="3600" b="1" dirty="0">
              <a:solidFill>
                <a:srgbClr val="000000"/>
              </a:solidFill>
              <a:latin typeface="楷体_GB2312" pitchFamily="49" charset="-122"/>
              <a:ea typeface="楷体_GB2312" pitchFamily="49" charset="-122"/>
            </a:endParaRPr>
          </a:p>
          <a:p>
            <a:pPr lvl="0" eaLnBrk="1" hangingPunct="1">
              <a:spcBef>
                <a:spcPct val="50000"/>
              </a:spcBef>
            </a:pPr>
            <a:r>
              <a:rPr lang="en-US" altLang="zh-CN" sz="3600" b="1" dirty="0">
                <a:solidFill>
                  <a:srgbClr val="000000"/>
                </a:solidFill>
                <a:latin typeface="楷体_GB2312" pitchFamily="49" charset="-122"/>
                <a:ea typeface="楷体_GB2312" pitchFamily="49" charset="-122"/>
              </a:rPr>
              <a:t>  ③He Ne Ar</a:t>
            </a:r>
            <a:endParaRPr lang="en-US" altLang="zh-CN" sz="3600" b="1" dirty="0">
              <a:solidFill>
                <a:srgbClr val="000000"/>
              </a:solidFill>
              <a:latin typeface="楷体_GB2312" pitchFamily="49" charset="-122"/>
              <a:ea typeface="楷体_GB2312" pitchFamily="49" charset="-122"/>
            </a:endParaRPr>
          </a:p>
          <a:p>
            <a:pPr lvl="0" eaLnBrk="1" hangingPunct="1">
              <a:spcBef>
                <a:spcPct val="50000"/>
              </a:spcBef>
            </a:pPr>
            <a:r>
              <a:rPr lang="zh-CN" altLang="en-US" sz="3600" b="1" dirty="0">
                <a:solidFill>
                  <a:srgbClr val="000000"/>
                </a:solidFill>
                <a:latin typeface="楷体_GB2312" pitchFamily="49" charset="-122"/>
                <a:ea typeface="楷体_GB2312" pitchFamily="49" charset="-122"/>
              </a:rPr>
              <a:t>　④</a:t>
            </a:r>
            <a:r>
              <a:rPr lang="en-US" altLang="zh-CN" sz="3600" b="1" dirty="0">
                <a:solidFill>
                  <a:srgbClr val="000000"/>
                </a:solidFill>
                <a:latin typeface="楷体_GB2312" pitchFamily="49" charset="-122"/>
                <a:ea typeface="楷体_GB2312" pitchFamily="49" charset="-122"/>
              </a:rPr>
              <a:t>Na Al S P</a:t>
            </a:r>
            <a:endParaRPr lang="en-US" altLang="zh-CN" sz="3600" b="1" dirty="0">
              <a:solidFill>
                <a:srgbClr val="000000"/>
              </a:solidFill>
              <a:latin typeface="楷体_GB2312" pitchFamily="49" charset="-122"/>
              <a:ea typeface="楷体_GB2312" pitchFamily="49" charset="-122"/>
            </a:endParaRPr>
          </a:p>
        </p:txBody>
      </p:sp>
      <p:sp>
        <p:nvSpPr>
          <p:cNvPr id="56324" name="Rectangle 4"/>
          <p:cNvSpPr/>
          <p:nvPr/>
        </p:nvSpPr>
        <p:spPr>
          <a:xfrm>
            <a:off x="4870450" y="1527810"/>
            <a:ext cx="4718050" cy="701040"/>
          </a:xfrm>
          <a:prstGeom prst="rect">
            <a:avLst/>
          </a:prstGeom>
          <a:noFill/>
          <a:ln w="9525">
            <a:noFill/>
          </a:ln>
        </p:spPr>
        <p:txBody>
          <a:bodyPr>
            <a:spAutoFit/>
          </a:bodyPr>
          <a:lstStyle/>
          <a:p>
            <a:pPr lvl="0" eaLnBrk="1" hangingPunct="1"/>
            <a:r>
              <a:rPr lang="en-US" altLang="zh-CN" sz="4000" b="1" dirty="0">
                <a:solidFill>
                  <a:srgbClr val="FF0000"/>
                </a:solidFill>
                <a:latin typeface="楷体_GB2312" pitchFamily="49" charset="-122"/>
                <a:ea typeface="楷体_GB2312" pitchFamily="49" charset="-122"/>
                <a:sym typeface="Wingdings" panose="05000000000000000000" pitchFamily="2" charset="2"/>
              </a:rPr>
              <a:t>Li</a:t>
            </a:r>
            <a:r>
              <a:rPr lang="zh-CN" altLang="en-US" sz="4000" b="1" dirty="0">
                <a:solidFill>
                  <a:srgbClr val="FF0000"/>
                </a:solidFill>
                <a:latin typeface="楷体_GB2312" pitchFamily="49" charset="-122"/>
                <a:ea typeface="楷体_GB2312" pitchFamily="49" charset="-122"/>
                <a:sym typeface="Wingdings" panose="05000000000000000000" pitchFamily="2" charset="2"/>
              </a:rPr>
              <a:t>＞</a:t>
            </a:r>
            <a:r>
              <a:rPr lang="en-US" altLang="zh-CN" sz="4000" b="1" dirty="0">
                <a:solidFill>
                  <a:srgbClr val="FF0000"/>
                </a:solidFill>
                <a:latin typeface="楷体_GB2312" pitchFamily="49" charset="-122"/>
                <a:ea typeface="楷体_GB2312" pitchFamily="49" charset="-122"/>
                <a:sym typeface="Wingdings" panose="05000000000000000000" pitchFamily="2" charset="2"/>
              </a:rPr>
              <a:t>Na</a:t>
            </a:r>
            <a:r>
              <a:rPr lang="zh-CN" altLang="en-US" sz="4000" b="1" dirty="0">
                <a:solidFill>
                  <a:srgbClr val="FF0000"/>
                </a:solidFill>
                <a:latin typeface="楷体_GB2312" pitchFamily="49" charset="-122"/>
                <a:ea typeface="楷体_GB2312" pitchFamily="49" charset="-122"/>
                <a:sym typeface="Wingdings" panose="05000000000000000000" pitchFamily="2" charset="2"/>
              </a:rPr>
              <a:t>＞ </a:t>
            </a:r>
            <a:r>
              <a:rPr lang="en-US" altLang="zh-CN" sz="4000" b="1" dirty="0">
                <a:solidFill>
                  <a:srgbClr val="FF0000"/>
                </a:solidFill>
                <a:latin typeface="楷体_GB2312" pitchFamily="49" charset="-122"/>
                <a:ea typeface="楷体_GB2312" pitchFamily="49" charset="-122"/>
                <a:sym typeface="Wingdings" panose="05000000000000000000" pitchFamily="2" charset="2"/>
              </a:rPr>
              <a:t>K</a:t>
            </a:r>
            <a:endParaRPr lang="en-US" altLang="zh-CN" sz="4000" b="1" dirty="0">
              <a:solidFill>
                <a:srgbClr val="FF0000"/>
              </a:solidFill>
              <a:latin typeface="楷体_GB2312" pitchFamily="49" charset="-122"/>
              <a:ea typeface="楷体_GB2312" pitchFamily="49" charset="-122"/>
              <a:sym typeface="Wingdings" panose="05000000000000000000" pitchFamily="2" charset="2"/>
            </a:endParaRPr>
          </a:p>
        </p:txBody>
      </p:sp>
      <p:sp>
        <p:nvSpPr>
          <p:cNvPr id="56325" name="Rectangle 5"/>
          <p:cNvSpPr/>
          <p:nvPr/>
        </p:nvSpPr>
        <p:spPr>
          <a:xfrm>
            <a:off x="4870450" y="2315845"/>
            <a:ext cx="3905250" cy="701040"/>
          </a:xfrm>
          <a:prstGeom prst="rect">
            <a:avLst/>
          </a:prstGeom>
          <a:noFill/>
          <a:ln w="9525">
            <a:noFill/>
          </a:ln>
        </p:spPr>
        <p:txBody>
          <a:bodyPr>
            <a:spAutoFit/>
          </a:bodyPr>
          <a:lstStyle/>
          <a:p>
            <a:pPr lvl="0" eaLnBrk="1" hangingPunct="1"/>
            <a:r>
              <a:rPr lang="en-US" altLang="zh-CN" sz="4000" b="1" dirty="0">
                <a:solidFill>
                  <a:srgbClr val="FF0000"/>
                </a:solidFill>
                <a:latin typeface="楷体_GB2312" pitchFamily="49" charset="-122"/>
                <a:ea typeface="楷体_GB2312" pitchFamily="49" charset="-122"/>
                <a:sym typeface="Wingdings" panose="05000000000000000000" pitchFamily="2" charset="2"/>
              </a:rPr>
              <a:t>N</a:t>
            </a:r>
            <a:r>
              <a:rPr lang="zh-CN" altLang="en-US" sz="4000" b="1" dirty="0">
                <a:solidFill>
                  <a:srgbClr val="FF0000"/>
                </a:solidFill>
                <a:latin typeface="楷体_GB2312" pitchFamily="49" charset="-122"/>
                <a:ea typeface="楷体_GB2312" pitchFamily="49" charset="-122"/>
                <a:sym typeface="Wingdings" panose="05000000000000000000" pitchFamily="2" charset="2"/>
              </a:rPr>
              <a:t>＞</a:t>
            </a:r>
            <a:r>
              <a:rPr lang="en-US" altLang="zh-CN" sz="4000" b="1" dirty="0">
                <a:solidFill>
                  <a:srgbClr val="FF0000"/>
                </a:solidFill>
                <a:latin typeface="楷体_GB2312" pitchFamily="49" charset="-122"/>
                <a:ea typeface="楷体_GB2312" pitchFamily="49" charset="-122"/>
                <a:sym typeface="Wingdings" panose="05000000000000000000" pitchFamily="2" charset="2"/>
              </a:rPr>
              <a:t>C</a:t>
            </a:r>
            <a:r>
              <a:rPr lang="zh-CN" altLang="en-US" sz="4000" b="1" dirty="0">
                <a:solidFill>
                  <a:srgbClr val="FF0000"/>
                </a:solidFill>
                <a:latin typeface="楷体_GB2312" pitchFamily="49" charset="-122"/>
                <a:ea typeface="楷体_GB2312" pitchFamily="49" charset="-122"/>
                <a:sym typeface="Wingdings" panose="05000000000000000000" pitchFamily="2" charset="2"/>
              </a:rPr>
              <a:t>＞</a:t>
            </a:r>
            <a:r>
              <a:rPr lang="en-US" altLang="zh-CN" sz="4000" b="1" dirty="0">
                <a:solidFill>
                  <a:srgbClr val="FF0000"/>
                </a:solidFill>
                <a:latin typeface="楷体_GB2312" pitchFamily="49" charset="-122"/>
                <a:ea typeface="楷体_GB2312" pitchFamily="49" charset="-122"/>
                <a:sym typeface="Wingdings" panose="05000000000000000000" pitchFamily="2" charset="2"/>
              </a:rPr>
              <a:t>Be</a:t>
            </a:r>
            <a:r>
              <a:rPr lang="zh-CN" altLang="en-US" sz="4000" b="1" dirty="0">
                <a:solidFill>
                  <a:srgbClr val="FF0000"/>
                </a:solidFill>
                <a:latin typeface="楷体_GB2312" pitchFamily="49" charset="-122"/>
                <a:ea typeface="楷体_GB2312" pitchFamily="49" charset="-122"/>
                <a:sym typeface="Wingdings" panose="05000000000000000000" pitchFamily="2" charset="2"/>
              </a:rPr>
              <a:t>＞</a:t>
            </a:r>
            <a:r>
              <a:rPr lang="en-US" altLang="zh-CN" sz="4000" b="1" dirty="0">
                <a:solidFill>
                  <a:srgbClr val="FF0000"/>
                </a:solidFill>
                <a:latin typeface="楷体_GB2312" pitchFamily="49" charset="-122"/>
                <a:ea typeface="楷体_GB2312" pitchFamily="49" charset="-122"/>
                <a:sym typeface="Wingdings" panose="05000000000000000000" pitchFamily="2" charset="2"/>
              </a:rPr>
              <a:t>B</a:t>
            </a:r>
            <a:endParaRPr lang="en-US" altLang="zh-CN" sz="4000" b="1" dirty="0">
              <a:solidFill>
                <a:srgbClr val="FF0000"/>
              </a:solidFill>
              <a:latin typeface="楷体_GB2312" pitchFamily="49" charset="-122"/>
              <a:ea typeface="楷体_GB2312" pitchFamily="49" charset="-122"/>
              <a:sym typeface="Wingdings" panose="05000000000000000000" pitchFamily="2" charset="2"/>
            </a:endParaRPr>
          </a:p>
        </p:txBody>
      </p:sp>
      <p:sp>
        <p:nvSpPr>
          <p:cNvPr id="56326" name="Rectangle 6"/>
          <p:cNvSpPr/>
          <p:nvPr/>
        </p:nvSpPr>
        <p:spPr>
          <a:xfrm>
            <a:off x="4870450" y="3078480"/>
            <a:ext cx="3524250" cy="701040"/>
          </a:xfrm>
          <a:prstGeom prst="rect">
            <a:avLst/>
          </a:prstGeom>
          <a:noFill/>
          <a:ln w="9525">
            <a:noFill/>
          </a:ln>
        </p:spPr>
        <p:txBody>
          <a:bodyPr>
            <a:spAutoFit/>
          </a:bodyPr>
          <a:lstStyle/>
          <a:p>
            <a:pPr lvl="0" eaLnBrk="1" hangingPunct="1"/>
            <a:r>
              <a:rPr lang="en-US" altLang="zh-CN" sz="4000" b="1" dirty="0">
                <a:solidFill>
                  <a:srgbClr val="FF0000"/>
                </a:solidFill>
                <a:latin typeface="楷体_GB2312" pitchFamily="49" charset="-122"/>
                <a:ea typeface="楷体_GB2312" pitchFamily="49" charset="-122"/>
              </a:rPr>
              <a:t>He</a:t>
            </a:r>
            <a:r>
              <a:rPr lang="zh-CN" altLang="en-US" sz="4000" b="1" dirty="0">
                <a:solidFill>
                  <a:srgbClr val="FF0000"/>
                </a:solidFill>
                <a:latin typeface="楷体_GB2312" pitchFamily="49" charset="-122"/>
                <a:ea typeface="楷体_GB2312" pitchFamily="49" charset="-122"/>
              </a:rPr>
              <a:t>＞</a:t>
            </a:r>
            <a:r>
              <a:rPr lang="en-US" altLang="zh-CN" sz="4000" b="1" dirty="0">
                <a:solidFill>
                  <a:srgbClr val="FF0000"/>
                </a:solidFill>
                <a:latin typeface="楷体_GB2312" pitchFamily="49" charset="-122"/>
                <a:ea typeface="楷体_GB2312" pitchFamily="49" charset="-122"/>
              </a:rPr>
              <a:t>Ne</a:t>
            </a:r>
            <a:r>
              <a:rPr lang="zh-CN" altLang="en-US" sz="4000" b="1" dirty="0">
                <a:solidFill>
                  <a:srgbClr val="FF0000"/>
                </a:solidFill>
                <a:latin typeface="楷体_GB2312" pitchFamily="49" charset="-122"/>
                <a:ea typeface="楷体_GB2312" pitchFamily="49" charset="-122"/>
              </a:rPr>
              <a:t>＞</a:t>
            </a:r>
            <a:r>
              <a:rPr lang="en-US" altLang="zh-CN" sz="4000" b="1" dirty="0">
                <a:solidFill>
                  <a:srgbClr val="FF0000"/>
                </a:solidFill>
                <a:latin typeface="楷体_GB2312" pitchFamily="49" charset="-122"/>
                <a:ea typeface="楷体_GB2312" pitchFamily="49" charset="-122"/>
              </a:rPr>
              <a:t>Ar</a:t>
            </a:r>
            <a:endParaRPr lang="en-US" altLang="zh-CN" sz="4000" b="1" dirty="0">
              <a:solidFill>
                <a:srgbClr val="FF0000"/>
              </a:solidFill>
              <a:latin typeface="楷体_GB2312" pitchFamily="49" charset="-122"/>
              <a:ea typeface="楷体_GB2312" pitchFamily="49" charset="-122"/>
            </a:endParaRPr>
          </a:p>
        </p:txBody>
      </p:sp>
      <p:sp>
        <p:nvSpPr>
          <p:cNvPr id="56327" name="Rectangle 7"/>
          <p:cNvSpPr/>
          <p:nvPr/>
        </p:nvSpPr>
        <p:spPr>
          <a:xfrm>
            <a:off x="4870450" y="4026535"/>
            <a:ext cx="3790950" cy="701040"/>
          </a:xfrm>
          <a:prstGeom prst="rect">
            <a:avLst/>
          </a:prstGeom>
          <a:noFill/>
          <a:ln w="9525">
            <a:noFill/>
          </a:ln>
        </p:spPr>
        <p:txBody>
          <a:bodyPr>
            <a:spAutoFit/>
          </a:bodyPr>
          <a:lstStyle/>
          <a:p>
            <a:pPr lvl="0" eaLnBrk="1" hangingPunct="1"/>
            <a:r>
              <a:rPr lang="en-US" altLang="zh-CN" sz="4000" b="1" dirty="0">
                <a:solidFill>
                  <a:srgbClr val="FF0000"/>
                </a:solidFill>
                <a:latin typeface="楷体_GB2312" pitchFamily="49" charset="-122"/>
                <a:ea typeface="楷体_GB2312" pitchFamily="49" charset="-122"/>
              </a:rPr>
              <a:t>P</a:t>
            </a:r>
            <a:r>
              <a:rPr lang="zh-CN" altLang="en-US" sz="4000" b="1" dirty="0">
                <a:solidFill>
                  <a:srgbClr val="FF0000"/>
                </a:solidFill>
                <a:latin typeface="楷体_GB2312" pitchFamily="49" charset="-122"/>
                <a:ea typeface="楷体_GB2312" pitchFamily="49" charset="-122"/>
              </a:rPr>
              <a:t>＞</a:t>
            </a:r>
            <a:r>
              <a:rPr lang="en-US" altLang="zh-CN" sz="4000" b="1" dirty="0">
                <a:solidFill>
                  <a:srgbClr val="FF0000"/>
                </a:solidFill>
                <a:latin typeface="楷体_GB2312" pitchFamily="49" charset="-122"/>
                <a:ea typeface="楷体_GB2312" pitchFamily="49" charset="-122"/>
              </a:rPr>
              <a:t>S</a:t>
            </a:r>
            <a:r>
              <a:rPr lang="zh-CN" altLang="en-US" sz="4000" b="1" dirty="0">
                <a:solidFill>
                  <a:srgbClr val="FF0000"/>
                </a:solidFill>
                <a:latin typeface="楷体_GB2312" pitchFamily="49" charset="-122"/>
                <a:ea typeface="楷体_GB2312" pitchFamily="49" charset="-122"/>
              </a:rPr>
              <a:t>＞</a:t>
            </a:r>
            <a:r>
              <a:rPr lang="en-US" altLang="zh-CN" sz="4000" b="1" dirty="0">
                <a:solidFill>
                  <a:srgbClr val="FF0000"/>
                </a:solidFill>
                <a:latin typeface="楷体_GB2312" pitchFamily="49" charset="-122"/>
                <a:ea typeface="楷体_GB2312" pitchFamily="49" charset="-122"/>
              </a:rPr>
              <a:t>Al</a:t>
            </a:r>
            <a:r>
              <a:rPr lang="zh-CN" altLang="en-US" sz="4000" b="1" dirty="0">
                <a:solidFill>
                  <a:srgbClr val="FF0000"/>
                </a:solidFill>
                <a:latin typeface="楷体_GB2312" pitchFamily="49" charset="-122"/>
                <a:ea typeface="楷体_GB2312" pitchFamily="49" charset="-122"/>
              </a:rPr>
              <a:t>＞</a:t>
            </a:r>
            <a:r>
              <a:rPr lang="en-US" altLang="zh-CN" sz="4000" b="1" dirty="0">
                <a:solidFill>
                  <a:srgbClr val="FF0000"/>
                </a:solidFill>
                <a:latin typeface="楷体_GB2312" pitchFamily="49" charset="-122"/>
                <a:ea typeface="楷体_GB2312" pitchFamily="49" charset="-122"/>
              </a:rPr>
              <a:t>Na</a:t>
            </a:r>
            <a:endParaRPr lang="en-US" altLang="zh-CN" sz="4000" b="1" dirty="0">
              <a:solidFill>
                <a:srgbClr val="FF0000"/>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wipe(up)">
                                      <p:cBhvr>
                                        <p:cTn id="7" dur="500"/>
                                        <p:tgtEl>
                                          <p:spTgt spid="563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6325"/>
                                        </p:tgtEl>
                                        <p:attrNameLst>
                                          <p:attrName>style.visibility</p:attrName>
                                        </p:attrNameLst>
                                      </p:cBhvr>
                                      <p:to>
                                        <p:strVal val="visible"/>
                                      </p:to>
                                    </p:set>
                                    <p:animEffect transition="in" filter="wipe(up)">
                                      <p:cBhvr>
                                        <p:cTn id="12" dur="500"/>
                                        <p:tgtEl>
                                          <p:spTgt spid="563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6326"/>
                                        </p:tgtEl>
                                        <p:attrNameLst>
                                          <p:attrName>style.visibility</p:attrName>
                                        </p:attrNameLst>
                                      </p:cBhvr>
                                      <p:to>
                                        <p:strVal val="visible"/>
                                      </p:to>
                                    </p:set>
                                    <p:animEffect transition="in" filter="wipe(up)">
                                      <p:cBhvr>
                                        <p:cTn id="17" dur="500"/>
                                        <p:tgtEl>
                                          <p:spTgt spid="563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6327"/>
                                        </p:tgtEl>
                                        <p:attrNameLst>
                                          <p:attrName>style.visibility</p:attrName>
                                        </p:attrNameLst>
                                      </p:cBhvr>
                                      <p:to>
                                        <p:strVal val="visible"/>
                                      </p:to>
                                    </p:set>
                                    <p:animEffect transition="in" filter="wipe(up)">
                                      <p:cBhvr>
                                        <p:cTn id="22" dur="500"/>
                                        <p:tgtEl>
                                          <p:spTgt spid="56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p:bldP spid="56325" grpId="0"/>
      <p:bldP spid="56326" grpId="0"/>
      <p:bldP spid="56327" grpId="0"/>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09" name="文本占位符 45058"/>
          <p:cNvSpPr>
            <a:spLocks noGrp="1" noChangeArrowheads="1"/>
          </p:cNvSpPr>
          <p:nvPr>
            <p:ph type="body" idx="4294967295"/>
          </p:nvPr>
        </p:nvSpPr>
        <p:spPr>
          <a:xfrm>
            <a:off x="1212850" y="1925638"/>
            <a:ext cx="9852025" cy="3035300"/>
          </a:xfrm>
        </p:spPr>
        <p:txBody>
          <a:bodyPr/>
          <a:lstStyle/>
          <a:p>
            <a:pPr>
              <a:buFontTx/>
              <a:buNone/>
            </a:pPr>
            <a:r>
              <a:rPr lang="zh-CN" altLang="en-US" sz="4400">
                <a:ea typeface="黑体" panose="02010609060101010101" pitchFamily="49" charset="-122"/>
              </a:rPr>
              <a:t>金属的活动性顺序与电离能的大小顺序</a:t>
            </a:r>
            <a:endParaRPr lang="zh-CN" altLang="en-US" sz="4400">
              <a:ea typeface="黑体" panose="02010609060101010101" pitchFamily="49" charset="-122"/>
            </a:endParaRPr>
          </a:p>
          <a:p>
            <a:pPr>
              <a:buFontTx/>
              <a:buNone/>
            </a:pPr>
            <a:endParaRPr lang="zh-CN" altLang="en-US" sz="1800">
              <a:ea typeface="黑体" panose="02010609060101010101" pitchFamily="49" charset="-122"/>
            </a:endParaRPr>
          </a:p>
          <a:p>
            <a:pPr>
              <a:buFontTx/>
              <a:buNone/>
            </a:pPr>
            <a:r>
              <a:rPr lang="zh-CN" altLang="en-US" sz="4400">
                <a:ea typeface="黑体" panose="02010609060101010101" pitchFamily="49" charset="-122"/>
              </a:rPr>
              <a:t>一致吗？为什么？</a:t>
            </a:r>
            <a:endParaRPr lang="zh-CN" altLang="en-US" sz="4400">
              <a:ea typeface="黑体" panose="02010609060101010101" pitchFamily="49" charset="-122"/>
            </a:endParaRPr>
          </a:p>
        </p:txBody>
      </p:sp>
      <p:sp>
        <p:nvSpPr>
          <p:cNvPr id="17412" name="矩形 5126"/>
          <p:cNvSpPr>
            <a:spLocks noChangeArrowheads="1"/>
          </p:cNvSpPr>
          <p:nvPr/>
        </p:nvSpPr>
        <p:spPr bwMode="auto">
          <a:xfrm>
            <a:off x="217488" y="269875"/>
            <a:ext cx="3575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spcBef>
                <a:spcPct val="0"/>
              </a:spcBef>
              <a:buFont typeface="Arial" panose="020B0604020202020204" pitchFamily="34" charset="0"/>
              <a:buNone/>
            </a:pPr>
            <a:r>
              <a:rPr lang="zh-CN" altLang="en-US" sz="5400" b="1">
                <a:solidFill>
                  <a:srgbClr val="CC0000"/>
                </a:solidFill>
                <a:latin typeface="Arial" panose="020B0604020202020204" pitchFamily="34" charset="0"/>
                <a:ea typeface="华文行楷" panose="02010800040101010101" pitchFamily="2" charset="-122"/>
              </a:rPr>
              <a:t>追根</a:t>
            </a:r>
            <a:r>
              <a:rPr lang="en-US" altLang="zh-CN" sz="5400" b="1">
                <a:solidFill>
                  <a:srgbClr val="CC0000"/>
                </a:solidFill>
                <a:latin typeface="Calibri" panose="020F0502020204030204" pitchFamily="34" charset="0"/>
                <a:ea typeface="华文行楷" panose="02010800040101010101" pitchFamily="2" charset="-122"/>
              </a:rPr>
              <a:t>·</a:t>
            </a:r>
            <a:r>
              <a:rPr lang="zh-CN" altLang="en-US" sz="5400" b="1">
                <a:solidFill>
                  <a:srgbClr val="CC0000"/>
                </a:solidFill>
                <a:latin typeface="Arial" panose="020B0604020202020204" pitchFamily="34" charset="0"/>
                <a:ea typeface="华文行楷" panose="02010800040101010101" pitchFamily="2" charset="-122"/>
              </a:rPr>
              <a:t>寻源</a:t>
            </a:r>
            <a:endParaRPr lang="zh-CN" altLang="en-US" sz="5400" b="1">
              <a:solidFill>
                <a:srgbClr val="CC0000"/>
              </a:solidFill>
              <a:latin typeface="Arial" panose="020B0604020202020204" pitchFamily="34" charset="0"/>
              <a:ea typeface="华文行楷" panose="02010800040101010101" pitchFamily="2" charset="-122"/>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idx="1"/>
          </p:nvPr>
        </p:nvSpPr>
        <p:spPr>
          <a:xfrm>
            <a:off x="363855" y="1064260"/>
            <a:ext cx="11506835" cy="4895850"/>
          </a:xfrm>
          <a:ln>
            <a:solidFill>
              <a:srgbClr val="00CC00">
                <a:alpha val="100000"/>
              </a:srgbClr>
            </a:solidFill>
            <a:miter/>
          </a:ln>
        </p:spPr>
        <p:txBody>
          <a:bodyPr vert="horz" wrap="square" lIns="91440" tIns="45720" rIns="91440" bIns="45720" anchor="t">
            <a:normAutofit/>
          </a:bodyPr>
          <a:lstStyle/>
          <a:p>
            <a:pPr eaLnBrk="1" hangingPunct="1">
              <a:lnSpc>
                <a:spcPct val="150000"/>
              </a:lnSpc>
            </a:pPr>
            <a:r>
              <a:rPr lang="en-US" altLang="zh-CN" sz="3200" b="1" dirty="0">
                <a:solidFill>
                  <a:srgbClr val="FF0000"/>
                </a:solidFill>
              </a:rPr>
              <a:t>1.</a:t>
            </a:r>
            <a:r>
              <a:rPr lang="zh-CN" altLang="en-US" sz="3200" b="1" dirty="0">
                <a:solidFill>
                  <a:srgbClr val="FF0000"/>
                </a:solidFill>
              </a:rPr>
              <a:t>电离能及其意义</a:t>
            </a:r>
            <a:endParaRPr lang="zh-CN" altLang="en-US" sz="3200" b="1" dirty="0">
              <a:solidFill>
                <a:srgbClr val="FF0000"/>
              </a:solidFill>
            </a:endParaRPr>
          </a:p>
          <a:p>
            <a:pPr eaLnBrk="1" hangingPunct="1">
              <a:lnSpc>
                <a:spcPct val="150000"/>
              </a:lnSpc>
            </a:pPr>
            <a:r>
              <a:rPr lang="en-US" altLang="zh-CN" sz="3200" b="1" dirty="0">
                <a:solidFill>
                  <a:srgbClr val="FF0000"/>
                </a:solidFill>
              </a:rPr>
              <a:t>2.</a:t>
            </a:r>
            <a:r>
              <a:rPr lang="zh-CN" altLang="en-US" sz="3200" b="1" dirty="0">
                <a:solidFill>
                  <a:srgbClr val="FF0000"/>
                </a:solidFill>
              </a:rPr>
              <a:t>电离能的变化规律</a:t>
            </a:r>
            <a:endParaRPr lang="zh-CN" altLang="en-US" sz="3200" b="1" dirty="0">
              <a:solidFill>
                <a:srgbClr val="FF0000"/>
              </a:solidFill>
            </a:endParaRPr>
          </a:p>
          <a:p>
            <a:pPr eaLnBrk="1" hangingPunct="1">
              <a:lnSpc>
                <a:spcPct val="150000"/>
              </a:lnSpc>
            </a:pPr>
            <a:r>
              <a:rPr lang="en-US" altLang="zh-CN" sz="3200" b="1" dirty="0">
                <a:solidFill>
                  <a:srgbClr val="FF0000"/>
                </a:solidFill>
              </a:rPr>
              <a:t>3.</a:t>
            </a:r>
            <a:r>
              <a:rPr lang="zh-CN" altLang="en-US" sz="3200" b="1" dirty="0">
                <a:solidFill>
                  <a:srgbClr val="FF0000"/>
                </a:solidFill>
              </a:rPr>
              <a:t>电离能的应用</a:t>
            </a:r>
            <a:endParaRPr lang="zh-CN" altLang="en-US" sz="3200" b="1" dirty="0">
              <a:solidFill>
                <a:srgbClr val="FF0000"/>
              </a:solidFill>
            </a:endParaRPr>
          </a:p>
          <a:p>
            <a:pPr marL="0" indent="0" eaLnBrk="1" hangingPunct="1">
              <a:lnSpc>
                <a:spcPct val="150000"/>
              </a:lnSpc>
              <a:buNone/>
            </a:pPr>
            <a:r>
              <a:rPr lang="zh-CN" altLang="en-US" sz="3200" dirty="0">
                <a:solidFill>
                  <a:srgbClr val="FF0000"/>
                </a:solidFill>
              </a:rPr>
              <a:t>     ① </a:t>
            </a:r>
            <a:r>
              <a:rPr lang="zh-CN" altLang="en-US" sz="3200" b="1" dirty="0">
                <a:solidFill>
                  <a:srgbClr val="FF0000"/>
                </a:solidFill>
              </a:rPr>
              <a:t>判断（金属</a:t>
            </a:r>
            <a:r>
              <a:rPr lang="zh-CN" altLang="en-US" sz="3200" b="1" dirty="0">
                <a:solidFill>
                  <a:srgbClr val="FF0000"/>
                </a:solidFill>
              </a:rPr>
              <a:t>）元素常见价态</a:t>
            </a:r>
            <a:endParaRPr lang="zh-CN" altLang="en-US" sz="3200" b="1" dirty="0">
              <a:solidFill>
                <a:srgbClr val="FF0000"/>
              </a:solidFill>
            </a:endParaRPr>
          </a:p>
          <a:p>
            <a:pPr marL="0" indent="0" eaLnBrk="1" hangingPunct="1">
              <a:lnSpc>
                <a:spcPct val="150000"/>
              </a:lnSpc>
              <a:buNone/>
            </a:pPr>
            <a:r>
              <a:rPr lang="zh-CN" altLang="en-US" sz="3200" b="1" dirty="0">
                <a:solidFill>
                  <a:srgbClr val="FF0000"/>
                </a:solidFill>
              </a:rPr>
              <a:t>     ② </a:t>
            </a:r>
            <a:r>
              <a:rPr lang="zh-CN" altLang="en-US" sz="3200" b="1" dirty="0">
                <a:solidFill>
                  <a:srgbClr val="FF0000"/>
                </a:solidFill>
              </a:rPr>
              <a:t>判断金属元素在气态时失电子的难易程度</a:t>
            </a:r>
            <a:endParaRPr lang="zh-CN" altLang="en-US" sz="3200" b="1" dirty="0">
              <a:solidFill>
                <a:srgbClr val="FF0000"/>
              </a:solidFill>
            </a:endParaRPr>
          </a:p>
        </p:txBody>
      </p:sp>
      <p:sp>
        <p:nvSpPr>
          <p:cNvPr id="27651" name="Rectangle 3"/>
          <p:cNvSpPr/>
          <p:nvPr/>
        </p:nvSpPr>
        <p:spPr>
          <a:xfrm>
            <a:off x="3985895" y="58420"/>
            <a:ext cx="3429000" cy="1005840"/>
          </a:xfrm>
          <a:prstGeom prst="rect">
            <a:avLst/>
          </a:prstGeom>
          <a:solidFill>
            <a:srgbClr val="FF0000"/>
          </a:solidFill>
          <a:ln w="9525">
            <a:noFill/>
          </a:ln>
        </p:spPr>
        <p:txBody>
          <a:bodyPr>
            <a:spAutoFit/>
          </a:bodyPr>
          <a:lstStyle/>
          <a:p>
            <a:pPr lvl="0" eaLnBrk="1" hangingPunct="1"/>
            <a:r>
              <a:rPr lang="zh-CN" altLang="en-US" sz="6000" b="1" dirty="0">
                <a:solidFill>
                  <a:srgbClr val="FFFF00"/>
                </a:solidFill>
                <a:latin typeface="Arial" panose="020B0604020202020204" pitchFamily="34" charset="0"/>
                <a:ea typeface="楷体_GB2312" pitchFamily="49" charset="-122"/>
              </a:rPr>
              <a:t>课堂小结</a:t>
            </a:r>
            <a:endParaRPr lang="zh-CN" altLang="en-US" sz="6000" b="1" dirty="0">
              <a:solidFill>
                <a:srgbClr val="FFFF00"/>
              </a:solidFill>
              <a:latin typeface="Arial" panose="020B0604020202020204" pitchFamily="34" charset="0"/>
              <a:ea typeface="楷体_GB2312"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752600" y="1196976"/>
            <a:ext cx="8915400" cy="1190625"/>
          </a:xfrm>
        </p:spPr>
        <p:txBody>
          <a:bodyPr/>
          <a:lstStyle/>
          <a:p>
            <a:pPr algn="l" eaLnBrk="1" hangingPunct="1"/>
            <a:r>
              <a:rPr lang="zh-CN" altLang="en-US" sz="3600" b="1">
                <a:solidFill>
                  <a:schemeClr val="bg1"/>
                </a:solidFill>
              </a:rPr>
              <a:t>请同学们回忆一下：我们学过的元素主要性质有哪些？他们各有怎样的递变规律？</a:t>
            </a:r>
            <a:endParaRPr lang="zh-CN" altLang="en-US" sz="3600" b="1">
              <a:solidFill>
                <a:schemeClr val="bg1"/>
              </a:solidFill>
            </a:endParaRPr>
          </a:p>
        </p:txBody>
      </p:sp>
      <p:sp>
        <p:nvSpPr>
          <p:cNvPr id="3075" name="Rectangle 3"/>
          <p:cNvSpPr>
            <a:spLocks noGrp="1" noChangeArrowheads="1"/>
          </p:cNvSpPr>
          <p:nvPr>
            <p:ph type="body" sz="half" idx="1"/>
          </p:nvPr>
        </p:nvSpPr>
        <p:spPr>
          <a:xfrm>
            <a:off x="851072" y="1608138"/>
            <a:ext cx="3810001" cy="4114800"/>
          </a:xfrm>
        </p:spPr>
        <p:txBody>
          <a:bodyPr>
            <a:normAutofit lnSpcReduction="10000"/>
          </a:bodyPr>
          <a:lstStyle/>
          <a:p>
            <a:pPr eaLnBrk="1" hangingPunct="1"/>
            <a:r>
              <a:rPr lang="en-US" altLang="zh-CN" sz="2800" b="1" dirty="0" smtClean="0">
                <a:solidFill>
                  <a:srgbClr val="0000FF"/>
                </a:solidFill>
              </a:rPr>
              <a:t>1.</a:t>
            </a:r>
            <a:r>
              <a:rPr lang="zh-CN" altLang="en-US" sz="2800" b="1" dirty="0" smtClean="0">
                <a:solidFill>
                  <a:srgbClr val="0000FF"/>
                </a:solidFill>
              </a:rPr>
              <a:t>金属性</a:t>
            </a:r>
            <a:endParaRPr lang="zh-CN" altLang="en-US" sz="2800" b="1" dirty="0" smtClean="0">
              <a:solidFill>
                <a:srgbClr val="0000FF"/>
              </a:solidFill>
            </a:endParaRPr>
          </a:p>
          <a:p>
            <a:pPr eaLnBrk="1" hangingPunct="1">
              <a:buFontTx/>
              <a:buNone/>
            </a:pPr>
            <a:endParaRPr lang="zh-CN" altLang="en-US" sz="2800" b="1" dirty="0" smtClean="0">
              <a:solidFill>
                <a:srgbClr val="0000FF"/>
              </a:solidFill>
            </a:endParaRPr>
          </a:p>
          <a:p>
            <a:pPr eaLnBrk="1" hangingPunct="1"/>
            <a:r>
              <a:rPr lang="en-US" altLang="zh-CN" sz="2800" b="1" dirty="0" smtClean="0">
                <a:solidFill>
                  <a:srgbClr val="0000FF"/>
                </a:solidFill>
              </a:rPr>
              <a:t>2.</a:t>
            </a:r>
            <a:r>
              <a:rPr lang="zh-CN" altLang="en-US" sz="2800" b="1" dirty="0" smtClean="0">
                <a:solidFill>
                  <a:srgbClr val="0000FF"/>
                </a:solidFill>
              </a:rPr>
              <a:t>非金属性</a:t>
            </a:r>
            <a:endParaRPr lang="zh-CN" altLang="en-US" sz="2800" b="1" dirty="0" smtClean="0">
              <a:solidFill>
                <a:srgbClr val="0000FF"/>
              </a:solidFill>
            </a:endParaRPr>
          </a:p>
          <a:p>
            <a:pPr eaLnBrk="1" hangingPunct="1"/>
            <a:endParaRPr lang="zh-CN" altLang="en-US" sz="2800" b="1" dirty="0" smtClean="0">
              <a:solidFill>
                <a:srgbClr val="0000FF"/>
              </a:solidFill>
            </a:endParaRPr>
          </a:p>
          <a:p>
            <a:pPr eaLnBrk="1" hangingPunct="1"/>
            <a:r>
              <a:rPr lang="en-US" altLang="zh-CN" sz="2800" b="1" dirty="0" smtClean="0">
                <a:solidFill>
                  <a:srgbClr val="0000FF"/>
                </a:solidFill>
              </a:rPr>
              <a:t>3.</a:t>
            </a:r>
            <a:r>
              <a:rPr lang="zh-CN" altLang="en-US" sz="2800" b="1" dirty="0" smtClean="0">
                <a:solidFill>
                  <a:srgbClr val="0000FF"/>
                </a:solidFill>
              </a:rPr>
              <a:t>元素的主要</a:t>
            </a:r>
            <a:endParaRPr lang="zh-CN" altLang="en-US" sz="2800" b="1" dirty="0" smtClean="0">
              <a:solidFill>
                <a:srgbClr val="0000FF"/>
              </a:solidFill>
            </a:endParaRPr>
          </a:p>
          <a:p>
            <a:pPr eaLnBrk="1" hangingPunct="1">
              <a:buFontTx/>
              <a:buNone/>
            </a:pPr>
            <a:r>
              <a:rPr lang="zh-CN" altLang="en-US" sz="2800" b="1" dirty="0" smtClean="0">
                <a:solidFill>
                  <a:srgbClr val="0000FF"/>
                </a:solidFill>
              </a:rPr>
              <a:t>      化合价</a:t>
            </a:r>
            <a:endParaRPr lang="zh-CN" altLang="en-US" sz="2800" b="1" dirty="0" smtClean="0">
              <a:solidFill>
                <a:srgbClr val="0000FF"/>
              </a:solidFill>
            </a:endParaRPr>
          </a:p>
          <a:p>
            <a:pPr eaLnBrk="1" hangingPunct="1"/>
            <a:r>
              <a:rPr lang="en-US" altLang="zh-CN" sz="2800" b="1" dirty="0" smtClean="0">
                <a:solidFill>
                  <a:srgbClr val="0000FF"/>
                </a:solidFill>
              </a:rPr>
              <a:t>4.</a:t>
            </a:r>
            <a:r>
              <a:rPr lang="zh-CN" altLang="en-US" sz="2800" b="1" dirty="0" smtClean="0">
                <a:solidFill>
                  <a:srgbClr val="0000FF"/>
                </a:solidFill>
              </a:rPr>
              <a:t>原子半径</a:t>
            </a:r>
            <a:endParaRPr lang="zh-CN" altLang="en-US" sz="2800" b="1" dirty="0" smtClean="0">
              <a:solidFill>
                <a:srgbClr val="0000FF"/>
              </a:solidFill>
            </a:endParaRPr>
          </a:p>
          <a:p>
            <a:pPr eaLnBrk="1" hangingPunct="1">
              <a:buFontTx/>
              <a:buNone/>
            </a:pPr>
            <a:endParaRPr lang="en-US" altLang="zh-CN" b="1" dirty="0" smtClean="0">
              <a:solidFill>
                <a:srgbClr val="0000FF"/>
              </a:solidFill>
            </a:endParaRPr>
          </a:p>
        </p:txBody>
      </p:sp>
      <p:sp>
        <p:nvSpPr>
          <p:cNvPr id="4101" name="Rectangle 5"/>
          <p:cNvSpPr>
            <a:spLocks noChangeArrowheads="1"/>
          </p:cNvSpPr>
          <p:nvPr/>
        </p:nvSpPr>
        <p:spPr bwMode="auto">
          <a:xfrm>
            <a:off x="1524000" y="1"/>
            <a:ext cx="2808288" cy="830997"/>
          </a:xfrm>
          <a:prstGeom prst="rect">
            <a:avLst/>
          </a:prstGeom>
          <a:noFill/>
          <a:ln w="85725" cmpd="tri">
            <a:solidFill>
              <a:srgbClr val="FF0000"/>
            </a:solidFill>
            <a:miter lim="800000"/>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4800" b="1">
                <a:solidFill>
                  <a:srgbClr val="FF3300"/>
                </a:solidFill>
              </a:rPr>
              <a:t>知识复习</a:t>
            </a:r>
            <a:endParaRPr lang="zh-CN" altLang="en-US" sz="4800" b="1">
              <a:solidFill>
                <a:srgbClr val="FF3300"/>
              </a:solidFill>
            </a:endParaRPr>
          </a:p>
        </p:txBody>
      </p:sp>
      <p:grpSp>
        <p:nvGrpSpPr>
          <p:cNvPr id="2" name="Group 16"/>
          <p:cNvGrpSpPr/>
          <p:nvPr/>
        </p:nvGrpSpPr>
        <p:grpSpPr bwMode="auto">
          <a:xfrm>
            <a:off x="3786494" y="3809790"/>
            <a:ext cx="5653087" cy="946150"/>
            <a:chOff x="2199" y="2886"/>
            <a:chExt cx="3561" cy="596"/>
          </a:xfrm>
        </p:grpSpPr>
        <p:sp>
          <p:nvSpPr>
            <p:cNvPr id="4118" name="Text Box 8"/>
            <p:cNvSpPr txBox="1">
              <a:spLocks noChangeArrowheads="1"/>
            </p:cNvSpPr>
            <p:nvPr/>
          </p:nvSpPr>
          <p:spPr bwMode="auto">
            <a:xfrm>
              <a:off x="2943" y="2886"/>
              <a:ext cx="2817"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algn="l" eaLnBrk="1" hangingPunct="1">
                <a:spcBef>
                  <a:spcPct val="50000"/>
                </a:spcBef>
              </a:pPr>
              <a:r>
                <a:rPr lang="zh-CN" altLang="en-US" sz="2800" b="1" dirty="0">
                  <a:solidFill>
                    <a:srgbClr val="0000FF"/>
                  </a:solidFill>
                </a:rPr>
                <a:t>同周期最高正价从</a:t>
              </a:r>
              <a:r>
                <a:rPr lang="en-US" altLang="zh-CN" sz="2800" b="1" dirty="0">
                  <a:solidFill>
                    <a:srgbClr val="0000FF"/>
                  </a:solidFill>
                </a:rPr>
                <a:t>+1</a:t>
              </a:r>
              <a:r>
                <a:rPr lang="zh-CN" altLang="en-US" sz="2800" b="1" dirty="0">
                  <a:solidFill>
                    <a:srgbClr val="0000FF"/>
                  </a:solidFill>
                </a:rPr>
                <a:t>价到</a:t>
              </a:r>
              <a:r>
                <a:rPr lang="en-US" altLang="zh-CN" sz="2800" b="1" dirty="0">
                  <a:solidFill>
                    <a:srgbClr val="0000FF"/>
                  </a:solidFill>
                </a:rPr>
                <a:t>+7 </a:t>
              </a:r>
              <a:r>
                <a:rPr lang="zh-CN" altLang="en-US" sz="2800" b="1" dirty="0">
                  <a:solidFill>
                    <a:srgbClr val="0000FF"/>
                  </a:solidFill>
                </a:rPr>
                <a:t>价 负价从</a:t>
              </a:r>
              <a:r>
                <a:rPr lang="en-US" altLang="zh-CN" sz="2800" b="1" dirty="0">
                  <a:solidFill>
                    <a:srgbClr val="0000FF"/>
                  </a:solidFill>
                </a:rPr>
                <a:t>-4</a:t>
              </a:r>
              <a:r>
                <a:rPr lang="zh-CN" altLang="en-US" sz="2800" b="1" dirty="0">
                  <a:solidFill>
                    <a:srgbClr val="0000FF"/>
                  </a:solidFill>
                </a:rPr>
                <a:t>到</a:t>
              </a:r>
              <a:r>
                <a:rPr lang="en-US" altLang="zh-CN" sz="2800" b="1" dirty="0">
                  <a:solidFill>
                    <a:srgbClr val="0000FF"/>
                  </a:solidFill>
                </a:rPr>
                <a:t>-1</a:t>
              </a:r>
              <a:r>
                <a:rPr lang="zh-CN" altLang="en-US" sz="2800" b="1" dirty="0">
                  <a:solidFill>
                    <a:srgbClr val="0000FF"/>
                  </a:solidFill>
                </a:rPr>
                <a:t>价</a:t>
              </a:r>
              <a:endParaRPr lang="zh-CN" altLang="en-US" sz="2800" b="1" dirty="0">
                <a:solidFill>
                  <a:srgbClr val="0000FF"/>
                </a:solidFill>
              </a:endParaRPr>
            </a:p>
          </p:txBody>
        </p:sp>
        <p:sp>
          <p:nvSpPr>
            <p:cNvPr id="4119" name="Line 13"/>
            <p:cNvSpPr>
              <a:spLocks noChangeShapeType="1"/>
            </p:cNvSpPr>
            <p:nvPr/>
          </p:nvSpPr>
          <p:spPr bwMode="auto">
            <a:xfrm>
              <a:off x="2199" y="3113"/>
              <a:ext cx="793" cy="0"/>
            </a:xfrm>
            <a:prstGeom prst="line">
              <a:avLst/>
            </a:prstGeom>
            <a:noFill/>
            <a:ln w="82550">
              <a:solidFill>
                <a:schemeClr val="tx2"/>
              </a:solidFill>
              <a:miter lim="800000"/>
              <a:tailEnd type="stealth" w="lg" len="lg"/>
            </a:ln>
            <a:extLst>
              <a:ext uri="{909E8E84-426E-40DD-AFC4-6F175D3DCCD1}">
                <a14:hiddenFill xmlns:a14="http://schemas.microsoft.com/office/drawing/2010/main">
                  <a:noFill/>
                </a14:hiddenFill>
              </a:ext>
            </a:extLst>
          </p:spPr>
          <p:txBody>
            <a:bodyPr wrap="none"/>
            <a:lstStyle/>
            <a:p>
              <a:endParaRPr lang="zh-CN" altLang="en-US"/>
            </a:p>
          </p:txBody>
        </p:sp>
      </p:grpSp>
      <p:grpSp>
        <p:nvGrpSpPr>
          <p:cNvPr id="3" name="Group 17"/>
          <p:cNvGrpSpPr/>
          <p:nvPr/>
        </p:nvGrpSpPr>
        <p:grpSpPr bwMode="auto">
          <a:xfrm>
            <a:off x="3559176" y="4914900"/>
            <a:ext cx="5830888" cy="946150"/>
            <a:chOff x="1282" y="2921"/>
            <a:chExt cx="3673" cy="596"/>
          </a:xfrm>
        </p:grpSpPr>
        <p:sp>
          <p:nvSpPr>
            <p:cNvPr id="4116" name="Text Box 10"/>
            <p:cNvSpPr txBox="1">
              <a:spLocks noChangeArrowheads="1"/>
            </p:cNvSpPr>
            <p:nvPr/>
          </p:nvSpPr>
          <p:spPr bwMode="auto">
            <a:xfrm>
              <a:off x="2075" y="2921"/>
              <a:ext cx="2880"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lnSpc>
                  <a:spcPct val="90000"/>
                </a:lnSpc>
                <a:spcBef>
                  <a:spcPct val="20000"/>
                </a:spcBef>
              </a:pPr>
              <a:r>
                <a:rPr lang="zh-CN" altLang="en-US" sz="2800" b="1" dirty="0">
                  <a:solidFill>
                    <a:srgbClr val="0000FF"/>
                  </a:solidFill>
                </a:rPr>
                <a:t>同一周期从左到右逐渐</a:t>
              </a:r>
              <a:endParaRPr lang="zh-CN" altLang="en-US" sz="2800" b="1" dirty="0">
                <a:solidFill>
                  <a:srgbClr val="FF0000"/>
                </a:solidFill>
              </a:endParaRPr>
            </a:p>
            <a:p>
              <a:pPr eaLnBrk="1" hangingPunct="1">
                <a:lnSpc>
                  <a:spcPct val="90000"/>
                </a:lnSpc>
                <a:spcBef>
                  <a:spcPct val="20000"/>
                </a:spcBef>
              </a:pPr>
              <a:r>
                <a:rPr lang="zh-CN" altLang="en-US" sz="2800" b="1" dirty="0">
                  <a:solidFill>
                    <a:srgbClr val="0000FF"/>
                  </a:solidFill>
                </a:rPr>
                <a:t>同一主族从上到下逐渐</a:t>
              </a:r>
              <a:endParaRPr lang="zh-CN" altLang="en-US" sz="2800" b="1" dirty="0">
                <a:solidFill>
                  <a:srgbClr val="FF0000"/>
                </a:solidFill>
              </a:endParaRPr>
            </a:p>
          </p:txBody>
        </p:sp>
        <p:sp>
          <p:nvSpPr>
            <p:cNvPr id="4117" name="Line 14"/>
            <p:cNvSpPr>
              <a:spLocks noChangeShapeType="1"/>
            </p:cNvSpPr>
            <p:nvPr/>
          </p:nvSpPr>
          <p:spPr bwMode="auto">
            <a:xfrm>
              <a:off x="1282" y="3239"/>
              <a:ext cx="793" cy="0"/>
            </a:xfrm>
            <a:prstGeom prst="line">
              <a:avLst/>
            </a:prstGeom>
            <a:noFill/>
            <a:ln w="82550">
              <a:solidFill>
                <a:schemeClr val="tx2"/>
              </a:solidFill>
              <a:miter lim="800000"/>
              <a:tailEnd type="stealth" w="lg" len="lg"/>
            </a:ln>
            <a:extLst>
              <a:ext uri="{909E8E84-426E-40DD-AFC4-6F175D3DCCD1}">
                <a14:hiddenFill xmlns:a14="http://schemas.microsoft.com/office/drawing/2010/main">
                  <a:noFill/>
                </a14:hiddenFill>
              </a:ext>
            </a:extLst>
          </p:spPr>
          <p:txBody>
            <a:bodyPr wrap="none"/>
            <a:lstStyle/>
            <a:p>
              <a:endParaRPr lang="zh-CN" altLang="en-US"/>
            </a:p>
          </p:txBody>
        </p:sp>
      </p:grpSp>
      <p:grpSp>
        <p:nvGrpSpPr>
          <p:cNvPr id="4" name="Group 18"/>
          <p:cNvGrpSpPr/>
          <p:nvPr/>
        </p:nvGrpSpPr>
        <p:grpSpPr bwMode="auto">
          <a:xfrm>
            <a:off x="3431704" y="2676558"/>
            <a:ext cx="5795962" cy="946150"/>
            <a:chOff x="1383" y="2251"/>
            <a:chExt cx="3651" cy="596"/>
          </a:xfrm>
        </p:grpSpPr>
        <p:sp>
          <p:nvSpPr>
            <p:cNvPr id="4114" name="Text Box 19"/>
            <p:cNvSpPr txBox="1">
              <a:spLocks noChangeArrowheads="1"/>
            </p:cNvSpPr>
            <p:nvPr/>
          </p:nvSpPr>
          <p:spPr bwMode="auto">
            <a:xfrm>
              <a:off x="2154" y="2251"/>
              <a:ext cx="2880"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lnSpc>
                  <a:spcPct val="90000"/>
                </a:lnSpc>
                <a:spcBef>
                  <a:spcPct val="20000"/>
                </a:spcBef>
              </a:pPr>
              <a:r>
                <a:rPr lang="zh-CN" altLang="en-US" sz="2800" b="1" dirty="0">
                  <a:solidFill>
                    <a:srgbClr val="0000FF"/>
                  </a:solidFill>
                </a:rPr>
                <a:t>同一周期从左到右逐渐</a:t>
              </a:r>
              <a:endParaRPr lang="zh-CN" altLang="en-US" sz="2800" b="1" dirty="0">
                <a:solidFill>
                  <a:srgbClr val="FF0000"/>
                </a:solidFill>
              </a:endParaRPr>
            </a:p>
            <a:p>
              <a:pPr eaLnBrk="1" hangingPunct="1">
                <a:lnSpc>
                  <a:spcPct val="90000"/>
                </a:lnSpc>
                <a:spcBef>
                  <a:spcPct val="20000"/>
                </a:spcBef>
              </a:pPr>
              <a:r>
                <a:rPr lang="zh-CN" altLang="en-US" sz="2800" b="1" dirty="0">
                  <a:solidFill>
                    <a:srgbClr val="0000FF"/>
                  </a:solidFill>
                </a:rPr>
                <a:t>同一主族从上到下逐渐</a:t>
              </a:r>
              <a:endParaRPr lang="zh-CN" altLang="en-US" sz="2800" b="1" dirty="0">
                <a:solidFill>
                  <a:srgbClr val="FF0000"/>
                </a:solidFill>
              </a:endParaRPr>
            </a:p>
          </p:txBody>
        </p:sp>
        <p:sp>
          <p:nvSpPr>
            <p:cNvPr id="4115" name="Line 20"/>
            <p:cNvSpPr>
              <a:spLocks noChangeShapeType="1"/>
            </p:cNvSpPr>
            <p:nvPr/>
          </p:nvSpPr>
          <p:spPr bwMode="auto">
            <a:xfrm>
              <a:off x="1383" y="2478"/>
              <a:ext cx="793" cy="0"/>
            </a:xfrm>
            <a:prstGeom prst="line">
              <a:avLst/>
            </a:prstGeom>
            <a:noFill/>
            <a:ln w="82550">
              <a:solidFill>
                <a:schemeClr val="tx2"/>
              </a:solidFill>
              <a:miter lim="800000"/>
              <a:tailEnd type="stealth" w="lg" len="lg"/>
            </a:ln>
            <a:extLst>
              <a:ext uri="{909E8E84-426E-40DD-AFC4-6F175D3DCCD1}">
                <a14:hiddenFill xmlns:a14="http://schemas.microsoft.com/office/drawing/2010/main">
                  <a:noFill/>
                </a14:hiddenFill>
              </a:ext>
            </a:extLst>
          </p:spPr>
          <p:txBody>
            <a:bodyPr wrap="none"/>
            <a:lstStyle/>
            <a:p>
              <a:endParaRPr lang="zh-CN" altLang="en-US"/>
            </a:p>
          </p:txBody>
        </p:sp>
      </p:grpSp>
      <p:grpSp>
        <p:nvGrpSpPr>
          <p:cNvPr id="5" name="Group 25"/>
          <p:cNvGrpSpPr/>
          <p:nvPr/>
        </p:nvGrpSpPr>
        <p:grpSpPr bwMode="auto">
          <a:xfrm>
            <a:off x="3575720" y="1523457"/>
            <a:ext cx="5795962" cy="946150"/>
            <a:chOff x="1383" y="2251"/>
            <a:chExt cx="3651" cy="596"/>
          </a:xfrm>
        </p:grpSpPr>
        <p:sp>
          <p:nvSpPr>
            <p:cNvPr id="4112" name="Text Box 26"/>
            <p:cNvSpPr txBox="1">
              <a:spLocks noChangeArrowheads="1"/>
            </p:cNvSpPr>
            <p:nvPr/>
          </p:nvSpPr>
          <p:spPr bwMode="auto">
            <a:xfrm>
              <a:off x="2154" y="2251"/>
              <a:ext cx="2880"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lnSpc>
                  <a:spcPct val="90000"/>
                </a:lnSpc>
                <a:spcBef>
                  <a:spcPct val="20000"/>
                </a:spcBef>
              </a:pPr>
              <a:r>
                <a:rPr lang="zh-CN" altLang="en-US" sz="2800" b="1" dirty="0">
                  <a:solidFill>
                    <a:srgbClr val="0000FF"/>
                  </a:solidFill>
                </a:rPr>
                <a:t>同一周期从左到右逐渐</a:t>
              </a:r>
              <a:endParaRPr lang="zh-CN" altLang="en-US" sz="2800" b="1" dirty="0">
                <a:solidFill>
                  <a:srgbClr val="FF0000"/>
                </a:solidFill>
              </a:endParaRPr>
            </a:p>
            <a:p>
              <a:pPr eaLnBrk="1" hangingPunct="1">
                <a:lnSpc>
                  <a:spcPct val="90000"/>
                </a:lnSpc>
                <a:spcBef>
                  <a:spcPct val="20000"/>
                </a:spcBef>
              </a:pPr>
              <a:r>
                <a:rPr lang="zh-CN" altLang="en-US" sz="2800" b="1" dirty="0">
                  <a:solidFill>
                    <a:srgbClr val="0000FF"/>
                  </a:solidFill>
                </a:rPr>
                <a:t>同一主族从上到下逐渐</a:t>
              </a:r>
              <a:endParaRPr lang="zh-CN" altLang="en-US" sz="2800" b="1" dirty="0">
                <a:solidFill>
                  <a:srgbClr val="FF0000"/>
                </a:solidFill>
              </a:endParaRPr>
            </a:p>
          </p:txBody>
        </p:sp>
        <p:sp>
          <p:nvSpPr>
            <p:cNvPr id="4113" name="Line 27"/>
            <p:cNvSpPr>
              <a:spLocks noChangeShapeType="1"/>
            </p:cNvSpPr>
            <p:nvPr/>
          </p:nvSpPr>
          <p:spPr bwMode="auto">
            <a:xfrm>
              <a:off x="1383" y="2478"/>
              <a:ext cx="793" cy="0"/>
            </a:xfrm>
            <a:prstGeom prst="line">
              <a:avLst/>
            </a:prstGeom>
            <a:noFill/>
            <a:ln w="82550">
              <a:solidFill>
                <a:schemeClr val="tx2"/>
              </a:solidFill>
              <a:miter lim="800000"/>
              <a:tailEnd type="stealth" w="lg" len="lg"/>
            </a:ln>
            <a:extLst>
              <a:ext uri="{909E8E84-426E-40DD-AFC4-6F175D3DCCD1}">
                <a14:hiddenFill xmlns:a14="http://schemas.microsoft.com/office/drawing/2010/main">
                  <a:noFill/>
                </a14:hiddenFill>
              </a:ext>
            </a:extLst>
          </p:spPr>
          <p:txBody>
            <a:bodyPr wrap="none"/>
            <a:lstStyle/>
            <a:p>
              <a:endParaRPr lang="zh-CN" altLang="en-US"/>
            </a:p>
          </p:txBody>
        </p:sp>
      </p:grpSp>
      <p:sp>
        <p:nvSpPr>
          <p:cNvPr id="6152" name="Rectangle 1032"/>
          <p:cNvSpPr>
            <a:spLocks noChangeArrowheads="1"/>
          </p:cNvSpPr>
          <p:nvPr/>
        </p:nvSpPr>
        <p:spPr bwMode="auto">
          <a:xfrm>
            <a:off x="8653594" y="1411757"/>
            <a:ext cx="100860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b="1" dirty="0">
                <a:solidFill>
                  <a:srgbClr val="FF0000"/>
                </a:solidFill>
              </a:rPr>
              <a:t>减弱</a:t>
            </a:r>
            <a:endParaRPr lang="zh-CN" altLang="en-US" b="1" dirty="0">
              <a:solidFill>
                <a:srgbClr val="FF0000"/>
              </a:solidFill>
            </a:endParaRPr>
          </a:p>
        </p:txBody>
      </p:sp>
      <p:sp>
        <p:nvSpPr>
          <p:cNvPr id="6153" name="Rectangle 1033"/>
          <p:cNvSpPr>
            <a:spLocks noChangeArrowheads="1"/>
          </p:cNvSpPr>
          <p:nvPr/>
        </p:nvSpPr>
        <p:spPr bwMode="auto">
          <a:xfrm>
            <a:off x="8565001" y="1883820"/>
            <a:ext cx="100860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b="1" dirty="0">
                <a:solidFill>
                  <a:srgbClr val="FF0000"/>
                </a:solidFill>
              </a:rPr>
              <a:t>增强</a:t>
            </a:r>
            <a:endParaRPr lang="zh-CN" altLang="en-US" b="1" dirty="0">
              <a:solidFill>
                <a:srgbClr val="FF0000"/>
              </a:solidFill>
            </a:endParaRPr>
          </a:p>
        </p:txBody>
      </p:sp>
      <p:sp>
        <p:nvSpPr>
          <p:cNvPr id="6154" name="Rectangle 1034"/>
          <p:cNvSpPr>
            <a:spLocks noChangeArrowheads="1"/>
          </p:cNvSpPr>
          <p:nvPr/>
        </p:nvSpPr>
        <p:spPr bwMode="auto">
          <a:xfrm>
            <a:off x="8555739" y="2536570"/>
            <a:ext cx="100860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b="1" dirty="0">
                <a:solidFill>
                  <a:srgbClr val="FF0000"/>
                </a:solidFill>
              </a:rPr>
              <a:t>增强</a:t>
            </a:r>
            <a:endParaRPr lang="zh-CN" altLang="en-US" b="1" dirty="0">
              <a:solidFill>
                <a:srgbClr val="FF0000"/>
              </a:solidFill>
            </a:endParaRPr>
          </a:p>
        </p:txBody>
      </p:sp>
      <p:sp>
        <p:nvSpPr>
          <p:cNvPr id="6155" name="Rectangle 1035"/>
          <p:cNvSpPr>
            <a:spLocks noChangeArrowheads="1"/>
          </p:cNvSpPr>
          <p:nvPr/>
        </p:nvSpPr>
        <p:spPr bwMode="auto">
          <a:xfrm>
            <a:off x="8575617" y="3103191"/>
            <a:ext cx="1008609"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lnSpc>
                <a:spcPct val="90000"/>
              </a:lnSpc>
              <a:spcBef>
                <a:spcPct val="20000"/>
              </a:spcBef>
            </a:pPr>
            <a:r>
              <a:rPr lang="zh-CN" altLang="en-US" b="1" dirty="0">
                <a:solidFill>
                  <a:srgbClr val="FF0000"/>
                </a:solidFill>
              </a:rPr>
              <a:t>减弱</a:t>
            </a:r>
            <a:endParaRPr lang="zh-CN" altLang="en-US" b="1" dirty="0">
              <a:solidFill>
                <a:srgbClr val="FF0000"/>
              </a:solidFill>
            </a:endParaRPr>
          </a:p>
        </p:txBody>
      </p:sp>
      <p:sp>
        <p:nvSpPr>
          <p:cNvPr id="6156" name="Rectangle 1036"/>
          <p:cNvSpPr>
            <a:spLocks noChangeArrowheads="1"/>
          </p:cNvSpPr>
          <p:nvPr/>
        </p:nvSpPr>
        <p:spPr bwMode="auto">
          <a:xfrm>
            <a:off x="8867377" y="4766697"/>
            <a:ext cx="100860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b="1" dirty="0">
                <a:solidFill>
                  <a:srgbClr val="FF0000"/>
                </a:solidFill>
              </a:rPr>
              <a:t>减小</a:t>
            </a:r>
            <a:endParaRPr lang="zh-CN" altLang="en-US" b="1" dirty="0">
              <a:solidFill>
                <a:srgbClr val="FF0000"/>
              </a:solidFill>
            </a:endParaRPr>
          </a:p>
        </p:txBody>
      </p:sp>
      <p:sp>
        <p:nvSpPr>
          <p:cNvPr id="6157" name="Rectangle 1037"/>
          <p:cNvSpPr>
            <a:spLocks noChangeArrowheads="1"/>
          </p:cNvSpPr>
          <p:nvPr/>
        </p:nvSpPr>
        <p:spPr bwMode="auto">
          <a:xfrm>
            <a:off x="8867376" y="5351513"/>
            <a:ext cx="1008609"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lnSpc>
                <a:spcPct val="90000"/>
              </a:lnSpc>
              <a:spcBef>
                <a:spcPct val="20000"/>
              </a:spcBef>
            </a:pPr>
            <a:r>
              <a:rPr lang="zh-CN" altLang="en-US" b="1" dirty="0">
                <a:solidFill>
                  <a:srgbClr val="FF0000"/>
                </a:solidFill>
              </a:rPr>
              <a:t>增大</a:t>
            </a:r>
            <a:endParaRPr lang="zh-CN" alt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checkerboard(across)">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152"/>
                                        </p:tgtEl>
                                        <p:attrNameLst>
                                          <p:attrName>style.visibility</p:attrName>
                                        </p:attrNameLst>
                                      </p:cBhvr>
                                      <p:to>
                                        <p:strVal val="visible"/>
                                      </p:to>
                                    </p:set>
                                    <p:animEffect transition="in" filter="checkerboard(across)">
                                      <p:cBhvr>
                                        <p:cTn id="17" dur="500"/>
                                        <p:tgtEl>
                                          <p:spTgt spid="615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153"/>
                                        </p:tgtEl>
                                        <p:attrNameLst>
                                          <p:attrName>style.visibility</p:attrName>
                                        </p:attrNameLst>
                                      </p:cBhvr>
                                      <p:to>
                                        <p:strVal val="visible"/>
                                      </p:to>
                                    </p:set>
                                    <p:animEffect transition="in" filter="checkerboard(across)">
                                      <p:cBhvr>
                                        <p:cTn id="22" dur="500"/>
                                        <p:tgtEl>
                                          <p:spTgt spid="615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075">
                                            <p:txEl>
                                              <p:pRg st="2" end="2"/>
                                            </p:txEl>
                                          </p:spTgt>
                                        </p:tgtEl>
                                        <p:attrNameLst>
                                          <p:attrName>style.visibility</p:attrName>
                                        </p:attrNameLst>
                                      </p:cBhvr>
                                      <p:to>
                                        <p:strVal val="visible"/>
                                      </p:to>
                                    </p:set>
                                    <p:animEffect transition="in" filter="checkerboard(across)">
                                      <p:cBhvr>
                                        <p:cTn id="27" dur="500"/>
                                        <p:tgtEl>
                                          <p:spTgt spid="307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154"/>
                                        </p:tgtEl>
                                        <p:attrNameLst>
                                          <p:attrName>style.visibility</p:attrName>
                                        </p:attrNameLst>
                                      </p:cBhvr>
                                      <p:to>
                                        <p:strVal val="visible"/>
                                      </p:to>
                                    </p:set>
                                    <p:animEffect transition="in" filter="checkerboard(across)">
                                      <p:cBhvr>
                                        <p:cTn id="37" dur="500"/>
                                        <p:tgtEl>
                                          <p:spTgt spid="6154"/>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6155"/>
                                        </p:tgtEl>
                                        <p:attrNameLst>
                                          <p:attrName>style.visibility</p:attrName>
                                        </p:attrNameLst>
                                      </p:cBhvr>
                                      <p:to>
                                        <p:strVal val="visible"/>
                                      </p:to>
                                    </p:set>
                                    <p:animEffect transition="in" filter="checkerboard(across)">
                                      <p:cBhvr>
                                        <p:cTn id="42" dur="500"/>
                                        <p:tgtEl>
                                          <p:spTgt spid="6155"/>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075">
                                            <p:txEl>
                                              <p:pRg st="4" end="4"/>
                                            </p:txEl>
                                          </p:spTgt>
                                        </p:tgtEl>
                                        <p:attrNameLst>
                                          <p:attrName>style.visibility</p:attrName>
                                        </p:attrNameLst>
                                      </p:cBhvr>
                                      <p:to>
                                        <p:strVal val="visible"/>
                                      </p:to>
                                    </p:set>
                                    <p:animEffect transition="in" filter="checkerboard(across)">
                                      <p:cBhvr>
                                        <p:cTn id="47" dur="500"/>
                                        <p:tgtEl>
                                          <p:spTgt spid="3075">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075">
                                            <p:txEl>
                                              <p:pRg st="5" end="5"/>
                                            </p:txEl>
                                          </p:spTgt>
                                        </p:tgtEl>
                                        <p:attrNameLst>
                                          <p:attrName>style.visibility</p:attrName>
                                        </p:attrNameLst>
                                      </p:cBhvr>
                                      <p:to>
                                        <p:strVal val="visible"/>
                                      </p:to>
                                    </p:set>
                                    <p:animEffect transition="in" filter="checkerboard(across)">
                                      <p:cBhvr>
                                        <p:cTn id="52" dur="500"/>
                                        <p:tgtEl>
                                          <p:spTgt spid="3075">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wipe(left)">
                                      <p:cBhvr>
                                        <p:cTn id="57" dur="500"/>
                                        <p:tgtEl>
                                          <p:spTgt spid="2"/>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075">
                                            <p:txEl>
                                              <p:pRg st="6" end="6"/>
                                            </p:txEl>
                                          </p:spTgt>
                                        </p:tgtEl>
                                        <p:attrNameLst>
                                          <p:attrName>style.visibility</p:attrName>
                                        </p:attrNameLst>
                                      </p:cBhvr>
                                      <p:to>
                                        <p:strVal val="visible"/>
                                      </p:to>
                                    </p:set>
                                    <p:animEffect transition="in" filter="checkerboard(across)">
                                      <p:cBhvr>
                                        <p:cTn id="62" dur="500"/>
                                        <p:tgtEl>
                                          <p:spTgt spid="3075">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wipe(left)">
                                      <p:cBhvr>
                                        <p:cTn id="67" dur="500"/>
                                        <p:tgtEl>
                                          <p:spTgt spid="3"/>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6156"/>
                                        </p:tgtEl>
                                        <p:attrNameLst>
                                          <p:attrName>style.visibility</p:attrName>
                                        </p:attrNameLst>
                                      </p:cBhvr>
                                      <p:to>
                                        <p:strVal val="visible"/>
                                      </p:to>
                                    </p:set>
                                    <p:animEffect transition="in" filter="checkerboard(across)">
                                      <p:cBhvr>
                                        <p:cTn id="72" dur="500"/>
                                        <p:tgtEl>
                                          <p:spTgt spid="6156"/>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6157"/>
                                        </p:tgtEl>
                                        <p:attrNameLst>
                                          <p:attrName>style.visibility</p:attrName>
                                        </p:attrNameLst>
                                      </p:cBhvr>
                                      <p:to>
                                        <p:strVal val="visible"/>
                                      </p:to>
                                    </p:set>
                                    <p:animEffect transition="in" filter="checkerboard(across)">
                                      <p:cBhvr>
                                        <p:cTn id="77" dur="500"/>
                                        <p:tgtEl>
                                          <p:spTgt spid="6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P spid="6152" grpId="0"/>
      <p:bldP spid="6153" grpId="0"/>
      <p:bldP spid="6154" grpId="0"/>
      <p:bldP spid="6155" grpId="0"/>
      <p:bldP spid="6156" grpId="0"/>
      <p:bldP spid="615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p:nvPr/>
        </p:nvSpPr>
        <p:spPr>
          <a:xfrm>
            <a:off x="131445" y="1493520"/>
            <a:ext cx="9025255" cy="914400"/>
          </a:xfrm>
          <a:prstGeom prst="rect">
            <a:avLst/>
          </a:prstGeom>
          <a:noFill/>
          <a:ln w="9525">
            <a:noFill/>
          </a:ln>
        </p:spPr>
        <p:txBody>
          <a:bodyPr wrap="square">
            <a:spAutoFit/>
          </a:bodyPr>
          <a:lstStyle/>
          <a:p>
            <a:pPr lvl="0" algn="ctr" eaLnBrk="1" hangingPunct="1">
              <a:spcBef>
                <a:spcPct val="50000"/>
              </a:spcBef>
            </a:pPr>
            <a:r>
              <a:rPr lang="zh-CN" altLang="en-US" sz="5400" b="1" dirty="0">
                <a:solidFill>
                  <a:srgbClr val="000000"/>
                </a:solidFill>
                <a:latin typeface="Arial" panose="020B0604020202020204" pitchFamily="34" charset="0"/>
                <a:ea typeface="宋体" panose="02010600030101010101" pitchFamily="2" charset="-122"/>
              </a:rPr>
              <a:t>元素的电负性及其变化规律</a:t>
            </a:r>
            <a:r>
              <a:rPr lang="zh-CN" altLang="en-US" b="1" dirty="0">
                <a:solidFill>
                  <a:srgbClr val="000000"/>
                </a:solidFill>
                <a:latin typeface="Arial" panose="020B0604020202020204" pitchFamily="34" charset="0"/>
                <a:ea typeface="宋体" panose="02010600030101010101" pitchFamily="2" charset="-122"/>
              </a:rPr>
              <a:t> </a:t>
            </a:r>
            <a:endParaRPr lang="zh-CN" altLang="en-US" b="1" dirty="0">
              <a:solidFill>
                <a:srgbClr val="00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circle(in)">
                                      <p:cBhvr>
                                        <p:cTn id="7" dur="20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p:nvPr/>
        </p:nvSpPr>
        <p:spPr>
          <a:xfrm>
            <a:off x="21590" y="-6985"/>
            <a:ext cx="12149455" cy="1554480"/>
          </a:xfrm>
          <a:prstGeom prst="rect">
            <a:avLst/>
          </a:prstGeom>
          <a:noFill/>
          <a:ln w="9525">
            <a:noFill/>
          </a:ln>
        </p:spPr>
        <p:txBody>
          <a:bodyPr wrap="square" anchor="ctr">
            <a:spAutoFit/>
          </a:bodyPr>
          <a:lstStyle/>
          <a:p>
            <a:pPr lvl="0" eaLnBrk="1" hangingPunct="1">
              <a:lnSpc>
                <a:spcPct val="150000"/>
              </a:lnSpc>
            </a:pPr>
            <a:r>
              <a:rPr lang="en-US" altLang="zh-CN" sz="3200" b="1" dirty="0">
                <a:solidFill>
                  <a:srgbClr val="FF3300"/>
                </a:solidFill>
                <a:latin typeface="Arial" panose="020B0604020202020204" pitchFamily="34" charset="0"/>
                <a:ea typeface="宋体" panose="02010600030101010101" pitchFamily="2" charset="-122"/>
              </a:rPr>
              <a:t>【</a:t>
            </a:r>
            <a:r>
              <a:rPr lang="zh-CN" altLang="en-US" sz="3200" b="1" dirty="0">
                <a:solidFill>
                  <a:srgbClr val="FF3300"/>
                </a:solidFill>
                <a:latin typeface="Arial" panose="020B0604020202020204" pitchFamily="34" charset="0"/>
                <a:ea typeface="宋体" panose="02010600030101010101" pitchFamily="2" charset="-122"/>
              </a:rPr>
              <a:t>复习</a:t>
            </a:r>
            <a:r>
              <a:rPr lang="en-US" altLang="zh-CN" sz="3200" b="1" dirty="0">
                <a:solidFill>
                  <a:srgbClr val="FF3300"/>
                </a:solidFill>
                <a:latin typeface="Arial" panose="020B0604020202020204" pitchFamily="34" charset="0"/>
                <a:ea typeface="宋体" panose="02010600030101010101" pitchFamily="2" charset="-122"/>
              </a:rPr>
              <a:t>】</a:t>
            </a:r>
            <a:r>
              <a:rPr lang="zh-CN" altLang="en-US" sz="3200" b="1" dirty="0">
                <a:solidFill>
                  <a:srgbClr val="FF3300"/>
                </a:solidFill>
                <a:latin typeface="Arial" panose="020B0604020202020204" pitchFamily="34" charset="0"/>
                <a:ea typeface="宋体" panose="02010600030101010101" pitchFamily="2" charset="-122"/>
              </a:rPr>
              <a:t>第一电离能的变化规律；比较</a:t>
            </a:r>
            <a:r>
              <a:rPr lang="en-US" altLang="zh-CN" sz="3200" b="1" dirty="0">
                <a:solidFill>
                  <a:srgbClr val="FF3300"/>
                </a:solidFill>
                <a:latin typeface="Arial" panose="020B0604020202020204" pitchFamily="34" charset="0"/>
                <a:ea typeface="宋体" panose="02010600030101010101" pitchFamily="2" charset="-122"/>
              </a:rPr>
              <a:t>C</a:t>
            </a:r>
            <a:r>
              <a:rPr lang="zh-CN" altLang="en-US" sz="3200" b="1" dirty="0">
                <a:solidFill>
                  <a:srgbClr val="FF3300"/>
                </a:solidFill>
                <a:latin typeface="Arial" panose="020B0604020202020204" pitchFamily="34" charset="0"/>
                <a:ea typeface="宋体" panose="02010600030101010101" pitchFamily="2" charset="-122"/>
              </a:rPr>
              <a:t>、</a:t>
            </a:r>
            <a:r>
              <a:rPr lang="en-US" altLang="zh-CN" sz="3200" b="1" dirty="0">
                <a:solidFill>
                  <a:srgbClr val="FF3300"/>
                </a:solidFill>
                <a:latin typeface="Arial" panose="020B0604020202020204" pitchFamily="34" charset="0"/>
                <a:ea typeface="宋体" panose="02010600030101010101" pitchFamily="2" charset="-122"/>
              </a:rPr>
              <a:t>N</a:t>
            </a:r>
            <a:r>
              <a:rPr lang="zh-CN" altLang="en-US" sz="3200" b="1" dirty="0">
                <a:solidFill>
                  <a:srgbClr val="FF3300"/>
                </a:solidFill>
                <a:latin typeface="Arial" panose="020B0604020202020204" pitchFamily="34" charset="0"/>
                <a:ea typeface="宋体" panose="02010600030101010101" pitchFamily="2" charset="-122"/>
              </a:rPr>
              <a:t>、</a:t>
            </a:r>
            <a:r>
              <a:rPr lang="en-US" altLang="zh-CN" sz="3200" b="1" dirty="0">
                <a:solidFill>
                  <a:srgbClr val="FF3300"/>
                </a:solidFill>
                <a:latin typeface="Arial" panose="020B0604020202020204" pitchFamily="34" charset="0"/>
                <a:ea typeface="宋体" panose="02010600030101010101" pitchFamily="2" charset="-122"/>
              </a:rPr>
              <a:t>O</a:t>
            </a:r>
            <a:r>
              <a:rPr lang="zh-CN" altLang="en-US" sz="3200" b="1" dirty="0">
                <a:solidFill>
                  <a:srgbClr val="FF3300"/>
                </a:solidFill>
                <a:latin typeface="Arial" panose="020B0604020202020204" pitchFamily="34" charset="0"/>
                <a:ea typeface="宋体" panose="02010600030101010101" pitchFamily="2" charset="-122"/>
              </a:rPr>
              <a:t>的第一电离能大小关系</a:t>
            </a:r>
            <a:r>
              <a:rPr lang="en-US" altLang="zh-CN" sz="800" dirty="0">
                <a:solidFill>
                  <a:schemeClr val="bg1"/>
                </a:solidFill>
                <a:latin typeface="Arial" panose="020B0604020202020204" pitchFamily="34" charset="0"/>
                <a:ea typeface="宋体" panose="02010600030101010101" pitchFamily="2" charset="-122"/>
              </a:rPr>
              <a:t>Zxxk</a:t>
            </a:r>
            <a:endParaRPr lang="zh-CN" altLang="en-US" sz="3200" b="1" dirty="0">
              <a:solidFill>
                <a:srgbClr val="FF3300"/>
              </a:solidFill>
              <a:latin typeface="Arial" panose="020B0604020202020204" pitchFamily="34" charset="0"/>
              <a:ea typeface="宋体" panose="02010600030101010101" pitchFamily="2" charset="-122"/>
            </a:endParaRPr>
          </a:p>
        </p:txBody>
      </p:sp>
      <p:sp>
        <p:nvSpPr>
          <p:cNvPr id="8195" name="Rectangle 3"/>
          <p:cNvSpPr/>
          <p:nvPr/>
        </p:nvSpPr>
        <p:spPr>
          <a:xfrm>
            <a:off x="1353503" y="1438275"/>
            <a:ext cx="3216910" cy="640080"/>
          </a:xfrm>
          <a:prstGeom prst="rect">
            <a:avLst/>
          </a:prstGeom>
          <a:noFill/>
          <a:ln w="9525">
            <a:noFill/>
          </a:ln>
        </p:spPr>
        <p:txBody>
          <a:bodyPr wrap="none" anchor="ctr">
            <a:spAutoFit/>
          </a:bodyPr>
          <a:lstStyle/>
          <a:p>
            <a:pPr lvl="0" algn="ctr" eaLnBrk="1" hangingPunct="1"/>
            <a:r>
              <a:rPr lang="en-US" altLang="zh-CN" sz="3600" b="1" dirty="0">
                <a:solidFill>
                  <a:srgbClr val="000000"/>
                </a:solidFill>
                <a:latin typeface="Arial" panose="020B0604020202020204" pitchFamily="34" charset="0"/>
                <a:ea typeface="宋体" panose="02010600030101010101" pitchFamily="2" charset="-122"/>
              </a:rPr>
              <a:t>【</a:t>
            </a:r>
            <a:r>
              <a:rPr lang="zh-CN" altLang="en-US" sz="3600" b="1" dirty="0">
                <a:solidFill>
                  <a:srgbClr val="000000"/>
                </a:solidFill>
                <a:latin typeface="Arial" panose="020B0604020202020204" pitchFamily="34" charset="0"/>
                <a:ea typeface="宋体" panose="02010600030101010101" pitchFamily="2" charset="-122"/>
              </a:rPr>
              <a:t>联想</a:t>
            </a:r>
            <a:r>
              <a:rPr lang="en-US" altLang="zh-CN" sz="3600" b="1" dirty="0">
                <a:solidFill>
                  <a:srgbClr val="000000"/>
                </a:solidFill>
                <a:latin typeface="Arial" panose="020B0604020202020204" pitchFamily="34" charset="0"/>
                <a:ea typeface="宋体" panose="02010600030101010101" pitchFamily="2" charset="-122"/>
              </a:rPr>
              <a:t>·</a:t>
            </a:r>
            <a:r>
              <a:rPr lang="zh-CN" altLang="en-US" sz="3600" b="1" dirty="0">
                <a:solidFill>
                  <a:srgbClr val="000000"/>
                </a:solidFill>
                <a:latin typeface="Arial" panose="020B0604020202020204" pitchFamily="34" charset="0"/>
                <a:ea typeface="宋体" panose="02010600030101010101" pitchFamily="2" charset="-122"/>
              </a:rPr>
              <a:t>质疑</a:t>
            </a:r>
            <a:r>
              <a:rPr lang="en-US" altLang="zh-CN" sz="3600" b="1" dirty="0">
                <a:solidFill>
                  <a:srgbClr val="000000"/>
                </a:solidFill>
                <a:latin typeface="Arial" panose="020B0604020202020204" pitchFamily="34" charset="0"/>
                <a:ea typeface="宋体" panose="02010600030101010101" pitchFamily="2" charset="-122"/>
              </a:rPr>
              <a:t>】 </a:t>
            </a:r>
            <a:endParaRPr lang="en-US" altLang="zh-CN" sz="3600" b="1" dirty="0">
              <a:solidFill>
                <a:srgbClr val="000000"/>
              </a:solidFill>
              <a:latin typeface="Arial" panose="020B0604020202020204" pitchFamily="34" charset="0"/>
              <a:ea typeface="宋体" panose="02010600030101010101" pitchFamily="2" charset="-122"/>
            </a:endParaRPr>
          </a:p>
        </p:txBody>
      </p:sp>
      <p:sp>
        <p:nvSpPr>
          <p:cNvPr id="8196" name="Rectangle 4"/>
          <p:cNvSpPr/>
          <p:nvPr/>
        </p:nvSpPr>
        <p:spPr>
          <a:xfrm>
            <a:off x="126365" y="3625850"/>
            <a:ext cx="11992610" cy="3108960"/>
          </a:xfrm>
          <a:prstGeom prst="rect">
            <a:avLst/>
          </a:prstGeom>
          <a:noFill/>
          <a:ln w="9525">
            <a:noFill/>
          </a:ln>
        </p:spPr>
        <p:txBody>
          <a:bodyPr wrap="square" anchor="ctr">
            <a:spAutoFit/>
          </a:bodyPr>
          <a:lstStyle/>
          <a:p>
            <a:pPr lvl="0" eaLnBrk="1" hangingPunct="1">
              <a:lnSpc>
                <a:spcPct val="150000"/>
              </a:lnSpc>
            </a:pPr>
            <a:r>
              <a:rPr lang="zh-CN" altLang="en-US" sz="3600" b="1" dirty="0">
                <a:solidFill>
                  <a:srgbClr val="FF0000"/>
                </a:solidFill>
                <a:latin typeface="Arial" panose="020B0604020202020204" pitchFamily="34" charset="0"/>
                <a:ea typeface="宋体" panose="02010600030101010101" pitchFamily="2" charset="-122"/>
              </a:rPr>
              <a:t>电子亲和能：</a:t>
            </a:r>
            <a:r>
              <a:rPr lang="zh-CN" altLang="en-US" sz="3200" b="1" dirty="0">
                <a:solidFill>
                  <a:srgbClr val="FF0000"/>
                </a:solidFill>
                <a:latin typeface="Arial" panose="020B0604020202020204" pitchFamily="34" charset="0"/>
                <a:ea typeface="宋体" panose="02010600030101010101" pitchFamily="2" charset="-122"/>
              </a:rPr>
              <a:t>元素的一个气态原子获得电子成为气态阴离子时放出的能量 。亲和能</a:t>
            </a:r>
            <a:r>
              <a:rPr lang="zh-CN" altLang="en-US" sz="3200" b="1" dirty="0">
                <a:latin typeface="Arial" panose="020B0604020202020204" pitchFamily="34" charset="0"/>
                <a:ea typeface="宋体" panose="02010600030101010101" pitchFamily="2" charset="-122"/>
              </a:rPr>
              <a:t>越大该元素就越易与电子结合。但是亲和能无论在周期还是同一族中均没有表现出简单的变化规律。且不易测定，准确性较差。所以应用价值不大。</a:t>
            </a:r>
            <a:endParaRPr lang="zh-CN" altLang="en-US" sz="3200" b="1" dirty="0">
              <a:latin typeface="Arial" panose="020B0604020202020204" pitchFamily="34" charset="0"/>
              <a:ea typeface="宋体" panose="02010600030101010101" pitchFamily="2" charset="-122"/>
            </a:endParaRPr>
          </a:p>
        </p:txBody>
      </p:sp>
      <p:graphicFrame>
        <p:nvGraphicFramePr>
          <p:cNvPr id="8197" name="Group 5"/>
          <p:cNvGraphicFramePr>
            <a:graphicFrameLocks noGrp="1"/>
          </p:cNvGraphicFramePr>
          <p:nvPr>
            <p:ph idx="1"/>
          </p:nvPr>
        </p:nvGraphicFramePr>
        <p:xfrm>
          <a:off x="126365" y="2078355"/>
          <a:ext cx="11991975" cy="1458595"/>
        </p:xfrm>
        <a:graphic>
          <a:graphicData uri="http://schemas.openxmlformats.org/drawingml/2006/table">
            <a:tbl>
              <a:tblPr/>
              <a:tblGrid>
                <a:gridCol w="11991975"/>
              </a:tblGrid>
              <a:tr h="1458595">
                <a:tc>
                  <a:txBody>
                    <a:bodyPr/>
                    <a:lstStyle/>
                    <a:p>
                      <a:pPr marL="342900" marR="0" lvl="0" indent="-342900" algn="l" defTabSz="914400" rtl="0" eaLnBrk="1" fontAlgn="base" latinLnBrk="0" hangingPunct="1">
                        <a:lnSpc>
                          <a:spcPct val="150000"/>
                        </a:lnSpc>
                        <a:spcBef>
                          <a:spcPct val="0"/>
                        </a:spcBef>
                        <a:spcAft>
                          <a:spcPct val="0"/>
                        </a:spcAft>
                        <a:buClr>
                          <a:schemeClr val="hlink"/>
                        </a:buClr>
                        <a:buSzPct val="75000"/>
                        <a:buFont typeface="Wingdings" panose="05000000000000000000" pitchFamily="2" charset="2"/>
                        <a:buNone/>
                      </a:pPr>
                      <a:r>
                        <a:rPr kumimoji="0" lang="zh-CN" altLang="en-US" sz="2800" b="1" i="0" u="none" strike="noStrike" cap="none" normalizeH="0" baseline="0" smtClean="0">
                          <a:ln>
                            <a:noFill/>
                          </a:ln>
                          <a:solidFill>
                            <a:schemeClr val="hlink"/>
                          </a:solidFill>
                          <a:effectLst/>
                          <a:latin typeface="宋体" panose="02010600030101010101" pitchFamily="2" charset="-122"/>
                          <a:ea typeface="宋体" panose="02010600030101010101" pitchFamily="2" charset="-122"/>
                          <a:cs typeface="Times New Roman" panose="02020603050405020304" pitchFamily="18" charset="0"/>
                        </a:rPr>
                        <a:t>思考：第一电离能是原子失电子能力的定量描述，那么原子得电子能力的有如何用定量去描述呢？</a:t>
                      </a:r>
                      <a:endParaRPr kumimoji="0" lang="zh-CN" altLang="en-US" sz="2800" b="1" i="0" u="none" strike="noStrike" cap="none" normalizeH="0" baseline="0" smtClean="0">
                        <a:ln>
                          <a:noFill/>
                        </a:ln>
                        <a:solidFill>
                          <a:schemeClr val="hlink"/>
                        </a:solidFill>
                        <a:effectLst/>
                        <a:latin typeface="宋体" panose="02010600030101010101" pitchFamily="2" charset="-122"/>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8195"/>
                                        </p:tgtEl>
                                        <p:attrNameLst>
                                          <p:attrName>style.visibility</p:attrName>
                                        </p:attrNameLst>
                                      </p:cBhvr>
                                      <p:to>
                                        <p:strVal val="visible"/>
                                      </p:to>
                                    </p:set>
                                    <p:animEffect transition="in" filter="fade">
                                      <p:cBhvr>
                                        <p:cTn id="7" dur="2000"/>
                                        <p:tgtEl>
                                          <p:spTgt spid="8195"/>
                                        </p:tgtEl>
                                      </p:cBhvr>
                                    </p:animEffect>
                                    <p:anim calcmode="lin" valueType="num">
                                      <p:cBhvr>
                                        <p:cTn id="8" dur="2000" fill="hold"/>
                                        <p:tgtEl>
                                          <p:spTgt spid="8195"/>
                                        </p:tgtEl>
                                        <p:attrNameLst>
                                          <p:attrName>ppt_w</p:attrName>
                                        </p:attrNameLst>
                                      </p:cBhvr>
                                      <p:tavLst>
                                        <p:tav tm="0" fmla="#ppt_w*sin(2.5*pi*$)">
                                          <p:val>
                                            <p:fltVal val="0"/>
                                          </p:val>
                                        </p:tav>
                                        <p:tav tm="100000">
                                          <p:val>
                                            <p:fltVal val="1"/>
                                          </p:val>
                                        </p:tav>
                                      </p:tavLst>
                                    </p:anim>
                                    <p:anim calcmode="lin" valueType="num">
                                      <p:cBhvr>
                                        <p:cTn id="9" dur="2000" fill="hold"/>
                                        <p:tgtEl>
                                          <p:spTgt spid="819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3400"/>
                            </p:stCondLst>
                            <p:childTnLst>
                              <p:par>
                                <p:cTn id="12" presetID="6" presetClass="entr" presetSubtype="16" fill="hold" nodeType="clickPar">
                                  <p:stCondLst>
                                    <p:cond delay="0"/>
                                  </p:stCondLst>
                                  <p:childTnLst>
                                    <p:set>
                                      <p:cBhvr>
                                        <p:cTn id="13" dur="1" fill="hold">
                                          <p:stCondLst>
                                            <p:cond delay="0"/>
                                          </p:stCondLst>
                                        </p:cTn>
                                        <p:tgtEl>
                                          <p:spTgt spid="8197"/>
                                        </p:tgtEl>
                                        <p:attrNameLst>
                                          <p:attrName>style.visibility</p:attrName>
                                        </p:attrNameLst>
                                      </p:cBhvr>
                                      <p:to>
                                        <p:strVal val="visible"/>
                                      </p:to>
                                    </p:set>
                                    <p:animEffect transition="in" filter="circle(in)">
                                      <p:cBhvr>
                                        <p:cTn id="14" dur="2000"/>
                                        <p:tgtEl>
                                          <p:spTgt spid="8197"/>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8196"/>
                                        </p:tgtEl>
                                        <p:attrNameLst>
                                          <p:attrName>style.visibility</p:attrName>
                                        </p:attrNameLst>
                                      </p:cBhvr>
                                      <p:to>
                                        <p:strVal val="visible"/>
                                      </p:to>
                                    </p:set>
                                    <p:animEffect transition="in" filter="wedge">
                                      <p:cBhvr>
                                        <p:cTn id="19"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19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ctrTitle"/>
          </p:nvPr>
        </p:nvSpPr>
        <p:spPr>
          <a:xfrm>
            <a:off x="49530" y="36195"/>
            <a:ext cx="3124200" cy="838200"/>
          </a:xfrm>
          <a:solidFill>
            <a:srgbClr val="FFCC00">
              <a:alpha val="100000"/>
            </a:srgbClr>
          </a:solidFill>
        </p:spPr>
        <p:txBody>
          <a:bodyPr vert="horz" wrap="square" lIns="91440" tIns="45720" rIns="91440" bIns="45720" anchor="ctr"/>
          <a:lstStyle/>
          <a:p>
            <a:pPr eaLnBrk="1" hangingPunct="1"/>
            <a:r>
              <a:rPr lang="zh-CN" altLang="en-US" b="1" kern="1200" dirty="0">
                <a:solidFill>
                  <a:schemeClr val="tx1"/>
                </a:solidFill>
              </a:rPr>
              <a:t>你知道吗</a:t>
            </a:r>
            <a:r>
              <a:rPr lang="zh-CN" altLang="zh-CN" b="1" kern="1200" dirty="0">
                <a:solidFill>
                  <a:schemeClr val="tx1"/>
                </a:solidFill>
              </a:rPr>
              <a:t>?</a:t>
            </a:r>
            <a:endParaRPr lang="zh-CN" altLang="zh-CN" b="1" kern="1200" dirty="0">
              <a:solidFill>
                <a:schemeClr val="tx1"/>
              </a:solidFill>
            </a:endParaRPr>
          </a:p>
        </p:txBody>
      </p:sp>
      <p:sp>
        <p:nvSpPr>
          <p:cNvPr id="4099" name="Rectangle 3"/>
          <p:cNvSpPr>
            <a:spLocks noGrp="1"/>
          </p:cNvSpPr>
          <p:nvPr>
            <p:ph type="subTitle" idx="1"/>
          </p:nvPr>
        </p:nvSpPr>
        <p:spPr>
          <a:xfrm>
            <a:off x="1496060" y="1275080"/>
            <a:ext cx="9738995" cy="1752600"/>
          </a:xfrm>
        </p:spPr>
        <p:txBody>
          <a:bodyPr vert="horz" wrap="square" lIns="91440" tIns="45720" rIns="91440" bIns="45720" anchor="t">
            <a:noAutofit/>
          </a:bodyPr>
          <a:lstStyle/>
          <a:p>
            <a:pPr algn="l" eaLnBrk="1" hangingPunct="1">
              <a:lnSpc>
                <a:spcPct val="140000"/>
              </a:lnSpc>
              <a:buNone/>
            </a:pPr>
            <a:r>
              <a:rPr lang="zh-CN" altLang="en-US" sz="3600" b="1" kern="1200" dirty="0">
                <a:latin typeface="+mn-lt"/>
                <a:ea typeface="+mn-ea"/>
                <a:cs typeface="+mn-cs"/>
              </a:rPr>
              <a:t>钠原子与氯原子结合生成的是</a:t>
            </a:r>
            <a:r>
              <a:rPr lang="zh-CN" altLang="en-US" sz="3600" b="1" u="sng" kern="1200" dirty="0">
                <a:latin typeface="+mn-lt"/>
                <a:ea typeface="+mn-ea"/>
                <a:cs typeface="+mn-cs"/>
              </a:rPr>
              <a:t>         </a:t>
            </a:r>
            <a:r>
              <a:rPr lang="zh-CN" altLang="en-US" sz="3600" b="1" kern="1200" dirty="0">
                <a:latin typeface="+mn-lt"/>
                <a:ea typeface="+mn-ea"/>
                <a:cs typeface="+mn-cs"/>
              </a:rPr>
              <a:t>化合物。</a:t>
            </a:r>
            <a:endParaRPr lang="zh-CN" altLang="en-US" sz="3600" b="1" kern="1200" dirty="0">
              <a:latin typeface="+mn-lt"/>
              <a:ea typeface="+mn-ea"/>
              <a:cs typeface="+mn-cs"/>
            </a:endParaRPr>
          </a:p>
          <a:p>
            <a:pPr algn="l" eaLnBrk="1" hangingPunct="1">
              <a:lnSpc>
                <a:spcPct val="140000"/>
              </a:lnSpc>
              <a:buNone/>
            </a:pPr>
            <a:r>
              <a:rPr lang="zh-CN" altLang="en-US" sz="3600" b="1" kern="1200" dirty="0">
                <a:latin typeface="+mn-lt"/>
                <a:ea typeface="+mn-ea"/>
                <a:cs typeface="+mn-cs"/>
              </a:rPr>
              <a:t>氢原子与氯原子结合生成的是</a:t>
            </a:r>
            <a:r>
              <a:rPr lang="zh-CN" altLang="en-US" sz="3600" b="1" u="sng" kern="1200" dirty="0">
                <a:latin typeface="+mn-lt"/>
                <a:ea typeface="+mn-ea"/>
                <a:cs typeface="+mn-cs"/>
              </a:rPr>
              <a:t>         </a:t>
            </a:r>
            <a:r>
              <a:rPr lang="zh-CN" altLang="en-US" sz="3600" b="1" kern="1200" dirty="0">
                <a:latin typeface="+mn-lt"/>
                <a:ea typeface="+mn-ea"/>
                <a:cs typeface="+mn-cs"/>
              </a:rPr>
              <a:t>化合物。</a:t>
            </a:r>
            <a:endParaRPr lang="zh-CN" altLang="en-US" sz="3600" b="1" kern="1200" dirty="0">
              <a:latin typeface="+mn-lt"/>
              <a:ea typeface="+mn-ea"/>
              <a:cs typeface="+mn-cs"/>
            </a:endParaRPr>
          </a:p>
        </p:txBody>
      </p:sp>
      <p:sp>
        <p:nvSpPr>
          <p:cNvPr id="4100" name="Text Box 4"/>
          <p:cNvSpPr txBox="1"/>
          <p:nvPr/>
        </p:nvSpPr>
        <p:spPr>
          <a:xfrm>
            <a:off x="7772400" y="1524000"/>
            <a:ext cx="1066800" cy="584775"/>
          </a:xfrm>
          <a:prstGeom prst="rect">
            <a:avLst/>
          </a:prstGeom>
          <a:noFill/>
          <a:ln w="9525">
            <a:noFill/>
          </a:ln>
        </p:spPr>
        <p:txBody>
          <a:bodyPr>
            <a:spAutoFit/>
          </a:bodyPr>
          <a:lstStyle/>
          <a:p>
            <a:pPr lvl="0" eaLnBrk="1" hangingPunct="1">
              <a:spcBef>
                <a:spcPct val="50000"/>
              </a:spcBef>
            </a:pPr>
            <a:r>
              <a:rPr lang="zh-CN" altLang="en-US" sz="3200" b="1" dirty="0">
                <a:solidFill>
                  <a:srgbClr val="FF0000"/>
                </a:solidFill>
                <a:latin typeface="Arial" panose="020B0604020202020204" pitchFamily="34" charset="0"/>
                <a:ea typeface="黑体" panose="02010609060101010101" pitchFamily="49" charset="-122"/>
              </a:rPr>
              <a:t>离子</a:t>
            </a:r>
            <a:endParaRPr lang="zh-CN" altLang="en-US" sz="3200" b="1" dirty="0">
              <a:solidFill>
                <a:srgbClr val="FF0000"/>
              </a:solidFill>
              <a:latin typeface="Arial" panose="020B0604020202020204" pitchFamily="34" charset="0"/>
              <a:ea typeface="黑体" panose="02010609060101010101" pitchFamily="49" charset="-122"/>
            </a:endParaRPr>
          </a:p>
        </p:txBody>
      </p:sp>
      <p:sp>
        <p:nvSpPr>
          <p:cNvPr id="4101" name="Text Box 5"/>
          <p:cNvSpPr txBox="1"/>
          <p:nvPr/>
        </p:nvSpPr>
        <p:spPr>
          <a:xfrm>
            <a:off x="7848600" y="2286000"/>
            <a:ext cx="1066800" cy="584775"/>
          </a:xfrm>
          <a:prstGeom prst="rect">
            <a:avLst/>
          </a:prstGeom>
          <a:noFill/>
          <a:ln w="9525">
            <a:noFill/>
          </a:ln>
        </p:spPr>
        <p:txBody>
          <a:bodyPr>
            <a:spAutoFit/>
          </a:bodyPr>
          <a:lstStyle/>
          <a:p>
            <a:pPr lvl="0" eaLnBrk="1" hangingPunct="1">
              <a:spcBef>
                <a:spcPct val="50000"/>
              </a:spcBef>
            </a:pPr>
            <a:r>
              <a:rPr lang="zh-CN" altLang="en-US" sz="3200" b="1" dirty="0">
                <a:solidFill>
                  <a:srgbClr val="FF0000"/>
                </a:solidFill>
                <a:latin typeface="Arial" panose="020B0604020202020204" pitchFamily="34" charset="0"/>
                <a:ea typeface="黑体" panose="02010609060101010101" pitchFamily="49" charset="-122"/>
              </a:rPr>
              <a:t>共价</a:t>
            </a:r>
            <a:endParaRPr lang="zh-CN" altLang="en-US" sz="3200" b="1" dirty="0">
              <a:solidFill>
                <a:srgbClr val="FF0000"/>
              </a:solidFill>
              <a:latin typeface="Arial" panose="020B0604020202020204" pitchFamily="34" charset="0"/>
              <a:ea typeface="黑体" panose="02010609060101010101" pitchFamily="49" charset="-122"/>
            </a:endParaRPr>
          </a:p>
        </p:txBody>
      </p:sp>
      <p:sp>
        <p:nvSpPr>
          <p:cNvPr id="4102" name="WordArt 6"/>
          <p:cNvSpPr>
            <a:spLocks noChangeArrowheads="1" noChangeShapeType="1"/>
          </p:cNvSpPr>
          <p:nvPr/>
        </p:nvSpPr>
        <p:spPr bwMode="auto">
          <a:xfrm>
            <a:off x="2501265" y="3883025"/>
            <a:ext cx="5029200" cy="1371600"/>
          </a:xfrm>
          <a:prstGeom prst="rect">
            <a:avLst/>
          </a:prstGeom>
        </p:spPr>
        <p:txBody>
          <a:bodyPr wrap="none" numCol="1" fromWordArt="1">
            <a:prstTxWarp prst="textCascadeUp">
              <a:avLst>
                <a:gd name="adj" fmla="val 83796"/>
              </a:avLst>
            </a:prstTxWarp>
            <a:scene3d>
              <a:camera prst="legacyPerspectiveFront">
                <a:rot lat="20519999" lon="1080000" rev="0"/>
              </a:camera>
              <a:lightRig rig="legacyFlat1" dir="r"/>
            </a:scene3d>
            <a:sp3d extrusionH="430200" prstMaterial="legacyMatte">
              <a:extrusionClr>
                <a:srgbClr val="FF6600"/>
              </a:extrusion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none" spc="0" normalizeH="0" baseline="0" noProof="0" smtClean="0">
                <a:ln w="9525" cmpd="sng">
                  <a:round/>
                </a:ln>
                <a:gradFill rotWithShape="0">
                  <a:gsLst>
                    <a:gs pos="0">
                      <a:srgbClr val="FFE701"/>
                    </a:gs>
                    <a:gs pos="100000">
                      <a:srgbClr val="FE3E02"/>
                    </a:gs>
                  </a:gsLst>
                  <a:lin ang="5400000" scaled="1"/>
                </a:gradFill>
                <a:effectLst/>
                <a:uLnTx/>
                <a:uFillTx/>
                <a:latin typeface="华文行楷" panose="02010800040101010101" pitchFamily="2" charset="-122"/>
                <a:ea typeface="华文行楷" panose="02010800040101010101" pitchFamily="2" charset="-122"/>
                <a:cs typeface="+mn-cs"/>
              </a:rPr>
              <a:t>为什么？</a:t>
            </a:r>
            <a:endParaRPr kumimoji="0" lang="zh-CN" altLang="en-US" sz="5400" b="1" i="0" u="none" strike="noStrike" kern="1200" cap="none" spc="0" normalizeH="0" baseline="0" noProof="0" smtClean="0">
              <a:ln w="9525" cmpd="sng">
                <a:round/>
              </a:ln>
              <a:gradFill rotWithShape="0">
                <a:gsLst>
                  <a:gs pos="0">
                    <a:srgbClr val="FFE701"/>
                  </a:gs>
                  <a:gs pos="100000">
                    <a:srgbClr val="FE3E02"/>
                  </a:gs>
                </a:gsLst>
                <a:lin ang="5400000" scaled="1"/>
              </a:gradFill>
              <a:effectLst/>
              <a:uLnTx/>
              <a:uFillTx/>
              <a:latin typeface="华文行楷" panose="02010800040101010101" pitchFamily="2" charset="-122"/>
              <a:ea typeface="华文行楷" panose="0201080004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slide(fromBottom)">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100"/>
                                        </p:tgtEl>
                                        <p:attrNameLst>
                                          <p:attrName>style.visibility</p:attrName>
                                        </p:attrNameLst>
                                      </p:cBhvr>
                                      <p:to>
                                        <p:strVal val="visible"/>
                                      </p:to>
                                    </p:set>
                                    <p:animEffect transition="in" filter="slide(fromBottom)">
                                      <p:cBhvr>
                                        <p:cTn id="12" dur="500"/>
                                        <p:tgtEl>
                                          <p:spTgt spid="410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slide(fromBottom)">
                                      <p:cBhvr>
                                        <p:cTn id="17" dur="500"/>
                                        <p:tgtEl>
                                          <p:spTgt spid="4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101"/>
                                        </p:tgtEl>
                                        <p:attrNameLst>
                                          <p:attrName>style.visibility</p:attrName>
                                        </p:attrNameLst>
                                      </p:cBhvr>
                                      <p:to>
                                        <p:strVal val="visible"/>
                                      </p:to>
                                    </p:set>
                                    <p:animEffect transition="in" filter="slide(fromBottom)">
                                      <p:cBhvr>
                                        <p:cTn id="22" dur="500"/>
                                        <p:tgtEl>
                                          <p:spTgt spid="410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4102"/>
                                        </p:tgtEl>
                                        <p:attrNameLst>
                                          <p:attrName>style.visibility</p:attrName>
                                        </p:attrNameLst>
                                      </p:cBhvr>
                                      <p:to>
                                        <p:strVal val="visible"/>
                                      </p:to>
                                    </p:set>
                                    <p:animEffect transition="in" filter="barn(inHorizontal)">
                                      <p:cBhvr>
                                        <p:cTn id="2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p:nvPr/>
        </p:nvSpPr>
        <p:spPr>
          <a:xfrm>
            <a:off x="677545" y="1936115"/>
            <a:ext cx="5029200" cy="641985"/>
          </a:xfrm>
          <a:prstGeom prst="rect">
            <a:avLst/>
          </a:prstGeom>
          <a:noFill/>
          <a:ln w="9525">
            <a:noFill/>
          </a:ln>
        </p:spPr>
        <p:txBody>
          <a:bodyPr>
            <a:spAutoFit/>
          </a:bodyPr>
          <a:lstStyle/>
          <a:p>
            <a:pPr lvl="0" eaLnBrk="1" hangingPunct="1">
              <a:spcBef>
                <a:spcPct val="50000"/>
              </a:spcBef>
            </a:pPr>
            <a:r>
              <a:rPr lang="zh-CN" altLang="en-US" sz="3600" b="1" dirty="0">
                <a:solidFill>
                  <a:srgbClr val="0000FF"/>
                </a:solidFill>
                <a:latin typeface="Tahoma" panose="020B0604030504040204" pitchFamily="34" charset="0"/>
                <a:ea typeface="宋体" panose="02010600030101010101" pitchFamily="2" charset="-122"/>
              </a:rPr>
              <a:t>如何证明</a:t>
            </a:r>
            <a:r>
              <a:rPr lang="zh-CN" altLang="zh-CN" sz="3600" b="1" dirty="0">
                <a:solidFill>
                  <a:srgbClr val="0000FF"/>
                </a:solidFill>
                <a:latin typeface="Tahoma" panose="020B0604030504040204" pitchFamily="34" charset="0"/>
                <a:ea typeface="宋体" panose="02010600030101010101" pitchFamily="2" charset="-122"/>
              </a:rPr>
              <a:t>?</a:t>
            </a:r>
            <a:r>
              <a:rPr lang="en-US" altLang="zh-CN" sz="800" dirty="0">
                <a:solidFill>
                  <a:schemeClr val="bg1"/>
                </a:solidFill>
                <a:latin typeface="Arial" panose="020B0604020202020204" pitchFamily="34" charset="0"/>
                <a:ea typeface="宋体" panose="02010600030101010101" pitchFamily="2" charset="-122"/>
              </a:rPr>
              <a:t> Zxxk</a:t>
            </a:r>
            <a:endParaRPr lang="zh-CN" altLang="zh-CN" sz="3600" b="1" dirty="0">
              <a:solidFill>
                <a:srgbClr val="0000FF"/>
              </a:solidFill>
              <a:latin typeface="Tahoma" panose="020B0604030504040204" pitchFamily="34" charset="0"/>
              <a:ea typeface="宋体" panose="02010600030101010101" pitchFamily="2" charset="-122"/>
            </a:endParaRPr>
          </a:p>
        </p:txBody>
      </p:sp>
      <p:sp>
        <p:nvSpPr>
          <p:cNvPr id="5123" name="Text Box 3"/>
          <p:cNvSpPr txBox="1"/>
          <p:nvPr/>
        </p:nvSpPr>
        <p:spPr>
          <a:xfrm>
            <a:off x="677545" y="1119505"/>
            <a:ext cx="7696200" cy="641985"/>
          </a:xfrm>
          <a:prstGeom prst="rect">
            <a:avLst/>
          </a:prstGeom>
          <a:noFill/>
          <a:ln w="9525">
            <a:noFill/>
          </a:ln>
        </p:spPr>
        <p:txBody>
          <a:bodyPr>
            <a:spAutoFit/>
          </a:bodyPr>
          <a:lstStyle/>
          <a:p>
            <a:pPr lvl="0" eaLnBrk="1" hangingPunct="1">
              <a:spcBef>
                <a:spcPct val="50000"/>
              </a:spcBef>
            </a:pPr>
            <a:r>
              <a:rPr lang="zh-CN" altLang="zh-CN" sz="3600" b="1" dirty="0">
                <a:solidFill>
                  <a:srgbClr val="0000FF"/>
                </a:solidFill>
                <a:latin typeface="Tahoma" panose="020B0604030504040204" pitchFamily="34" charset="0"/>
                <a:ea typeface="宋体" panose="02010600030101010101" pitchFamily="2" charset="-122"/>
              </a:rPr>
              <a:t>AlCl</a:t>
            </a:r>
            <a:r>
              <a:rPr lang="zh-CN" altLang="zh-CN" sz="3600" b="1" baseline="-25000" dirty="0">
                <a:solidFill>
                  <a:srgbClr val="0000FF"/>
                </a:solidFill>
                <a:latin typeface="Tahoma" panose="020B0604030504040204" pitchFamily="34" charset="0"/>
                <a:ea typeface="宋体" panose="02010600030101010101" pitchFamily="2" charset="-122"/>
              </a:rPr>
              <a:t>3</a:t>
            </a:r>
            <a:r>
              <a:rPr lang="zh-CN" altLang="en-US" sz="3600" b="1" dirty="0">
                <a:solidFill>
                  <a:srgbClr val="0000FF"/>
                </a:solidFill>
                <a:latin typeface="Tahoma" panose="020B0604030504040204" pitchFamily="34" charset="0"/>
                <a:ea typeface="宋体" panose="02010600030101010101" pitchFamily="2" charset="-122"/>
              </a:rPr>
              <a:t>是离子化合物还是共价化合物？</a:t>
            </a:r>
            <a:endParaRPr lang="zh-CN" altLang="en-US" sz="3600" b="1" dirty="0">
              <a:solidFill>
                <a:srgbClr val="FF0000"/>
              </a:solidFill>
              <a:latin typeface="Tahoma" panose="020B0604030504040204" pitchFamily="34" charset="0"/>
              <a:ea typeface="宋体" panose="02010600030101010101" pitchFamily="2" charset="-122"/>
            </a:endParaRPr>
          </a:p>
        </p:txBody>
      </p:sp>
      <p:sp>
        <p:nvSpPr>
          <p:cNvPr id="5124" name="Text Box 4"/>
          <p:cNvSpPr txBox="1"/>
          <p:nvPr/>
        </p:nvSpPr>
        <p:spPr>
          <a:xfrm>
            <a:off x="677545" y="3321685"/>
            <a:ext cx="11095990" cy="640080"/>
          </a:xfrm>
          <a:prstGeom prst="rect">
            <a:avLst/>
          </a:prstGeom>
          <a:noFill/>
          <a:ln w="9525">
            <a:noFill/>
          </a:ln>
        </p:spPr>
        <p:txBody>
          <a:bodyPr wrap="square">
            <a:spAutoFit/>
          </a:bodyPr>
          <a:lstStyle/>
          <a:p>
            <a:pPr lvl="0" eaLnBrk="1" hangingPunct="1">
              <a:spcBef>
                <a:spcPct val="50000"/>
              </a:spcBef>
            </a:pPr>
            <a:r>
              <a:rPr lang="zh-CN" altLang="en-US" sz="3600" b="1" dirty="0">
                <a:solidFill>
                  <a:srgbClr val="FF0000"/>
                </a:solidFill>
                <a:latin typeface="Tahoma" panose="020B0604030504040204" pitchFamily="34" charset="0"/>
                <a:ea typeface="宋体" panose="02010600030101010101" pitchFamily="2" charset="-122"/>
              </a:rPr>
              <a:t>测其熔融态能否导电。实验证明其熔融态不能导电。</a:t>
            </a:r>
            <a:endParaRPr lang="zh-CN" altLang="en-US" sz="3600" b="1" dirty="0">
              <a:solidFill>
                <a:srgbClr val="FF0000"/>
              </a:solidFill>
              <a:latin typeface="Tahoma" panose="020B0604030504040204" pitchFamily="34" charset="0"/>
              <a:ea typeface="宋体" panose="02010600030101010101" pitchFamily="2" charset="-122"/>
            </a:endParaRPr>
          </a:p>
        </p:txBody>
      </p:sp>
      <p:sp>
        <p:nvSpPr>
          <p:cNvPr id="5125" name="Rectangle 5"/>
          <p:cNvSpPr/>
          <p:nvPr/>
        </p:nvSpPr>
        <p:spPr>
          <a:xfrm>
            <a:off x="677545" y="4248785"/>
            <a:ext cx="5029200" cy="640080"/>
          </a:xfrm>
          <a:prstGeom prst="rect">
            <a:avLst/>
          </a:prstGeom>
          <a:noFill/>
          <a:ln w="9525">
            <a:noFill/>
          </a:ln>
        </p:spPr>
        <p:txBody>
          <a:bodyPr>
            <a:spAutoFit/>
          </a:bodyPr>
          <a:lstStyle/>
          <a:p>
            <a:pPr lvl="0" eaLnBrk="1" hangingPunct="1">
              <a:spcBef>
                <a:spcPct val="50000"/>
              </a:spcBef>
            </a:pPr>
            <a:r>
              <a:rPr lang="zh-CN" altLang="en-US" sz="3600" b="1" dirty="0">
                <a:solidFill>
                  <a:srgbClr val="FF0000"/>
                </a:solidFill>
                <a:latin typeface="Tahoma" panose="020B0604030504040204" pitchFamily="34" charset="0"/>
                <a:ea typeface="宋体" panose="02010600030101010101" pitchFamily="2" charset="-122"/>
              </a:rPr>
              <a:t>说明它是共价化合物。</a:t>
            </a:r>
            <a:endParaRPr lang="zh-CN" altLang="en-US" sz="3600" b="1" dirty="0">
              <a:solidFill>
                <a:srgbClr val="FF0000"/>
              </a:solidFill>
              <a:latin typeface="Tahoma" panose="020B0604030504040204" pitchFamily="34" charset="0"/>
              <a:ea typeface="宋体" panose="02010600030101010101" pitchFamily="2" charset="-122"/>
            </a:endParaRPr>
          </a:p>
        </p:txBody>
      </p:sp>
      <p:sp>
        <p:nvSpPr>
          <p:cNvPr id="5126" name="WordArt 6"/>
          <p:cNvSpPr>
            <a:spLocks noChangeArrowheads="1" noChangeShapeType="1"/>
          </p:cNvSpPr>
          <p:nvPr/>
        </p:nvSpPr>
        <p:spPr bwMode="auto">
          <a:xfrm>
            <a:off x="6409055" y="3961765"/>
            <a:ext cx="3505200" cy="1371600"/>
          </a:xfrm>
          <a:prstGeom prst="rect">
            <a:avLst/>
          </a:prstGeom>
        </p:spPr>
        <p:txBody>
          <a:bodyPr wrap="none" numCol="1" fromWordArt="1">
            <a:prstTxWarp prst="textCascadeUp">
              <a:avLst>
                <a:gd name="adj" fmla="val 83796"/>
              </a:avLst>
            </a:prstTxWarp>
            <a:scene3d>
              <a:camera prst="legacyPerspectiveFront">
                <a:rot lat="20519999" lon="1080000" rev="0"/>
              </a:camera>
              <a:lightRig rig="legacyFlat1" dir="r"/>
            </a:scene3d>
            <a:sp3d extrusionH="430200" prstMaterial="legacyMatte">
              <a:extrusionClr>
                <a:srgbClr val="FF6600"/>
              </a:extrusion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none" spc="0" normalizeH="0" baseline="0" noProof="0" smtClean="0">
                <a:ln w="9525" cmpd="sng">
                  <a:round/>
                </a:ln>
                <a:gradFill rotWithShape="0">
                  <a:gsLst>
                    <a:gs pos="0">
                      <a:srgbClr val="FFE701"/>
                    </a:gs>
                    <a:gs pos="100000">
                      <a:srgbClr val="FE3E02"/>
                    </a:gs>
                  </a:gsLst>
                  <a:lin ang="5400000" scaled="1"/>
                </a:gradFill>
                <a:effectLst/>
                <a:uLnTx/>
                <a:uFillTx/>
                <a:latin typeface="华文行楷" panose="02010800040101010101" pitchFamily="2" charset="-122"/>
                <a:ea typeface="华文行楷" panose="02010800040101010101" pitchFamily="2" charset="-122"/>
                <a:cs typeface="+mn-cs"/>
              </a:rPr>
              <a:t>为什么？</a:t>
            </a:r>
            <a:endParaRPr kumimoji="0" lang="zh-CN" altLang="en-US" sz="5400" b="1" i="0" u="none" strike="noStrike" kern="1200" cap="none" spc="0" normalizeH="0" baseline="0" noProof="0" smtClean="0">
              <a:ln w="9525" cmpd="sng">
                <a:round/>
              </a:ln>
              <a:gradFill rotWithShape="0">
                <a:gsLst>
                  <a:gs pos="0">
                    <a:srgbClr val="FFE701"/>
                  </a:gs>
                  <a:gs pos="100000">
                    <a:srgbClr val="FE3E02"/>
                  </a:gs>
                </a:gsLst>
                <a:lin ang="5400000" scaled="1"/>
              </a:gradFill>
              <a:effectLst/>
              <a:uLnTx/>
              <a:uFillTx/>
              <a:latin typeface="华文行楷" panose="02010800040101010101" pitchFamily="2" charset="-122"/>
              <a:ea typeface="华文行楷" panose="02010800040101010101" pitchFamily="2" charset="-122"/>
              <a:cs typeface="+mn-cs"/>
            </a:endParaRPr>
          </a:p>
        </p:txBody>
      </p:sp>
      <p:sp>
        <p:nvSpPr>
          <p:cNvPr id="4103" name="Rectangle 7"/>
          <p:cNvSpPr/>
          <p:nvPr/>
        </p:nvSpPr>
        <p:spPr>
          <a:xfrm>
            <a:off x="1524000" y="0"/>
            <a:ext cx="3429000" cy="1005840"/>
          </a:xfrm>
          <a:prstGeom prst="rect">
            <a:avLst/>
          </a:prstGeom>
          <a:solidFill>
            <a:srgbClr val="FF0000"/>
          </a:solidFill>
          <a:ln w="9525">
            <a:noFill/>
          </a:ln>
        </p:spPr>
        <p:txBody>
          <a:bodyPr>
            <a:spAutoFit/>
          </a:bodyPr>
          <a:lstStyle/>
          <a:p>
            <a:pPr lvl="0" eaLnBrk="1" hangingPunct="1"/>
            <a:r>
              <a:rPr lang="zh-CN" altLang="en-US" sz="6000" b="1" dirty="0">
                <a:solidFill>
                  <a:srgbClr val="FFFF00"/>
                </a:solidFill>
                <a:latin typeface="Arial" panose="020B0604020202020204" pitchFamily="34" charset="0"/>
                <a:ea typeface="楷体_GB2312" pitchFamily="49" charset="-122"/>
              </a:rPr>
              <a:t>科学探究</a:t>
            </a:r>
            <a:endParaRPr lang="zh-CN" altLang="en-US" sz="6000" b="1" dirty="0">
              <a:solidFill>
                <a:srgbClr val="FFFF00"/>
              </a:solidFill>
              <a:latin typeface="Arial" panose="020B0604020202020204" pitchFamily="34" charset="0"/>
              <a:ea typeface="楷体_GB2312" pitchFamily="49" charset="-122"/>
            </a:endParaRPr>
          </a:p>
        </p:txBody>
      </p:sp>
      <p:sp>
        <p:nvSpPr>
          <p:cNvPr id="5128" name="Rectangle 8"/>
          <p:cNvSpPr/>
          <p:nvPr/>
        </p:nvSpPr>
        <p:spPr>
          <a:xfrm>
            <a:off x="677545" y="2578100"/>
            <a:ext cx="4773930" cy="640080"/>
          </a:xfrm>
          <a:prstGeom prst="rect">
            <a:avLst/>
          </a:prstGeom>
          <a:noFill/>
          <a:ln w="9525">
            <a:noFill/>
          </a:ln>
        </p:spPr>
        <p:txBody>
          <a:bodyPr wrap="none">
            <a:spAutoFit/>
          </a:bodyPr>
          <a:lstStyle/>
          <a:p>
            <a:pPr lvl="0" eaLnBrk="1" hangingPunct="1"/>
            <a:r>
              <a:rPr lang="zh-CN" altLang="en-US" sz="3600" b="1" dirty="0">
                <a:solidFill>
                  <a:srgbClr val="0000FF"/>
                </a:solidFill>
                <a:latin typeface="Tahoma" panose="020B0604030504040204" pitchFamily="34" charset="0"/>
                <a:ea typeface="宋体" panose="02010600030101010101" pitchFamily="2" charset="-122"/>
              </a:rPr>
              <a:t>用什么实验加以证明？</a:t>
            </a:r>
            <a:endParaRPr lang="zh-CN" altLang="en-US" sz="3600" b="1" dirty="0">
              <a:solidFill>
                <a:srgbClr val="0000FF"/>
              </a:solidFill>
              <a:latin typeface="Tahoma" panose="020B0604030504040204" pitchFamily="34" charset="0"/>
              <a:ea typeface="宋体" panose="02010600030101010101" pitchFamily="2" charset="-122"/>
            </a:endParaRPr>
          </a:p>
        </p:txBody>
      </p:sp>
      <p:sp>
        <p:nvSpPr>
          <p:cNvPr id="2" name="文本框 1"/>
          <p:cNvSpPr txBox="1"/>
          <p:nvPr/>
        </p:nvSpPr>
        <p:spPr>
          <a:xfrm>
            <a:off x="364490" y="5483860"/>
            <a:ext cx="11722100" cy="1371600"/>
          </a:xfrm>
          <a:prstGeom prst="rect">
            <a:avLst/>
          </a:prstGeom>
          <a:noFill/>
        </p:spPr>
        <p:txBody>
          <a:bodyPr wrap="square" rtlCol="0" anchor="t">
            <a:spAutoFit/>
          </a:bodyPr>
          <a:lstStyle/>
          <a:p>
            <a:pPr eaLnBrk="1" hangingPunct="1">
              <a:lnSpc>
                <a:spcPct val="150000"/>
              </a:lnSpc>
              <a:spcBef>
                <a:spcPct val="0"/>
              </a:spcBef>
              <a:buNone/>
            </a:pPr>
            <a:r>
              <a:rPr lang="en-US" altLang="zh-CN" sz="2800" b="1" dirty="0">
                <a:solidFill>
                  <a:srgbClr val="000000"/>
                </a:solidFill>
                <a:sym typeface="+mn-ea"/>
              </a:rPr>
              <a:t>       </a:t>
            </a:r>
            <a:r>
              <a:rPr lang="zh-CN" altLang="en-US" sz="2800" b="1" dirty="0">
                <a:solidFill>
                  <a:srgbClr val="000000"/>
                </a:solidFill>
                <a:sym typeface="+mn-ea"/>
              </a:rPr>
              <a:t>成键原子间形成离子键还是形成共价键，主要取决于成键原子吸引电子能力的差异。</a:t>
            </a:r>
            <a:endParaRPr lang="zh-CN" altLang="en-US" sz="2800" b="1" dirty="0" smtClean="0">
              <a:solidFill>
                <a:srgbClr val="000000"/>
              </a:solidFill>
              <a:latin typeface="Arial" panose="020B0604020202020204" pitchFamily="34" charset="0"/>
              <a:ea typeface="微软雅黑"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slide(fromBottom)">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122">
                                            <p:txEl>
                                              <p:pRg st="0" end="0"/>
                                            </p:txEl>
                                          </p:spTgt>
                                        </p:tgtEl>
                                        <p:attrNameLst>
                                          <p:attrName>style.visibility</p:attrName>
                                        </p:attrNameLst>
                                      </p:cBhvr>
                                      <p:to>
                                        <p:strVal val="visible"/>
                                      </p:to>
                                    </p:set>
                                    <p:animEffect transition="in" filter="slide(fromBottom)">
                                      <p:cBhvr>
                                        <p:cTn id="12" dur="500"/>
                                        <p:tgtEl>
                                          <p:spTgt spid="51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128"/>
                                        </p:tgtEl>
                                        <p:attrNameLst>
                                          <p:attrName>style.visibility</p:attrName>
                                        </p:attrNameLst>
                                      </p:cBhvr>
                                      <p:to>
                                        <p:strVal val="visible"/>
                                      </p:to>
                                    </p:set>
                                    <p:animEffect transition="in" filter="slide(fromBottom)">
                                      <p:cBhvr>
                                        <p:cTn id="17" dur="500"/>
                                        <p:tgtEl>
                                          <p:spTgt spid="512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5124">
                                            <p:txEl>
                                              <p:charRg st="0" end="11"/>
                                            </p:txEl>
                                          </p:spTgt>
                                        </p:tgtEl>
                                        <p:attrNameLst>
                                          <p:attrName>style.visibility</p:attrName>
                                        </p:attrNameLst>
                                      </p:cBhvr>
                                      <p:to>
                                        <p:strVal val="visible"/>
                                      </p:to>
                                    </p:set>
                                    <p:animEffect transition="in" filter="slide(fromBottom)">
                                      <p:cBhvr>
                                        <p:cTn id="22" dur="500"/>
                                        <p:tgtEl>
                                          <p:spTgt spid="5124">
                                            <p:txEl>
                                              <p:charRg st="0"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5125"/>
                                        </p:tgtEl>
                                        <p:attrNameLst>
                                          <p:attrName>style.visibility</p:attrName>
                                        </p:attrNameLst>
                                      </p:cBhvr>
                                      <p:to>
                                        <p:strVal val="visible"/>
                                      </p:to>
                                    </p:set>
                                    <p:animEffect transition="in" filter="slide(fromBottom)">
                                      <p:cBhvr>
                                        <p:cTn id="27" dur="500"/>
                                        <p:tgtEl>
                                          <p:spTgt spid="512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nodeType="clickEffect">
                                  <p:stCondLst>
                                    <p:cond delay="0"/>
                                  </p:stCondLst>
                                  <p:childTnLst>
                                    <p:set>
                                      <p:cBhvr>
                                        <p:cTn id="31" dur="1" fill="hold">
                                          <p:stCondLst>
                                            <p:cond delay="0"/>
                                          </p:stCondLst>
                                        </p:cTn>
                                        <p:tgtEl>
                                          <p:spTgt spid="5126"/>
                                        </p:tgtEl>
                                        <p:attrNameLst>
                                          <p:attrName>style.visibility</p:attrName>
                                        </p:attrNameLst>
                                      </p:cBhvr>
                                      <p:to>
                                        <p:strVal val="visible"/>
                                      </p:to>
                                    </p:set>
                                    <p:animEffect transition="in" filter="barn(inHorizontal)">
                                      <p:cBhvr>
                                        <p:cTn id="32" dur="500"/>
                                        <p:tgtEl>
                                          <p:spTgt spid="5126"/>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allAtOnce"/>
      <p:bldP spid="5125" grpId="0"/>
      <p:bldP spid="5128"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p:nvPr/>
        </p:nvSpPr>
        <p:spPr>
          <a:xfrm>
            <a:off x="418465" y="975360"/>
            <a:ext cx="11638915" cy="4358640"/>
          </a:xfrm>
          <a:prstGeom prst="rect">
            <a:avLst/>
          </a:prstGeom>
          <a:noFill/>
          <a:ln w="9525">
            <a:noFill/>
          </a:ln>
        </p:spPr>
        <p:txBody>
          <a:bodyPr wrap="square">
            <a:spAutoFit/>
          </a:bodyPr>
          <a:lstStyle/>
          <a:p>
            <a:pPr lvl="0" eaLnBrk="1" hangingPunct="1">
              <a:spcBef>
                <a:spcPct val="50000"/>
              </a:spcBef>
            </a:pPr>
            <a:r>
              <a:rPr lang="zh-CN" altLang="en-US" sz="4000" b="1" dirty="0">
                <a:latin typeface="楷体_GB2312" pitchFamily="49" charset="-122"/>
                <a:ea typeface="楷体_GB2312" pitchFamily="49" charset="-122"/>
              </a:rPr>
              <a:t>美国化学家</a:t>
            </a:r>
            <a:r>
              <a:rPr lang="zh-CN" altLang="en-US" sz="4000" b="1" u="sng"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于</a:t>
            </a:r>
            <a:r>
              <a:rPr lang="zh-CN" altLang="zh-CN" sz="4000" b="1" dirty="0">
                <a:latin typeface="楷体_GB2312" pitchFamily="49" charset="-122"/>
                <a:ea typeface="楷体_GB2312" pitchFamily="49" charset="-122"/>
              </a:rPr>
              <a:t>1932</a:t>
            </a:r>
            <a:r>
              <a:rPr lang="zh-CN" altLang="en-US" sz="4000" b="1" dirty="0">
                <a:latin typeface="楷体_GB2312" pitchFamily="49" charset="-122"/>
                <a:ea typeface="楷体_GB2312" pitchFamily="49" charset="-122"/>
              </a:rPr>
              <a:t>年首先提出了用电负性来衡量元素吸引电子能力。</a:t>
            </a:r>
            <a:endParaRPr lang="zh-CN" altLang="en-US" sz="4000" b="1" dirty="0">
              <a:latin typeface="楷体_GB2312" pitchFamily="49" charset="-122"/>
              <a:ea typeface="楷体_GB2312" pitchFamily="49" charset="-122"/>
            </a:endParaRPr>
          </a:p>
          <a:p>
            <a:pPr lvl="0" eaLnBrk="1" hangingPunct="1">
              <a:spcBef>
                <a:spcPct val="50000"/>
              </a:spcBef>
            </a:pPr>
            <a:r>
              <a:rPr lang="zh-CN" altLang="en-US" sz="4000" b="1" dirty="0">
                <a:latin typeface="楷体_GB2312" pitchFamily="49" charset="-122"/>
                <a:ea typeface="楷体_GB2312" pitchFamily="49" charset="-122"/>
              </a:rPr>
              <a:t>电负性是用来衡量元素在化合物中</a:t>
            </a:r>
            <a:r>
              <a:rPr lang="zh-CN" altLang="zh-CN" sz="4000" b="1" u="sng"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的能力的物理量。</a:t>
            </a:r>
            <a:r>
              <a:rPr lang="zh-CN" altLang="en-US" sz="800" dirty="0">
                <a:solidFill>
                  <a:schemeClr val="bg1"/>
                </a:solidFill>
                <a:latin typeface="Arial" panose="020B0604020202020204" pitchFamily="34" charset="0"/>
                <a:ea typeface="Times New Roman" panose="02020603050405020304" pitchFamily="18" charset="0"/>
              </a:rPr>
              <a:t>学科网</a:t>
            </a:r>
            <a:endParaRPr lang="zh-CN" altLang="en-US" sz="800" b="1" dirty="0">
              <a:latin typeface="楷体_GB2312" pitchFamily="49" charset="-122"/>
              <a:ea typeface="楷体_GB2312" pitchFamily="49" charset="-122"/>
            </a:endParaRPr>
          </a:p>
          <a:p>
            <a:pPr lvl="0" eaLnBrk="1" hangingPunct="1">
              <a:spcBef>
                <a:spcPct val="50000"/>
              </a:spcBef>
            </a:pPr>
            <a:r>
              <a:rPr lang="zh-CN" altLang="en-US" sz="4000" b="1" dirty="0">
                <a:latin typeface="楷体_GB2312" pitchFamily="49" charset="-122"/>
                <a:ea typeface="楷体_GB2312" pitchFamily="49" charset="-122"/>
              </a:rPr>
              <a:t>指定氟的电负性为</a:t>
            </a:r>
            <a:r>
              <a:rPr lang="zh-CN" altLang="en-US" sz="4000" b="1" u="sng"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，并以此为标准确定其他元素的电负性。</a:t>
            </a:r>
            <a:endParaRPr lang="zh-CN" altLang="en-US" sz="4000" b="1" dirty="0">
              <a:latin typeface="楷体_GB2312" pitchFamily="49" charset="-122"/>
              <a:ea typeface="楷体_GB2312" pitchFamily="49" charset="-122"/>
            </a:endParaRPr>
          </a:p>
        </p:txBody>
      </p:sp>
      <p:sp>
        <p:nvSpPr>
          <p:cNvPr id="6147" name="Text Box 3"/>
          <p:cNvSpPr txBox="1"/>
          <p:nvPr/>
        </p:nvSpPr>
        <p:spPr>
          <a:xfrm>
            <a:off x="418465" y="-3175"/>
            <a:ext cx="7315200" cy="762000"/>
          </a:xfrm>
          <a:prstGeom prst="rect">
            <a:avLst/>
          </a:prstGeom>
          <a:solidFill>
            <a:srgbClr val="FFCC00"/>
          </a:solidFill>
          <a:ln w="9525">
            <a:noFill/>
          </a:ln>
        </p:spPr>
        <p:txBody>
          <a:bodyPr>
            <a:spAutoFit/>
          </a:bodyPr>
          <a:lstStyle/>
          <a:p>
            <a:pPr lvl="0" eaLnBrk="1" hangingPunct="1">
              <a:spcBef>
                <a:spcPct val="50000"/>
              </a:spcBef>
            </a:pPr>
            <a:r>
              <a:rPr lang="zh-CN" altLang="en-US" sz="4400" b="1" dirty="0">
                <a:latin typeface="Arial" panose="020B0604020202020204" pitchFamily="34" charset="0"/>
                <a:ea typeface="楷体_GB2312" pitchFamily="49" charset="-122"/>
              </a:rPr>
              <a:t>一、元素的电负性的概念</a:t>
            </a:r>
            <a:endParaRPr lang="zh-CN" altLang="en-US" sz="4400" b="1" dirty="0">
              <a:latin typeface="Arial" panose="020B0604020202020204" pitchFamily="34" charset="0"/>
              <a:ea typeface="楷体_GB2312" pitchFamily="49" charset="-122"/>
            </a:endParaRPr>
          </a:p>
        </p:txBody>
      </p:sp>
      <p:sp>
        <p:nvSpPr>
          <p:cNvPr id="7172" name="Text Box 4"/>
          <p:cNvSpPr txBox="1"/>
          <p:nvPr/>
        </p:nvSpPr>
        <p:spPr>
          <a:xfrm>
            <a:off x="8305800" y="2359660"/>
            <a:ext cx="2438400" cy="701040"/>
          </a:xfrm>
          <a:prstGeom prst="rect">
            <a:avLst/>
          </a:prstGeom>
          <a:noFill/>
          <a:ln w="9525">
            <a:noFill/>
          </a:ln>
        </p:spPr>
        <p:txBody>
          <a:bodyPr>
            <a:spAutoFit/>
          </a:bodyPr>
          <a:lstStyle/>
          <a:p>
            <a:pPr lvl="0" eaLnBrk="1" hangingPunct="1">
              <a:spcBef>
                <a:spcPct val="50000"/>
              </a:spcBef>
            </a:pPr>
            <a:r>
              <a:rPr lang="zh-CN" altLang="en-US" sz="4000" b="1" dirty="0">
                <a:solidFill>
                  <a:srgbClr val="FF0000"/>
                </a:solidFill>
                <a:latin typeface="Arial" panose="020B0604020202020204" pitchFamily="34" charset="0"/>
                <a:ea typeface="楷体_GB2312" pitchFamily="49" charset="-122"/>
              </a:rPr>
              <a:t>吸引电子</a:t>
            </a:r>
            <a:endParaRPr lang="zh-CN" altLang="en-US" sz="4000" b="1" dirty="0">
              <a:solidFill>
                <a:srgbClr val="FF0000"/>
              </a:solidFill>
              <a:latin typeface="Arial" panose="020B0604020202020204" pitchFamily="34" charset="0"/>
              <a:ea typeface="楷体_GB2312" pitchFamily="49" charset="-122"/>
            </a:endParaRPr>
          </a:p>
        </p:txBody>
      </p:sp>
      <p:sp>
        <p:nvSpPr>
          <p:cNvPr id="7173" name="Text Box 5"/>
          <p:cNvSpPr txBox="1"/>
          <p:nvPr/>
        </p:nvSpPr>
        <p:spPr>
          <a:xfrm>
            <a:off x="4648200" y="3937635"/>
            <a:ext cx="990600"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楷体_GB2312" pitchFamily="49" charset="-122"/>
                <a:ea typeface="楷体_GB2312" pitchFamily="49" charset="-122"/>
              </a:rPr>
              <a:t>4.0</a:t>
            </a:r>
            <a:endParaRPr lang="zh-CN" altLang="zh-CN" sz="3600" b="1" dirty="0">
              <a:solidFill>
                <a:srgbClr val="FF0000"/>
              </a:solidFill>
              <a:latin typeface="楷体_GB2312" pitchFamily="49" charset="-122"/>
              <a:ea typeface="楷体_GB2312" pitchFamily="49" charset="-122"/>
            </a:endParaRPr>
          </a:p>
        </p:txBody>
      </p:sp>
      <p:sp>
        <p:nvSpPr>
          <p:cNvPr id="7174" name="AutoShape 6"/>
          <p:cNvSpPr/>
          <p:nvPr/>
        </p:nvSpPr>
        <p:spPr>
          <a:xfrm>
            <a:off x="3441700" y="4687570"/>
            <a:ext cx="3657600" cy="1586230"/>
          </a:xfrm>
          <a:prstGeom prst="upArrowCallout">
            <a:avLst>
              <a:gd name="adj1" fmla="val 92307"/>
              <a:gd name="adj2" fmla="val 92307"/>
              <a:gd name="adj3" fmla="val 16666"/>
              <a:gd name="adj4" fmla="val 66667"/>
            </a:avLst>
          </a:prstGeom>
          <a:solidFill>
            <a:schemeClr val="accent1"/>
          </a:solidFill>
          <a:ln w="9525" cap="flat" cmpd="sng">
            <a:solidFill>
              <a:schemeClr val="tx1"/>
            </a:solidFill>
            <a:prstDash val="solid"/>
            <a:miter/>
            <a:headEnd type="none" w="med" len="med"/>
            <a:tailEnd type="none" w="med" len="med"/>
          </a:ln>
        </p:spPr>
        <p:txBody>
          <a:bodyPr wrap="none" anchor="ctr"/>
          <a:lstStyle/>
          <a:p>
            <a:pPr lvl="0" algn="ctr" eaLnBrk="1" hangingPunct="1"/>
            <a:r>
              <a:rPr lang="zh-CN" altLang="en-US" sz="3200" b="1" dirty="0">
                <a:solidFill>
                  <a:srgbClr val="800080"/>
                </a:solidFill>
                <a:latin typeface="Arial" panose="020B0604020202020204" pitchFamily="34" charset="0"/>
                <a:ea typeface="宋体" panose="02010600030101010101" pitchFamily="2" charset="-122"/>
              </a:rPr>
              <a:t>相对值而非绝对值</a:t>
            </a:r>
            <a:endParaRPr lang="zh-CN" altLang="en-US" sz="3200" b="1" dirty="0">
              <a:solidFill>
                <a:srgbClr val="800080"/>
              </a:solidFill>
              <a:latin typeface="Arial" panose="020B0604020202020204" pitchFamily="34" charset="0"/>
              <a:ea typeface="宋体" panose="02010600030101010101" pitchFamily="2" charset="-122"/>
            </a:endParaRPr>
          </a:p>
        </p:txBody>
      </p:sp>
      <p:sp>
        <p:nvSpPr>
          <p:cNvPr id="7175" name="Rectangle 7"/>
          <p:cNvSpPr/>
          <p:nvPr/>
        </p:nvSpPr>
        <p:spPr>
          <a:xfrm>
            <a:off x="3322955" y="848360"/>
            <a:ext cx="1203960" cy="701040"/>
          </a:xfrm>
          <a:prstGeom prst="rect">
            <a:avLst/>
          </a:prstGeom>
          <a:noFill/>
          <a:ln w="9525">
            <a:noFill/>
          </a:ln>
        </p:spPr>
        <p:txBody>
          <a:bodyPr wrap="none">
            <a:spAutoFit/>
          </a:bodyPr>
          <a:lstStyle/>
          <a:p>
            <a:pPr lvl="0" eaLnBrk="1" hangingPunct="1"/>
            <a:r>
              <a:rPr lang="zh-CN" altLang="en-US" sz="4000" b="1" dirty="0">
                <a:solidFill>
                  <a:srgbClr val="FF0000"/>
                </a:solidFill>
                <a:latin typeface="楷体_GB2312" pitchFamily="49" charset="-122"/>
                <a:ea typeface="楷体_GB2312" pitchFamily="49" charset="-122"/>
              </a:rPr>
              <a:t>鲍林</a:t>
            </a:r>
            <a:endParaRPr lang="zh-CN" altLang="en-US" sz="4000" b="1" dirty="0">
              <a:solidFill>
                <a:srgbClr val="FF0000"/>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7175"/>
                                        </p:tgtEl>
                                        <p:attrNameLst>
                                          <p:attrName>style.visibility</p:attrName>
                                        </p:attrNameLst>
                                      </p:cBhvr>
                                      <p:to>
                                        <p:strVal val="visible"/>
                                      </p:to>
                                    </p:set>
                                    <p:animEffect transition="in" filter="box(in)">
                                      <p:cBhvr>
                                        <p:cTn id="13" dur="2000"/>
                                        <p:tgtEl>
                                          <p:spTgt spid="717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172"/>
                                        </p:tgtEl>
                                        <p:attrNameLst>
                                          <p:attrName>style.visibility</p:attrName>
                                        </p:attrNameLst>
                                      </p:cBhvr>
                                      <p:to>
                                        <p:strVal val="visible"/>
                                      </p:to>
                                    </p:set>
                                    <p:animEffect transition="in" filter="barn(inVertical)">
                                      <p:cBhvr>
                                        <p:cTn id="18" dur="500"/>
                                        <p:tgtEl>
                                          <p:spTgt spid="7172"/>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173"/>
                                        </p:tgtEl>
                                        <p:attrNameLst>
                                          <p:attrName>style.visibility</p:attrName>
                                        </p:attrNameLst>
                                      </p:cBhvr>
                                      <p:to>
                                        <p:strVal val="visible"/>
                                      </p:to>
                                    </p:set>
                                    <p:anim calcmode="lin" valueType="num">
                                      <p:cBhvr>
                                        <p:cTn id="23" dur="500" fill="hold"/>
                                        <p:tgtEl>
                                          <p:spTgt spid="7173"/>
                                        </p:tgtEl>
                                        <p:attrNameLst>
                                          <p:attrName>ppt_w</p:attrName>
                                        </p:attrNameLst>
                                      </p:cBhvr>
                                      <p:tavLst>
                                        <p:tav tm="0">
                                          <p:val>
                                            <p:fltVal val="0"/>
                                          </p:val>
                                        </p:tav>
                                        <p:tav tm="100000">
                                          <p:val>
                                            <p:strVal val="#ppt_w"/>
                                          </p:val>
                                        </p:tav>
                                      </p:tavLst>
                                    </p:anim>
                                    <p:anim calcmode="lin" valueType="num">
                                      <p:cBhvr>
                                        <p:cTn id="24" dur="500" fill="hold"/>
                                        <p:tgtEl>
                                          <p:spTgt spid="7173"/>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8" presetClass="entr" presetSubtype="0" accel="100000" fill="hold" grpId="0" nodeType="clickEffect">
                                  <p:stCondLst>
                                    <p:cond delay="0"/>
                                  </p:stCondLst>
                                  <p:childTnLst>
                                    <p:set>
                                      <p:cBhvr>
                                        <p:cTn id="28" dur="1" fill="hold">
                                          <p:stCondLst>
                                            <p:cond delay="0"/>
                                          </p:stCondLst>
                                        </p:cTn>
                                        <p:tgtEl>
                                          <p:spTgt spid="7174"/>
                                        </p:tgtEl>
                                        <p:attrNameLst>
                                          <p:attrName>style.visibility</p:attrName>
                                        </p:attrNameLst>
                                      </p:cBhvr>
                                      <p:to>
                                        <p:strVal val="visible"/>
                                      </p:to>
                                    </p:set>
                                    <p:anim calcmode="lin" valueType="num">
                                      <p:cBhvr>
                                        <p:cTn id="29" dur="500" fill="hold"/>
                                        <p:tgtEl>
                                          <p:spTgt spid="7174"/>
                                        </p:tgtEl>
                                        <p:attrNameLst>
                                          <p:attrName>ppt_w</p:attrName>
                                        </p:attrNameLst>
                                      </p:cBhvr>
                                      <p:tavLst>
                                        <p:tav tm="0">
                                          <p:val>
                                            <p:strVal val="#ppt_w*2.5"/>
                                          </p:val>
                                        </p:tav>
                                        <p:tav tm="100000">
                                          <p:val>
                                            <p:strVal val="#ppt_w"/>
                                          </p:val>
                                        </p:tav>
                                      </p:tavLst>
                                    </p:anim>
                                    <p:anim calcmode="lin" valueType="num">
                                      <p:cBhvr>
                                        <p:cTn id="30" dur="500" fill="hold"/>
                                        <p:tgtEl>
                                          <p:spTgt spid="7174"/>
                                        </p:tgtEl>
                                        <p:attrNameLst>
                                          <p:attrName>ppt_h</p:attrName>
                                        </p:attrNameLst>
                                      </p:cBhvr>
                                      <p:tavLst>
                                        <p:tav tm="0">
                                          <p:val>
                                            <p:strVal val="#ppt_h*0.01"/>
                                          </p:val>
                                        </p:tav>
                                        <p:tav tm="100000">
                                          <p:val>
                                            <p:strVal val="#ppt_h"/>
                                          </p:val>
                                        </p:tav>
                                      </p:tavLst>
                                    </p:anim>
                                    <p:anim calcmode="lin" valueType="num">
                                      <p:cBhvr>
                                        <p:cTn id="31" dur="500" fill="hold"/>
                                        <p:tgtEl>
                                          <p:spTgt spid="7174"/>
                                        </p:tgtEl>
                                        <p:attrNameLst>
                                          <p:attrName>ppt_x</p:attrName>
                                        </p:attrNameLst>
                                      </p:cBhvr>
                                      <p:tavLst>
                                        <p:tav tm="0">
                                          <p:val>
                                            <p:strVal val="#ppt_x"/>
                                          </p:val>
                                        </p:tav>
                                        <p:tav tm="100000">
                                          <p:val>
                                            <p:strVal val="#ppt_x"/>
                                          </p:val>
                                        </p:tav>
                                      </p:tavLst>
                                    </p:anim>
                                    <p:anim calcmode="lin" valueType="num">
                                      <p:cBhvr>
                                        <p:cTn id="32" dur="500" fill="hold"/>
                                        <p:tgtEl>
                                          <p:spTgt spid="7174"/>
                                        </p:tgtEl>
                                        <p:attrNameLst>
                                          <p:attrName>ppt_y</p:attrName>
                                        </p:attrNameLst>
                                      </p:cBhvr>
                                      <p:tavLst>
                                        <p:tav tm="0">
                                          <p:val>
                                            <p:strVal val="#ppt_h+1"/>
                                          </p:val>
                                        </p:tav>
                                        <p:tav tm="100000">
                                          <p:val>
                                            <p:strVal val="#ppt_y"/>
                                          </p:val>
                                        </p:tav>
                                      </p:tavLst>
                                    </p:anim>
                                    <p:animEffect transition="in" filter="fade">
                                      <p:cBhvr>
                                        <p:cTn id="33" dur="500"/>
                                        <p:tgtEl>
                                          <p:spTgt spid="7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2" grpId="0"/>
      <p:bldP spid="7173" grpId="0"/>
      <p:bldP spid="7174" grpId="0" animBg="1"/>
      <p:bldP spid="717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Grp="1" noChangeAspect="1"/>
          </p:cNvPicPr>
          <p:nvPr>
            <p:ph idx="1"/>
          </p:nvPr>
        </p:nvPicPr>
        <p:blipFill>
          <a:blip r:embed="rId1"/>
          <a:srcRect/>
          <a:stretch>
            <a:fillRect/>
          </a:stretch>
        </p:blipFill>
        <p:spPr>
          <a:xfrm>
            <a:off x="247650" y="0"/>
            <a:ext cx="11796395" cy="4357370"/>
          </a:xfrm>
        </p:spPr>
      </p:pic>
      <p:sp>
        <p:nvSpPr>
          <p:cNvPr id="8196" name="Text Box 4"/>
          <p:cNvSpPr txBox="1"/>
          <p:nvPr/>
        </p:nvSpPr>
        <p:spPr>
          <a:xfrm>
            <a:off x="9514840" y="3794760"/>
            <a:ext cx="762000" cy="396240"/>
          </a:xfrm>
          <a:prstGeom prst="rect">
            <a:avLst/>
          </a:prstGeom>
          <a:noFill/>
          <a:ln w="9525">
            <a:noFill/>
          </a:ln>
        </p:spPr>
        <p:txBody>
          <a:bodyPr wrap="square">
            <a:spAutoFit/>
          </a:bodyPr>
          <a:lstStyle/>
          <a:p>
            <a:pPr lvl="0" eaLnBrk="1" hangingPunct="1">
              <a:spcBef>
                <a:spcPct val="50000"/>
              </a:spcBef>
            </a:pPr>
            <a:r>
              <a:rPr lang="zh-CN" altLang="zh-CN" sz="2000" b="1" dirty="0">
                <a:solidFill>
                  <a:srgbClr val="333333"/>
                </a:solidFill>
                <a:latin typeface="Arial" panose="020B0604020202020204" pitchFamily="34" charset="0"/>
                <a:ea typeface="宋体" panose="02010600030101010101" pitchFamily="2" charset="-122"/>
              </a:rPr>
              <a:t>2.0</a:t>
            </a:r>
            <a:endParaRPr lang="zh-CN" altLang="zh-CN" sz="2000" b="1" dirty="0">
              <a:solidFill>
                <a:srgbClr val="333333"/>
              </a:solidFill>
              <a:latin typeface="Arial" panose="020B0604020202020204" pitchFamily="34" charset="0"/>
              <a:ea typeface="宋体" panose="02010600030101010101" pitchFamily="2" charset="-122"/>
            </a:endParaRPr>
          </a:p>
        </p:txBody>
      </p:sp>
      <p:sp>
        <p:nvSpPr>
          <p:cNvPr id="8197" name="Text Box 5"/>
          <p:cNvSpPr txBox="1"/>
          <p:nvPr/>
        </p:nvSpPr>
        <p:spPr>
          <a:xfrm>
            <a:off x="10869930" y="3794760"/>
            <a:ext cx="762000" cy="396240"/>
          </a:xfrm>
          <a:prstGeom prst="rect">
            <a:avLst/>
          </a:prstGeom>
          <a:noFill/>
          <a:ln w="9525">
            <a:noFill/>
          </a:ln>
        </p:spPr>
        <p:txBody>
          <a:bodyPr>
            <a:spAutoFit/>
          </a:bodyPr>
          <a:lstStyle/>
          <a:p>
            <a:pPr lvl="0" eaLnBrk="1" hangingPunct="1">
              <a:spcBef>
                <a:spcPct val="50000"/>
              </a:spcBef>
            </a:pPr>
            <a:r>
              <a:rPr lang="zh-CN" altLang="zh-CN" sz="2000" b="1" dirty="0">
                <a:solidFill>
                  <a:srgbClr val="333333"/>
                </a:solidFill>
                <a:latin typeface="Arial" panose="020B0604020202020204" pitchFamily="34" charset="0"/>
                <a:ea typeface="宋体" panose="02010600030101010101" pitchFamily="2" charset="-122"/>
              </a:rPr>
              <a:t>2.2</a:t>
            </a:r>
            <a:endParaRPr lang="zh-CN" altLang="zh-CN" sz="2000" b="1" dirty="0">
              <a:solidFill>
                <a:srgbClr val="333333"/>
              </a:solidFill>
              <a:latin typeface="Arial" panose="020B0604020202020204" pitchFamily="34" charset="0"/>
              <a:ea typeface="宋体" panose="02010600030101010101" pitchFamily="2" charset="-122"/>
            </a:endParaRPr>
          </a:p>
        </p:txBody>
      </p:sp>
      <p:sp>
        <p:nvSpPr>
          <p:cNvPr id="9222" name="Rectangle 6"/>
          <p:cNvSpPr/>
          <p:nvPr/>
        </p:nvSpPr>
        <p:spPr>
          <a:xfrm>
            <a:off x="2906395" y="0"/>
            <a:ext cx="3352800" cy="838200"/>
          </a:xfrm>
          <a:prstGeom prst="rect">
            <a:avLst/>
          </a:prstGeom>
          <a:solidFill>
            <a:srgbClr val="FFCC00"/>
          </a:solidFill>
          <a:ln w="9525">
            <a:noFill/>
          </a:ln>
        </p:spPr>
        <p:txBody>
          <a:bodyPr anchor="ctr"/>
          <a:lstStyle/>
          <a:p>
            <a:pPr lvl="0" algn="ctr" eaLnBrk="1" hangingPunct="1"/>
            <a:r>
              <a:rPr lang="zh-CN" altLang="en-US" sz="4400" b="1" dirty="0">
                <a:solidFill>
                  <a:schemeClr val="tx2"/>
                </a:solidFill>
                <a:latin typeface="Arial" panose="020B0604020202020204" pitchFamily="34" charset="0"/>
                <a:ea typeface="宋体" panose="02010600030101010101" pitchFamily="2" charset="-122"/>
              </a:rPr>
              <a:t>观察与思考</a:t>
            </a:r>
            <a:endParaRPr lang="zh-CN" altLang="en-US" sz="4400" b="1" dirty="0">
              <a:solidFill>
                <a:schemeClr val="tx2"/>
              </a:solidFill>
              <a:latin typeface="Arial" panose="020B0604020202020204" pitchFamily="34" charset="0"/>
              <a:ea typeface="宋体" panose="02010600030101010101" pitchFamily="2" charset="-122"/>
            </a:endParaRPr>
          </a:p>
        </p:txBody>
      </p:sp>
      <p:sp>
        <p:nvSpPr>
          <p:cNvPr id="9223" name="Rectangle 7"/>
          <p:cNvSpPr/>
          <p:nvPr/>
        </p:nvSpPr>
        <p:spPr>
          <a:xfrm>
            <a:off x="29845" y="4357370"/>
            <a:ext cx="12132310" cy="2184400"/>
          </a:xfrm>
          <a:prstGeom prst="rect">
            <a:avLst/>
          </a:prstGeom>
          <a:noFill/>
          <a:ln w="9525">
            <a:noFill/>
          </a:ln>
        </p:spPr>
        <p:txBody>
          <a:bodyPr/>
          <a:lstStyle/>
          <a:p>
            <a:pPr marL="342900" lvl="0" indent="-342900" eaLnBrk="1" hangingPunct="1">
              <a:spcBef>
                <a:spcPct val="20000"/>
              </a:spcBef>
            </a:pPr>
            <a:r>
              <a:rPr lang="zh-CN" altLang="zh-CN" sz="3200" b="1" dirty="0">
                <a:latin typeface="Arial" panose="020B0604020202020204" pitchFamily="34" charset="0"/>
                <a:ea typeface="宋体" panose="02010600030101010101" pitchFamily="2" charset="-122"/>
              </a:rPr>
              <a:t>  </a:t>
            </a:r>
            <a:r>
              <a:rPr lang="zh-CN" altLang="en-US" sz="2800" b="1" dirty="0">
                <a:solidFill>
                  <a:srgbClr val="0000FF"/>
                </a:solidFill>
                <a:latin typeface="宋体" panose="02010600030101010101" pitchFamily="2" charset="-122"/>
                <a:ea typeface="宋体" panose="02010600030101010101" pitchFamily="2" charset="-122"/>
              </a:rPr>
              <a:t>观察教材第</a:t>
            </a:r>
            <a:r>
              <a:rPr lang="zh-CN" altLang="zh-CN" sz="2800" b="1" dirty="0">
                <a:solidFill>
                  <a:srgbClr val="0000FF"/>
                </a:solidFill>
                <a:latin typeface="宋体" panose="02010600030101010101" pitchFamily="2" charset="-122"/>
                <a:ea typeface="宋体" panose="02010600030101010101" pitchFamily="2" charset="-122"/>
              </a:rPr>
              <a:t>21</a:t>
            </a:r>
            <a:r>
              <a:rPr lang="zh-CN" altLang="en-US" sz="2800" b="1" dirty="0">
                <a:solidFill>
                  <a:srgbClr val="0000FF"/>
                </a:solidFill>
                <a:latin typeface="宋体" panose="02010600030101010101" pitchFamily="2" charset="-122"/>
                <a:ea typeface="宋体" panose="02010600030101010101" pitchFamily="2" charset="-122"/>
              </a:rPr>
              <a:t>图</a:t>
            </a:r>
            <a:r>
              <a:rPr lang="zh-CN" altLang="zh-CN" sz="2800" b="1" dirty="0">
                <a:solidFill>
                  <a:srgbClr val="0000FF"/>
                </a:solidFill>
                <a:latin typeface="宋体" panose="02010600030101010101" pitchFamily="2" charset="-122"/>
                <a:ea typeface="宋体" panose="02010600030101010101" pitchFamily="2" charset="-122"/>
              </a:rPr>
              <a:t>2-14</a:t>
            </a:r>
            <a:r>
              <a:rPr lang="zh-CN" altLang="en-US" sz="2800" b="1" dirty="0">
                <a:solidFill>
                  <a:srgbClr val="0000FF"/>
                </a:solidFill>
                <a:latin typeface="宋体" panose="02010600030101010101" pitchFamily="2" charset="-122"/>
                <a:ea typeface="宋体" panose="02010600030101010101" pitchFamily="2" charset="-122"/>
              </a:rPr>
              <a:t>元素的电负性回答下列问题：</a:t>
            </a:r>
            <a:endParaRPr lang="zh-CN" altLang="en-US" sz="2800" b="1" dirty="0">
              <a:solidFill>
                <a:srgbClr val="0000FF"/>
              </a:solidFill>
              <a:latin typeface="宋体" panose="02010600030101010101" pitchFamily="2" charset="-122"/>
              <a:ea typeface="宋体" panose="02010600030101010101" pitchFamily="2" charset="-122"/>
            </a:endParaRPr>
          </a:p>
          <a:p>
            <a:pPr marL="342900" lvl="0" indent="-342900" eaLnBrk="1" hangingPunct="1">
              <a:spcBef>
                <a:spcPct val="20000"/>
              </a:spcBef>
            </a:pPr>
            <a:r>
              <a:rPr lang="zh-CN" altLang="zh-CN" sz="2800" b="1" dirty="0">
                <a:solidFill>
                  <a:srgbClr val="0000FF"/>
                </a:solidFill>
                <a:latin typeface="宋体" panose="02010600030101010101" pitchFamily="2" charset="-122"/>
                <a:ea typeface="宋体" panose="02010600030101010101" pitchFamily="2" charset="-122"/>
              </a:rPr>
              <a:t> 1</a:t>
            </a:r>
            <a:r>
              <a:rPr lang="zh-CN" altLang="en-US" sz="2800" b="1" dirty="0">
                <a:solidFill>
                  <a:srgbClr val="0000FF"/>
                </a:solidFill>
                <a:latin typeface="宋体" panose="02010600030101010101" pitchFamily="2" charset="-122"/>
                <a:ea typeface="宋体" panose="02010600030101010101" pitchFamily="2" charset="-122"/>
              </a:rPr>
              <a:t>、同一周期中，元素的电负性如何变化？</a:t>
            </a:r>
            <a:endParaRPr lang="zh-CN" altLang="en-US" sz="2800" b="1" dirty="0">
              <a:solidFill>
                <a:srgbClr val="0000FF"/>
              </a:solidFill>
              <a:latin typeface="宋体" panose="02010600030101010101" pitchFamily="2" charset="-122"/>
              <a:ea typeface="宋体" panose="02010600030101010101" pitchFamily="2" charset="-122"/>
            </a:endParaRPr>
          </a:p>
          <a:p>
            <a:pPr marL="342900" lvl="0" indent="-342900" eaLnBrk="1" hangingPunct="1">
              <a:spcBef>
                <a:spcPct val="20000"/>
              </a:spcBef>
            </a:pPr>
            <a:r>
              <a:rPr lang="zh-CN" altLang="zh-CN" sz="2800" b="1" dirty="0">
                <a:solidFill>
                  <a:srgbClr val="0000FF"/>
                </a:solidFill>
                <a:latin typeface="宋体" panose="02010600030101010101" pitchFamily="2" charset="-122"/>
                <a:ea typeface="宋体" panose="02010600030101010101" pitchFamily="2" charset="-122"/>
              </a:rPr>
              <a:t> 2</a:t>
            </a:r>
            <a:r>
              <a:rPr lang="zh-CN" altLang="en-US" sz="2800" b="1" dirty="0">
                <a:solidFill>
                  <a:srgbClr val="0000FF"/>
                </a:solidFill>
                <a:latin typeface="宋体" panose="02010600030101010101" pitchFamily="2" charset="-122"/>
                <a:ea typeface="宋体" panose="02010600030101010101" pitchFamily="2" charset="-122"/>
              </a:rPr>
              <a:t>、同一主族中，元素的电负性如何变化？</a:t>
            </a:r>
            <a:endParaRPr lang="zh-CN" altLang="en-US" sz="2800" b="1" dirty="0">
              <a:solidFill>
                <a:srgbClr val="0000FF"/>
              </a:solidFill>
              <a:latin typeface="宋体" panose="02010600030101010101" pitchFamily="2" charset="-122"/>
              <a:ea typeface="宋体" panose="02010600030101010101" pitchFamily="2" charset="-122"/>
            </a:endParaRPr>
          </a:p>
          <a:p>
            <a:pPr marL="342900" lvl="0" indent="-342900" eaLnBrk="1" hangingPunct="1">
              <a:spcBef>
                <a:spcPct val="20000"/>
              </a:spcBef>
            </a:pPr>
            <a:r>
              <a:rPr lang="zh-CN" altLang="zh-CN" sz="2800" b="1" dirty="0">
                <a:solidFill>
                  <a:srgbClr val="0000FF"/>
                </a:solidFill>
                <a:latin typeface="宋体" panose="02010600030101010101" pitchFamily="2" charset="-122"/>
                <a:ea typeface="宋体" panose="02010600030101010101" pitchFamily="2" charset="-122"/>
              </a:rPr>
              <a:t> 3</a:t>
            </a:r>
            <a:r>
              <a:rPr lang="zh-CN" altLang="en-US" sz="2800" b="1" dirty="0">
                <a:solidFill>
                  <a:srgbClr val="0000FF"/>
                </a:solidFill>
                <a:latin typeface="宋体" panose="02010600030101010101" pitchFamily="2" charset="-122"/>
                <a:ea typeface="宋体" panose="02010600030101010101" pitchFamily="2" charset="-122"/>
              </a:rPr>
              <a:t>、电负性最大的元素和电负性最小的元素分别在元素周期表的什么位置？</a:t>
            </a:r>
            <a:endParaRPr lang="zh-CN" altLang="en-US" sz="2800" b="1" dirty="0">
              <a:solidFill>
                <a:srgbClr val="0000FF"/>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22"/>
                                        </p:tgtEl>
                                        <p:attrNameLst>
                                          <p:attrName>style.visibility</p:attrName>
                                        </p:attrNameLst>
                                      </p:cBhvr>
                                      <p:to>
                                        <p:strVal val="visible"/>
                                      </p:to>
                                    </p:set>
                                    <p:animEffect transition="in" filter="slide(fromBottom)">
                                      <p:cBhvr>
                                        <p:cTn id="7" dur="500"/>
                                        <p:tgtEl>
                                          <p:spTgt spid="922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9223">
                                            <p:txEl>
                                              <p:pRg st="0" end="0"/>
                                            </p:txEl>
                                          </p:spTgt>
                                        </p:tgtEl>
                                        <p:attrNameLst>
                                          <p:attrName>style.visibility</p:attrName>
                                        </p:attrNameLst>
                                      </p:cBhvr>
                                      <p:to>
                                        <p:strVal val="visible"/>
                                      </p:to>
                                    </p:set>
                                    <p:animEffect transition="in" filter="slide(fromBottom)">
                                      <p:cBhvr>
                                        <p:cTn id="12" dur="500"/>
                                        <p:tgtEl>
                                          <p:spTgt spid="92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9223">
                                            <p:txEl>
                                              <p:charRg st="28" end="52"/>
                                            </p:txEl>
                                          </p:spTgt>
                                        </p:tgtEl>
                                        <p:attrNameLst>
                                          <p:attrName>style.visibility</p:attrName>
                                        </p:attrNameLst>
                                      </p:cBhvr>
                                      <p:to>
                                        <p:strVal val="visible"/>
                                      </p:to>
                                    </p:set>
                                    <p:animEffect transition="in" filter="slide(fromBottom)">
                                      <p:cBhvr>
                                        <p:cTn id="17" dur="500"/>
                                        <p:tgtEl>
                                          <p:spTgt spid="9223">
                                            <p:txEl>
                                              <p:charRg st="28" end="52"/>
                                            </p:txEl>
                                          </p:spTgt>
                                        </p:tgtEl>
                                      </p:cBhvr>
                                    </p:animEffect>
                                  </p:childTnLst>
                                </p:cTn>
                              </p:par>
                              <p:par>
                                <p:cTn id="18" presetID="12" presetClass="entr" presetSubtype="4" fill="hold" nodeType="withEffect">
                                  <p:stCondLst>
                                    <p:cond delay="0"/>
                                  </p:stCondLst>
                                  <p:childTnLst>
                                    <p:set>
                                      <p:cBhvr>
                                        <p:cTn id="19" dur="1" fill="hold">
                                          <p:stCondLst>
                                            <p:cond delay="0"/>
                                          </p:stCondLst>
                                        </p:cTn>
                                        <p:tgtEl>
                                          <p:spTgt spid="9223">
                                            <p:txEl>
                                              <p:charRg st="52" end="76"/>
                                            </p:txEl>
                                          </p:spTgt>
                                        </p:tgtEl>
                                        <p:attrNameLst>
                                          <p:attrName>style.visibility</p:attrName>
                                        </p:attrNameLst>
                                      </p:cBhvr>
                                      <p:to>
                                        <p:strVal val="visible"/>
                                      </p:to>
                                    </p:set>
                                    <p:animEffect transition="in" filter="slide(fromBottom)">
                                      <p:cBhvr>
                                        <p:cTn id="20" dur="500"/>
                                        <p:tgtEl>
                                          <p:spTgt spid="9223">
                                            <p:txEl>
                                              <p:charRg st="52" end="76"/>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9223">
                                            <p:txEl>
                                              <p:charRg st="76" end="105"/>
                                            </p:txEl>
                                          </p:spTgt>
                                        </p:tgtEl>
                                        <p:attrNameLst>
                                          <p:attrName>style.visibility</p:attrName>
                                        </p:attrNameLst>
                                      </p:cBhvr>
                                      <p:to>
                                        <p:strVal val="visible"/>
                                      </p:to>
                                    </p:set>
                                    <p:animEffect transition="in" filter="slide(fromBottom)">
                                      <p:cBhvr>
                                        <p:cTn id="23" dur="500"/>
                                        <p:tgtEl>
                                          <p:spTgt spid="9223">
                                            <p:txEl>
                                              <p:charRg st="76" end="10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p:cNvPicPr>
          <p:nvPr/>
        </p:nvPicPr>
        <p:blipFill>
          <a:blip r:embed="rId1"/>
          <a:stretch>
            <a:fillRect/>
          </a:stretch>
        </p:blipFill>
        <p:spPr>
          <a:xfrm>
            <a:off x="716280" y="0"/>
            <a:ext cx="11142980" cy="6858000"/>
          </a:xfrm>
          <a:prstGeom prst="rect">
            <a:avLst/>
          </a:prstGeom>
          <a:noFill/>
          <a:ln w="9525">
            <a:noFill/>
          </a:ln>
        </p:spPr>
      </p:pic>
      <p:grpSp>
        <p:nvGrpSpPr>
          <p:cNvPr id="2" name="Group 3"/>
          <p:cNvGrpSpPr/>
          <p:nvPr/>
        </p:nvGrpSpPr>
        <p:grpSpPr>
          <a:xfrm>
            <a:off x="2971800" y="-74612"/>
            <a:ext cx="6858000" cy="1293812"/>
            <a:chOff x="0" y="0"/>
            <a:chExt cx="4320" cy="816"/>
          </a:xfrm>
        </p:grpSpPr>
        <p:sp>
          <p:nvSpPr>
            <p:cNvPr id="9233" name="AutoShape 4"/>
            <p:cNvSpPr/>
            <p:nvPr/>
          </p:nvSpPr>
          <p:spPr>
            <a:xfrm>
              <a:off x="0" y="0"/>
              <a:ext cx="4320" cy="816"/>
            </a:xfrm>
            <a:prstGeom prst="rightArrow">
              <a:avLst>
                <a:gd name="adj1" fmla="val 50000"/>
                <a:gd name="adj2" fmla="val 132352"/>
              </a:avLst>
            </a:prstGeom>
            <a:solidFill>
              <a:srgbClr val="FFFF00"/>
            </a:solidFill>
            <a:ln w="9525" cap="flat" cmpd="sng">
              <a:solidFill>
                <a:schemeClr val="tx1"/>
              </a:solidFill>
              <a:prstDash val="solid"/>
              <a:miter/>
              <a:headEnd type="none" w="med" len="med"/>
              <a:tailEnd type="none" w="med" len="med"/>
            </a:ln>
          </p:spPr>
          <p:txBody>
            <a:bodyPr wrap="none" anchor="ctr"/>
            <a:lstStyle/>
            <a:p>
              <a:pPr lvl="0" eaLnBrk="1" hangingPunct="1"/>
              <a:endParaRPr lang="zh-CN" altLang="en-US" dirty="0">
                <a:latin typeface="Arial" panose="020B0604020202020204" pitchFamily="34" charset="0"/>
                <a:ea typeface="宋体" panose="02010600030101010101" pitchFamily="2" charset="-122"/>
              </a:endParaRPr>
            </a:p>
          </p:txBody>
        </p:sp>
        <p:sp>
          <p:nvSpPr>
            <p:cNvPr id="9234" name="Text Box 5"/>
            <p:cNvSpPr txBox="1"/>
            <p:nvPr/>
          </p:nvSpPr>
          <p:spPr>
            <a:xfrm>
              <a:off x="336" y="192"/>
              <a:ext cx="3312" cy="404"/>
            </a:xfrm>
            <a:prstGeom prst="rect">
              <a:avLst/>
            </a:prstGeom>
            <a:noFill/>
            <a:ln w="9525">
              <a:noFill/>
            </a:ln>
          </p:spPr>
          <p:txBody>
            <a:bodyPr>
              <a:spAutoFit/>
            </a:bodyPr>
            <a:lstStyle/>
            <a:p>
              <a:pPr lvl="0" eaLnBrk="1" hangingPunct="1">
                <a:spcBef>
                  <a:spcPct val="50000"/>
                </a:spcBef>
              </a:pPr>
              <a:r>
                <a:rPr lang="zh-CN" altLang="en-US" sz="3600" b="1" dirty="0">
                  <a:solidFill>
                    <a:srgbClr val="0000FF"/>
                  </a:solidFill>
                  <a:latin typeface="楷体_GB2312" pitchFamily="49" charset="-122"/>
                  <a:ea typeface="楷体_GB2312" pitchFamily="49" charset="-122"/>
                </a:rPr>
                <a:t>电负性逐渐</a:t>
              </a:r>
              <a:r>
                <a:rPr lang="zh-CN" altLang="en-US" sz="3600" b="1" u="sng" dirty="0">
                  <a:solidFill>
                    <a:srgbClr val="0000FF"/>
                  </a:solidFill>
                  <a:latin typeface="楷体_GB2312" pitchFamily="49" charset="-122"/>
                  <a:ea typeface="楷体_GB2312" pitchFamily="49" charset="-122"/>
                </a:rPr>
                <a:t>        </a:t>
              </a:r>
              <a:r>
                <a:rPr lang="zh-CN" altLang="en-US" sz="3600" b="1" dirty="0">
                  <a:solidFill>
                    <a:srgbClr val="0000FF"/>
                  </a:solidFill>
                  <a:latin typeface="楷体_GB2312" pitchFamily="49" charset="-122"/>
                  <a:ea typeface="楷体_GB2312" pitchFamily="49" charset="-122"/>
                </a:rPr>
                <a:t> 。</a:t>
              </a:r>
              <a:endParaRPr lang="zh-CN" altLang="en-US" sz="3600" b="1" dirty="0">
                <a:solidFill>
                  <a:srgbClr val="0000FF"/>
                </a:solidFill>
                <a:latin typeface="楷体_GB2312" pitchFamily="49" charset="-122"/>
                <a:ea typeface="楷体_GB2312" pitchFamily="49" charset="-122"/>
              </a:endParaRPr>
            </a:p>
          </p:txBody>
        </p:sp>
      </p:grpSp>
      <p:sp>
        <p:nvSpPr>
          <p:cNvPr id="10246" name="Text Box 6"/>
          <p:cNvSpPr txBox="1"/>
          <p:nvPr/>
        </p:nvSpPr>
        <p:spPr>
          <a:xfrm>
            <a:off x="5943600" y="212725"/>
            <a:ext cx="1752600" cy="701040"/>
          </a:xfrm>
          <a:prstGeom prst="rect">
            <a:avLst/>
          </a:prstGeom>
          <a:noFill/>
          <a:ln w="9525">
            <a:noFill/>
          </a:ln>
        </p:spPr>
        <p:txBody>
          <a:bodyPr>
            <a:spAutoFit/>
          </a:bodyPr>
          <a:lstStyle/>
          <a:p>
            <a:pPr lvl="0" eaLnBrk="1" hangingPunct="1">
              <a:spcBef>
                <a:spcPct val="50000"/>
              </a:spcBef>
            </a:pPr>
            <a:r>
              <a:rPr lang="zh-CN" altLang="en-US" sz="4000" b="1" dirty="0">
                <a:solidFill>
                  <a:srgbClr val="FF0000"/>
                </a:solidFill>
                <a:latin typeface="Arial" panose="020B0604020202020204" pitchFamily="34" charset="0"/>
                <a:ea typeface="楷体_GB2312" pitchFamily="49" charset="-122"/>
              </a:rPr>
              <a:t>增   大</a:t>
            </a:r>
            <a:endParaRPr lang="zh-CN" altLang="en-US" sz="4000" b="1" dirty="0">
              <a:solidFill>
                <a:srgbClr val="FF0000"/>
              </a:solidFill>
              <a:latin typeface="Arial" panose="020B0604020202020204" pitchFamily="34" charset="0"/>
              <a:ea typeface="楷体_GB2312" pitchFamily="49" charset="-122"/>
            </a:endParaRPr>
          </a:p>
        </p:txBody>
      </p:sp>
      <p:grpSp>
        <p:nvGrpSpPr>
          <p:cNvPr id="3" name="Group 7"/>
          <p:cNvGrpSpPr/>
          <p:nvPr/>
        </p:nvGrpSpPr>
        <p:grpSpPr>
          <a:xfrm>
            <a:off x="4038600" y="990600"/>
            <a:ext cx="1600200" cy="5715000"/>
            <a:chOff x="0" y="0"/>
            <a:chExt cx="1008" cy="3600"/>
          </a:xfrm>
        </p:grpSpPr>
        <p:sp>
          <p:nvSpPr>
            <p:cNvPr id="9231" name="AutoShape 8"/>
            <p:cNvSpPr/>
            <p:nvPr/>
          </p:nvSpPr>
          <p:spPr>
            <a:xfrm>
              <a:off x="0" y="0"/>
              <a:ext cx="1008" cy="3552"/>
            </a:xfrm>
            <a:prstGeom prst="downArrow">
              <a:avLst>
                <a:gd name="adj1" fmla="val 50000"/>
                <a:gd name="adj2" fmla="val 88095"/>
              </a:avLst>
            </a:prstGeom>
            <a:solidFill>
              <a:srgbClr val="FFFF00"/>
            </a:solidFill>
            <a:ln w="9525" cap="flat" cmpd="sng">
              <a:solidFill>
                <a:schemeClr val="tx1"/>
              </a:solidFill>
              <a:prstDash val="solid"/>
              <a:miter/>
              <a:headEnd type="none" w="med" len="med"/>
              <a:tailEnd type="none" w="med" len="med"/>
            </a:ln>
          </p:spPr>
          <p:txBody>
            <a:bodyPr vert="eaVert" wrap="none" anchor="ctr"/>
            <a:lstStyle/>
            <a:p>
              <a:pPr lvl="0" eaLnBrk="1" hangingPunct="1"/>
              <a:endParaRPr lang="zh-CN" altLang="en-US" dirty="0">
                <a:latin typeface="Arial" panose="020B0604020202020204" pitchFamily="34" charset="0"/>
                <a:ea typeface="宋体" panose="02010600030101010101" pitchFamily="2" charset="-122"/>
              </a:endParaRPr>
            </a:p>
          </p:txBody>
        </p:sp>
        <p:sp>
          <p:nvSpPr>
            <p:cNvPr id="9232" name="Text Box 9"/>
            <p:cNvSpPr txBox="1"/>
            <p:nvPr/>
          </p:nvSpPr>
          <p:spPr>
            <a:xfrm>
              <a:off x="289" y="0"/>
              <a:ext cx="461" cy="3600"/>
            </a:xfrm>
            <a:prstGeom prst="rect">
              <a:avLst/>
            </a:prstGeom>
            <a:noFill/>
            <a:ln w="9525">
              <a:noFill/>
            </a:ln>
          </p:spPr>
          <p:txBody>
            <a:bodyPr vert="eaVert">
              <a:spAutoFit/>
            </a:bodyPr>
            <a:lstStyle/>
            <a:p>
              <a:pPr lvl="0" eaLnBrk="1" hangingPunct="1">
                <a:spcBef>
                  <a:spcPct val="50000"/>
                </a:spcBef>
              </a:pPr>
              <a:r>
                <a:rPr lang="zh-CN" altLang="en-US" sz="3600" b="1" dirty="0">
                  <a:solidFill>
                    <a:srgbClr val="0000FF"/>
                  </a:solidFill>
                  <a:latin typeface="楷体_GB2312" pitchFamily="49" charset="-122"/>
                  <a:ea typeface="楷体_GB2312" pitchFamily="49" charset="-122"/>
                </a:rPr>
                <a:t>电负性有     的趋势</a:t>
              </a:r>
              <a:endParaRPr lang="zh-CN" altLang="en-US" sz="3600" b="1" dirty="0">
                <a:solidFill>
                  <a:srgbClr val="0000FF"/>
                </a:solidFill>
                <a:latin typeface="楷体_GB2312" pitchFamily="49" charset="-122"/>
                <a:ea typeface="楷体_GB2312" pitchFamily="49" charset="-122"/>
              </a:endParaRPr>
            </a:p>
          </p:txBody>
        </p:sp>
      </p:grpSp>
      <p:sp>
        <p:nvSpPr>
          <p:cNvPr id="10250" name="Text Box 10"/>
          <p:cNvSpPr txBox="1"/>
          <p:nvPr/>
        </p:nvSpPr>
        <p:spPr>
          <a:xfrm>
            <a:off x="4465320" y="2895600"/>
            <a:ext cx="792480" cy="1219200"/>
          </a:xfrm>
          <a:prstGeom prst="rect">
            <a:avLst/>
          </a:prstGeom>
          <a:noFill/>
          <a:ln w="9525">
            <a:noFill/>
          </a:ln>
        </p:spPr>
        <p:txBody>
          <a:bodyPr vert="eaVert">
            <a:spAutoFit/>
          </a:bodyPr>
          <a:lstStyle/>
          <a:p>
            <a:pPr lvl="0" eaLnBrk="1" hangingPunct="1">
              <a:spcBef>
                <a:spcPct val="50000"/>
              </a:spcBef>
            </a:pPr>
            <a:r>
              <a:rPr lang="zh-CN" altLang="en-US" sz="4000" b="1" dirty="0">
                <a:solidFill>
                  <a:srgbClr val="FF0000"/>
                </a:solidFill>
                <a:latin typeface="Arial" panose="020B0604020202020204" pitchFamily="34" charset="0"/>
                <a:ea typeface="楷体_GB2312" pitchFamily="49" charset="-122"/>
              </a:rPr>
              <a:t>减小</a:t>
            </a:r>
            <a:endParaRPr lang="zh-CN" altLang="en-US" sz="4000" b="1" dirty="0">
              <a:solidFill>
                <a:srgbClr val="FF0000"/>
              </a:solidFill>
              <a:latin typeface="Arial" panose="020B0604020202020204" pitchFamily="34" charset="0"/>
              <a:ea typeface="楷体_GB2312" pitchFamily="49" charset="-122"/>
            </a:endParaRPr>
          </a:p>
        </p:txBody>
      </p:sp>
      <p:grpSp>
        <p:nvGrpSpPr>
          <p:cNvPr id="4" name="Group 11"/>
          <p:cNvGrpSpPr/>
          <p:nvPr/>
        </p:nvGrpSpPr>
        <p:grpSpPr>
          <a:xfrm>
            <a:off x="7894955" y="115570"/>
            <a:ext cx="3733800" cy="914400"/>
            <a:chOff x="0" y="0"/>
            <a:chExt cx="2352" cy="576"/>
          </a:xfrm>
        </p:grpSpPr>
        <p:sp>
          <p:nvSpPr>
            <p:cNvPr id="9229" name="AutoShape 12"/>
            <p:cNvSpPr/>
            <p:nvPr/>
          </p:nvSpPr>
          <p:spPr>
            <a:xfrm>
              <a:off x="0" y="0"/>
              <a:ext cx="2352" cy="576"/>
            </a:xfrm>
            <a:prstGeom prst="wedgeEllipseCallout">
              <a:avLst>
                <a:gd name="adj1" fmla="val 27891"/>
                <a:gd name="adj2" fmla="val 165555"/>
              </a:avLst>
            </a:prstGeom>
            <a:solidFill>
              <a:srgbClr val="FF0000"/>
            </a:solidFill>
            <a:ln w="9525" cap="flat" cmpd="sng">
              <a:solidFill>
                <a:schemeClr val="tx1"/>
              </a:solidFill>
              <a:prstDash val="solid"/>
              <a:miter/>
              <a:headEnd type="none" w="med" len="med"/>
              <a:tailEnd type="none" w="med" len="med"/>
            </a:ln>
          </p:spPr>
          <p:txBody>
            <a:bodyPr/>
            <a:lstStyle/>
            <a:p>
              <a:pPr lvl="0" algn="ctr" eaLnBrk="1" hangingPunct="1"/>
              <a:endParaRPr lang="zh-CN" altLang="zh-CN" dirty="0">
                <a:latin typeface="Arial" panose="020B0604020202020204" pitchFamily="34" charset="0"/>
                <a:ea typeface="宋体" panose="02010600030101010101" pitchFamily="2" charset="-122"/>
              </a:endParaRPr>
            </a:p>
          </p:txBody>
        </p:sp>
        <p:sp>
          <p:nvSpPr>
            <p:cNvPr id="9230" name="Text Box 13"/>
            <p:cNvSpPr txBox="1"/>
            <p:nvPr/>
          </p:nvSpPr>
          <p:spPr>
            <a:xfrm>
              <a:off x="192" y="0"/>
              <a:ext cx="2160" cy="480"/>
            </a:xfrm>
            <a:prstGeom prst="rect">
              <a:avLst/>
            </a:prstGeom>
            <a:noFill/>
            <a:ln w="9525">
              <a:noFill/>
            </a:ln>
          </p:spPr>
          <p:txBody>
            <a:bodyPr>
              <a:spAutoFit/>
            </a:bodyPr>
            <a:lstStyle/>
            <a:p>
              <a:pPr lvl="0" eaLnBrk="1" hangingPunct="1">
                <a:spcBef>
                  <a:spcPct val="50000"/>
                </a:spcBef>
              </a:pPr>
              <a:r>
                <a:rPr lang="zh-CN" altLang="en-US" sz="4400" b="1" dirty="0">
                  <a:solidFill>
                    <a:srgbClr val="FFFF00"/>
                  </a:solidFill>
                  <a:latin typeface="Arial" panose="020B0604020202020204" pitchFamily="34" charset="0"/>
                  <a:ea typeface="楷体_GB2312" pitchFamily="49" charset="-122"/>
                </a:rPr>
                <a:t>电负性最大</a:t>
              </a:r>
              <a:endParaRPr lang="zh-CN" altLang="en-US" sz="4400" b="1" dirty="0">
                <a:solidFill>
                  <a:srgbClr val="FFFF00"/>
                </a:solidFill>
                <a:latin typeface="Arial" panose="020B0604020202020204" pitchFamily="34" charset="0"/>
                <a:ea typeface="楷体_GB2312" pitchFamily="49" charset="-122"/>
              </a:endParaRPr>
            </a:p>
          </p:txBody>
        </p:sp>
      </p:grpSp>
      <p:grpSp>
        <p:nvGrpSpPr>
          <p:cNvPr id="5" name="Group 14"/>
          <p:cNvGrpSpPr/>
          <p:nvPr/>
        </p:nvGrpSpPr>
        <p:grpSpPr>
          <a:xfrm>
            <a:off x="2009140" y="4831080"/>
            <a:ext cx="3733800" cy="914400"/>
            <a:chOff x="0" y="0"/>
            <a:chExt cx="2352" cy="576"/>
          </a:xfrm>
        </p:grpSpPr>
        <p:sp>
          <p:nvSpPr>
            <p:cNvPr id="9227" name="AutoShape 15"/>
            <p:cNvSpPr/>
            <p:nvPr/>
          </p:nvSpPr>
          <p:spPr>
            <a:xfrm>
              <a:off x="0" y="0"/>
              <a:ext cx="2352" cy="576"/>
            </a:xfrm>
            <a:prstGeom prst="wedgeEllipseCallout">
              <a:avLst>
                <a:gd name="adj1" fmla="val -53657"/>
                <a:gd name="adj2" fmla="val 101736"/>
              </a:avLst>
            </a:prstGeom>
            <a:solidFill>
              <a:srgbClr val="FF0000"/>
            </a:solidFill>
            <a:ln w="9525" cap="flat" cmpd="sng">
              <a:solidFill>
                <a:schemeClr val="tx1"/>
              </a:solidFill>
              <a:prstDash val="solid"/>
              <a:miter/>
              <a:headEnd type="none" w="med" len="med"/>
              <a:tailEnd type="none" w="med" len="med"/>
            </a:ln>
          </p:spPr>
          <p:txBody>
            <a:bodyPr/>
            <a:lstStyle/>
            <a:p>
              <a:pPr lvl="0" algn="ctr" eaLnBrk="1" hangingPunct="1"/>
              <a:endParaRPr lang="zh-CN" altLang="zh-CN" dirty="0">
                <a:latin typeface="Arial" panose="020B0604020202020204" pitchFamily="34" charset="0"/>
                <a:ea typeface="宋体" panose="02010600030101010101" pitchFamily="2" charset="-122"/>
              </a:endParaRPr>
            </a:p>
          </p:txBody>
        </p:sp>
        <p:sp>
          <p:nvSpPr>
            <p:cNvPr id="9228" name="Text Box 16"/>
            <p:cNvSpPr txBox="1"/>
            <p:nvPr/>
          </p:nvSpPr>
          <p:spPr>
            <a:xfrm>
              <a:off x="192" y="0"/>
              <a:ext cx="2160" cy="480"/>
            </a:xfrm>
            <a:prstGeom prst="rect">
              <a:avLst/>
            </a:prstGeom>
            <a:noFill/>
            <a:ln w="9525">
              <a:noFill/>
            </a:ln>
          </p:spPr>
          <p:txBody>
            <a:bodyPr>
              <a:spAutoFit/>
            </a:bodyPr>
            <a:lstStyle/>
            <a:p>
              <a:pPr lvl="0" eaLnBrk="1" hangingPunct="1">
                <a:spcBef>
                  <a:spcPct val="50000"/>
                </a:spcBef>
              </a:pPr>
              <a:r>
                <a:rPr lang="zh-CN" altLang="en-US" sz="4400" b="1" dirty="0">
                  <a:solidFill>
                    <a:srgbClr val="FFFF00"/>
                  </a:solidFill>
                  <a:latin typeface="Arial" panose="020B0604020202020204" pitchFamily="34" charset="0"/>
                  <a:ea typeface="楷体_GB2312" pitchFamily="49" charset="-122"/>
                </a:rPr>
                <a:t>电负性最小</a:t>
              </a:r>
              <a:endParaRPr lang="zh-CN" altLang="en-US" sz="4400" b="1" dirty="0">
                <a:solidFill>
                  <a:srgbClr val="FFFF00"/>
                </a:solidFill>
                <a:latin typeface="Arial" panose="020B0604020202020204" pitchFamily="34" charset="0"/>
                <a:ea typeface="楷体_GB2312" pitchFamily="49" charset="-122"/>
              </a:endParaRPr>
            </a:p>
          </p:txBody>
        </p:sp>
      </p:grpSp>
      <p:sp>
        <p:nvSpPr>
          <p:cNvPr id="9225" name="Text Box 17"/>
          <p:cNvSpPr txBox="1"/>
          <p:nvPr/>
        </p:nvSpPr>
        <p:spPr>
          <a:xfrm>
            <a:off x="9533255" y="6172200"/>
            <a:ext cx="762000" cy="457200"/>
          </a:xfrm>
          <a:prstGeom prst="rect">
            <a:avLst/>
          </a:prstGeom>
          <a:noFill/>
          <a:ln w="9525">
            <a:noFill/>
          </a:ln>
        </p:spPr>
        <p:txBody>
          <a:bodyPr>
            <a:spAutoFit/>
          </a:bodyPr>
          <a:lstStyle/>
          <a:p>
            <a:pPr lvl="0" eaLnBrk="1" hangingPunct="1">
              <a:spcBef>
                <a:spcPct val="50000"/>
              </a:spcBef>
            </a:pPr>
            <a:r>
              <a:rPr lang="zh-CN" altLang="zh-CN" sz="2400" b="1" dirty="0">
                <a:solidFill>
                  <a:srgbClr val="333333"/>
                </a:solidFill>
                <a:latin typeface="Arial" panose="020B0604020202020204" pitchFamily="34" charset="0"/>
                <a:ea typeface="宋体" panose="02010600030101010101" pitchFamily="2" charset="-122"/>
              </a:rPr>
              <a:t>2.0</a:t>
            </a:r>
            <a:endParaRPr lang="zh-CN" altLang="zh-CN" sz="2400" b="1" dirty="0">
              <a:solidFill>
                <a:srgbClr val="333333"/>
              </a:solidFill>
              <a:latin typeface="Arial" panose="020B0604020202020204" pitchFamily="34" charset="0"/>
              <a:ea typeface="宋体" panose="02010600030101010101" pitchFamily="2" charset="-122"/>
            </a:endParaRPr>
          </a:p>
        </p:txBody>
      </p:sp>
      <p:sp>
        <p:nvSpPr>
          <p:cNvPr id="9226" name="Text Box 18"/>
          <p:cNvSpPr txBox="1"/>
          <p:nvPr/>
        </p:nvSpPr>
        <p:spPr>
          <a:xfrm>
            <a:off x="10614025" y="6172200"/>
            <a:ext cx="762000" cy="457200"/>
          </a:xfrm>
          <a:prstGeom prst="rect">
            <a:avLst/>
          </a:prstGeom>
          <a:noFill/>
          <a:ln w="9525">
            <a:noFill/>
          </a:ln>
        </p:spPr>
        <p:txBody>
          <a:bodyPr>
            <a:spAutoFit/>
          </a:bodyPr>
          <a:lstStyle/>
          <a:p>
            <a:pPr lvl="0" eaLnBrk="1" hangingPunct="1">
              <a:spcBef>
                <a:spcPct val="50000"/>
              </a:spcBef>
            </a:pPr>
            <a:r>
              <a:rPr lang="zh-CN" altLang="zh-CN" sz="2400" b="1" dirty="0">
                <a:solidFill>
                  <a:srgbClr val="333333"/>
                </a:solidFill>
                <a:latin typeface="Arial" panose="020B0604020202020204" pitchFamily="34" charset="0"/>
                <a:ea typeface="宋体" panose="02010600030101010101" pitchFamily="2" charset="-122"/>
              </a:rPr>
              <a:t>2.2</a:t>
            </a:r>
            <a:endParaRPr lang="zh-CN" altLang="zh-CN" sz="2400" b="1" dirty="0">
              <a:solidFill>
                <a:srgbClr val="333333"/>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246"/>
                                        </p:tgtEl>
                                        <p:attrNameLst>
                                          <p:attrName>style.visibility</p:attrName>
                                        </p:attrNameLst>
                                      </p:cBhvr>
                                      <p:to>
                                        <p:strVal val="visible"/>
                                      </p:to>
                                    </p:set>
                                    <p:animEffect transition="in" filter="wipe(up)">
                                      <p:cBhvr>
                                        <p:cTn id="12" dur="500"/>
                                        <p:tgtEl>
                                          <p:spTgt spid="1024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0250"/>
                                        </p:tgtEl>
                                        <p:attrNameLst>
                                          <p:attrName>style.visibility</p:attrName>
                                        </p:attrNameLst>
                                      </p:cBhvr>
                                      <p:to>
                                        <p:strVal val="visible"/>
                                      </p:to>
                                    </p:set>
                                    <p:animEffect transition="in" filter="wipe(up)">
                                      <p:cBhvr>
                                        <p:cTn id="22" dur="500"/>
                                        <p:tgtEl>
                                          <p:spTgt spid="102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P spid="1025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p:nvPr/>
        </p:nvSpPr>
        <p:spPr>
          <a:xfrm>
            <a:off x="413385" y="1822450"/>
            <a:ext cx="11186795" cy="3656965"/>
          </a:xfrm>
          <a:prstGeom prst="rect">
            <a:avLst/>
          </a:prstGeom>
          <a:noFill/>
          <a:ln w="9525">
            <a:noFill/>
          </a:ln>
        </p:spPr>
        <p:txBody>
          <a:bodyPr wrap="square">
            <a:spAutoFit/>
          </a:bodyPr>
          <a:lstStyle/>
          <a:p>
            <a:pPr lvl="0" eaLnBrk="1" hangingPunct="1">
              <a:lnSpc>
                <a:spcPct val="130000"/>
              </a:lnSpc>
            </a:pPr>
            <a:r>
              <a:rPr lang="zh-CN" altLang="zh-CN" sz="3600" b="1"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同一周期</a:t>
            </a:r>
            <a:r>
              <a:rPr lang="zh-CN" altLang="en-US" sz="3600" b="1" dirty="0">
                <a:solidFill>
                  <a:srgbClr val="0000FF"/>
                </a:solidFill>
                <a:latin typeface="楷体_GB2312" pitchFamily="49" charset="-122"/>
                <a:ea typeface="楷体_GB2312" pitchFamily="49" charset="-122"/>
              </a:rPr>
              <a:t>从左到右</a:t>
            </a:r>
            <a:r>
              <a:rPr lang="zh-CN" altLang="en-US" sz="3600" b="1" dirty="0">
                <a:latin typeface="楷体_GB2312" pitchFamily="49" charset="-122"/>
                <a:ea typeface="楷体_GB2312" pitchFamily="49" charset="-122"/>
              </a:rPr>
              <a:t>，主族元素电负性逐渐</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，表明其吸引电子的能力逐渐</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。同一主族</a:t>
            </a:r>
            <a:r>
              <a:rPr lang="zh-CN" altLang="en-US" sz="3600" b="1" dirty="0">
                <a:solidFill>
                  <a:srgbClr val="0000FF"/>
                </a:solidFill>
                <a:latin typeface="楷体_GB2312" pitchFamily="49" charset="-122"/>
                <a:ea typeface="楷体_GB2312" pitchFamily="49" charset="-122"/>
              </a:rPr>
              <a:t>从上到下</a:t>
            </a:r>
            <a:r>
              <a:rPr lang="zh-CN" altLang="en-US" sz="3600" b="1" dirty="0">
                <a:latin typeface="楷体_GB2312" pitchFamily="49" charset="-122"/>
                <a:ea typeface="楷体_GB2312" pitchFamily="49" charset="-122"/>
              </a:rPr>
              <a:t>，元素电负性呈现</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趋势，表明其吸引电子的能力逐渐</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a:t>
            </a:r>
            <a:endParaRPr lang="zh-CN" altLang="en-US" sz="3600" b="1" dirty="0">
              <a:latin typeface="楷体_GB2312" pitchFamily="49" charset="-122"/>
              <a:ea typeface="楷体_GB2312" pitchFamily="49" charset="-122"/>
            </a:endParaRPr>
          </a:p>
          <a:p>
            <a:pPr lvl="0" eaLnBrk="1" hangingPunct="1">
              <a:lnSpc>
                <a:spcPct val="130000"/>
              </a:lnSpc>
            </a:pPr>
            <a:r>
              <a:rPr lang="zh-CN" altLang="en-US" sz="3600" b="1" dirty="0">
                <a:latin typeface="楷体_GB2312" pitchFamily="49" charset="-122"/>
                <a:ea typeface="楷体_GB2312" pitchFamily="49" charset="-122"/>
              </a:rPr>
              <a:t>    试根据原子结构的变化分析。</a:t>
            </a:r>
            <a:endParaRPr lang="zh-CN" altLang="en-US" sz="3600" b="1" dirty="0">
              <a:latin typeface="楷体_GB2312" pitchFamily="49" charset="-122"/>
              <a:ea typeface="楷体_GB2312" pitchFamily="49" charset="-122"/>
            </a:endParaRPr>
          </a:p>
        </p:txBody>
      </p:sp>
      <p:sp>
        <p:nvSpPr>
          <p:cNvPr id="10243" name="Text Box 3"/>
          <p:cNvSpPr txBox="1"/>
          <p:nvPr/>
        </p:nvSpPr>
        <p:spPr>
          <a:xfrm>
            <a:off x="1524000" y="0"/>
            <a:ext cx="6348413" cy="1063625"/>
          </a:xfrm>
          <a:prstGeom prst="rect">
            <a:avLst/>
          </a:prstGeom>
          <a:solidFill>
            <a:srgbClr val="FFCC99"/>
          </a:solidFill>
          <a:ln w="9525">
            <a:noFill/>
          </a:ln>
        </p:spPr>
        <p:txBody>
          <a:bodyPr>
            <a:spAutoFit/>
          </a:bodyPr>
          <a:lstStyle/>
          <a:p>
            <a:pPr lvl="0" eaLnBrk="1" hangingPunct="1">
              <a:lnSpc>
                <a:spcPct val="145000"/>
              </a:lnSpc>
            </a:pPr>
            <a:r>
              <a:rPr lang="zh-CN" altLang="en-US" sz="4400" b="1" dirty="0">
                <a:latin typeface="Arial" panose="020B0604020202020204" pitchFamily="34" charset="0"/>
                <a:ea typeface="楷体_GB2312" pitchFamily="49" charset="-122"/>
              </a:rPr>
              <a:t>二、电负性的递变规律</a:t>
            </a:r>
            <a:r>
              <a:rPr lang="zh-CN" altLang="en-US" sz="4400" b="1" dirty="0">
                <a:latin typeface="Arial" panose="020B0604020202020204" pitchFamily="34" charset="0"/>
                <a:ea typeface="黑体" panose="02010609060101010101" pitchFamily="49" charset="-122"/>
              </a:rPr>
              <a:t>：</a:t>
            </a:r>
            <a:endParaRPr lang="zh-CN" altLang="en-US" sz="4400" b="1" dirty="0">
              <a:latin typeface="Arial" panose="020B0604020202020204" pitchFamily="34" charset="0"/>
              <a:ea typeface="黑体" panose="02010609060101010101" pitchFamily="49" charset="-122"/>
            </a:endParaRPr>
          </a:p>
        </p:txBody>
      </p:sp>
      <p:sp>
        <p:nvSpPr>
          <p:cNvPr id="11268" name="Text Box 4"/>
          <p:cNvSpPr txBox="1"/>
          <p:nvPr/>
        </p:nvSpPr>
        <p:spPr>
          <a:xfrm>
            <a:off x="9643110" y="1822450"/>
            <a:ext cx="1447800" cy="640080"/>
          </a:xfrm>
          <a:prstGeom prst="rect">
            <a:avLst/>
          </a:prstGeom>
          <a:noFill/>
          <a:ln w="9525">
            <a:noFill/>
          </a:ln>
        </p:spPr>
        <p:txBody>
          <a:bodyPr>
            <a:spAutoFit/>
          </a:bodyPr>
          <a:lstStyle/>
          <a:p>
            <a:pPr lvl="0" eaLnBrk="1" hangingPunct="1"/>
            <a:r>
              <a:rPr lang="zh-CN" altLang="en-US" sz="3600" b="1" dirty="0">
                <a:solidFill>
                  <a:srgbClr val="FF0000"/>
                </a:solidFill>
                <a:latin typeface="Arial" panose="020B0604020202020204" pitchFamily="34" charset="0"/>
                <a:ea typeface="楷体_GB2312" pitchFamily="49" charset="-122"/>
              </a:rPr>
              <a:t>增  大</a:t>
            </a:r>
            <a:endParaRPr lang="zh-CN" altLang="en-US" sz="3600" b="1" dirty="0">
              <a:solidFill>
                <a:srgbClr val="FF0000"/>
              </a:solidFill>
              <a:latin typeface="Arial" panose="020B0604020202020204" pitchFamily="34" charset="0"/>
              <a:ea typeface="楷体_GB2312" pitchFamily="49" charset="-122"/>
            </a:endParaRPr>
          </a:p>
        </p:txBody>
      </p:sp>
      <p:sp>
        <p:nvSpPr>
          <p:cNvPr id="11269" name="Text Box 5"/>
          <p:cNvSpPr txBox="1"/>
          <p:nvPr/>
        </p:nvSpPr>
        <p:spPr>
          <a:xfrm>
            <a:off x="4864735" y="3237230"/>
            <a:ext cx="1371600" cy="640080"/>
          </a:xfrm>
          <a:prstGeom prst="rect">
            <a:avLst/>
          </a:prstGeom>
          <a:noFill/>
          <a:ln w="9525">
            <a:noFill/>
          </a:ln>
        </p:spPr>
        <p:txBody>
          <a:bodyPr>
            <a:spAutoFit/>
          </a:bodyPr>
          <a:lstStyle/>
          <a:p>
            <a:pPr lvl="0" eaLnBrk="1" hangingPunct="1"/>
            <a:r>
              <a:rPr lang="zh-CN" altLang="en-US" sz="3600" b="1" dirty="0">
                <a:solidFill>
                  <a:srgbClr val="FF0000"/>
                </a:solidFill>
                <a:latin typeface="Arial" panose="020B0604020202020204" pitchFamily="34" charset="0"/>
                <a:ea typeface="楷体_GB2312" pitchFamily="49" charset="-122"/>
              </a:rPr>
              <a:t>减  小</a:t>
            </a:r>
            <a:endParaRPr lang="zh-CN" altLang="en-US" sz="3600" b="1" dirty="0">
              <a:solidFill>
                <a:srgbClr val="FF0000"/>
              </a:solidFill>
              <a:latin typeface="Arial" panose="020B0604020202020204" pitchFamily="34" charset="0"/>
              <a:ea typeface="楷体_GB2312" pitchFamily="49" charset="-122"/>
            </a:endParaRPr>
          </a:p>
        </p:txBody>
      </p:sp>
      <p:sp>
        <p:nvSpPr>
          <p:cNvPr id="11270" name="Text Box 6"/>
          <p:cNvSpPr txBox="1"/>
          <p:nvPr/>
        </p:nvSpPr>
        <p:spPr>
          <a:xfrm>
            <a:off x="6038215" y="2597150"/>
            <a:ext cx="1447800" cy="640080"/>
          </a:xfrm>
          <a:prstGeom prst="rect">
            <a:avLst/>
          </a:prstGeom>
          <a:noFill/>
          <a:ln w="9525">
            <a:noFill/>
          </a:ln>
        </p:spPr>
        <p:txBody>
          <a:bodyPr>
            <a:spAutoFit/>
          </a:bodyPr>
          <a:lstStyle/>
          <a:p>
            <a:pPr lvl="0" eaLnBrk="1" hangingPunct="1"/>
            <a:r>
              <a:rPr lang="zh-CN" altLang="en-US" sz="3600" b="1" dirty="0">
                <a:solidFill>
                  <a:srgbClr val="FF0000"/>
                </a:solidFill>
                <a:latin typeface="Arial" panose="020B0604020202020204" pitchFamily="34" charset="0"/>
                <a:ea typeface="楷体_GB2312" pitchFamily="49" charset="-122"/>
              </a:rPr>
              <a:t>增  大</a:t>
            </a:r>
            <a:endParaRPr lang="zh-CN" altLang="en-US" sz="3600" b="1" dirty="0">
              <a:solidFill>
                <a:srgbClr val="FF0000"/>
              </a:solidFill>
              <a:latin typeface="Arial" panose="020B0604020202020204" pitchFamily="34" charset="0"/>
              <a:ea typeface="楷体_GB2312" pitchFamily="49" charset="-122"/>
            </a:endParaRPr>
          </a:p>
        </p:txBody>
      </p:sp>
      <p:sp>
        <p:nvSpPr>
          <p:cNvPr id="11271" name="Text Box 7"/>
          <p:cNvSpPr txBox="1"/>
          <p:nvPr/>
        </p:nvSpPr>
        <p:spPr>
          <a:xfrm>
            <a:off x="3019425" y="4044950"/>
            <a:ext cx="1447800" cy="640080"/>
          </a:xfrm>
          <a:prstGeom prst="rect">
            <a:avLst/>
          </a:prstGeom>
          <a:noFill/>
          <a:ln w="9525">
            <a:noFill/>
          </a:ln>
        </p:spPr>
        <p:txBody>
          <a:bodyPr>
            <a:spAutoFit/>
          </a:bodyPr>
          <a:lstStyle/>
          <a:p>
            <a:pPr lvl="0" eaLnBrk="1" hangingPunct="1"/>
            <a:r>
              <a:rPr lang="zh-CN" altLang="en-US" sz="3600" b="1" dirty="0">
                <a:solidFill>
                  <a:srgbClr val="FF0000"/>
                </a:solidFill>
                <a:latin typeface="Arial" panose="020B0604020202020204" pitchFamily="34" charset="0"/>
                <a:ea typeface="楷体_GB2312" pitchFamily="49" charset="-122"/>
              </a:rPr>
              <a:t>减  小</a:t>
            </a:r>
            <a:endParaRPr lang="zh-CN" altLang="en-US" sz="3600" b="1" dirty="0">
              <a:solidFill>
                <a:srgbClr val="FF0000"/>
              </a:solidFill>
              <a:latin typeface="Arial" panose="020B0604020202020204" pitchFamily="34" charset="0"/>
              <a:ea typeface="楷体_GB2312" pitchFamily="49" charset="-122"/>
            </a:endParaRPr>
          </a:p>
        </p:txBody>
      </p:sp>
      <p:sp>
        <p:nvSpPr>
          <p:cNvPr id="11272" name="WordArt 8"/>
          <p:cNvSpPr>
            <a:spLocks noChangeArrowheads="1" noChangeShapeType="1"/>
          </p:cNvSpPr>
          <p:nvPr/>
        </p:nvSpPr>
        <p:spPr bwMode="auto">
          <a:xfrm>
            <a:off x="7277735" y="4984115"/>
            <a:ext cx="4419600" cy="1371600"/>
          </a:xfrm>
          <a:prstGeom prst="rect">
            <a:avLst/>
          </a:prstGeom>
        </p:spPr>
        <p:txBody>
          <a:bodyPr wrap="none" numCol="1" fromWordArt="1">
            <a:prstTxWarp prst="textCascadeUp">
              <a:avLst>
                <a:gd name="adj" fmla="val 83796"/>
              </a:avLst>
            </a:prstTxWarp>
            <a:scene3d>
              <a:camera prst="legacyPerspectiveFront">
                <a:rot lat="20519999" lon="1080000" rev="0"/>
              </a:camera>
              <a:lightRig rig="legacyFlat1" dir="r"/>
            </a:scene3d>
            <a:sp3d extrusionH="430200" prstMaterial="legacyMatte">
              <a:extrusionClr>
                <a:srgbClr val="FF6600"/>
              </a:extrusion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none" spc="0" normalizeH="0" baseline="0" noProof="0" smtClean="0">
                <a:ln w="9525" cmpd="sng">
                  <a:round/>
                </a:ln>
                <a:gradFill rotWithShape="0">
                  <a:gsLst>
                    <a:gs pos="0">
                      <a:srgbClr val="FFE701"/>
                    </a:gs>
                    <a:gs pos="100000">
                      <a:srgbClr val="FE3E02"/>
                    </a:gs>
                  </a:gsLst>
                  <a:lin ang="5400000" scaled="1"/>
                </a:gradFill>
                <a:effectLst/>
                <a:uLnTx/>
                <a:uFillTx/>
                <a:latin typeface="华文行楷" panose="02010800040101010101" pitchFamily="2" charset="-122"/>
                <a:ea typeface="华文行楷" panose="02010800040101010101" pitchFamily="2" charset="-122"/>
                <a:cs typeface="+mn-cs"/>
              </a:rPr>
              <a:t>为什么？</a:t>
            </a:r>
            <a:endParaRPr kumimoji="0" lang="zh-CN" altLang="en-US" sz="5400" b="1" i="0" u="none" strike="noStrike" kern="1200" cap="none" spc="0" normalizeH="0" baseline="0" noProof="0" smtClean="0">
              <a:ln w="9525" cmpd="sng">
                <a:round/>
              </a:ln>
              <a:gradFill rotWithShape="0">
                <a:gsLst>
                  <a:gs pos="0">
                    <a:srgbClr val="FFE701"/>
                  </a:gs>
                  <a:gs pos="100000">
                    <a:srgbClr val="FE3E02"/>
                  </a:gs>
                </a:gsLst>
                <a:lin ang="5400000" scaled="1"/>
              </a:gradFill>
              <a:effectLst/>
              <a:uLnTx/>
              <a:uFillTx/>
              <a:latin typeface="华文行楷" panose="02010800040101010101" pitchFamily="2" charset="-122"/>
              <a:ea typeface="华文行楷" panose="02010800040101010101" pitchFamily="2" charset="-122"/>
              <a:cs typeface="+mn-cs"/>
            </a:endParaRPr>
          </a:p>
        </p:txBody>
      </p:sp>
      <p:sp>
        <p:nvSpPr>
          <p:cNvPr id="11273" name="Text Box 9"/>
          <p:cNvSpPr txBox="1"/>
          <p:nvPr/>
        </p:nvSpPr>
        <p:spPr>
          <a:xfrm>
            <a:off x="4953000" y="1066800"/>
            <a:ext cx="5357813" cy="886460"/>
          </a:xfrm>
          <a:prstGeom prst="rect">
            <a:avLst/>
          </a:prstGeom>
          <a:noFill/>
          <a:ln w="9525">
            <a:noFill/>
          </a:ln>
        </p:spPr>
        <p:txBody>
          <a:bodyPr>
            <a:spAutoFit/>
          </a:bodyPr>
          <a:lstStyle/>
          <a:p>
            <a:pPr lvl="0" eaLnBrk="1" hangingPunct="1">
              <a:lnSpc>
                <a:spcPct val="145000"/>
              </a:lnSpc>
            </a:pPr>
            <a:r>
              <a:rPr lang="zh-CN" altLang="zh-CN" sz="3600" b="1" dirty="0">
                <a:solidFill>
                  <a:srgbClr val="800080"/>
                </a:solidFill>
                <a:latin typeface="Arial" panose="020B0604020202020204" pitchFamily="34" charset="0"/>
                <a:ea typeface="宋体" panose="02010600030101010101" pitchFamily="2" charset="-122"/>
              </a:rPr>
              <a:t>————</a:t>
            </a:r>
            <a:r>
              <a:rPr lang="zh-CN" altLang="en-US" sz="3600" b="1" dirty="0">
                <a:solidFill>
                  <a:srgbClr val="800080"/>
                </a:solidFill>
                <a:latin typeface="Arial" panose="020B0604020202020204" pitchFamily="34" charset="0"/>
                <a:ea typeface="宋体" panose="02010600030101010101" pitchFamily="2" charset="-122"/>
              </a:rPr>
              <a:t>呈周期性变化</a:t>
            </a:r>
            <a:r>
              <a:rPr lang="zh-CN" altLang="en-US" b="1" dirty="0">
                <a:latin typeface="Arial" panose="020B0604020202020204" pitchFamily="34" charset="0"/>
                <a:ea typeface="宋体" panose="02010600030101010101" pitchFamily="2" charset="-122"/>
              </a:rPr>
              <a:t>  </a:t>
            </a:r>
            <a:endParaRPr lang="zh-CN" altLang="en-US"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Effect transition="in" filter="slide(fromBottom)">
                                      <p:cBhvr>
                                        <p:cTn id="7" dur="500"/>
                                        <p:tgtEl>
                                          <p:spTgt spid="112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268"/>
                                        </p:tgtEl>
                                        <p:attrNameLst>
                                          <p:attrName>style.visibility</p:attrName>
                                        </p:attrNameLst>
                                      </p:cBhvr>
                                      <p:to>
                                        <p:strVal val="visible"/>
                                      </p:to>
                                    </p:set>
                                    <p:animEffect transition="in" filter="wipe(up)">
                                      <p:cBhvr>
                                        <p:cTn id="12" dur="500"/>
                                        <p:tgtEl>
                                          <p:spTgt spid="1126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270"/>
                                        </p:tgtEl>
                                        <p:attrNameLst>
                                          <p:attrName>style.visibility</p:attrName>
                                        </p:attrNameLst>
                                      </p:cBhvr>
                                      <p:to>
                                        <p:strVal val="visible"/>
                                      </p:to>
                                    </p:set>
                                    <p:animEffect transition="in" filter="wipe(up)">
                                      <p:cBhvr>
                                        <p:cTn id="17" dur="500"/>
                                        <p:tgtEl>
                                          <p:spTgt spid="1127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1269"/>
                                        </p:tgtEl>
                                        <p:attrNameLst>
                                          <p:attrName>style.visibility</p:attrName>
                                        </p:attrNameLst>
                                      </p:cBhvr>
                                      <p:to>
                                        <p:strVal val="visible"/>
                                      </p:to>
                                    </p:set>
                                    <p:animEffect transition="in" filter="wipe(up)">
                                      <p:cBhvr>
                                        <p:cTn id="22" dur="500"/>
                                        <p:tgtEl>
                                          <p:spTgt spid="1126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271"/>
                                        </p:tgtEl>
                                        <p:attrNameLst>
                                          <p:attrName>style.visibility</p:attrName>
                                        </p:attrNameLst>
                                      </p:cBhvr>
                                      <p:to>
                                        <p:strVal val="visible"/>
                                      </p:to>
                                    </p:set>
                                    <p:animEffect transition="in" filter="wipe(up)">
                                      <p:cBhvr>
                                        <p:cTn id="27" dur="500"/>
                                        <p:tgtEl>
                                          <p:spTgt spid="11271"/>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1273"/>
                                        </p:tgtEl>
                                        <p:attrNameLst>
                                          <p:attrName>style.visibility</p:attrName>
                                        </p:attrNameLst>
                                      </p:cBhvr>
                                      <p:to>
                                        <p:strVal val="visible"/>
                                      </p:to>
                                    </p:set>
                                    <p:animEffect transition="in" filter="slide(fromBottom)">
                                      <p:cBhvr>
                                        <p:cTn id="32" dur="500"/>
                                        <p:tgtEl>
                                          <p:spTgt spid="1127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nodeType="clickEffect">
                                  <p:stCondLst>
                                    <p:cond delay="0"/>
                                  </p:stCondLst>
                                  <p:childTnLst>
                                    <p:set>
                                      <p:cBhvr>
                                        <p:cTn id="36" dur="1" fill="hold">
                                          <p:stCondLst>
                                            <p:cond delay="0"/>
                                          </p:stCondLst>
                                        </p:cTn>
                                        <p:tgtEl>
                                          <p:spTgt spid="11272"/>
                                        </p:tgtEl>
                                        <p:attrNameLst>
                                          <p:attrName>style.visibility</p:attrName>
                                        </p:attrNameLst>
                                      </p:cBhvr>
                                      <p:to>
                                        <p:strVal val="visible"/>
                                      </p:to>
                                    </p:set>
                                    <p:animEffect transition="in" filter="barn(inHorizontal)">
                                      <p:cBhvr>
                                        <p:cTn id="37" dur="500"/>
                                        <p:tgtEl>
                                          <p:spTgt spid="11272"/>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11266">
                                            <p:txEl>
                                              <p:pRg st="1" end="1"/>
                                            </p:txEl>
                                          </p:spTgt>
                                        </p:tgtEl>
                                        <p:attrNameLst>
                                          <p:attrName>style.visibility</p:attrName>
                                        </p:attrNameLst>
                                      </p:cBhvr>
                                      <p:to>
                                        <p:strVal val="visible"/>
                                      </p:to>
                                    </p:set>
                                    <p:animEffect transition="in" filter="slide(fromBottom)">
                                      <p:cBhvr>
                                        <p:cTn id="42" dur="500"/>
                                        <p:tgtEl>
                                          <p:spTgt spid="112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P spid="11270" grpId="0"/>
      <p:bldP spid="11271" grpId="0"/>
      <p:bldP spid="1127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idx="1"/>
          </p:nvPr>
        </p:nvSpPr>
        <p:spPr>
          <a:xfrm>
            <a:off x="660400" y="228600"/>
            <a:ext cx="11238865" cy="5791200"/>
          </a:xfrm>
        </p:spPr>
        <p:txBody>
          <a:bodyPr vert="horz" wrap="square" lIns="91440" tIns="45720" rIns="91440" bIns="45720" anchor="t"/>
          <a:lstStyle/>
          <a:p>
            <a:pPr eaLnBrk="1" hangingPunct="1">
              <a:lnSpc>
                <a:spcPct val="150000"/>
              </a:lnSpc>
              <a:spcBef>
                <a:spcPct val="0"/>
              </a:spcBef>
              <a:buNone/>
            </a:pPr>
            <a:r>
              <a:rPr lang="zh-CN" altLang="en-US" sz="2400" b="1" dirty="0"/>
              <a:t>              </a:t>
            </a:r>
            <a:r>
              <a:rPr lang="zh-CN" altLang="en-US" sz="3200" b="1" dirty="0"/>
              <a:t>因为同一周期从</a:t>
            </a:r>
            <a:r>
              <a:rPr lang="zh-CN" altLang="en-US" sz="3200" b="1" dirty="0">
                <a:solidFill>
                  <a:srgbClr val="FF0000"/>
                </a:solidFill>
              </a:rPr>
              <a:t>左到右</a:t>
            </a:r>
            <a:r>
              <a:rPr lang="zh-CN" altLang="en-US" sz="3200" b="1" dirty="0"/>
              <a:t>随着核电荷数的增加，元素</a:t>
            </a:r>
            <a:r>
              <a:rPr lang="zh-CN" altLang="en-US" sz="3200" b="1" dirty="0">
                <a:solidFill>
                  <a:srgbClr val="FF0000"/>
                </a:solidFill>
              </a:rPr>
              <a:t>原子半径减少</a:t>
            </a:r>
            <a:r>
              <a:rPr lang="zh-CN" altLang="en-US" sz="3200" b="1" dirty="0"/>
              <a:t>，核对外层电子</a:t>
            </a:r>
            <a:r>
              <a:rPr lang="zh-CN" altLang="en-US" sz="3200" b="1" dirty="0">
                <a:solidFill>
                  <a:srgbClr val="FF0000"/>
                </a:solidFill>
              </a:rPr>
              <a:t>引力逐渐增大</a:t>
            </a:r>
            <a:r>
              <a:rPr lang="zh-CN" altLang="en-US" sz="3200" b="1" dirty="0"/>
              <a:t>，得</a:t>
            </a:r>
            <a:r>
              <a:rPr lang="en-US" altLang="x-none" sz="3200" b="1" dirty="0">
                <a:solidFill>
                  <a:srgbClr val="FF0000"/>
                </a:solidFill>
              </a:rPr>
              <a:t>电子</a:t>
            </a:r>
            <a:r>
              <a:rPr lang="zh-CN" altLang="en-US" sz="3200" b="1" dirty="0">
                <a:solidFill>
                  <a:srgbClr val="FF0000"/>
                </a:solidFill>
              </a:rPr>
              <a:t>能力逐渐增强</a:t>
            </a:r>
            <a:r>
              <a:rPr lang="zh-CN" altLang="en-US" sz="3200" b="1" dirty="0"/>
              <a:t>，所以元素的</a:t>
            </a:r>
            <a:r>
              <a:rPr lang="zh-CN" altLang="en-US" sz="3200" b="1" dirty="0">
                <a:solidFill>
                  <a:srgbClr val="FF0000"/>
                </a:solidFill>
              </a:rPr>
              <a:t>电负性逐渐增强</a:t>
            </a:r>
            <a:r>
              <a:rPr lang="zh-CN" altLang="en-US" sz="3200" b="1" dirty="0"/>
              <a:t>。</a:t>
            </a:r>
            <a:endParaRPr lang="zh-CN" altLang="en-US" sz="3200" b="1" dirty="0"/>
          </a:p>
          <a:p>
            <a:pPr eaLnBrk="1" hangingPunct="1">
              <a:lnSpc>
                <a:spcPct val="150000"/>
              </a:lnSpc>
              <a:spcBef>
                <a:spcPct val="0"/>
              </a:spcBef>
              <a:buNone/>
            </a:pPr>
            <a:r>
              <a:rPr lang="zh-CN" altLang="en-US" sz="3200" b="1" dirty="0"/>
              <a:t>          同一主族</a:t>
            </a:r>
            <a:r>
              <a:rPr lang="zh-CN" altLang="en-US" sz="3200" b="1" dirty="0">
                <a:solidFill>
                  <a:srgbClr val="FF0000"/>
                </a:solidFill>
              </a:rPr>
              <a:t>从上到下</a:t>
            </a:r>
            <a:r>
              <a:rPr lang="zh-CN" altLang="en-US" sz="3200" b="1" dirty="0"/>
              <a:t>，随着核电荷数的增加，电子层数增加，</a:t>
            </a:r>
            <a:r>
              <a:rPr lang="zh-CN" altLang="en-US" sz="3200" b="1" dirty="0">
                <a:solidFill>
                  <a:srgbClr val="FF0000"/>
                </a:solidFill>
              </a:rPr>
              <a:t>原子半径</a:t>
            </a:r>
            <a:r>
              <a:rPr lang="zh-CN" altLang="en-US" sz="3200" b="1" dirty="0"/>
              <a:t>增大，核对外层电子的</a:t>
            </a:r>
            <a:r>
              <a:rPr lang="zh-CN" altLang="en-US" sz="3200" b="1" dirty="0">
                <a:solidFill>
                  <a:srgbClr val="FF0000"/>
                </a:solidFill>
              </a:rPr>
              <a:t>引力减小</a:t>
            </a:r>
            <a:r>
              <a:rPr lang="zh-CN" altLang="en-US" sz="3200" b="1" dirty="0"/>
              <a:t>，</a:t>
            </a:r>
            <a:r>
              <a:rPr lang="zh-CN" altLang="en-US" sz="3200" b="1" dirty="0">
                <a:solidFill>
                  <a:srgbClr val="FF0000"/>
                </a:solidFill>
              </a:rPr>
              <a:t>得电子能力</a:t>
            </a:r>
            <a:r>
              <a:rPr lang="en-US" altLang="x-none" sz="3200" b="1" dirty="0">
                <a:solidFill>
                  <a:srgbClr val="FF0000"/>
                </a:solidFill>
              </a:rPr>
              <a:t>减</a:t>
            </a:r>
            <a:r>
              <a:rPr lang="zh-CN" altLang="en-US" sz="3200" b="1" dirty="0">
                <a:solidFill>
                  <a:srgbClr val="FF0000"/>
                </a:solidFill>
              </a:rPr>
              <a:t>弱</a:t>
            </a:r>
            <a:r>
              <a:rPr lang="zh-CN" altLang="en-US" sz="3200" b="1" dirty="0"/>
              <a:t>，所以元素</a:t>
            </a:r>
            <a:r>
              <a:rPr lang="zh-CN" altLang="en-US" sz="3200" b="1" dirty="0">
                <a:solidFill>
                  <a:srgbClr val="FF0000"/>
                </a:solidFill>
              </a:rPr>
              <a:t>电负性有减小的趋势</a:t>
            </a:r>
            <a:r>
              <a:rPr lang="zh-CN" altLang="en-US" sz="3200" b="1" dirty="0"/>
              <a:t>。</a:t>
            </a:r>
            <a:endParaRPr lang="zh-CN"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slide(fromBottom)">
                                      <p:cBhvr>
                                        <p:cTn id="7" dur="500"/>
                                        <p:tgtEl>
                                          <p:spTgt spid="122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2290">
                                            <p:txEl>
                                              <p:pRg st="1" end="1"/>
                                            </p:txEl>
                                          </p:spTgt>
                                        </p:tgtEl>
                                        <p:attrNameLst>
                                          <p:attrName>style.visibility</p:attrName>
                                        </p:attrNameLst>
                                      </p:cBhvr>
                                      <p:to>
                                        <p:strVal val="visible"/>
                                      </p:to>
                                    </p:set>
                                    <p:animEffect transition="in" filter="slide(fromBottom)">
                                      <p:cBhvr>
                                        <p:cTn id="12" dur="500"/>
                                        <p:tgtEl>
                                          <p:spTgt spid="1229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idx="1"/>
          </p:nvPr>
        </p:nvSpPr>
        <p:spPr/>
        <p:txBody>
          <a:bodyPr vert="horz" wrap="square" lIns="91440" tIns="45720" rIns="91440" bIns="45720" anchor="t"/>
          <a:lstStyle/>
          <a:p>
            <a:pPr eaLnBrk="1" hangingPunct="1">
              <a:lnSpc>
                <a:spcPct val="150000"/>
              </a:lnSpc>
              <a:buNone/>
            </a:pPr>
            <a:r>
              <a:rPr lang="en-US" altLang="pt-BR" sz="3600" b="1" dirty="0"/>
              <a:t>1</a:t>
            </a:r>
            <a:r>
              <a:rPr lang="zh-CN" altLang="en-US" sz="3600" b="1" dirty="0"/>
              <a:t>、下列各组元素按电负性由大到小顺序排列的是                               </a:t>
            </a:r>
            <a:r>
              <a:rPr lang="pt-BR" altLang="en-US" sz="3600" b="1" dirty="0"/>
              <a:t>(        )   </a:t>
            </a:r>
            <a:endParaRPr lang="pt-BR" altLang="en-US" sz="3600" b="1" dirty="0"/>
          </a:p>
          <a:p>
            <a:pPr eaLnBrk="1" hangingPunct="1">
              <a:lnSpc>
                <a:spcPct val="150000"/>
              </a:lnSpc>
              <a:buNone/>
            </a:pPr>
            <a:r>
              <a:rPr lang="pt-BR" altLang="en-US" sz="3600" b="1" dirty="0"/>
              <a:t>     A. F  N  O               B. O   Cl   F      </a:t>
            </a:r>
            <a:endParaRPr lang="pt-BR" altLang="en-US" sz="3600" b="1" dirty="0"/>
          </a:p>
          <a:p>
            <a:pPr eaLnBrk="1" hangingPunct="1">
              <a:lnSpc>
                <a:spcPct val="150000"/>
              </a:lnSpc>
              <a:buNone/>
            </a:pPr>
            <a:r>
              <a:rPr lang="pt-BR" altLang="en-US" sz="3600" b="1" dirty="0"/>
              <a:t>     C. Na  Mg  Al         D. Cl  S  As</a:t>
            </a:r>
            <a:endParaRPr lang="zh-CN" altLang="en-US" sz="3600" b="1" dirty="0"/>
          </a:p>
        </p:txBody>
      </p:sp>
      <p:sp>
        <p:nvSpPr>
          <p:cNvPr id="12291" name="Rectangle 3"/>
          <p:cNvSpPr/>
          <p:nvPr/>
        </p:nvSpPr>
        <p:spPr>
          <a:xfrm>
            <a:off x="1524000" y="0"/>
            <a:ext cx="3429000" cy="1005840"/>
          </a:xfrm>
          <a:prstGeom prst="rect">
            <a:avLst/>
          </a:prstGeom>
          <a:solidFill>
            <a:srgbClr val="FF0000"/>
          </a:solidFill>
          <a:ln w="9525">
            <a:noFill/>
          </a:ln>
        </p:spPr>
        <p:txBody>
          <a:bodyPr>
            <a:spAutoFit/>
          </a:bodyPr>
          <a:lstStyle/>
          <a:p>
            <a:pPr lvl="0" eaLnBrk="1" hangingPunct="1"/>
            <a:r>
              <a:rPr lang="zh-CN" altLang="en-US" sz="6000" b="1" dirty="0">
                <a:solidFill>
                  <a:srgbClr val="FFFF00"/>
                </a:solidFill>
                <a:latin typeface="Arial" panose="020B0604020202020204" pitchFamily="34" charset="0"/>
                <a:ea typeface="楷体_GB2312" pitchFamily="49" charset="-122"/>
              </a:rPr>
              <a:t>课堂练习</a:t>
            </a:r>
            <a:endParaRPr lang="zh-CN" altLang="en-US" sz="6000" b="1" dirty="0">
              <a:solidFill>
                <a:srgbClr val="FFFF00"/>
              </a:solidFill>
              <a:latin typeface="Arial" panose="020B0604020202020204" pitchFamily="34" charset="0"/>
              <a:ea typeface="楷体_GB2312" pitchFamily="49" charset="-122"/>
            </a:endParaRPr>
          </a:p>
        </p:txBody>
      </p:sp>
      <p:sp>
        <p:nvSpPr>
          <p:cNvPr id="13316" name="Text Box 4"/>
          <p:cNvSpPr txBox="1"/>
          <p:nvPr/>
        </p:nvSpPr>
        <p:spPr>
          <a:xfrm>
            <a:off x="1524000" y="2238375"/>
            <a:ext cx="609600" cy="579120"/>
          </a:xfrm>
          <a:prstGeom prst="rect">
            <a:avLst/>
          </a:prstGeom>
          <a:noFill/>
          <a:ln w="9525">
            <a:noFill/>
          </a:ln>
        </p:spPr>
        <p:txBody>
          <a:bodyPr>
            <a:spAutoFit/>
          </a:bodyPr>
          <a:lstStyle/>
          <a:p>
            <a:pPr lvl="0" eaLnBrk="1" hangingPunct="1">
              <a:spcBef>
                <a:spcPct val="50000"/>
              </a:spcBef>
            </a:pPr>
            <a:r>
              <a:rPr lang="zh-CN" altLang="zh-CN" sz="3200" b="1" dirty="0">
                <a:solidFill>
                  <a:srgbClr val="FF0000"/>
                </a:solidFill>
                <a:latin typeface="Arial" panose="020B0604020202020204" pitchFamily="34" charset="0"/>
                <a:ea typeface="宋体" panose="02010600030101010101" pitchFamily="2" charset="-122"/>
              </a:rPr>
              <a:t>D</a:t>
            </a:r>
            <a:endParaRPr lang="zh-CN" altLang="zh-CN" sz="3200" b="1" dirty="0">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slide(fromBottom)">
                                      <p:cBhvr>
                                        <p:cTn id="7"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32769"/>
          <p:cNvSpPr>
            <a:spLocks noGrp="1" noChangeArrowheads="1"/>
          </p:cNvSpPr>
          <p:nvPr>
            <p:ph type="title" idx="4294967295"/>
          </p:nvPr>
        </p:nvSpPr>
        <p:spPr>
          <a:xfrm>
            <a:off x="1219200" y="908050"/>
            <a:ext cx="10972800" cy="1143000"/>
          </a:xfrm>
        </p:spPr>
        <p:txBody>
          <a:bodyPr/>
          <a:lstStyle/>
          <a:p>
            <a:r>
              <a:rPr lang="en-US" altLang="zh-CN">
                <a:solidFill>
                  <a:srgbClr val="000000"/>
                </a:solidFill>
                <a:latin typeface="Times New Roman" panose="02020603050405020304" pitchFamily="18" charset="0"/>
              </a:rPr>
              <a:t>Xe </a:t>
            </a:r>
            <a:r>
              <a:rPr lang="zh-CN" altLang="en-US">
                <a:solidFill>
                  <a:srgbClr val="000000"/>
                </a:solidFill>
                <a:ea typeface="黑体" panose="02010609060101010101" pitchFamily="49" charset="-122"/>
              </a:rPr>
              <a:t>的化学性质与</a:t>
            </a:r>
            <a:r>
              <a:rPr lang="en-US" altLang="zh-CN">
                <a:solidFill>
                  <a:srgbClr val="000000"/>
                </a:solidFill>
                <a:latin typeface="Times New Roman" panose="02020603050405020304" pitchFamily="18" charset="0"/>
              </a:rPr>
              <a:t>O</a:t>
            </a:r>
            <a:r>
              <a:rPr lang="en-US" altLang="zh-CN" baseline="-25000">
                <a:solidFill>
                  <a:srgbClr val="000000"/>
                </a:solidFill>
                <a:latin typeface="Times New Roman" panose="02020603050405020304" pitchFamily="18" charset="0"/>
              </a:rPr>
              <a:t>2</a:t>
            </a:r>
            <a:r>
              <a:rPr lang="zh-CN" altLang="en-US">
                <a:solidFill>
                  <a:srgbClr val="000000"/>
                </a:solidFill>
                <a:ea typeface="黑体" panose="02010609060101010101" pitchFamily="49" charset="-122"/>
              </a:rPr>
              <a:t>相似吗？</a:t>
            </a:r>
            <a:endParaRPr lang="zh-CN" altLang="en-US">
              <a:solidFill>
                <a:srgbClr val="000000"/>
              </a:solidFill>
              <a:ea typeface="黑体" panose="02010609060101010101" pitchFamily="49" charset="-122"/>
            </a:endParaRPr>
          </a:p>
        </p:txBody>
      </p:sp>
      <p:sp>
        <p:nvSpPr>
          <p:cNvPr id="32774" name="矩形 32773"/>
          <p:cNvSpPr>
            <a:spLocks noChangeArrowheads="1"/>
          </p:cNvSpPr>
          <p:nvPr/>
        </p:nvSpPr>
        <p:spPr bwMode="auto">
          <a:xfrm>
            <a:off x="1631950" y="2516188"/>
            <a:ext cx="6265863"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spcBef>
                <a:spcPct val="0"/>
              </a:spcBef>
              <a:buFont typeface="Arial" panose="020B0604020202020204" pitchFamily="34" charset="0"/>
              <a:buNone/>
            </a:pPr>
            <a:r>
              <a:rPr lang="en-US" altLang="zh-CN" sz="4800">
                <a:solidFill>
                  <a:srgbClr val="FF0000"/>
                </a:solidFill>
                <a:cs typeface="Arial" panose="020B0604020202020204" pitchFamily="34" charset="0"/>
              </a:rPr>
              <a:t>O</a:t>
            </a:r>
            <a:r>
              <a:rPr lang="en-US" altLang="zh-CN" sz="4800" baseline="-30000">
                <a:solidFill>
                  <a:srgbClr val="FF0000"/>
                </a:solidFill>
                <a:cs typeface="Arial" panose="020B0604020202020204" pitchFamily="34" charset="0"/>
              </a:rPr>
              <a:t>2</a:t>
            </a:r>
            <a:r>
              <a:rPr lang="zh-CN" altLang="en-US" sz="4800">
                <a:solidFill>
                  <a:srgbClr val="000000"/>
                </a:solidFill>
                <a:cs typeface="Arial" panose="020B0604020202020204" pitchFamily="34" charset="0"/>
              </a:rPr>
              <a:t>＋</a:t>
            </a:r>
            <a:r>
              <a:rPr lang="en-US" altLang="zh-CN" sz="4800">
                <a:solidFill>
                  <a:srgbClr val="000000"/>
                </a:solidFill>
                <a:cs typeface="Arial" panose="020B0604020202020204" pitchFamily="34" charset="0"/>
              </a:rPr>
              <a:t>PtF</a:t>
            </a:r>
            <a:r>
              <a:rPr lang="en-US" altLang="zh-CN" sz="4800" baseline="-30000">
                <a:solidFill>
                  <a:srgbClr val="000000"/>
                </a:solidFill>
                <a:cs typeface="Arial" panose="020B0604020202020204" pitchFamily="34" charset="0"/>
              </a:rPr>
              <a:t>6</a:t>
            </a:r>
            <a:r>
              <a:rPr lang="zh-CN" altLang="en-US" sz="4800">
                <a:solidFill>
                  <a:srgbClr val="000000"/>
                </a:solidFill>
                <a:cs typeface="Arial" panose="020B0604020202020204" pitchFamily="34" charset="0"/>
              </a:rPr>
              <a:t>＝ </a:t>
            </a:r>
            <a:r>
              <a:rPr lang="en-US" altLang="zh-CN" sz="4800">
                <a:solidFill>
                  <a:srgbClr val="000000"/>
                </a:solidFill>
                <a:cs typeface="Arial" panose="020B0604020202020204" pitchFamily="34" charset="0"/>
              </a:rPr>
              <a:t>O</a:t>
            </a:r>
            <a:r>
              <a:rPr lang="en-US" altLang="zh-CN" sz="4800" baseline="-30000">
                <a:solidFill>
                  <a:srgbClr val="000000"/>
                </a:solidFill>
                <a:cs typeface="Arial" panose="020B0604020202020204" pitchFamily="34" charset="0"/>
              </a:rPr>
              <a:t>2</a:t>
            </a:r>
            <a:r>
              <a:rPr lang="en-US" altLang="zh-CN" sz="4800">
                <a:solidFill>
                  <a:srgbClr val="000000"/>
                </a:solidFill>
                <a:cs typeface="Arial" panose="020B0604020202020204" pitchFamily="34" charset="0"/>
              </a:rPr>
              <a:t>PtF</a:t>
            </a:r>
            <a:r>
              <a:rPr lang="en-US" altLang="zh-CN" sz="4800" baseline="-30000">
                <a:solidFill>
                  <a:srgbClr val="000000"/>
                </a:solidFill>
                <a:cs typeface="Arial" panose="020B0604020202020204" pitchFamily="34" charset="0"/>
              </a:rPr>
              <a:t>6</a:t>
            </a:r>
            <a:endParaRPr lang="en-US" altLang="zh-CN" sz="4800" baseline="-30000">
              <a:solidFill>
                <a:srgbClr val="000000"/>
              </a:solidFill>
              <a:cs typeface="Arial" panose="020B0604020202020204" pitchFamily="34" charset="0"/>
            </a:endParaRPr>
          </a:p>
          <a:p>
            <a:pPr>
              <a:spcBef>
                <a:spcPct val="0"/>
              </a:spcBef>
              <a:buFont typeface="Arial" panose="020B0604020202020204" pitchFamily="34" charset="0"/>
              <a:buNone/>
            </a:pPr>
            <a:endParaRPr lang="en-US" altLang="zh-CN" sz="4800" baseline="-30000">
              <a:solidFill>
                <a:srgbClr val="000000"/>
              </a:solidFill>
              <a:cs typeface="Arial" panose="020B0604020202020204" pitchFamily="34" charset="0"/>
            </a:endParaRPr>
          </a:p>
          <a:p>
            <a:pPr>
              <a:spcBef>
                <a:spcPct val="0"/>
              </a:spcBef>
              <a:buFont typeface="Arial" panose="020B0604020202020204" pitchFamily="34" charset="0"/>
              <a:buNone/>
            </a:pPr>
            <a:r>
              <a:rPr lang="en-US" altLang="zh-CN" sz="4800">
                <a:solidFill>
                  <a:srgbClr val="FF0000"/>
                </a:solidFill>
                <a:cs typeface="Arial" panose="020B0604020202020204" pitchFamily="34" charset="0"/>
              </a:rPr>
              <a:t>Xe</a:t>
            </a:r>
            <a:r>
              <a:rPr lang="zh-CN" altLang="en-US" sz="4800">
                <a:solidFill>
                  <a:srgbClr val="000000"/>
                </a:solidFill>
                <a:cs typeface="Arial" panose="020B0604020202020204" pitchFamily="34" charset="0"/>
              </a:rPr>
              <a:t>＋</a:t>
            </a:r>
            <a:r>
              <a:rPr lang="en-US" altLang="zh-CN" sz="4800">
                <a:solidFill>
                  <a:srgbClr val="000000"/>
                </a:solidFill>
                <a:cs typeface="Arial" panose="020B0604020202020204" pitchFamily="34" charset="0"/>
              </a:rPr>
              <a:t>PtF</a:t>
            </a:r>
            <a:r>
              <a:rPr lang="en-US" altLang="zh-CN" sz="4800" baseline="-30000">
                <a:solidFill>
                  <a:srgbClr val="000000"/>
                </a:solidFill>
                <a:cs typeface="Arial" panose="020B0604020202020204" pitchFamily="34" charset="0"/>
              </a:rPr>
              <a:t>6</a:t>
            </a:r>
            <a:r>
              <a:rPr lang="zh-CN" altLang="en-US" sz="4800">
                <a:solidFill>
                  <a:srgbClr val="000000"/>
                </a:solidFill>
                <a:cs typeface="Arial" panose="020B0604020202020204" pitchFamily="34" charset="0"/>
              </a:rPr>
              <a:t>＝ </a:t>
            </a:r>
            <a:r>
              <a:rPr lang="en-US" altLang="zh-CN" sz="4800">
                <a:solidFill>
                  <a:srgbClr val="000000"/>
                </a:solidFill>
              </a:rPr>
              <a:t>Xe</a:t>
            </a:r>
            <a:r>
              <a:rPr lang="en-US" altLang="zh-CN" sz="4800">
                <a:solidFill>
                  <a:srgbClr val="000000"/>
                </a:solidFill>
                <a:cs typeface="Arial" panose="020B0604020202020204" pitchFamily="34" charset="0"/>
              </a:rPr>
              <a:t>PtF</a:t>
            </a:r>
            <a:r>
              <a:rPr lang="en-US" altLang="zh-CN" sz="4800" baseline="-30000">
                <a:solidFill>
                  <a:srgbClr val="000000"/>
                </a:solidFill>
                <a:cs typeface="Arial" panose="020B0604020202020204" pitchFamily="34" charset="0"/>
              </a:rPr>
              <a:t>6</a:t>
            </a:r>
            <a:endParaRPr lang="en-US" altLang="zh-CN" sz="4800" baseline="-30000">
              <a:solidFill>
                <a:srgbClr val="000000"/>
              </a:solidFill>
              <a:cs typeface="Arial" panose="020B0604020202020204" pitchFamily="34" charset="0"/>
            </a:endParaRPr>
          </a:p>
          <a:p>
            <a:pPr>
              <a:spcBef>
                <a:spcPct val="0"/>
              </a:spcBef>
              <a:buFont typeface="Arial" panose="020B0604020202020204" pitchFamily="34" charset="0"/>
              <a:buNone/>
            </a:pPr>
            <a:endParaRPr lang="en-US" altLang="zh-CN" sz="4800" baseline="-30000">
              <a:solidFill>
                <a:srgbClr val="000000"/>
              </a:solidFill>
              <a:cs typeface="Arial" panose="020B0604020202020204" pitchFamily="34" charset="0"/>
            </a:endParaRPr>
          </a:p>
        </p:txBody>
      </p:sp>
      <p:sp>
        <p:nvSpPr>
          <p:cNvPr id="32778" name="矩形 32777"/>
          <p:cNvSpPr>
            <a:spLocks noChangeArrowheads="1"/>
          </p:cNvSpPr>
          <p:nvPr/>
        </p:nvSpPr>
        <p:spPr bwMode="auto">
          <a:xfrm>
            <a:off x="6831013" y="2454275"/>
            <a:ext cx="6264275"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spcBef>
                <a:spcPct val="0"/>
              </a:spcBef>
              <a:buFont typeface="Arial" panose="020B0604020202020204" pitchFamily="34" charset="0"/>
              <a:buNone/>
            </a:pPr>
            <a:r>
              <a:rPr lang="en-US" altLang="zh-CN" sz="4800" b="1" i="1">
                <a:solidFill>
                  <a:srgbClr val="FF0000"/>
                </a:solidFill>
              </a:rPr>
              <a:t>I</a:t>
            </a:r>
            <a:r>
              <a:rPr lang="en-US" altLang="zh-CN" sz="4800" b="1" baseline="-30000">
                <a:solidFill>
                  <a:srgbClr val="FF0000"/>
                </a:solidFill>
              </a:rPr>
              <a:t>1 </a:t>
            </a:r>
            <a:r>
              <a:rPr lang="en-US" altLang="zh-CN" sz="4800" b="1">
                <a:solidFill>
                  <a:srgbClr val="FF0000"/>
                </a:solidFill>
                <a:cs typeface="Arial" panose="020B0604020202020204" pitchFamily="34" charset="0"/>
              </a:rPr>
              <a:t>=1171.5</a:t>
            </a:r>
            <a:r>
              <a:rPr lang="en-US" altLang="zh-CN" sz="4800" b="1">
                <a:solidFill>
                  <a:srgbClr val="FF0000"/>
                </a:solidFill>
              </a:rPr>
              <a:t>kJ·mol</a:t>
            </a:r>
            <a:r>
              <a:rPr lang="en-US" altLang="zh-CN" sz="4800" b="1" baseline="30000">
                <a:solidFill>
                  <a:srgbClr val="FF0000"/>
                </a:solidFill>
              </a:rPr>
              <a:t>-1</a:t>
            </a:r>
            <a:endParaRPr lang="en-US" altLang="zh-CN" sz="4800" b="1" baseline="30000">
              <a:solidFill>
                <a:srgbClr val="FF0000"/>
              </a:solidFill>
            </a:endParaRPr>
          </a:p>
          <a:p>
            <a:pPr>
              <a:spcBef>
                <a:spcPct val="0"/>
              </a:spcBef>
              <a:buFont typeface="Arial" panose="020B0604020202020204" pitchFamily="34" charset="0"/>
              <a:buNone/>
            </a:pPr>
            <a:endParaRPr lang="en-US" altLang="zh-CN" sz="4800" b="1" baseline="30000">
              <a:solidFill>
                <a:srgbClr val="FF0000"/>
              </a:solidFill>
            </a:endParaRPr>
          </a:p>
          <a:p>
            <a:pPr>
              <a:spcBef>
                <a:spcPct val="0"/>
              </a:spcBef>
              <a:buFont typeface="Arial" panose="020B0604020202020204" pitchFamily="34" charset="0"/>
              <a:buNone/>
            </a:pPr>
            <a:r>
              <a:rPr lang="en-US" altLang="zh-CN" sz="4800" b="1" i="1">
                <a:solidFill>
                  <a:srgbClr val="FF0000"/>
                </a:solidFill>
              </a:rPr>
              <a:t>I</a:t>
            </a:r>
            <a:r>
              <a:rPr lang="en-US" altLang="zh-CN" sz="4800" b="1" baseline="-30000">
                <a:solidFill>
                  <a:srgbClr val="FF0000"/>
                </a:solidFill>
              </a:rPr>
              <a:t>1 </a:t>
            </a:r>
            <a:r>
              <a:rPr lang="en-US" altLang="zh-CN" sz="4800" b="1">
                <a:solidFill>
                  <a:srgbClr val="FF0000"/>
                </a:solidFill>
                <a:cs typeface="Arial" panose="020B0604020202020204" pitchFamily="34" charset="0"/>
              </a:rPr>
              <a:t>=1175.7 </a:t>
            </a:r>
            <a:r>
              <a:rPr lang="en-US" altLang="zh-CN" sz="4800" b="1">
                <a:solidFill>
                  <a:srgbClr val="FF0000"/>
                </a:solidFill>
              </a:rPr>
              <a:t>kJ·mol</a:t>
            </a:r>
            <a:r>
              <a:rPr lang="en-US" altLang="zh-CN" sz="4800" b="1" baseline="30000">
                <a:solidFill>
                  <a:srgbClr val="FF0000"/>
                </a:solidFill>
              </a:rPr>
              <a:t>-1</a:t>
            </a:r>
            <a:endParaRPr lang="en-US" altLang="zh-CN" sz="4800" b="1">
              <a:solidFill>
                <a:srgbClr val="FF0000"/>
              </a:solidFill>
              <a:cs typeface="Arial" panose="020B0604020202020204" pitchFamily="34" charset="0"/>
            </a:endParaRPr>
          </a:p>
        </p:txBody>
      </p:sp>
      <p:sp>
        <p:nvSpPr>
          <p:cNvPr id="6148" name="矩形 32779"/>
          <p:cNvSpPr>
            <a:spLocks noChangeArrowheads="1"/>
          </p:cNvSpPr>
          <p:nvPr/>
        </p:nvSpPr>
        <p:spPr bwMode="auto">
          <a:xfrm>
            <a:off x="0" y="0"/>
            <a:ext cx="3575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spcBef>
                <a:spcPct val="0"/>
              </a:spcBef>
              <a:buFont typeface="Arial" panose="020B0604020202020204" pitchFamily="34" charset="0"/>
              <a:buNone/>
            </a:pPr>
            <a:r>
              <a:rPr lang="zh-CN" altLang="en-US" sz="5400" b="1">
                <a:solidFill>
                  <a:srgbClr val="CC0000"/>
                </a:solidFill>
                <a:latin typeface="Arial" panose="020B0604020202020204" pitchFamily="34" charset="0"/>
                <a:ea typeface="华文行楷" panose="02010800040101010101" pitchFamily="2" charset="-122"/>
              </a:rPr>
              <a:t>联想</a:t>
            </a:r>
            <a:r>
              <a:rPr lang="en-US" altLang="zh-CN" sz="5400" b="1">
                <a:solidFill>
                  <a:srgbClr val="CC0000"/>
                </a:solidFill>
                <a:latin typeface="Calibri" panose="020F0502020204030204" pitchFamily="34" charset="0"/>
                <a:ea typeface="华文行楷" panose="02010800040101010101" pitchFamily="2" charset="-122"/>
              </a:rPr>
              <a:t>·</a:t>
            </a:r>
            <a:r>
              <a:rPr lang="zh-CN" altLang="en-US" sz="5400" b="1">
                <a:solidFill>
                  <a:srgbClr val="CC0000"/>
                </a:solidFill>
                <a:latin typeface="Arial" panose="020B0604020202020204" pitchFamily="34" charset="0"/>
                <a:ea typeface="华文行楷" panose="02010800040101010101" pitchFamily="2" charset="-122"/>
              </a:rPr>
              <a:t>质疑</a:t>
            </a:r>
            <a:endParaRPr lang="zh-CN" altLang="en-US" sz="5400" b="1">
              <a:solidFill>
                <a:srgbClr val="CC0000"/>
              </a:solidFill>
              <a:latin typeface="Arial" panose="020B0604020202020204" pitchFamily="34" charset="0"/>
              <a:ea typeface="华文行楷" panose="020108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1" fill="hold" grpId="0" nodeType="clickEffect">
                                  <p:stCondLst>
                                    <p:cond delay="0"/>
                                  </p:stCondLst>
                                  <p:childTnLst>
                                    <p:set>
                                      <p:cBhvr>
                                        <p:cTn id="10" dur="1" fill="hold">
                                          <p:stCondLst>
                                            <p:cond delay="0"/>
                                          </p:stCondLst>
                                        </p:cTn>
                                        <p:tgtEl>
                                          <p:spTgt spid="32778"/>
                                        </p:tgtEl>
                                        <p:attrNameLst>
                                          <p:attrName>style.visibility</p:attrName>
                                        </p:attrNameLst>
                                      </p:cBhvr>
                                      <p:to>
                                        <p:strVal val="visible"/>
                                      </p:to>
                                    </p:set>
                                    <p:anim calcmode="lin" valueType="num">
                                      <p:cBhvr additive="base">
                                        <p:cTn id="11" dur="500" fill="hold"/>
                                        <p:tgtEl>
                                          <p:spTgt spid="32778"/>
                                        </p:tgtEl>
                                        <p:attrNameLst>
                                          <p:attrName>ppt_x</p:attrName>
                                        </p:attrNameLst>
                                      </p:cBhvr>
                                      <p:tavLst>
                                        <p:tav tm="0">
                                          <p:val>
                                            <p:strVal val="#ppt_x"/>
                                          </p:val>
                                        </p:tav>
                                        <p:tav tm="100000">
                                          <p:val>
                                            <p:strVal val="#ppt_x"/>
                                          </p:val>
                                        </p:tav>
                                      </p:tavLst>
                                    </p:anim>
                                    <p:anim calcmode="lin" valueType="num">
                                      <p:cBhvr additive="base">
                                        <p:cTn id="12" dur="500" fill="hold"/>
                                        <p:tgtEl>
                                          <p:spTgt spid="3277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p:bldP spid="3277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p:nvPr/>
        </p:nvSpPr>
        <p:spPr>
          <a:xfrm>
            <a:off x="541020" y="1232535"/>
            <a:ext cx="11308080" cy="1463040"/>
          </a:xfrm>
          <a:prstGeom prst="rect">
            <a:avLst/>
          </a:prstGeom>
          <a:noFill/>
          <a:ln w="9525">
            <a:noFill/>
          </a:ln>
        </p:spPr>
        <p:txBody>
          <a:bodyPr wrap="square">
            <a:spAutoFit/>
          </a:bodyPr>
          <a:lstStyle/>
          <a:p>
            <a:pPr lvl="0" eaLnBrk="1" hangingPunct="1">
              <a:spcBef>
                <a:spcPct val="50000"/>
              </a:spcBef>
            </a:pPr>
            <a:r>
              <a:rPr lang="zh-CN" altLang="en-US" sz="3600" b="1" dirty="0">
                <a:solidFill>
                  <a:srgbClr val="FF0000"/>
                </a:solidFill>
                <a:latin typeface="楷体_GB2312" pitchFamily="49" charset="-122"/>
                <a:ea typeface="楷体_GB2312" pitchFamily="49" charset="-122"/>
              </a:rPr>
              <a:t>不看表</a:t>
            </a:r>
            <a:r>
              <a:rPr lang="en-US" altLang="x-none" sz="3600" b="1" dirty="0">
                <a:solidFill>
                  <a:srgbClr val="FF0000"/>
                </a:solidFill>
                <a:latin typeface="楷体_GB2312" pitchFamily="49" charset="-122"/>
                <a:ea typeface="楷体_GB2312" pitchFamily="49" charset="-122"/>
              </a:rPr>
              <a:t>判断下列元素的</a:t>
            </a:r>
            <a:r>
              <a:rPr lang="zh-CN" altLang="en-US" sz="3600" b="1" dirty="0">
                <a:solidFill>
                  <a:srgbClr val="FF0000"/>
                </a:solidFill>
                <a:latin typeface="楷体_GB2312" pitchFamily="49" charset="-122"/>
                <a:ea typeface="楷体_GB2312" pitchFamily="49" charset="-122"/>
              </a:rPr>
              <a:t>电负性的大小：</a:t>
            </a:r>
            <a:endParaRPr lang="zh-CN" altLang="en-US" sz="3600" b="1" dirty="0">
              <a:solidFill>
                <a:srgbClr val="FF0000"/>
              </a:solidFill>
              <a:latin typeface="楷体_GB2312" pitchFamily="49" charset="-122"/>
              <a:ea typeface="楷体_GB2312" pitchFamily="49" charset="-122"/>
            </a:endParaRPr>
          </a:p>
          <a:p>
            <a:pPr lvl="0" eaLnBrk="1" hangingPunct="1">
              <a:spcBef>
                <a:spcPct val="50000"/>
              </a:spcBef>
            </a:pPr>
            <a:r>
              <a:rPr lang="zh-CN" altLang="en-US" sz="3600" b="1" dirty="0">
                <a:solidFill>
                  <a:srgbClr val="FF0000"/>
                </a:solidFill>
                <a:latin typeface="楷体_GB2312" pitchFamily="49" charset="-122"/>
                <a:ea typeface="楷体_GB2312" pitchFamily="49" charset="-122"/>
              </a:rPr>
              <a:t>    </a:t>
            </a:r>
            <a:r>
              <a:rPr lang="zh-CN" altLang="en-US" sz="3600" dirty="0">
                <a:solidFill>
                  <a:srgbClr val="FF0000"/>
                </a:solidFill>
                <a:latin typeface="楷体_GB2312" pitchFamily="49" charset="-122"/>
                <a:ea typeface="楷体_GB2312" pitchFamily="49" charset="-122"/>
              </a:rPr>
              <a:t> </a:t>
            </a:r>
            <a:r>
              <a:rPr lang="zh-CN" altLang="en-US" sz="3600" b="1" dirty="0">
                <a:solidFill>
                  <a:srgbClr val="FF0000"/>
                </a:solidFill>
                <a:latin typeface="楷体_GB2312" pitchFamily="49" charset="-122"/>
                <a:ea typeface="楷体_GB2312" pitchFamily="49" charset="-122"/>
              </a:rPr>
              <a:t>Li </a:t>
            </a:r>
            <a:r>
              <a:rPr lang="zh-CN" altLang="en-US" sz="3600" b="1" u="sng" dirty="0">
                <a:solidFill>
                  <a:srgbClr val="FF0000"/>
                </a:solidFill>
                <a:latin typeface="楷体_GB2312" pitchFamily="49" charset="-122"/>
                <a:ea typeface="楷体_GB2312" pitchFamily="49" charset="-122"/>
              </a:rPr>
              <a:t>    </a:t>
            </a:r>
            <a:r>
              <a:rPr lang="zh-CN" altLang="en-US" sz="3600" b="1" dirty="0">
                <a:solidFill>
                  <a:srgbClr val="FF0000"/>
                </a:solidFill>
                <a:latin typeface="楷体_GB2312" pitchFamily="49" charset="-122"/>
                <a:ea typeface="楷体_GB2312" pitchFamily="49" charset="-122"/>
              </a:rPr>
              <a:t>S       Be</a:t>
            </a:r>
            <a:r>
              <a:rPr lang="zh-CN" altLang="en-US" sz="3600" b="1" u="sng" dirty="0">
                <a:solidFill>
                  <a:srgbClr val="FF0000"/>
                </a:solidFill>
                <a:latin typeface="楷体_GB2312" pitchFamily="49" charset="-122"/>
                <a:ea typeface="楷体_GB2312" pitchFamily="49" charset="-122"/>
              </a:rPr>
              <a:t>     </a:t>
            </a:r>
            <a:r>
              <a:rPr lang="zh-CN" altLang="en-US" sz="3600" b="1" dirty="0">
                <a:solidFill>
                  <a:srgbClr val="FF0000"/>
                </a:solidFill>
                <a:latin typeface="楷体_GB2312" pitchFamily="49" charset="-122"/>
                <a:ea typeface="楷体_GB2312" pitchFamily="49" charset="-122"/>
              </a:rPr>
              <a:t>I</a:t>
            </a:r>
            <a:endParaRPr lang="zh-CN" altLang="en-US" sz="3600" b="1" dirty="0">
              <a:solidFill>
                <a:srgbClr val="FF0000"/>
              </a:solidFill>
              <a:latin typeface="楷体_GB2312" pitchFamily="49" charset="-122"/>
              <a:ea typeface="楷体_GB2312" pitchFamily="49" charset="-122"/>
            </a:endParaRPr>
          </a:p>
        </p:txBody>
      </p:sp>
      <p:sp>
        <p:nvSpPr>
          <p:cNvPr id="13315" name="Rectangle 3"/>
          <p:cNvSpPr/>
          <p:nvPr/>
        </p:nvSpPr>
        <p:spPr>
          <a:xfrm>
            <a:off x="104775" y="0"/>
            <a:ext cx="4648200" cy="1005840"/>
          </a:xfrm>
          <a:prstGeom prst="rect">
            <a:avLst/>
          </a:prstGeom>
          <a:solidFill>
            <a:srgbClr val="FF0000"/>
          </a:solidFill>
          <a:ln w="9525">
            <a:noFill/>
          </a:ln>
        </p:spPr>
        <p:txBody>
          <a:bodyPr>
            <a:spAutoFit/>
          </a:bodyPr>
          <a:lstStyle/>
          <a:p>
            <a:pPr lvl="0" eaLnBrk="1" hangingPunct="1"/>
            <a:r>
              <a:rPr lang="zh-CN" altLang="en-US" sz="6000" b="1" dirty="0">
                <a:solidFill>
                  <a:srgbClr val="FFFF00"/>
                </a:solidFill>
                <a:latin typeface="Arial" panose="020B0604020202020204" pitchFamily="34" charset="0"/>
                <a:ea typeface="楷体_GB2312" pitchFamily="49" charset="-122"/>
              </a:rPr>
              <a:t>交流与讨论</a:t>
            </a:r>
            <a:endParaRPr lang="zh-CN" altLang="en-US" sz="4400" b="1" dirty="0">
              <a:solidFill>
                <a:srgbClr val="FFFF00"/>
              </a:solidFill>
              <a:latin typeface="Arial" panose="020B0604020202020204" pitchFamily="34" charset="0"/>
              <a:ea typeface="宋体" panose="02010600030101010101" pitchFamily="2" charset="-122"/>
            </a:endParaRPr>
          </a:p>
        </p:txBody>
      </p:sp>
      <p:sp>
        <p:nvSpPr>
          <p:cNvPr id="14340" name="Text Box 4"/>
          <p:cNvSpPr txBox="1"/>
          <p:nvPr/>
        </p:nvSpPr>
        <p:spPr>
          <a:xfrm>
            <a:off x="2383790" y="1776095"/>
            <a:ext cx="990600" cy="822960"/>
          </a:xfrm>
          <a:prstGeom prst="rect">
            <a:avLst/>
          </a:prstGeom>
          <a:noFill/>
          <a:ln w="9525">
            <a:noFill/>
          </a:ln>
        </p:spPr>
        <p:txBody>
          <a:bodyPr>
            <a:spAutoFit/>
          </a:bodyPr>
          <a:lstStyle/>
          <a:p>
            <a:pPr lvl="0" eaLnBrk="1" hangingPunct="1">
              <a:spcBef>
                <a:spcPct val="50000"/>
              </a:spcBef>
            </a:pPr>
            <a:r>
              <a:rPr lang="zh-CN" altLang="en-US" sz="4800" b="1" dirty="0">
                <a:solidFill>
                  <a:srgbClr val="000000"/>
                </a:solidFill>
                <a:latin typeface="Arial" panose="020B0604020202020204" pitchFamily="34" charset="0"/>
                <a:ea typeface="楷体_GB2312" pitchFamily="49" charset="-122"/>
              </a:rPr>
              <a:t>＜</a:t>
            </a:r>
            <a:endParaRPr lang="zh-CN" altLang="en-US" sz="4800" b="1" dirty="0">
              <a:solidFill>
                <a:srgbClr val="000000"/>
              </a:solidFill>
              <a:latin typeface="Arial" panose="020B0604020202020204" pitchFamily="34" charset="0"/>
              <a:ea typeface="楷体_GB2312" pitchFamily="49" charset="-122"/>
            </a:endParaRPr>
          </a:p>
        </p:txBody>
      </p:sp>
      <p:sp>
        <p:nvSpPr>
          <p:cNvPr id="14341" name="Text Box 5"/>
          <p:cNvSpPr txBox="1"/>
          <p:nvPr/>
        </p:nvSpPr>
        <p:spPr>
          <a:xfrm>
            <a:off x="5715000" y="1776095"/>
            <a:ext cx="990600" cy="822960"/>
          </a:xfrm>
          <a:prstGeom prst="rect">
            <a:avLst/>
          </a:prstGeom>
          <a:noFill/>
          <a:ln w="9525">
            <a:noFill/>
          </a:ln>
        </p:spPr>
        <p:txBody>
          <a:bodyPr>
            <a:spAutoFit/>
          </a:bodyPr>
          <a:lstStyle/>
          <a:p>
            <a:pPr lvl="0" eaLnBrk="1" hangingPunct="1">
              <a:spcBef>
                <a:spcPct val="50000"/>
              </a:spcBef>
            </a:pPr>
            <a:r>
              <a:rPr lang="zh-CN" altLang="en-US" sz="4800" b="1" dirty="0">
                <a:solidFill>
                  <a:srgbClr val="000000"/>
                </a:solidFill>
                <a:latin typeface="Arial" panose="020B0604020202020204" pitchFamily="34" charset="0"/>
                <a:ea typeface="楷体_GB2312" pitchFamily="49" charset="-122"/>
              </a:rPr>
              <a:t>＜</a:t>
            </a:r>
            <a:endParaRPr lang="zh-CN" altLang="en-US" sz="4800" b="1" dirty="0">
              <a:solidFill>
                <a:srgbClr val="000000"/>
              </a:solidFill>
              <a:latin typeface="Arial" panose="020B0604020202020204" pitchFamily="34" charset="0"/>
              <a:ea typeface="楷体_GB2312" pitchFamily="49" charset="-122"/>
            </a:endParaRPr>
          </a:p>
        </p:txBody>
      </p:sp>
      <p:sp>
        <p:nvSpPr>
          <p:cNvPr id="14342" name="Text Box 6"/>
          <p:cNvSpPr txBox="1"/>
          <p:nvPr/>
        </p:nvSpPr>
        <p:spPr>
          <a:xfrm>
            <a:off x="798195" y="3550920"/>
            <a:ext cx="1371600" cy="640080"/>
          </a:xfrm>
          <a:prstGeom prst="rect">
            <a:avLst/>
          </a:prstGeom>
          <a:noFill/>
          <a:ln w="9525">
            <a:noFill/>
          </a:ln>
        </p:spPr>
        <p:txBody>
          <a:bodyPr>
            <a:spAutoFit/>
          </a:bodyPr>
          <a:lstStyle/>
          <a:p>
            <a:pPr lvl="0" eaLnBrk="1" hangingPunct="1">
              <a:spcBef>
                <a:spcPct val="50000"/>
              </a:spcBef>
            </a:pPr>
            <a:r>
              <a:rPr lang="zh-CN" altLang="en-US" sz="3600" b="1" dirty="0">
                <a:solidFill>
                  <a:srgbClr val="0000FF"/>
                </a:solidFill>
                <a:latin typeface="Arial" panose="020B0604020202020204" pitchFamily="34" charset="0"/>
                <a:ea typeface="宋体" panose="02010600030101010101" pitchFamily="2" charset="-122"/>
              </a:rPr>
              <a:t>结论：</a:t>
            </a:r>
            <a:endParaRPr lang="zh-CN" altLang="en-US" sz="3600" b="1" dirty="0">
              <a:solidFill>
                <a:srgbClr val="0000FF"/>
              </a:solidFill>
              <a:latin typeface="Arial" panose="020B0604020202020204" pitchFamily="34" charset="0"/>
              <a:ea typeface="宋体" panose="02010600030101010101" pitchFamily="2" charset="-122"/>
            </a:endParaRPr>
          </a:p>
        </p:txBody>
      </p:sp>
      <p:sp>
        <p:nvSpPr>
          <p:cNvPr id="14343" name="Text Box 7"/>
          <p:cNvSpPr txBox="1"/>
          <p:nvPr/>
        </p:nvSpPr>
        <p:spPr>
          <a:xfrm>
            <a:off x="1430020" y="4460240"/>
            <a:ext cx="9561195" cy="579120"/>
          </a:xfrm>
          <a:prstGeom prst="rect">
            <a:avLst/>
          </a:prstGeom>
          <a:noFill/>
          <a:ln w="9525">
            <a:noFill/>
          </a:ln>
        </p:spPr>
        <p:txBody>
          <a:bodyPr wrap="square">
            <a:spAutoFit/>
          </a:bodyPr>
          <a:lstStyle/>
          <a:p>
            <a:pPr lvl="0" eaLnBrk="1" hangingPunct="1">
              <a:spcBef>
                <a:spcPct val="50000"/>
              </a:spcBef>
            </a:pPr>
            <a:r>
              <a:rPr lang="zh-CN" altLang="en-US" sz="3200" b="1" dirty="0">
                <a:solidFill>
                  <a:srgbClr val="0000FF"/>
                </a:solidFill>
                <a:latin typeface="Arial" panose="020B0604020202020204" pitchFamily="34" charset="0"/>
                <a:ea typeface="宋体" panose="02010600030101010101" pitchFamily="2" charset="-122"/>
              </a:rPr>
              <a:t>一般金属元素电负性较小，非金属元素电负性较大</a:t>
            </a:r>
            <a:endParaRPr lang="zh-CN" altLang="en-US" sz="3200" b="1" dirty="0">
              <a:solidFill>
                <a:srgbClr val="0000FF"/>
              </a:solidFill>
              <a:latin typeface="Arial" panose="020B0604020202020204" pitchFamily="34" charset="0"/>
              <a:ea typeface="宋体" panose="02010600030101010101" pitchFamily="2" charset="-122"/>
            </a:endParaRPr>
          </a:p>
        </p:txBody>
      </p:sp>
      <p:sp>
        <p:nvSpPr>
          <p:cNvPr id="13320" name="WordArt 8"/>
          <p:cNvSpPr/>
          <p:nvPr/>
        </p:nvSpPr>
        <p:spPr>
          <a:xfrm>
            <a:off x="9227820" y="5130800"/>
            <a:ext cx="1371600" cy="1390650"/>
          </a:xfrm>
          <a:prstGeom prst="rect">
            <a:avLst/>
          </a:prstGeom>
        </p:spPr>
        <p:txBody>
          <a:bodyPr wrap="none" fromWordArt="1">
            <a:prstTxWarp prst="textSlantUp">
              <a:avLst>
                <a:gd name="adj" fmla="val 32056"/>
              </a:avLst>
            </a:prstTxWarp>
            <a:normAutofit/>
          </a:bodyPr>
          <a:lstStyle/>
          <a:p>
            <a:pPr algn="ctr" eaLnBrk="0" hangingPunct="0"/>
            <a:r>
              <a:rPr lang="zh-CN" altLang="en-US" sz="3600">
                <a:ln w="9525" cap="flat" cmpd="sng">
                  <a:solidFill>
                    <a:srgbClr val="CC99FF"/>
                  </a:solidFill>
                  <a:prstDash val="solid"/>
                  <a:headEnd type="none" w="med" len="med"/>
                  <a:tailEnd type="none" w="med" len="med"/>
                </a:ln>
                <a:gradFill rotWithShape="1">
                  <a:gsLst>
                    <a:gs pos="0">
                      <a:srgbClr val="6600CC"/>
                    </a:gs>
                    <a:gs pos="100000">
                      <a:srgbClr val="CC00CC"/>
                    </a:gs>
                  </a:gsLst>
                  <a:lin ang="5400000" scaled="1"/>
                  <a:tileRect/>
                </a:gradFill>
                <a:effectLst>
                  <a:outerShdw dist="53882" dir="2699999" algn="ctr" rotWithShape="0">
                    <a:srgbClr val="9999FF">
                      <a:alpha val="79999"/>
                    </a:srgbClr>
                  </a:outerShdw>
                </a:effectLst>
                <a:latin typeface="宋体" panose="02010600030101010101" pitchFamily="2" charset="-122"/>
                <a:ea typeface="宋体" panose="02010600030101010101" pitchFamily="2" charset="-122"/>
              </a:rPr>
              <a:t>?</a:t>
            </a:r>
            <a:endParaRPr lang="zh-CN" altLang="en-US" sz="3600">
              <a:ln w="9525" cap="flat" cmpd="sng">
                <a:solidFill>
                  <a:srgbClr val="CC99FF"/>
                </a:solidFill>
                <a:prstDash val="solid"/>
                <a:headEnd type="none" w="med" len="med"/>
                <a:tailEnd type="none" w="med" len="med"/>
              </a:ln>
              <a:gradFill rotWithShape="1">
                <a:gsLst>
                  <a:gs pos="0">
                    <a:srgbClr val="6600CC"/>
                  </a:gs>
                  <a:gs pos="100000">
                    <a:srgbClr val="CC00CC"/>
                  </a:gs>
                </a:gsLst>
                <a:lin ang="5400000" scaled="1"/>
                <a:tileRect/>
              </a:gradFill>
              <a:effectLst>
                <a:outerShdw dist="53882" dir="2699999" algn="ctr" rotWithShape="0">
                  <a:srgbClr val="9999FF">
                    <a:alpha val="79999"/>
                  </a:srgbClr>
                </a:outerShdw>
              </a:effectLst>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additive="base">
                                        <p:cTn id="7" dur="500" fill="hold"/>
                                        <p:tgtEl>
                                          <p:spTgt spid="14340"/>
                                        </p:tgtEl>
                                        <p:attrNameLst>
                                          <p:attrName>ppt_x</p:attrName>
                                        </p:attrNameLst>
                                      </p:cBhvr>
                                      <p:tavLst>
                                        <p:tav tm="0">
                                          <p:val>
                                            <p:strVal val="#ppt_x"/>
                                          </p:val>
                                        </p:tav>
                                        <p:tav tm="100000">
                                          <p:val>
                                            <p:strVal val="#ppt_x"/>
                                          </p:val>
                                        </p:tav>
                                      </p:tavLst>
                                    </p:anim>
                                    <p:anim calcmode="lin" valueType="num">
                                      <p:cBhvr additive="base">
                                        <p:cTn id="8"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41"/>
                                        </p:tgtEl>
                                        <p:attrNameLst>
                                          <p:attrName>style.visibility</p:attrName>
                                        </p:attrNameLst>
                                      </p:cBhvr>
                                      <p:to>
                                        <p:strVal val="visible"/>
                                      </p:to>
                                    </p:set>
                                    <p:anim calcmode="lin" valueType="num">
                                      <p:cBhvr additive="base">
                                        <p:cTn id="13" dur="500" fill="hold"/>
                                        <p:tgtEl>
                                          <p:spTgt spid="14341"/>
                                        </p:tgtEl>
                                        <p:attrNameLst>
                                          <p:attrName>ppt_x</p:attrName>
                                        </p:attrNameLst>
                                      </p:cBhvr>
                                      <p:tavLst>
                                        <p:tav tm="0">
                                          <p:val>
                                            <p:strVal val="#ppt_x"/>
                                          </p:val>
                                        </p:tav>
                                        <p:tav tm="100000">
                                          <p:val>
                                            <p:strVal val="#ppt_x"/>
                                          </p:val>
                                        </p:tav>
                                      </p:tavLst>
                                    </p:anim>
                                    <p:anim calcmode="lin" valueType="num">
                                      <p:cBhvr additive="base">
                                        <p:cTn id="14" dur="500" fill="hold"/>
                                        <p:tgtEl>
                                          <p:spTgt spid="1434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4342"/>
                                        </p:tgtEl>
                                        <p:attrNameLst>
                                          <p:attrName>style.visibility</p:attrName>
                                        </p:attrNameLst>
                                      </p:cBhvr>
                                      <p:to>
                                        <p:strVal val="visible"/>
                                      </p:to>
                                    </p:set>
                                    <p:animEffect transition="in" filter="slide(fromBottom)">
                                      <p:cBhvr>
                                        <p:cTn id="19" dur="500"/>
                                        <p:tgtEl>
                                          <p:spTgt spid="14342"/>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14343"/>
                                        </p:tgtEl>
                                        <p:attrNameLst>
                                          <p:attrName>style.visibility</p:attrName>
                                        </p:attrNameLst>
                                      </p:cBhvr>
                                      <p:to>
                                        <p:strVal val="visible"/>
                                      </p:to>
                                    </p:set>
                                    <p:animEffect transition="in" filter="slide(fromBottom)">
                                      <p:cBhvr>
                                        <p:cTn id="24" dur="500"/>
                                        <p:tgtEl>
                                          <p:spTgt spid="14343"/>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1" fill="hold" nodeType="clickEffect">
                                  <p:stCondLst>
                                    <p:cond delay="0"/>
                                  </p:stCondLst>
                                  <p:childTnLst>
                                    <p:set>
                                      <p:cBhvr>
                                        <p:cTn id="28" dur="1" fill="hold">
                                          <p:stCondLst>
                                            <p:cond delay="0"/>
                                          </p:stCondLst>
                                        </p:cTn>
                                        <p:tgtEl>
                                          <p:spTgt spid="13320"/>
                                        </p:tgtEl>
                                        <p:attrNameLst>
                                          <p:attrName>style.visibility</p:attrName>
                                        </p:attrNameLst>
                                      </p:cBhvr>
                                      <p:to>
                                        <p:strVal val="visible"/>
                                      </p:to>
                                    </p:set>
                                    <p:anim calcmode="lin" valueType="num">
                                      <p:cBhvr additive="base">
                                        <p:cTn id="29" dur="500" fill="hold"/>
                                        <p:tgtEl>
                                          <p:spTgt spid="13320"/>
                                        </p:tgtEl>
                                        <p:attrNameLst>
                                          <p:attrName>ppt_x</p:attrName>
                                        </p:attrNameLst>
                                      </p:cBhvr>
                                      <p:tavLst>
                                        <p:tav tm="0">
                                          <p:val>
                                            <p:strVal val="#ppt_x"/>
                                          </p:val>
                                        </p:tav>
                                        <p:tav tm="100000">
                                          <p:val>
                                            <p:strVal val="#ppt_x"/>
                                          </p:val>
                                        </p:tav>
                                      </p:tavLst>
                                    </p:anim>
                                    <p:anim calcmode="lin" valueType="num">
                                      <p:cBhvr additive="base">
                                        <p:cTn id="30" dur="500" fill="hold"/>
                                        <p:tgtEl>
                                          <p:spTgt spid="1332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1" grpId="0"/>
      <p:bldP spid="14342" grpId="0"/>
      <p:bldP spid="1434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p:nvPr/>
        </p:nvSpPr>
        <p:spPr>
          <a:xfrm>
            <a:off x="1524000" y="0"/>
            <a:ext cx="6705600" cy="1143000"/>
          </a:xfrm>
          <a:prstGeom prst="rect">
            <a:avLst/>
          </a:prstGeom>
          <a:solidFill>
            <a:srgbClr val="FF0000"/>
          </a:solidFill>
          <a:ln w="9525">
            <a:noFill/>
          </a:ln>
        </p:spPr>
        <p:txBody>
          <a:bodyPr>
            <a:spAutoFit/>
          </a:bodyPr>
          <a:lstStyle/>
          <a:p>
            <a:pPr lvl="0" eaLnBrk="1" hangingPunct="1">
              <a:lnSpc>
                <a:spcPct val="115000"/>
              </a:lnSpc>
            </a:pPr>
            <a:r>
              <a:rPr lang="zh-CN" altLang="en-US" sz="6000" b="1" dirty="0">
                <a:solidFill>
                  <a:srgbClr val="FFFF00"/>
                </a:solidFill>
                <a:latin typeface="Arial" panose="020B0604020202020204" pitchFamily="34" charset="0"/>
                <a:ea typeface="楷体_GB2312" pitchFamily="49" charset="-122"/>
              </a:rPr>
              <a:t>三、电负性的应用</a:t>
            </a:r>
            <a:endParaRPr lang="zh-CN" altLang="en-US" sz="6000" dirty="0">
              <a:solidFill>
                <a:srgbClr val="FFFF00"/>
              </a:solidFill>
              <a:latin typeface="Arial" panose="020B0604020202020204" pitchFamily="34" charset="0"/>
              <a:ea typeface="楷体_GB2312" pitchFamily="49" charset="-122"/>
            </a:endParaRPr>
          </a:p>
        </p:txBody>
      </p:sp>
      <p:sp>
        <p:nvSpPr>
          <p:cNvPr id="15363" name="Rectangle 3"/>
          <p:cNvSpPr/>
          <p:nvPr/>
        </p:nvSpPr>
        <p:spPr>
          <a:xfrm>
            <a:off x="702310" y="1356360"/>
            <a:ext cx="11070590" cy="1920240"/>
          </a:xfrm>
          <a:prstGeom prst="rect">
            <a:avLst/>
          </a:prstGeom>
          <a:noFill/>
          <a:ln w="9525">
            <a:noFill/>
          </a:ln>
        </p:spPr>
        <p:txBody>
          <a:bodyPr wrap="square">
            <a:spAutoFit/>
          </a:bodyPr>
          <a:lstStyle/>
          <a:p>
            <a:pPr lvl="0" eaLnBrk="0" hangingPunct="0">
              <a:lnSpc>
                <a:spcPct val="150000"/>
              </a:lnSpc>
            </a:pPr>
            <a:r>
              <a:rPr lang="zh-CN" altLang="zh-CN" sz="4000" b="1" dirty="0">
                <a:solidFill>
                  <a:srgbClr val="FF0000"/>
                </a:solidFill>
                <a:latin typeface="楷体_GB2312" pitchFamily="49" charset="-122"/>
                <a:ea typeface="楷体_GB2312" pitchFamily="49" charset="-122"/>
              </a:rPr>
              <a:t>1</a:t>
            </a:r>
            <a:r>
              <a:rPr lang="zh-CN" altLang="en-US" sz="4000" b="1" dirty="0">
                <a:solidFill>
                  <a:srgbClr val="FF0000"/>
                </a:solidFill>
                <a:latin typeface="楷体_GB2312" pitchFamily="49" charset="-122"/>
                <a:ea typeface="楷体_GB2312" pitchFamily="49" charset="-122"/>
              </a:rPr>
              <a:t>、根据电负性数值的大小来衡量元素的金属性和非金属性。</a:t>
            </a:r>
            <a:endParaRPr lang="zh-CN" altLang="en-US" sz="4000" b="1" dirty="0">
              <a:solidFill>
                <a:srgbClr val="FF0000"/>
              </a:solidFill>
              <a:latin typeface="楷体_GB2312" pitchFamily="49" charset="-122"/>
              <a:ea typeface="楷体_GB2312" pitchFamily="49" charset="-122"/>
            </a:endParaRPr>
          </a:p>
        </p:txBody>
      </p:sp>
      <p:sp>
        <p:nvSpPr>
          <p:cNvPr id="15364" name="Rectangle 4"/>
          <p:cNvSpPr/>
          <p:nvPr/>
        </p:nvSpPr>
        <p:spPr>
          <a:xfrm>
            <a:off x="924560" y="3276600"/>
            <a:ext cx="10758805" cy="1938992"/>
          </a:xfrm>
          <a:prstGeom prst="rect">
            <a:avLst/>
          </a:prstGeom>
          <a:noFill/>
          <a:ln w="9525">
            <a:noFill/>
          </a:ln>
        </p:spPr>
        <p:txBody>
          <a:bodyPr wrap="square">
            <a:spAutoFit/>
          </a:bodyPr>
          <a:lstStyle/>
          <a:p>
            <a:pPr lvl="0" eaLnBrk="0" hangingPunct="0">
              <a:lnSpc>
                <a:spcPct val="150000"/>
              </a:lnSpc>
            </a:pPr>
            <a:r>
              <a:rPr lang="zh-CN" altLang="zh-CN" sz="4000" b="1"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一般认为，电负性</a:t>
            </a:r>
            <a:r>
              <a:rPr lang="zh-CN" altLang="en-US" sz="4000" b="1" u="sng" dirty="0">
                <a:latin typeface="楷体_GB2312" pitchFamily="49" charset="-122"/>
                <a:ea typeface="楷体_GB2312" pitchFamily="49" charset="-122"/>
              </a:rPr>
              <a:t>     </a:t>
            </a:r>
            <a:r>
              <a:rPr lang="en-US" altLang="zh-CN" sz="4000" b="1" dirty="0" smtClean="0">
                <a:latin typeface="楷体_GB2312" pitchFamily="49" charset="-122"/>
                <a:ea typeface="楷体_GB2312" pitchFamily="49" charset="-122"/>
              </a:rPr>
              <a:t>2</a:t>
            </a:r>
            <a:r>
              <a:rPr lang="zh-CN" altLang="en-US" sz="4000" b="1" dirty="0" smtClean="0">
                <a:latin typeface="楷体_GB2312" pitchFamily="49" charset="-122"/>
                <a:ea typeface="楷体_GB2312" pitchFamily="49" charset="-122"/>
              </a:rPr>
              <a:t>的</a:t>
            </a:r>
            <a:r>
              <a:rPr lang="zh-CN" altLang="en-US" sz="4000" b="1" dirty="0">
                <a:latin typeface="楷体_GB2312" pitchFamily="49" charset="-122"/>
                <a:ea typeface="楷体_GB2312" pitchFamily="49" charset="-122"/>
              </a:rPr>
              <a:t>元素为非金属元素，电负性</a:t>
            </a:r>
            <a:r>
              <a:rPr lang="zh-CN" altLang="en-US" sz="4000" b="1" u="sng" dirty="0">
                <a:latin typeface="楷体_GB2312" pitchFamily="49" charset="-122"/>
                <a:ea typeface="楷体_GB2312" pitchFamily="49" charset="-122"/>
              </a:rPr>
              <a:t>     </a:t>
            </a:r>
            <a:r>
              <a:rPr lang="en-US" altLang="zh-CN" sz="4000" b="1" dirty="0" smtClean="0">
                <a:latin typeface="楷体_GB2312" pitchFamily="49" charset="-122"/>
                <a:ea typeface="楷体_GB2312" pitchFamily="49" charset="-122"/>
              </a:rPr>
              <a:t>2</a:t>
            </a:r>
            <a:r>
              <a:rPr lang="zh-CN" altLang="en-US" sz="4000" b="1" dirty="0" smtClean="0">
                <a:latin typeface="楷体_GB2312" pitchFamily="49" charset="-122"/>
                <a:ea typeface="楷体_GB2312" pitchFamily="49" charset="-122"/>
              </a:rPr>
              <a:t>的</a:t>
            </a:r>
            <a:r>
              <a:rPr lang="zh-CN" altLang="en-US" sz="4000" b="1" dirty="0">
                <a:latin typeface="楷体_GB2312" pitchFamily="49" charset="-122"/>
                <a:ea typeface="楷体_GB2312" pitchFamily="49" charset="-122"/>
              </a:rPr>
              <a:t>元素为金属元素。</a:t>
            </a:r>
            <a:endParaRPr lang="zh-CN" altLang="en-US" sz="4000" b="1" dirty="0">
              <a:latin typeface="楷体_GB2312" pitchFamily="49" charset="-122"/>
              <a:ea typeface="楷体_GB2312" pitchFamily="49" charset="-122"/>
            </a:endParaRPr>
          </a:p>
        </p:txBody>
      </p:sp>
      <p:sp>
        <p:nvSpPr>
          <p:cNvPr id="15365" name="Text Box 5"/>
          <p:cNvSpPr txBox="1"/>
          <p:nvPr/>
        </p:nvSpPr>
        <p:spPr>
          <a:xfrm>
            <a:off x="4079085" y="4345202"/>
            <a:ext cx="1371600" cy="701040"/>
          </a:xfrm>
          <a:prstGeom prst="rect">
            <a:avLst/>
          </a:prstGeom>
          <a:noFill/>
          <a:ln w="9525">
            <a:noFill/>
          </a:ln>
        </p:spPr>
        <p:txBody>
          <a:bodyPr>
            <a:spAutoFit/>
          </a:bodyPr>
          <a:lstStyle/>
          <a:p>
            <a:pPr lvl="0" eaLnBrk="1" hangingPunct="1">
              <a:spcBef>
                <a:spcPct val="50000"/>
              </a:spcBef>
            </a:pPr>
            <a:r>
              <a:rPr lang="zh-CN" altLang="en-US" sz="4000" b="1" dirty="0">
                <a:solidFill>
                  <a:srgbClr val="FF0000"/>
                </a:solidFill>
                <a:latin typeface="Arial" panose="020B0604020202020204" pitchFamily="34" charset="0"/>
                <a:ea typeface="楷体_GB2312" pitchFamily="49" charset="-122"/>
              </a:rPr>
              <a:t>小于</a:t>
            </a:r>
            <a:endParaRPr lang="zh-CN" altLang="en-US" sz="4000" b="1" dirty="0">
              <a:solidFill>
                <a:srgbClr val="FF0000"/>
              </a:solidFill>
              <a:latin typeface="Arial" panose="020B0604020202020204" pitchFamily="34" charset="0"/>
              <a:ea typeface="楷体_GB2312" pitchFamily="49" charset="-122"/>
            </a:endParaRPr>
          </a:p>
        </p:txBody>
      </p:sp>
      <p:sp>
        <p:nvSpPr>
          <p:cNvPr id="15366" name="Text Box 6"/>
          <p:cNvSpPr txBox="1"/>
          <p:nvPr/>
        </p:nvSpPr>
        <p:spPr>
          <a:xfrm>
            <a:off x="6096000" y="3377565"/>
            <a:ext cx="1371600" cy="701040"/>
          </a:xfrm>
          <a:prstGeom prst="rect">
            <a:avLst/>
          </a:prstGeom>
          <a:noFill/>
          <a:ln w="9525">
            <a:noFill/>
          </a:ln>
        </p:spPr>
        <p:txBody>
          <a:bodyPr>
            <a:spAutoFit/>
          </a:bodyPr>
          <a:lstStyle/>
          <a:p>
            <a:pPr lvl="0" eaLnBrk="1" hangingPunct="1">
              <a:spcBef>
                <a:spcPct val="50000"/>
              </a:spcBef>
            </a:pPr>
            <a:r>
              <a:rPr lang="zh-CN" altLang="en-US" sz="4000" b="1" dirty="0">
                <a:solidFill>
                  <a:srgbClr val="FF0000"/>
                </a:solidFill>
                <a:latin typeface="Arial" panose="020B0604020202020204" pitchFamily="34" charset="0"/>
                <a:ea typeface="楷体_GB2312" pitchFamily="49" charset="-122"/>
              </a:rPr>
              <a:t>大于</a:t>
            </a:r>
            <a:endParaRPr lang="zh-CN" altLang="en-US" sz="4000" b="1" dirty="0">
              <a:solidFill>
                <a:srgbClr val="FF0000"/>
              </a:solidFill>
              <a:latin typeface="Arial" panose="020B0604020202020204" pitchFamily="34" charset="0"/>
              <a:ea typeface="楷体_GB2312" pitchFamily="49" charset="-122"/>
            </a:endParaRPr>
          </a:p>
        </p:txBody>
      </p:sp>
      <p:sp>
        <p:nvSpPr>
          <p:cNvPr id="15367" name="Oval 7"/>
          <p:cNvSpPr/>
          <p:nvPr/>
        </p:nvSpPr>
        <p:spPr>
          <a:xfrm>
            <a:off x="1990725" y="3476625"/>
            <a:ext cx="1090613" cy="725488"/>
          </a:xfrm>
          <a:prstGeom prst="ellipse">
            <a:avLst/>
          </a:prstGeom>
          <a:solidFill>
            <a:schemeClr val="accent1">
              <a:alpha val="0"/>
            </a:schemeClr>
          </a:solidFill>
          <a:ln w="44450" cap="flat" cmpd="sng">
            <a:solidFill>
              <a:srgbClr val="FF0000"/>
            </a:solidFill>
            <a:prstDash val="solid"/>
            <a:headEnd type="none" w="med" len="med"/>
            <a:tailEnd type="none" w="med" len="med"/>
          </a:ln>
        </p:spPr>
        <p:txBody>
          <a:bodyPr wrap="none" anchor="ctr"/>
          <a:lstStyle/>
          <a:p>
            <a:pPr lvl="0" eaLnBrk="1" hangingPunct="1"/>
            <a:endParaRPr lang="zh-CN" altLang="en-US" dirty="0">
              <a:latin typeface="Arial" panose="020B0604020202020204" pitchFamily="34" charset="0"/>
              <a:ea typeface="宋体" panose="02010600030101010101" pitchFamily="2" charset="-122"/>
            </a:endParaRPr>
          </a:p>
        </p:txBody>
      </p:sp>
      <p:sp>
        <p:nvSpPr>
          <p:cNvPr id="14344" name="WordArt 8"/>
          <p:cNvSpPr/>
          <p:nvPr/>
        </p:nvSpPr>
        <p:spPr>
          <a:xfrm>
            <a:off x="7974965" y="5196840"/>
            <a:ext cx="1371600" cy="1390650"/>
          </a:xfrm>
          <a:prstGeom prst="rect">
            <a:avLst/>
          </a:prstGeom>
        </p:spPr>
        <p:txBody>
          <a:bodyPr wrap="none" fromWordArt="1">
            <a:prstTxWarp prst="textSlantUp">
              <a:avLst>
                <a:gd name="adj" fmla="val 32056"/>
              </a:avLst>
            </a:prstTxWarp>
            <a:normAutofit/>
          </a:bodyPr>
          <a:lstStyle/>
          <a:p>
            <a:pPr algn="ctr" eaLnBrk="0" hangingPunct="0"/>
            <a:r>
              <a:rPr lang="zh-CN" altLang="en-US" sz="3600">
                <a:ln w="9525" cap="flat" cmpd="sng">
                  <a:solidFill>
                    <a:srgbClr val="CC99FF"/>
                  </a:solidFill>
                  <a:prstDash val="solid"/>
                  <a:headEnd type="none" w="med" len="med"/>
                  <a:tailEnd type="none" w="med" len="med"/>
                </a:ln>
                <a:gradFill rotWithShape="1">
                  <a:gsLst>
                    <a:gs pos="0">
                      <a:srgbClr val="6600CC"/>
                    </a:gs>
                    <a:gs pos="100000">
                      <a:srgbClr val="CC00CC"/>
                    </a:gs>
                  </a:gsLst>
                  <a:lin ang="5400000" scaled="1"/>
                  <a:tileRect/>
                </a:gradFill>
                <a:effectLst>
                  <a:outerShdw dist="53882" dir="2699999" algn="ctr" rotWithShape="0">
                    <a:srgbClr val="9999FF">
                      <a:alpha val="79999"/>
                    </a:srgbClr>
                  </a:outerShdw>
                </a:effectLst>
                <a:latin typeface="宋体" panose="02010600030101010101" pitchFamily="2" charset="-122"/>
                <a:ea typeface="宋体" panose="02010600030101010101" pitchFamily="2" charset="-122"/>
              </a:rPr>
              <a:t>?</a:t>
            </a:r>
            <a:endParaRPr lang="zh-CN" altLang="en-US" sz="3600">
              <a:ln w="9525" cap="flat" cmpd="sng">
                <a:solidFill>
                  <a:srgbClr val="CC99FF"/>
                </a:solidFill>
                <a:prstDash val="solid"/>
                <a:headEnd type="none" w="med" len="med"/>
                <a:tailEnd type="none" w="med" len="med"/>
              </a:ln>
              <a:gradFill rotWithShape="1">
                <a:gsLst>
                  <a:gs pos="0">
                    <a:srgbClr val="6600CC"/>
                  </a:gs>
                  <a:gs pos="100000">
                    <a:srgbClr val="CC00CC"/>
                  </a:gs>
                </a:gsLst>
                <a:lin ang="5400000" scaled="1"/>
                <a:tileRect/>
              </a:gradFill>
              <a:effectLst>
                <a:outerShdw dist="53882" dir="2699999" algn="ctr" rotWithShape="0">
                  <a:srgbClr val="9999FF">
                    <a:alpha val="79999"/>
                  </a:srgbClr>
                </a:outerShdw>
              </a:effectLst>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ipe(up)">
                                      <p:cBhvr>
                                        <p:cTn id="7" dur="500"/>
                                        <p:tgtEl>
                                          <p:spTgt spid="1536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366"/>
                                        </p:tgtEl>
                                        <p:attrNameLst>
                                          <p:attrName>style.visibility</p:attrName>
                                        </p:attrNameLst>
                                      </p:cBhvr>
                                      <p:to>
                                        <p:strVal val="visible"/>
                                      </p:to>
                                    </p:set>
                                    <p:animEffect transition="in" filter="wipe(up)">
                                      <p:cBhvr>
                                        <p:cTn id="12" dur="500"/>
                                        <p:tgtEl>
                                          <p:spTgt spid="1536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5365"/>
                                        </p:tgtEl>
                                        <p:attrNameLst>
                                          <p:attrName>style.visibility</p:attrName>
                                        </p:attrNameLst>
                                      </p:cBhvr>
                                      <p:to>
                                        <p:strVal val="visible"/>
                                      </p:to>
                                    </p:set>
                                    <p:animEffect transition="in" filter="wipe(up)">
                                      <p:cBhvr>
                                        <p:cTn id="17" dur="500"/>
                                        <p:tgtEl>
                                          <p:spTgt spid="1536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5363"/>
                                        </p:tgtEl>
                                        <p:attrNameLst>
                                          <p:attrName>style.visibility</p:attrName>
                                        </p:attrNameLst>
                                      </p:cBhvr>
                                      <p:to>
                                        <p:strVal val="visible"/>
                                      </p:to>
                                    </p:set>
                                    <p:animEffect transition="in" filter="wipe(up)">
                                      <p:cBhvr>
                                        <p:cTn id="22" dur="500"/>
                                        <p:tgtEl>
                                          <p:spTgt spid="15363"/>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5362"/>
                                        </p:tgtEl>
                                        <p:attrNameLst>
                                          <p:attrName>style.visibility</p:attrName>
                                        </p:attrNameLst>
                                      </p:cBhvr>
                                      <p:to>
                                        <p:strVal val="visible"/>
                                      </p:to>
                                    </p:set>
                                    <p:animEffect transition="in" filter="slide(fromBottom)">
                                      <p:cBhvr>
                                        <p:cTn id="27" dur="500"/>
                                        <p:tgtEl>
                                          <p:spTgt spid="15362"/>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5367"/>
                                        </p:tgtEl>
                                        <p:attrNameLst>
                                          <p:attrName>style.visibility</p:attrName>
                                        </p:attrNameLst>
                                      </p:cBhvr>
                                      <p:to>
                                        <p:strVal val="visible"/>
                                      </p:to>
                                    </p:set>
                                    <p:animEffect transition="in" filter="slide(fromBottom)">
                                      <p:cBhvr>
                                        <p:cTn id="32" dur="500"/>
                                        <p:tgtEl>
                                          <p:spTgt spid="1536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nodeType="clickEffect">
                                  <p:stCondLst>
                                    <p:cond delay="0"/>
                                  </p:stCondLst>
                                  <p:childTnLst>
                                    <p:set>
                                      <p:cBhvr>
                                        <p:cTn id="36" dur="1" fill="hold">
                                          <p:stCondLst>
                                            <p:cond delay="0"/>
                                          </p:stCondLst>
                                        </p:cTn>
                                        <p:tgtEl>
                                          <p:spTgt spid="14344"/>
                                        </p:tgtEl>
                                        <p:attrNameLst>
                                          <p:attrName>style.visibility</p:attrName>
                                        </p:attrNameLst>
                                      </p:cBhvr>
                                      <p:to>
                                        <p:strVal val="visible"/>
                                      </p:to>
                                    </p:set>
                                    <p:anim calcmode="lin" valueType="num">
                                      <p:cBhvr additive="base">
                                        <p:cTn id="37" dur="500" fill="hold"/>
                                        <p:tgtEl>
                                          <p:spTgt spid="14344"/>
                                        </p:tgtEl>
                                        <p:attrNameLst>
                                          <p:attrName>ppt_x</p:attrName>
                                        </p:attrNameLst>
                                      </p:cBhvr>
                                      <p:tavLst>
                                        <p:tav tm="0">
                                          <p:val>
                                            <p:strVal val="#ppt_x"/>
                                          </p:val>
                                        </p:tav>
                                        <p:tav tm="100000">
                                          <p:val>
                                            <p:strVal val="#ppt_x"/>
                                          </p:val>
                                        </p:tav>
                                      </p:tavLst>
                                    </p:anim>
                                    <p:anim calcmode="lin" valueType="num">
                                      <p:cBhvr additive="base">
                                        <p:cTn id="38" dur="500" fill="hold"/>
                                        <p:tgtEl>
                                          <p:spTgt spid="1434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ldLvl="0" animBg="1"/>
      <p:bldP spid="15363" grpId="0"/>
      <p:bldP spid="15364" grpId="0"/>
      <p:bldP spid="15365" grpId="0"/>
      <p:bldP spid="15366" grpId="0"/>
      <p:bldP spid="15367" grpId="0" bldLvl="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idx="1"/>
          </p:nvPr>
        </p:nvSpPr>
        <p:spPr>
          <a:xfrm>
            <a:off x="659765" y="1165860"/>
            <a:ext cx="11297920" cy="3249930"/>
          </a:xfrm>
        </p:spPr>
        <p:txBody>
          <a:bodyPr vert="horz" wrap="square" lIns="91440" tIns="45720" rIns="91440" bIns="45720" anchor="t"/>
          <a:lstStyle/>
          <a:p>
            <a:pPr eaLnBrk="1" hangingPunct="1">
              <a:lnSpc>
                <a:spcPct val="150000"/>
              </a:lnSpc>
              <a:buNone/>
            </a:pPr>
            <a:r>
              <a:rPr lang="zh-CN" altLang="en-US" sz="3200" b="1" dirty="0">
                <a:latin typeface="Times New Roman" panose="02020603050405020304" pitchFamily="18" charset="0"/>
              </a:rPr>
              <a:t>标出下列化合物中元素的化合价。</a:t>
            </a:r>
            <a:endParaRPr lang="zh-CN" altLang="en-US" sz="3200" b="1" dirty="0">
              <a:latin typeface="Times New Roman" panose="02020603050405020304" pitchFamily="18" charset="0"/>
            </a:endParaRPr>
          </a:p>
          <a:p>
            <a:pPr eaLnBrk="1" hangingPunct="1">
              <a:lnSpc>
                <a:spcPct val="150000"/>
              </a:lnSpc>
              <a:buNone/>
            </a:pPr>
            <a:r>
              <a:rPr lang="zh-CN" altLang="zh-CN" sz="3200" b="1" dirty="0">
                <a:latin typeface="Times New Roman" panose="02020603050405020304" pitchFamily="18" charset="0"/>
                <a:ea typeface="Times New Roman" panose="02020603050405020304" pitchFamily="18" charset="0"/>
              </a:rPr>
              <a:t>(1)MgO      (2)BeCl</a:t>
            </a:r>
            <a:r>
              <a:rPr lang="zh-CN" altLang="zh-CN" sz="3200" b="1" baseline="-30000" dirty="0">
                <a:latin typeface="Times New Roman" panose="02020603050405020304" pitchFamily="18" charset="0"/>
                <a:ea typeface="Times New Roman" panose="02020603050405020304" pitchFamily="18" charset="0"/>
              </a:rPr>
              <a:t>2 </a:t>
            </a:r>
            <a:r>
              <a:rPr lang="zh-CN" altLang="zh-CN" sz="3200" b="1" dirty="0">
                <a:latin typeface="Times New Roman" panose="02020603050405020304" pitchFamily="18" charset="0"/>
                <a:ea typeface="Times New Roman" panose="02020603050405020304" pitchFamily="18" charset="0"/>
              </a:rPr>
              <a:t>     (3)CO</a:t>
            </a:r>
            <a:r>
              <a:rPr lang="zh-CN" altLang="zh-CN" sz="3200" b="1" baseline="-30000" dirty="0">
                <a:latin typeface="Times New Roman" panose="02020603050405020304" pitchFamily="18" charset="0"/>
                <a:ea typeface="Times New Roman" panose="02020603050405020304" pitchFamily="18" charset="0"/>
              </a:rPr>
              <a:t>2</a:t>
            </a:r>
            <a:r>
              <a:rPr lang="zh-CN" altLang="zh-CN" sz="3200" b="1" dirty="0">
                <a:latin typeface="Times New Roman" panose="02020603050405020304" pitchFamily="18" charset="0"/>
                <a:ea typeface="Times New Roman" panose="02020603050405020304" pitchFamily="18" charset="0"/>
              </a:rPr>
              <a:t>  </a:t>
            </a:r>
            <a:endParaRPr lang="zh-CN" altLang="zh-CN" sz="3200" b="1" dirty="0">
              <a:latin typeface="Times New Roman" panose="02020603050405020304" pitchFamily="18" charset="0"/>
              <a:ea typeface="Times New Roman" panose="02020603050405020304" pitchFamily="18" charset="0"/>
            </a:endParaRPr>
          </a:p>
          <a:p>
            <a:pPr eaLnBrk="1" hangingPunct="1">
              <a:lnSpc>
                <a:spcPct val="150000"/>
              </a:lnSpc>
              <a:buNone/>
            </a:pPr>
            <a:r>
              <a:rPr lang="zh-CN" altLang="zh-CN" sz="3200" b="1" dirty="0">
                <a:latin typeface="Times New Roman" panose="02020603050405020304" pitchFamily="18" charset="0"/>
                <a:ea typeface="Times New Roman" panose="02020603050405020304" pitchFamily="18" charset="0"/>
              </a:rPr>
              <a:t>(4)Mg</a:t>
            </a:r>
            <a:r>
              <a:rPr lang="zh-CN" altLang="zh-CN" sz="3200" b="1" baseline="-30000" dirty="0">
                <a:latin typeface="Times New Roman" panose="02020603050405020304" pitchFamily="18" charset="0"/>
                <a:ea typeface="Times New Roman" panose="02020603050405020304" pitchFamily="18" charset="0"/>
              </a:rPr>
              <a:t>3</a:t>
            </a:r>
            <a:r>
              <a:rPr lang="zh-CN" altLang="zh-CN" sz="3200" b="1" dirty="0">
                <a:latin typeface="Times New Roman" panose="02020603050405020304" pitchFamily="18" charset="0"/>
                <a:ea typeface="Times New Roman" panose="02020603050405020304" pitchFamily="18" charset="0"/>
              </a:rPr>
              <a:t>N</a:t>
            </a:r>
            <a:r>
              <a:rPr lang="zh-CN" altLang="zh-CN" sz="3200" b="1" baseline="-30000" dirty="0">
                <a:latin typeface="Times New Roman" panose="02020603050405020304" pitchFamily="18" charset="0"/>
                <a:ea typeface="Times New Roman" panose="02020603050405020304" pitchFamily="18" charset="0"/>
              </a:rPr>
              <a:t>2</a:t>
            </a:r>
            <a:r>
              <a:rPr lang="zh-CN" altLang="zh-CN" sz="3200" dirty="0">
                <a:latin typeface="Times New Roman" panose="02020603050405020304" pitchFamily="18" charset="0"/>
              </a:rPr>
              <a:t> </a:t>
            </a:r>
            <a:r>
              <a:rPr lang="zh-CN" altLang="en-US" sz="3200" b="1" dirty="0">
                <a:latin typeface="Times New Roman" panose="02020603050405020304" pitchFamily="18" charset="0"/>
              </a:rPr>
              <a:t>（</a:t>
            </a:r>
            <a:r>
              <a:rPr lang="zh-CN" altLang="zh-CN" sz="3200" b="1" dirty="0">
                <a:latin typeface="Times New Roman" panose="02020603050405020304" pitchFamily="18" charset="0"/>
              </a:rPr>
              <a:t>5</a:t>
            </a:r>
            <a:r>
              <a:rPr lang="zh-CN" altLang="en-US" sz="3200" b="1" dirty="0">
                <a:latin typeface="Times New Roman" panose="02020603050405020304" pitchFamily="18" charset="0"/>
              </a:rPr>
              <a:t>）</a:t>
            </a:r>
            <a:r>
              <a:rPr lang="zh-CN" altLang="en-US" sz="3200" dirty="0">
                <a:latin typeface="Times New Roman" panose="02020603050405020304" pitchFamily="18" charset="0"/>
              </a:rPr>
              <a:t> </a:t>
            </a:r>
            <a:r>
              <a:rPr lang="zh-CN" altLang="zh-CN" sz="3200" b="1" dirty="0">
                <a:latin typeface="Times New Roman" panose="02020603050405020304" pitchFamily="18" charset="0"/>
              </a:rPr>
              <a:t>IBr  </a:t>
            </a:r>
            <a:r>
              <a:rPr lang="zh-CN" altLang="en-US" sz="3200" b="1" dirty="0">
                <a:latin typeface="Times New Roman" panose="02020603050405020304" pitchFamily="18" charset="0"/>
              </a:rPr>
              <a:t>（</a:t>
            </a:r>
            <a:r>
              <a:rPr lang="zh-CN" altLang="zh-CN" sz="3200" b="1" dirty="0">
                <a:latin typeface="Times New Roman" panose="02020603050405020304" pitchFamily="18" charset="0"/>
              </a:rPr>
              <a:t>6</a:t>
            </a:r>
            <a:r>
              <a:rPr lang="zh-CN" altLang="en-US" sz="3200" b="1" dirty="0">
                <a:latin typeface="Times New Roman" panose="02020603050405020304" pitchFamily="18" charset="0"/>
              </a:rPr>
              <a:t>）</a:t>
            </a:r>
            <a:r>
              <a:rPr lang="zh-CN" altLang="zh-CN" sz="3200" b="1" dirty="0">
                <a:latin typeface="Times New Roman" panose="02020603050405020304" pitchFamily="18" charset="0"/>
              </a:rPr>
              <a:t>SOCl</a:t>
            </a:r>
            <a:r>
              <a:rPr lang="zh-CN" altLang="zh-CN" sz="3200" b="1" baseline="-30000" dirty="0">
                <a:latin typeface="Times New Roman" panose="02020603050405020304" pitchFamily="18" charset="0"/>
                <a:ea typeface="Times New Roman" panose="02020603050405020304" pitchFamily="18" charset="0"/>
              </a:rPr>
              <a:t>2</a:t>
            </a:r>
            <a:endParaRPr lang="zh-CN" altLang="zh-CN" sz="3200" b="1" dirty="0">
              <a:latin typeface="Times New Roman" panose="02020603050405020304" pitchFamily="18" charset="0"/>
            </a:endParaRPr>
          </a:p>
        </p:txBody>
      </p:sp>
      <p:sp>
        <p:nvSpPr>
          <p:cNvPr id="15363" name="Rectangle 3"/>
          <p:cNvSpPr/>
          <p:nvPr/>
        </p:nvSpPr>
        <p:spPr>
          <a:xfrm>
            <a:off x="1524000" y="0"/>
            <a:ext cx="4419600" cy="1005840"/>
          </a:xfrm>
          <a:prstGeom prst="rect">
            <a:avLst/>
          </a:prstGeom>
          <a:solidFill>
            <a:srgbClr val="FF0000"/>
          </a:solidFill>
          <a:ln w="9525">
            <a:noFill/>
          </a:ln>
        </p:spPr>
        <p:txBody>
          <a:bodyPr>
            <a:spAutoFit/>
          </a:bodyPr>
          <a:lstStyle/>
          <a:p>
            <a:pPr lvl="0" eaLnBrk="1" hangingPunct="1"/>
            <a:r>
              <a:rPr lang="zh-CN" altLang="en-US" sz="6000" b="1" dirty="0">
                <a:solidFill>
                  <a:srgbClr val="FFFF00"/>
                </a:solidFill>
                <a:latin typeface="Arial" panose="020B0604020202020204" pitchFamily="34" charset="0"/>
                <a:ea typeface="楷体_GB2312" pitchFamily="49" charset="-122"/>
              </a:rPr>
              <a:t>交流与讨论</a:t>
            </a:r>
            <a:endParaRPr lang="zh-CN" altLang="en-US" sz="6000" b="1" dirty="0">
              <a:solidFill>
                <a:srgbClr val="FFFF00"/>
              </a:solidFill>
              <a:latin typeface="Arial" panose="020B0604020202020204" pitchFamily="34" charset="0"/>
              <a:ea typeface="楷体_GB2312" pitchFamily="49" charset="-122"/>
            </a:endParaRPr>
          </a:p>
        </p:txBody>
      </p:sp>
      <p:sp>
        <p:nvSpPr>
          <p:cNvPr id="16388" name="Text Box 4"/>
          <p:cNvSpPr txBox="1"/>
          <p:nvPr/>
        </p:nvSpPr>
        <p:spPr>
          <a:xfrm>
            <a:off x="907415" y="3949065"/>
            <a:ext cx="6781800" cy="579120"/>
          </a:xfrm>
          <a:prstGeom prst="rect">
            <a:avLst/>
          </a:prstGeom>
          <a:noFill/>
          <a:ln w="9525">
            <a:noFill/>
          </a:ln>
        </p:spPr>
        <p:txBody>
          <a:bodyPr>
            <a:spAutoFit/>
          </a:bodyPr>
          <a:lstStyle/>
          <a:p>
            <a:pPr lvl="0" eaLnBrk="1" hangingPunct="1">
              <a:spcBef>
                <a:spcPct val="50000"/>
              </a:spcBef>
            </a:pPr>
            <a:r>
              <a:rPr lang="zh-CN" altLang="en-US" sz="3200" b="1" dirty="0">
                <a:solidFill>
                  <a:srgbClr val="0000FF"/>
                </a:solidFill>
                <a:latin typeface="Arial" panose="020B0604020202020204" pitchFamily="34" charset="0"/>
                <a:ea typeface="宋体" panose="02010600030101010101" pitchFamily="2" charset="-122"/>
              </a:rPr>
              <a:t>分析化合价的正负与电负性的关系：</a:t>
            </a:r>
            <a:endParaRPr lang="zh-CN" altLang="en-US" sz="3200" b="1" dirty="0">
              <a:solidFill>
                <a:srgbClr val="0000FF"/>
              </a:solidFill>
              <a:latin typeface="Arial" panose="020B0604020202020204" pitchFamily="34" charset="0"/>
              <a:ea typeface="宋体" panose="02010600030101010101" pitchFamily="2" charset="-122"/>
            </a:endParaRPr>
          </a:p>
        </p:txBody>
      </p:sp>
      <p:sp>
        <p:nvSpPr>
          <p:cNvPr id="16389" name="Text Box 5"/>
          <p:cNvSpPr txBox="1"/>
          <p:nvPr/>
        </p:nvSpPr>
        <p:spPr>
          <a:xfrm>
            <a:off x="3051810" y="1918335"/>
            <a:ext cx="1143000" cy="457200"/>
          </a:xfrm>
          <a:prstGeom prst="rect">
            <a:avLst/>
          </a:prstGeom>
          <a:noFill/>
          <a:ln w="9525">
            <a:noFill/>
          </a:ln>
        </p:spPr>
        <p:txBody>
          <a:bodyPr>
            <a:spAutoFit/>
          </a:bodyPr>
          <a:lstStyle/>
          <a:p>
            <a:pPr lvl="0" eaLnBrk="1" hangingPunct="1">
              <a:spcBef>
                <a:spcPct val="50000"/>
              </a:spcBef>
            </a:pPr>
            <a:r>
              <a:rPr lang="zh-CN" altLang="zh-CN" sz="2400" b="1" dirty="0">
                <a:solidFill>
                  <a:srgbClr val="FF0000"/>
                </a:solidFill>
                <a:latin typeface="Arial" panose="020B0604020202020204" pitchFamily="34" charset="0"/>
                <a:ea typeface="宋体" panose="02010600030101010101" pitchFamily="2" charset="-122"/>
              </a:rPr>
              <a:t> +2  -1</a:t>
            </a:r>
            <a:endParaRPr lang="zh-CN" altLang="zh-CN" sz="2400" b="1" dirty="0">
              <a:solidFill>
                <a:srgbClr val="FF0000"/>
              </a:solidFill>
              <a:latin typeface="Arial" panose="020B0604020202020204" pitchFamily="34" charset="0"/>
              <a:ea typeface="宋体" panose="02010600030101010101" pitchFamily="2" charset="-122"/>
            </a:endParaRPr>
          </a:p>
        </p:txBody>
      </p:sp>
      <p:sp>
        <p:nvSpPr>
          <p:cNvPr id="16390" name="Text Box 6"/>
          <p:cNvSpPr txBox="1"/>
          <p:nvPr/>
        </p:nvSpPr>
        <p:spPr>
          <a:xfrm>
            <a:off x="1066800" y="1918335"/>
            <a:ext cx="1143000" cy="457200"/>
          </a:xfrm>
          <a:prstGeom prst="rect">
            <a:avLst/>
          </a:prstGeom>
          <a:noFill/>
          <a:ln w="9525">
            <a:noFill/>
          </a:ln>
        </p:spPr>
        <p:txBody>
          <a:bodyPr>
            <a:spAutoFit/>
          </a:bodyPr>
          <a:lstStyle/>
          <a:p>
            <a:pPr lvl="0" eaLnBrk="1" hangingPunct="1">
              <a:spcBef>
                <a:spcPct val="50000"/>
              </a:spcBef>
            </a:pPr>
            <a:r>
              <a:rPr lang="zh-CN" altLang="zh-CN" sz="2400" b="1" dirty="0">
                <a:solidFill>
                  <a:srgbClr val="FF0000"/>
                </a:solidFill>
                <a:latin typeface="Arial" panose="020B0604020202020204" pitchFamily="34" charset="0"/>
                <a:ea typeface="宋体" panose="02010600030101010101" pitchFamily="2" charset="-122"/>
              </a:rPr>
              <a:t> +2  -2</a:t>
            </a:r>
            <a:endParaRPr lang="zh-CN" altLang="zh-CN" sz="2400" b="1" dirty="0">
              <a:solidFill>
                <a:srgbClr val="FF0000"/>
              </a:solidFill>
              <a:latin typeface="Arial" panose="020B0604020202020204" pitchFamily="34" charset="0"/>
              <a:ea typeface="宋体" panose="02010600030101010101" pitchFamily="2" charset="-122"/>
            </a:endParaRPr>
          </a:p>
        </p:txBody>
      </p:sp>
      <p:sp>
        <p:nvSpPr>
          <p:cNvPr id="16391" name="Text Box 7"/>
          <p:cNvSpPr txBox="1"/>
          <p:nvPr/>
        </p:nvSpPr>
        <p:spPr>
          <a:xfrm>
            <a:off x="5029200" y="1918335"/>
            <a:ext cx="1143000" cy="457200"/>
          </a:xfrm>
          <a:prstGeom prst="rect">
            <a:avLst/>
          </a:prstGeom>
          <a:noFill/>
          <a:ln w="9525">
            <a:noFill/>
          </a:ln>
        </p:spPr>
        <p:txBody>
          <a:bodyPr>
            <a:spAutoFit/>
          </a:bodyPr>
          <a:lstStyle/>
          <a:p>
            <a:pPr lvl="0" eaLnBrk="1" hangingPunct="1">
              <a:spcBef>
                <a:spcPct val="50000"/>
              </a:spcBef>
            </a:pPr>
            <a:r>
              <a:rPr lang="zh-CN" altLang="zh-CN" sz="2400" b="1" dirty="0">
                <a:solidFill>
                  <a:srgbClr val="FF0000"/>
                </a:solidFill>
                <a:latin typeface="Arial" panose="020B0604020202020204" pitchFamily="34" charset="0"/>
                <a:ea typeface="宋体" panose="02010600030101010101" pitchFamily="2" charset="-122"/>
              </a:rPr>
              <a:t> +4 -2</a:t>
            </a:r>
            <a:endParaRPr lang="zh-CN" altLang="zh-CN" sz="2400" b="1" dirty="0">
              <a:solidFill>
                <a:srgbClr val="FF0000"/>
              </a:solidFill>
              <a:latin typeface="Arial" panose="020B0604020202020204" pitchFamily="34" charset="0"/>
              <a:ea typeface="宋体" panose="02010600030101010101" pitchFamily="2" charset="-122"/>
            </a:endParaRPr>
          </a:p>
        </p:txBody>
      </p:sp>
      <p:sp>
        <p:nvSpPr>
          <p:cNvPr id="16392" name="Text Box 8"/>
          <p:cNvSpPr txBox="1"/>
          <p:nvPr/>
        </p:nvSpPr>
        <p:spPr>
          <a:xfrm>
            <a:off x="1189355" y="2829560"/>
            <a:ext cx="1143000" cy="457200"/>
          </a:xfrm>
          <a:prstGeom prst="rect">
            <a:avLst/>
          </a:prstGeom>
          <a:noFill/>
          <a:ln w="9525">
            <a:noFill/>
          </a:ln>
        </p:spPr>
        <p:txBody>
          <a:bodyPr>
            <a:spAutoFit/>
          </a:bodyPr>
          <a:lstStyle/>
          <a:p>
            <a:pPr lvl="0" eaLnBrk="1" hangingPunct="1">
              <a:spcBef>
                <a:spcPct val="50000"/>
              </a:spcBef>
            </a:pPr>
            <a:r>
              <a:rPr lang="zh-CN" altLang="zh-CN" sz="2400" b="1" dirty="0">
                <a:solidFill>
                  <a:srgbClr val="FF0000"/>
                </a:solidFill>
                <a:latin typeface="Arial" panose="020B0604020202020204" pitchFamily="34" charset="0"/>
                <a:ea typeface="宋体" panose="02010600030101010101" pitchFamily="2" charset="-122"/>
              </a:rPr>
              <a:t> +2   -3</a:t>
            </a:r>
            <a:endParaRPr lang="zh-CN" altLang="zh-CN" sz="2400" b="1" dirty="0">
              <a:solidFill>
                <a:srgbClr val="FF0000"/>
              </a:solidFill>
              <a:latin typeface="Arial" panose="020B0604020202020204" pitchFamily="34" charset="0"/>
              <a:ea typeface="宋体" panose="02010600030101010101" pitchFamily="2" charset="-122"/>
            </a:endParaRPr>
          </a:p>
        </p:txBody>
      </p:sp>
      <p:sp>
        <p:nvSpPr>
          <p:cNvPr id="16393" name="Text Box 9"/>
          <p:cNvSpPr txBox="1"/>
          <p:nvPr/>
        </p:nvSpPr>
        <p:spPr>
          <a:xfrm>
            <a:off x="3432175" y="2829560"/>
            <a:ext cx="1143000" cy="457200"/>
          </a:xfrm>
          <a:prstGeom prst="rect">
            <a:avLst/>
          </a:prstGeom>
          <a:noFill/>
          <a:ln w="9525">
            <a:noFill/>
          </a:ln>
        </p:spPr>
        <p:txBody>
          <a:bodyPr>
            <a:spAutoFit/>
          </a:bodyPr>
          <a:lstStyle/>
          <a:p>
            <a:pPr lvl="0" eaLnBrk="1" hangingPunct="1">
              <a:spcBef>
                <a:spcPct val="50000"/>
              </a:spcBef>
            </a:pPr>
            <a:r>
              <a:rPr lang="zh-CN" altLang="zh-CN" sz="2400" b="1" dirty="0">
                <a:solidFill>
                  <a:srgbClr val="FF0000"/>
                </a:solidFill>
                <a:latin typeface="Arial" panose="020B0604020202020204" pitchFamily="34" charset="0"/>
                <a:ea typeface="宋体" panose="02010600030101010101" pitchFamily="2" charset="-122"/>
              </a:rPr>
              <a:t> +1-1</a:t>
            </a:r>
            <a:endParaRPr lang="zh-CN" altLang="zh-CN" sz="2400" b="1" dirty="0">
              <a:solidFill>
                <a:srgbClr val="FF0000"/>
              </a:solidFill>
              <a:latin typeface="Arial" panose="020B0604020202020204" pitchFamily="34" charset="0"/>
              <a:ea typeface="宋体" panose="02010600030101010101" pitchFamily="2" charset="-122"/>
            </a:endParaRPr>
          </a:p>
        </p:txBody>
      </p:sp>
      <p:sp>
        <p:nvSpPr>
          <p:cNvPr id="16394" name="Text Box 10"/>
          <p:cNvSpPr txBox="1"/>
          <p:nvPr/>
        </p:nvSpPr>
        <p:spPr>
          <a:xfrm>
            <a:off x="907415" y="4813935"/>
            <a:ext cx="11195685" cy="579120"/>
          </a:xfrm>
          <a:prstGeom prst="rect">
            <a:avLst/>
          </a:prstGeom>
          <a:noFill/>
          <a:ln w="9525">
            <a:noFill/>
          </a:ln>
        </p:spPr>
        <p:txBody>
          <a:bodyPr wrap="square">
            <a:spAutoFit/>
          </a:bodyPr>
          <a:lstStyle/>
          <a:p>
            <a:pPr lvl="0" eaLnBrk="1" hangingPunct="1">
              <a:spcBef>
                <a:spcPct val="50000"/>
              </a:spcBef>
            </a:pPr>
            <a:r>
              <a:rPr lang="zh-CN" altLang="en-US" sz="3200" b="1" dirty="0">
                <a:solidFill>
                  <a:srgbClr val="0000FF"/>
                </a:solidFill>
                <a:latin typeface="Arial" panose="020B0604020202020204" pitchFamily="34" charset="0"/>
                <a:ea typeface="宋体" panose="02010600030101010101" pitchFamily="2" charset="-122"/>
              </a:rPr>
              <a:t>电负性大的元素显负价，电负性小的元素显正价。</a:t>
            </a:r>
            <a:endParaRPr lang="zh-CN" altLang="en-US" sz="3200" b="1" dirty="0">
              <a:solidFill>
                <a:srgbClr val="0000FF"/>
              </a:solidFill>
              <a:latin typeface="Arial" panose="020B0604020202020204" pitchFamily="34" charset="0"/>
              <a:ea typeface="宋体" panose="02010600030101010101" pitchFamily="2" charset="-122"/>
            </a:endParaRPr>
          </a:p>
        </p:txBody>
      </p:sp>
      <p:sp>
        <p:nvSpPr>
          <p:cNvPr id="16395" name="WordArt 11"/>
          <p:cNvSpPr>
            <a:spLocks noChangeArrowheads="1" noChangeShapeType="1"/>
          </p:cNvSpPr>
          <p:nvPr/>
        </p:nvSpPr>
        <p:spPr bwMode="auto">
          <a:xfrm>
            <a:off x="5433060" y="5393055"/>
            <a:ext cx="5029200" cy="1371600"/>
          </a:xfrm>
          <a:prstGeom prst="rect">
            <a:avLst/>
          </a:prstGeom>
        </p:spPr>
        <p:txBody>
          <a:bodyPr wrap="none" numCol="1" fromWordArt="1">
            <a:prstTxWarp prst="textCascadeUp">
              <a:avLst>
                <a:gd name="adj" fmla="val 83796"/>
              </a:avLst>
            </a:prstTxWarp>
            <a:scene3d>
              <a:camera prst="legacyPerspectiveFront">
                <a:rot lat="20519999" lon="1080000" rev="0"/>
              </a:camera>
              <a:lightRig rig="legacyFlat1" dir="r"/>
            </a:scene3d>
            <a:sp3d extrusionH="430200" prstMaterial="legacyMatte">
              <a:extrusionClr>
                <a:srgbClr val="FF6600"/>
              </a:extrusion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none" spc="0" normalizeH="0" baseline="0" noProof="0" smtClean="0">
                <a:ln w="9525" cmpd="sng">
                  <a:round/>
                </a:ln>
                <a:gradFill rotWithShape="0">
                  <a:gsLst>
                    <a:gs pos="0">
                      <a:srgbClr val="FFE701"/>
                    </a:gs>
                    <a:gs pos="100000">
                      <a:srgbClr val="FE3E02"/>
                    </a:gs>
                  </a:gsLst>
                  <a:lin ang="5400000" scaled="1"/>
                </a:gradFill>
                <a:effectLst/>
                <a:uLnTx/>
                <a:uFillTx/>
                <a:latin typeface="华文行楷" panose="02010800040101010101" pitchFamily="2" charset="-122"/>
                <a:ea typeface="华文行楷" panose="02010800040101010101" pitchFamily="2" charset="-122"/>
                <a:cs typeface="+mn-cs"/>
              </a:rPr>
              <a:t>为什么？</a:t>
            </a:r>
            <a:endParaRPr kumimoji="0" lang="zh-CN" altLang="en-US" sz="5400" b="1" i="0" u="none" strike="noStrike" kern="1200" cap="none" spc="0" normalizeH="0" baseline="0" noProof="0" smtClean="0">
              <a:ln w="9525" cmpd="sng">
                <a:round/>
              </a:ln>
              <a:gradFill rotWithShape="0">
                <a:gsLst>
                  <a:gs pos="0">
                    <a:srgbClr val="FFE701"/>
                  </a:gs>
                  <a:gs pos="100000">
                    <a:srgbClr val="FE3E02"/>
                  </a:gs>
                </a:gsLst>
                <a:lin ang="5400000" scaled="1"/>
              </a:gradFill>
              <a:effectLst/>
              <a:uLnTx/>
              <a:uFillTx/>
              <a:latin typeface="华文行楷" panose="02010800040101010101" pitchFamily="2" charset="-122"/>
              <a:ea typeface="华文行楷" panose="02010800040101010101" pitchFamily="2" charset="-122"/>
              <a:cs typeface="+mn-cs"/>
            </a:endParaRPr>
          </a:p>
        </p:txBody>
      </p:sp>
      <p:sp>
        <p:nvSpPr>
          <p:cNvPr id="16396" name="Text Box 12"/>
          <p:cNvSpPr txBox="1"/>
          <p:nvPr/>
        </p:nvSpPr>
        <p:spPr>
          <a:xfrm>
            <a:off x="5209540" y="2829560"/>
            <a:ext cx="1295400" cy="457200"/>
          </a:xfrm>
          <a:prstGeom prst="rect">
            <a:avLst/>
          </a:prstGeom>
          <a:noFill/>
          <a:ln w="9525">
            <a:noFill/>
          </a:ln>
        </p:spPr>
        <p:txBody>
          <a:bodyPr>
            <a:spAutoFit/>
          </a:bodyPr>
          <a:lstStyle/>
          <a:p>
            <a:pPr lvl="0" eaLnBrk="1" hangingPunct="1">
              <a:spcBef>
                <a:spcPct val="50000"/>
              </a:spcBef>
            </a:pPr>
            <a:r>
              <a:rPr lang="zh-CN" altLang="zh-CN" sz="2400" b="1" dirty="0">
                <a:solidFill>
                  <a:srgbClr val="FF0000"/>
                </a:solidFill>
                <a:latin typeface="Arial" panose="020B0604020202020204" pitchFamily="34" charset="0"/>
                <a:ea typeface="宋体" panose="02010600030101010101" pitchFamily="2" charset="-122"/>
              </a:rPr>
              <a:t>+4-2 -1</a:t>
            </a:r>
            <a:endParaRPr lang="zh-CN" altLang="zh-CN" sz="2400" b="1" dirty="0">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slide(fromBottom)">
                                      <p:cBhvr>
                                        <p:cTn id="7" dur="500"/>
                                        <p:tgtEl>
                                          <p:spTgt spid="1639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slide(fromBottom)">
                                      <p:cBhvr>
                                        <p:cTn id="12" dur="500"/>
                                        <p:tgtEl>
                                          <p:spTgt spid="1638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6391"/>
                                        </p:tgtEl>
                                        <p:attrNameLst>
                                          <p:attrName>style.visibility</p:attrName>
                                        </p:attrNameLst>
                                      </p:cBhvr>
                                      <p:to>
                                        <p:strVal val="visible"/>
                                      </p:to>
                                    </p:set>
                                    <p:animEffect transition="in" filter="slide(fromBottom)">
                                      <p:cBhvr>
                                        <p:cTn id="17" dur="500"/>
                                        <p:tgtEl>
                                          <p:spTgt spid="1639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6392"/>
                                        </p:tgtEl>
                                        <p:attrNameLst>
                                          <p:attrName>style.visibility</p:attrName>
                                        </p:attrNameLst>
                                      </p:cBhvr>
                                      <p:to>
                                        <p:strVal val="visible"/>
                                      </p:to>
                                    </p:set>
                                    <p:animEffect transition="in" filter="slide(fromBottom)">
                                      <p:cBhvr>
                                        <p:cTn id="22" dur="500"/>
                                        <p:tgtEl>
                                          <p:spTgt spid="16392"/>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6393"/>
                                        </p:tgtEl>
                                        <p:attrNameLst>
                                          <p:attrName>style.visibility</p:attrName>
                                        </p:attrNameLst>
                                      </p:cBhvr>
                                      <p:to>
                                        <p:strVal val="visible"/>
                                      </p:to>
                                    </p:set>
                                    <p:animEffect transition="in" filter="slide(fromBottom)">
                                      <p:cBhvr>
                                        <p:cTn id="27" dur="500"/>
                                        <p:tgtEl>
                                          <p:spTgt spid="16393"/>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6396"/>
                                        </p:tgtEl>
                                        <p:attrNameLst>
                                          <p:attrName>style.visibility</p:attrName>
                                        </p:attrNameLst>
                                      </p:cBhvr>
                                      <p:to>
                                        <p:strVal val="visible"/>
                                      </p:to>
                                    </p:set>
                                    <p:animEffect transition="in" filter="slide(fromBottom)">
                                      <p:cBhvr>
                                        <p:cTn id="32" dur="500"/>
                                        <p:tgtEl>
                                          <p:spTgt spid="16396"/>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6388"/>
                                        </p:tgtEl>
                                        <p:attrNameLst>
                                          <p:attrName>style.visibility</p:attrName>
                                        </p:attrNameLst>
                                      </p:cBhvr>
                                      <p:to>
                                        <p:strVal val="visible"/>
                                      </p:to>
                                    </p:set>
                                    <p:animEffect transition="in" filter="slide(fromBottom)">
                                      <p:cBhvr>
                                        <p:cTn id="37" dur="500"/>
                                        <p:tgtEl>
                                          <p:spTgt spid="16388"/>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6394"/>
                                        </p:tgtEl>
                                        <p:attrNameLst>
                                          <p:attrName>style.visibility</p:attrName>
                                        </p:attrNameLst>
                                      </p:cBhvr>
                                      <p:to>
                                        <p:strVal val="visible"/>
                                      </p:to>
                                    </p:set>
                                    <p:animEffect transition="in" filter="slide(fromBottom)">
                                      <p:cBhvr>
                                        <p:cTn id="42" dur="500"/>
                                        <p:tgtEl>
                                          <p:spTgt spid="1639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6" fill="hold" nodeType="clickEffect">
                                  <p:stCondLst>
                                    <p:cond delay="0"/>
                                  </p:stCondLst>
                                  <p:childTnLst>
                                    <p:set>
                                      <p:cBhvr>
                                        <p:cTn id="46" dur="1" fill="hold">
                                          <p:stCondLst>
                                            <p:cond delay="0"/>
                                          </p:stCondLst>
                                        </p:cTn>
                                        <p:tgtEl>
                                          <p:spTgt spid="16395"/>
                                        </p:tgtEl>
                                        <p:attrNameLst>
                                          <p:attrName>style.visibility</p:attrName>
                                        </p:attrNameLst>
                                      </p:cBhvr>
                                      <p:to>
                                        <p:strVal val="visible"/>
                                      </p:to>
                                    </p:set>
                                    <p:animEffect transition="in" filter="barn(inHorizontal)">
                                      <p:cBhvr>
                                        <p:cTn id="47" dur="500"/>
                                        <p:tgtEl>
                                          <p:spTgt spid="16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p:bldP spid="16390" grpId="0"/>
      <p:bldP spid="16391" grpId="0"/>
      <p:bldP spid="16392" grpId="0"/>
      <p:bldP spid="16393" grpId="0"/>
      <p:bldP spid="16394" grpId="0"/>
      <p:bldP spid="1639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p:nvPr/>
        </p:nvSpPr>
        <p:spPr>
          <a:xfrm>
            <a:off x="858520" y="1486535"/>
            <a:ext cx="10702290" cy="3840480"/>
          </a:xfrm>
          <a:prstGeom prst="rect">
            <a:avLst/>
          </a:prstGeom>
          <a:noFill/>
          <a:ln w="9525">
            <a:noFill/>
          </a:ln>
        </p:spPr>
        <p:txBody>
          <a:bodyPr wrap="square">
            <a:spAutoFit/>
          </a:bodyPr>
          <a:lstStyle/>
          <a:p>
            <a:pPr lvl="0" eaLnBrk="1" hangingPunct="1">
              <a:lnSpc>
                <a:spcPct val="150000"/>
              </a:lnSpc>
              <a:spcBef>
                <a:spcPct val="50000"/>
              </a:spcBef>
            </a:pPr>
            <a:r>
              <a:rPr lang="zh-CN" altLang="zh-CN" sz="4400" b="1" dirty="0">
                <a:latin typeface="楷体_GB2312" pitchFamily="49" charset="-122"/>
                <a:ea typeface="楷体_GB2312" pitchFamily="49" charset="-122"/>
              </a:rPr>
              <a:t>    </a:t>
            </a:r>
            <a:r>
              <a:rPr lang="zh-CN" altLang="en-US" sz="4400" b="1" dirty="0">
                <a:latin typeface="楷体_GB2312" pitchFamily="49" charset="-122"/>
                <a:ea typeface="楷体_GB2312" pitchFamily="49" charset="-122"/>
              </a:rPr>
              <a:t>一般</a:t>
            </a:r>
            <a:r>
              <a:rPr lang="zh-CN" altLang="en-US" sz="3600" b="1" dirty="0">
                <a:latin typeface="楷体_GB2312" pitchFamily="49" charset="-122"/>
                <a:ea typeface="楷体_GB2312" pitchFamily="49" charset="-122"/>
              </a:rPr>
              <a:t>电负性小的元素在化合物中吸引电子的能力</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，元素的化合价为</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值；电负性大的元素在化合物中吸引电子的能力</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，元素的化合价为</a:t>
            </a:r>
            <a:endParaRPr lang="zh-CN" altLang="en-US" sz="3600" b="1" dirty="0">
              <a:latin typeface="楷体_GB2312" pitchFamily="49" charset="-122"/>
              <a:ea typeface="楷体_GB2312" pitchFamily="49" charset="-122"/>
            </a:endParaRPr>
          </a:p>
          <a:p>
            <a:pPr lvl="0" eaLnBrk="1" hangingPunct="1">
              <a:lnSpc>
                <a:spcPct val="150000"/>
              </a:lnSpc>
              <a:spcBef>
                <a:spcPct val="50000"/>
              </a:spcBef>
            </a:pP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值。</a:t>
            </a:r>
            <a:endParaRPr lang="zh-CN" altLang="en-US" sz="3600" b="1" dirty="0">
              <a:latin typeface="楷体_GB2312" pitchFamily="49" charset="-122"/>
              <a:ea typeface="楷体_GB2312" pitchFamily="49" charset="-122"/>
            </a:endParaRPr>
          </a:p>
        </p:txBody>
      </p:sp>
      <p:sp>
        <p:nvSpPr>
          <p:cNvPr id="17411" name="Text Box 3"/>
          <p:cNvSpPr txBox="1"/>
          <p:nvPr/>
        </p:nvSpPr>
        <p:spPr>
          <a:xfrm>
            <a:off x="1555750" y="2595245"/>
            <a:ext cx="838200" cy="640080"/>
          </a:xfrm>
          <a:prstGeom prst="rect">
            <a:avLst/>
          </a:prstGeom>
          <a:noFill/>
          <a:ln w="9525">
            <a:noFill/>
          </a:ln>
        </p:spPr>
        <p:txBody>
          <a:bodyPr>
            <a:spAutoFit/>
          </a:bodyPr>
          <a:lstStyle/>
          <a:p>
            <a:pPr lvl="0" eaLnBrk="1" hangingPunct="1">
              <a:spcBef>
                <a:spcPct val="50000"/>
              </a:spcBef>
            </a:pPr>
            <a:r>
              <a:rPr lang="zh-CN" altLang="en-US" sz="3600" b="1" dirty="0">
                <a:solidFill>
                  <a:srgbClr val="FF0000"/>
                </a:solidFill>
                <a:latin typeface="Arial" panose="020B0604020202020204" pitchFamily="34" charset="0"/>
                <a:ea typeface="楷体_GB2312" pitchFamily="49" charset="-122"/>
              </a:rPr>
              <a:t>弱</a:t>
            </a:r>
            <a:endParaRPr lang="zh-CN" altLang="en-US" sz="3600" b="1" dirty="0">
              <a:solidFill>
                <a:srgbClr val="FF0000"/>
              </a:solidFill>
              <a:latin typeface="Arial" panose="020B0604020202020204" pitchFamily="34" charset="0"/>
              <a:ea typeface="楷体_GB2312" pitchFamily="49" charset="-122"/>
            </a:endParaRPr>
          </a:p>
        </p:txBody>
      </p:sp>
      <p:sp>
        <p:nvSpPr>
          <p:cNvPr id="17412" name="Text Box 4"/>
          <p:cNvSpPr txBox="1"/>
          <p:nvPr/>
        </p:nvSpPr>
        <p:spPr>
          <a:xfrm>
            <a:off x="6290945" y="2595245"/>
            <a:ext cx="838200" cy="640080"/>
          </a:xfrm>
          <a:prstGeom prst="rect">
            <a:avLst/>
          </a:prstGeom>
          <a:noFill/>
          <a:ln w="9525">
            <a:noFill/>
          </a:ln>
        </p:spPr>
        <p:txBody>
          <a:bodyPr>
            <a:spAutoFit/>
          </a:bodyPr>
          <a:lstStyle/>
          <a:p>
            <a:pPr lvl="0" eaLnBrk="1" hangingPunct="1">
              <a:spcBef>
                <a:spcPct val="50000"/>
              </a:spcBef>
            </a:pPr>
            <a:r>
              <a:rPr lang="zh-CN" altLang="en-US" sz="3600" b="1" dirty="0">
                <a:solidFill>
                  <a:srgbClr val="FF0000"/>
                </a:solidFill>
                <a:latin typeface="Arial" panose="020B0604020202020204" pitchFamily="34" charset="0"/>
                <a:ea typeface="楷体_GB2312" pitchFamily="49" charset="-122"/>
              </a:rPr>
              <a:t>正</a:t>
            </a:r>
            <a:endParaRPr lang="zh-CN" altLang="en-US" sz="3600" b="1" dirty="0">
              <a:solidFill>
                <a:srgbClr val="FF0000"/>
              </a:solidFill>
              <a:latin typeface="Arial" panose="020B0604020202020204" pitchFamily="34" charset="0"/>
              <a:ea typeface="楷体_GB2312" pitchFamily="49" charset="-122"/>
            </a:endParaRPr>
          </a:p>
        </p:txBody>
      </p:sp>
      <p:sp>
        <p:nvSpPr>
          <p:cNvPr id="17413" name="Text Box 5"/>
          <p:cNvSpPr txBox="1"/>
          <p:nvPr/>
        </p:nvSpPr>
        <p:spPr>
          <a:xfrm>
            <a:off x="6619875" y="3441700"/>
            <a:ext cx="838200" cy="640080"/>
          </a:xfrm>
          <a:prstGeom prst="rect">
            <a:avLst/>
          </a:prstGeom>
          <a:noFill/>
          <a:ln w="9525">
            <a:noFill/>
          </a:ln>
        </p:spPr>
        <p:txBody>
          <a:bodyPr>
            <a:spAutoFit/>
          </a:bodyPr>
          <a:lstStyle/>
          <a:p>
            <a:pPr lvl="0" eaLnBrk="1" hangingPunct="1">
              <a:spcBef>
                <a:spcPct val="50000"/>
              </a:spcBef>
            </a:pPr>
            <a:r>
              <a:rPr lang="zh-CN" altLang="en-US" sz="3600" b="1" dirty="0">
                <a:solidFill>
                  <a:srgbClr val="FF0000"/>
                </a:solidFill>
                <a:latin typeface="Arial" panose="020B0604020202020204" pitchFamily="34" charset="0"/>
                <a:ea typeface="楷体_GB2312" pitchFamily="49" charset="-122"/>
              </a:rPr>
              <a:t>强</a:t>
            </a:r>
            <a:endParaRPr lang="zh-CN" altLang="en-US" sz="3600" b="1" dirty="0">
              <a:solidFill>
                <a:srgbClr val="FF0000"/>
              </a:solidFill>
              <a:latin typeface="Arial" panose="020B0604020202020204" pitchFamily="34" charset="0"/>
              <a:ea typeface="楷体_GB2312" pitchFamily="49" charset="-122"/>
            </a:endParaRPr>
          </a:p>
        </p:txBody>
      </p:sp>
      <p:sp>
        <p:nvSpPr>
          <p:cNvPr id="17414" name="Text Box 6"/>
          <p:cNvSpPr txBox="1"/>
          <p:nvPr/>
        </p:nvSpPr>
        <p:spPr>
          <a:xfrm>
            <a:off x="1097915" y="4516120"/>
            <a:ext cx="838200" cy="640080"/>
          </a:xfrm>
          <a:prstGeom prst="rect">
            <a:avLst/>
          </a:prstGeom>
          <a:noFill/>
          <a:ln w="9525">
            <a:noFill/>
          </a:ln>
        </p:spPr>
        <p:txBody>
          <a:bodyPr>
            <a:spAutoFit/>
          </a:bodyPr>
          <a:lstStyle/>
          <a:p>
            <a:pPr lvl="0" eaLnBrk="1" hangingPunct="1">
              <a:spcBef>
                <a:spcPct val="50000"/>
              </a:spcBef>
            </a:pPr>
            <a:r>
              <a:rPr lang="zh-CN" altLang="en-US" sz="3600" b="1" dirty="0">
                <a:solidFill>
                  <a:srgbClr val="FF0000"/>
                </a:solidFill>
                <a:latin typeface="Arial" panose="020B0604020202020204" pitchFamily="34" charset="0"/>
                <a:ea typeface="楷体_GB2312" pitchFamily="49" charset="-122"/>
              </a:rPr>
              <a:t>负</a:t>
            </a:r>
            <a:endParaRPr lang="zh-CN" altLang="en-US" sz="3600" b="1" dirty="0">
              <a:solidFill>
                <a:srgbClr val="FF0000"/>
              </a:solidFill>
              <a:latin typeface="Arial" panose="020B0604020202020204" pitchFamily="34" charset="0"/>
              <a:ea typeface="楷体_GB2312" pitchFamily="49" charset="-122"/>
            </a:endParaRPr>
          </a:p>
        </p:txBody>
      </p:sp>
      <p:sp>
        <p:nvSpPr>
          <p:cNvPr id="17415" name="Rectangle 7"/>
          <p:cNvSpPr/>
          <p:nvPr/>
        </p:nvSpPr>
        <p:spPr>
          <a:xfrm>
            <a:off x="381635" y="367665"/>
            <a:ext cx="11588115" cy="701040"/>
          </a:xfrm>
          <a:prstGeom prst="rect">
            <a:avLst/>
          </a:prstGeom>
          <a:noFill/>
          <a:ln w="9525">
            <a:noFill/>
          </a:ln>
        </p:spPr>
        <p:txBody>
          <a:bodyPr wrap="square">
            <a:spAutoFit/>
          </a:bodyPr>
          <a:lstStyle/>
          <a:p>
            <a:pPr lvl="0" eaLnBrk="1" hangingPunct="1"/>
            <a:r>
              <a:rPr lang="zh-CN" altLang="zh-CN" sz="4000" b="1" dirty="0">
                <a:solidFill>
                  <a:srgbClr val="FF0000"/>
                </a:solidFill>
                <a:latin typeface="楷体_GB2312" pitchFamily="49" charset="-122"/>
                <a:ea typeface="楷体_GB2312" pitchFamily="49" charset="-122"/>
              </a:rPr>
              <a:t>2</a:t>
            </a:r>
            <a:r>
              <a:rPr lang="zh-CN" altLang="en-US" sz="4000" b="1" dirty="0">
                <a:solidFill>
                  <a:srgbClr val="FF0000"/>
                </a:solidFill>
                <a:latin typeface="楷体_GB2312" pitchFamily="49" charset="-122"/>
                <a:ea typeface="楷体_GB2312" pitchFamily="49" charset="-122"/>
              </a:rPr>
              <a:t>、衡量元素在化合物中吸引电子能力的大小。</a:t>
            </a:r>
            <a:endParaRPr lang="zh-CN" altLang="en-US" sz="4000" b="1" dirty="0">
              <a:solidFill>
                <a:srgbClr val="FF0000"/>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wipe(up)">
                                      <p:cBhvr>
                                        <p:cTn id="7" dur="500"/>
                                        <p:tgtEl>
                                          <p:spTgt spid="174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wipe(up)">
                                      <p:cBhvr>
                                        <p:cTn id="12" dur="500"/>
                                        <p:tgtEl>
                                          <p:spTgt spid="174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7413"/>
                                        </p:tgtEl>
                                        <p:attrNameLst>
                                          <p:attrName>style.visibility</p:attrName>
                                        </p:attrNameLst>
                                      </p:cBhvr>
                                      <p:to>
                                        <p:strVal val="visible"/>
                                      </p:to>
                                    </p:set>
                                    <p:animEffect transition="in" filter="wipe(up)">
                                      <p:cBhvr>
                                        <p:cTn id="17" dur="500"/>
                                        <p:tgtEl>
                                          <p:spTgt spid="174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7414"/>
                                        </p:tgtEl>
                                        <p:attrNameLst>
                                          <p:attrName>style.visibility</p:attrName>
                                        </p:attrNameLst>
                                      </p:cBhvr>
                                      <p:to>
                                        <p:strVal val="visible"/>
                                      </p:to>
                                    </p:set>
                                    <p:animEffect transition="in" filter="wipe(up)">
                                      <p:cBhvr>
                                        <p:cTn id="22" dur="500"/>
                                        <p:tgtEl>
                                          <p:spTgt spid="17414"/>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7415"/>
                                        </p:tgtEl>
                                        <p:attrNameLst>
                                          <p:attrName>style.visibility</p:attrName>
                                        </p:attrNameLst>
                                      </p:cBhvr>
                                      <p:to>
                                        <p:strVal val="visible"/>
                                      </p:to>
                                    </p:set>
                                    <p:animEffect transition="in" filter="slide(fromBottom)">
                                      <p:cBhvr>
                                        <p:cTn id="27" dur="500"/>
                                        <p:tgtEl>
                                          <p:spTgt spid="17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P spid="17414" grpId="0"/>
      <p:bldP spid="1741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p:nvPr/>
        </p:nvSpPr>
        <p:spPr>
          <a:xfrm>
            <a:off x="1537970" y="15875"/>
            <a:ext cx="2895600" cy="822960"/>
          </a:xfrm>
          <a:prstGeom prst="rect">
            <a:avLst/>
          </a:prstGeom>
          <a:solidFill>
            <a:srgbClr val="FF0000"/>
          </a:solidFill>
          <a:ln w="9525">
            <a:noFill/>
          </a:ln>
        </p:spPr>
        <p:txBody>
          <a:bodyPr wrap="square">
            <a:spAutoFit/>
          </a:bodyPr>
          <a:lstStyle/>
          <a:p>
            <a:pPr lvl="0" eaLnBrk="1" hangingPunct="1">
              <a:spcBef>
                <a:spcPct val="50000"/>
              </a:spcBef>
            </a:pPr>
            <a:r>
              <a:rPr lang="zh-CN" altLang="en-US" sz="4800" b="1" dirty="0">
                <a:solidFill>
                  <a:srgbClr val="FFFF00"/>
                </a:solidFill>
                <a:latin typeface="Arial" panose="020B0604020202020204" pitchFamily="34" charset="0"/>
                <a:ea typeface="楷体_GB2312" pitchFamily="49" charset="-122"/>
              </a:rPr>
              <a:t>规律应用   </a:t>
            </a:r>
            <a:endParaRPr lang="zh-CN" altLang="zh-CN" sz="4800" b="1" dirty="0">
              <a:solidFill>
                <a:srgbClr val="FFFF00"/>
              </a:solidFill>
              <a:latin typeface="Arial" panose="020B0604020202020204" pitchFamily="34" charset="0"/>
              <a:ea typeface="楷体_GB2312" pitchFamily="49" charset="-122"/>
            </a:endParaRPr>
          </a:p>
        </p:txBody>
      </p:sp>
      <p:sp>
        <p:nvSpPr>
          <p:cNvPr id="17411" name="Text Box 3"/>
          <p:cNvSpPr txBox="1"/>
          <p:nvPr/>
        </p:nvSpPr>
        <p:spPr>
          <a:xfrm>
            <a:off x="1766570" y="1520825"/>
            <a:ext cx="8610600" cy="2834640"/>
          </a:xfrm>
          <a:prstGeom prst="rect">
            <a:avLst/>
          </a:prstGeom>
          <a:noFill/>
          <a:ln w="9525">
            <a:noFill/>
          </a:ln>
        </p:spPr>
        <p:txBody>
          <a:bodyPr>
            <a:spAutoFit/>
          </a:bodyPr>
          <a:lstStyle/>
          <a:p>
            <a:pPr lvl="0" eaLnBrk="1" hangingPunct="1">
              <a:spcBef>
                <a:spcPct val="50000"/>
              </a:spcBef>
            </a:pPr>
            <a:r>
              <a:rPr lang="zh-CN" altLang="zh-CN" sz="3600" b="1"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请查阅下列化合物中元素的电负性值，指出化合物中为正值的元素</a:t>
            </a:r>
            <a:endParaRPr lang="zh-CN" altLang="en-US" sz="3600" b="1" dirty="0">
              <a:latin typeface="楷体_GB2312" pitchFamily="49" charset="-122"/>
              <a:ea typeface="楷体_GB2312" pitchFamily="49" charset="-122"/>
            </a:endParaRPr>
          </a:p>
          <a:p>
            <a:pPr lvl="0" eaLnBrk="1" hangingPunct="1">
              <a:spcBef>
                <a:spcPct val="50000"/>
              </a:spcBef>
            </a:pPr>
            <a:r>
              <a:rPr lang="zh-CN" altLang="zh-CN" sz="3600" b="1" dirty="0">
                <a:latin typeface="楷体_GB2312" pitchFamily="49" charset="-122"/>
                <a:ea typeface="楷体_GB2312" pitchFamily="49" charset="-122"/>
              </a:rPr>
              <a:t>    CH</a:t>
            </a:r>
            <a:r>
              <a:rPr lang="zh-CN" altLang="zh-CN" sz="3600" b="1" baseline="-25000" dirty="0">
                <a:latin typeface="楷体_GB2312" pitchFamily="49" charset="-122"/>
                <a:ea typeface="楷体_GB2312" pitchFamily="49" charset="-122"/>
              </a:rPr>
              <a:t>4       </a:t>
            </a:r>
            <a:r>
              <a:rPr lang="zh-CN" altLang="zh-CN" sz="3600" b="1" dirty="0">
                <a:latin typeface="楷体_GB2312" pitchFamily="49" charset="-122"/>
                <a:ea typeface="楷体_GB2312" pitchFamily="49" charset="-122"/>
              </a:rPr>
              <a:t>NaH    NF</a:t>
            </a:r>
            <a:r>
              <a:rPr lang="zh-CN" altLang="zh-CN" sz="3600" b="1" baseline="-25000" dirty="0">
                <a:latin typeface="楷体_GB2312" pitchFamily="49" charset="-122"/>
                <a:ea typeface="楷体_GB2312" pitchFamily="49" charset="-122"/>
              </a:rPr>
              <a:t>3</a:t>
            </a:r>
            <a:r>
              <a:rPr lang="zh-CN" altLang="zh-CN" sz="3600" b="1" dirty="0">
                <a:latin typeface="楷体_GB2312" pitchFamily="49" charset="-122"/>
                <a:ea typeface="楷体_GB2312" pitchFamily="49" charset="-122"/>
              </a:rPr>
              <a:t>     NH</a:t>
            </a:r>
            <a:r>
              <a:rPr lang="zh-CN" altLang="zh-CN" sz="3600" b="1" baseline="-25000" dirty="0">
                <a:latin typeface="楷体_GB2312" pitchFamily="49" charset="-122"/>
                <a:ea typeface="楷体_GB2312" pitchFamily="49" charset="-122"/>
              </a:rPr>
              <a:t>3</a:t>
            </a:r>
            <a:r>
              <a:rPr lang="zh-CN" altLang="zh-CN" sz="3600" b="1" dirty="0">
                <a:latin typeface="楷体_GB2312" pitchFamily="49" charset="-122"/>
                <a:ea typeface="楷体_GB2312" pitchFamily="49" charset="-122"/>
              </a:rPr>
              <a:t>    </a:t>
            </a:r>
            <a:endParaRPr lang="zh-CN" altLang="zh-CN" sz="3600" b="1" dirty="0">
              <a:latin typeface="楷体_GB2312" pitchFamily="49" charset="-122"/>
              <a:ea typeface="楷体_GB2312" pitchFamily="49" charset="-122"/>
            </a:endParaRPr>
          </a:p>
          <a:p>
            <a:pPr lvl="0" eaLnBrk="1" hangingPunct="1">
              <a:spcBef>
                <a:spcPct val="50000"/>
              </a:spcBef>
            </a:pPr>
            <a:r>
              <a:rPr lang="zh-CN" altLang="zh-CN" sz="3600" b="1" dirty="0">
                <a:latin typeface="楷体_GB2312" pitchFamily="49" charset="-122"/>
                <a:ea typeface="楷体_GB2312" pitchFamily="49" charset="-122"/>
              </a:rPr>
              <a:t>    SO</a:t>
            </a:r>
            <a:r>
              <a:rPr lang="zh-CN" altLang="zh-CN" sz="3600" b="1" baseline="-25000" dirty="0">
                <a:latin typeface="楷体_GB2312" pitchFamily="49" charset="-122"/>
                <a:ea typeface="楷体_GB2312" pitchFamily="49" charset="-122"/>
              </a:rPr>
              <a:t>2</a:t>
            </a:r>
            <a:r>
              <a:rPr lang="zh-CN" altLang="zh-CN" sz="3600" b="1" dirty="0">
                <a:latin typeface="楷体_GB2312" pitchFamily="49" charset="-122"/>
                <a:ea typeface="楷体_GB2312" pitchFamily="49" charset="-122"/>
              </a:rPr>
              <a:t>     H</a:t>
            </a:r>
            <a:r>
              <a:rPr lang="zh-CN" altLang="zh-CN" sz="3600" b="1" baseline="-25000" dirty="0">
                <a:latin typeface="楷体_GB2312" pitchFamily="49" charset="-122"/>
                <a:ea typeface="楷体_GB2312" pitchFamily="49" charset="-122"/>
              </a:rPr>
              <a:t>2</a:t>
            </a:r>
            <a:r>
              <a:rPr lang="zh-CN" altLang="zh-CN" sz="3600" b="1" dirty="0">
                <a:latin typeface="楷体_GB2312" pitchFamily="49" charset="-122"/>
                <a:ea typeface="楷体_GB2312" pitchFamily="49" charset="-122"/>
              </a:rPr>
              <a:t>S    ICl     HBr</a:t>
            </a:r>
            <a:endParaRPr lang="zh-CN" altLang="zh-CN" sz="3600" b="1" dirty="0">
              <a:latin typeface="楷体_GB2312" pitchFamily="49" charset="-122"/>
              <a:ea typeface="楷体_GB2312" pitchFamily="49" charset="-122"/>
            </a:endParaRPr>
          </a:p>
        </p:txBody>
      </p:sp>
      <p:sp>
        <p:nvSpPr>
          <p:cNvPr id="18436" name="Line 4"/>
          <p:cNvSpPr/>
          <p:nvPr/>
        </p:nvSpPr>
        <p:spPr>
          <a:xfrm>
            <a:off x="3061970" y="3521075"/>
            <a:ext cx="228600" cy="0"/>
          </a:xfrm>
          <a:prstGeom prst="line">
            <a:avLst/>
          </a:prstGeom>
          <a:ln w="38100" cap="flat" cmpd="sng">
            <a:solidFill>
              <a:srgbClr val="FF0000"/>
            </a:solidFill>
            <a:prstDash val="solid"/>
            <a:headEnd type="none" w="med" len="med"/>
            <a:tailEnd type="none" w="med" len="med"/>
          </a:ln>
        </p:spPr>
      </p:sp>
      <p:sp>
        <p:nvSpPr>
          <p:cNvPr id="18437" name="Line 5"/>
          <p:cNvSpPr/>
          <p:nvPr/>
        </p:nvSpPr>
        <p:spPr>
          <a:xfrm>
            <a:off x="4433570" y="3521075"/>
            <a:ext cx="381000" cy="0"/>
          </a:xfrm>
          <a:prstGeom prst="line">
            <a:avLst/>
          </a:prstGeom>
          <a:ln w="38100" cap="flat" cmpd="sng">
            <a:solidFill>
              <a:srgbClr val="FF0000"/>
            </a:solidFill>
            <a:prstDash val="solid"/>
            <a:headEnd type="none" w="med" len="med"/>
            <a:tailEnd type="none" w="med" len="med"/>
          </a:ln>
        </p:spPr>
      </p:sp>
      <p:sp>
        <p:nvSpPr>
          <p:cNvPr id="18438" name="Line 6"/>
          <p:cNvSpPr/>
          <p:nvPr/>
        </p:nvSpPr>
        <p:spPr>
          <a:xfrm>
            <a:off x="5957570" y="3521075"/>
            <a:ext cx="228600" cy="0"/>
          </a:xfrm>
          <a:prstGeom prst="line">
            <a:avLst/>
          </a:prstGeom>
          <a:ln w="38100" cap="flat" cmpd="sng">
            <a:solidFill>
              <a:srgbClr val="FF0000"/>
            </a:solidFill>
            <a:prstDash val="solid"/>
            <a:headEnd type="none" w="med" len="med"/>
            <a:tailEnd type="none" w="med" len="med"/>
          </a:ln>
        </p:spPr>
      </p:sp>
      <p:sp>
        <p:nvSpPr>
          <p:cNvPr id="18439" name="Line 7"/>
          <p:cNvSpPr/>
          <p:nvPr/>
        </p:nvSpPr>
        <p:spPr>
          <a:xfrm>
            <a:off x="8091170" y="3521075"/>
            <a:ext cx="228600" cy="0"/>
          </a:xfrm>
          <a:prstGeom prst="line">
            <a:avLst/>
          </a:prstGeom>
          <a:ln w="38100" cap="flat" cmpd="sng">
            <a:solidFill>
              <a:srgbClr val="FF0000"/>
            </a:solidFill>
            <a:prstDash val="solid"/>
            <a:headEnd type="none" w="med" len="med"/>
            <a:tailEnd type="none" w="med" len="med"/>
          </a:ln>
        </p:spPr>
      </p:sp>
      <p:sp>
        <p:nvSpPr>
          <p:cNvPr id="18440" name="Line 8"/>
          <p:cNvSpPr/>
          <p:nvPr/>
        </p:nvSpPr>
        <p:spPr>
          <a:xfrm>
            <a:off x="2700655" y="4355465"/>
            <a:ext cx="228600" cy="0"/>
          </a:xfrm>
          <a:prstGeom prst="line">
            <a:avLst/>
          </a:prstGeom>
          <a:ln w="38100" cap="flat" cmpd="sng">
            <a:solidFill>
              <a:srgbClr val="FF0000"/>
            </a:solidFill>
            <a:prstDash val="solid"/>
            <a:headEnd type="none" w="med" len="med"/>
            <a:tailEnd type="none" w="med" len="med"/>
          </a:ln>
        </p:spPr>
      </p:sp>
      <p:sp>
        <p:nvSpPr>
          <p:cNvPr id="18441" name="Line 9"/>
          <p:cNvSpPr/>
          <p:nvPr/>
        </p:nvSpPr>
        <p:spPr>
          <a:xfrm>
            <a:off x="4509770" y="4355465"/>
            <a:ext cx="228600" cy="0"/>
          </a:xfrm>
          <a:prstGeom prst="line">
            <a:avLst/>
          </a:prstGeom>
          <a:ln w="38100" cap="flat" cmpd="sng">
            <a:solidFill>
              <a:srgbClr val="FF0000"/>
            </a:solidFill>
            <a:prstDash val="solid"/>
            <a:headEnd type="none" w="med" len="med"/>
            <a:tailEnd type="none" w="med" len="med"/>
          </a:ln>
        </p:spPr>
      </p:sp>
      <p:sp>
        <p:nvSpPr>
          <p:cNvPr id="18442" name="Line 10"/>
          <p:cNvSpPr/>
          <p:nvPr/>
        </p:nvSpPr>
        <p:spPr>
          <a:xfrm>
            <a:off x="5981700" y="4355465"/>
            <a:ext cx="228600" cy="0"/>
          </a:xfrm>
          <a:prstGeom prst="line">
            <a:avLst/>
          </a:prstGeom>
          <a:ln w="38100" cap="flat" cmpd="sng">
            <a:solidFill>
              <a:srgbClr val="FF0000"/>
            </a:solidFill>
            <a:prstDash val="solid"/>
            <a:headEnd type="none" w="med" len="med"/>
            <a:tailEnd type="none" w="med" len="med"/>
          </a:ln>
        </p:spPr>
      </p:sp>
      <p:sp>
        <p:nvSpPr>
          <p:cNvPr id="18443" name="Line 11"/>
          <p:cNvSpPr/>
          <p:nvPr/>
        </p:nvSpPr>
        <p:spPr>
          <a:xfrm>
            <a:off x="7862570" y="4359275"/>
            <a:ext cx="228600" cy="0"/>
          </a:xfrm>
          <a:prstGeom prst="line">
            <a:avLst/>
          </a:prstGeom>
          <a:ln w="38100" cap="flat" cmpd="sng">
            <a:solidFill>
              <a:srgbClr val="FF0000"/>
            </a:solidFill>
            <a:prstDash val="solid"/>
            <a:headEnd type="none" w="med" len="med"/>
            <a:tailEnd type="none" w="med" len="med"/>
          </a:ln>
        </p:spPr>
      </p:sp>
      <p:sp>
        <p:nvSpPr>
          <p:cNvPr id="18444" name="Text Box 12"/>
          <p:cNvSpPr txBox="1"/>
          <p:nvPr/>
        </p:nvSpPr>
        <p:spPr>
          <a:xfrm>
            <a:off x="1766570" y="4846320"/>
            <a:ext cx="7924800" cy="518160"/>
          </a:xfrm>
          <a:prstGeom prst="rect">
            <a:avLst/>
          </a:prstGeom>
          <a:noFill/>
          <a:ln w="9525">
            <a:noFill/>
          </a:ln>
        </p:spPr>
        <p:txBody>
          <a:bodyPr>
            <a:spAutoFit/>
          </a:bodyPr>
          <a:lstStyle/>
          <a:p>
            <a:pPr lvl="0" eaLnBrk="1" hangingPunct="1">
              <a:spcBef>
                <a:spcPct val="50000"/>
              </a:spcBef>
            </a:pPr>
            <a:r>
              <a:rPr lang="zh-CN" altLang="en-US" sz="2800" b="1" dirty="0">
                <a:latin typeface="Arial" panose="020B0604020202020204" pitchFamily="34" charset="0"/>
                <a:ea typeface="宋体" panose="02010600030101010101" pitchFamily="2" charset="-122"/>
              </a:rPr>
              <a:t>当两个成键元素间的电负性差值为零时呢</a:t>
            </a:r>
            <a:r>
              <a:rPr lang="zh-CN" altLang="zh-CN" sz="2800" b="1" dirty="0">
                <a:latin typeface="Arial" panose="020B0604020202020204" pitchFamily="34" charset="0"/>
                <a:ea typeface="宋体" panose="02010600030101010101" pitchFamily="2" charset="-122"/>
              </a:rPr>
              <a:t>?</a:t>
            </a:r>
            <a:endParaRPr lang="zh-CN" altLang="zh-CN" sz="2800" b="1" dirty="0">
              <a:latin typeface="Arial" panose="020B0604020202020204" pitchFamily="34" charset="0"/>
              <a:ea typeface="宋体" panose="02010600030101010101" pitchFamily="2" charset="-122"/>
            </a:endParaRPr>
          </a:p>
        </p:txBody>
      </p:sp>
      <p:sp>
        <p:nvSpPr>
          <p:cNvPr id="18445" name="Text Box 13"/>
          <p:cNvSpPr txBox="1"/>
          <p:nvPr/>
        </p:nvSpPr>
        <p:spPr>
          <a:xfrm>
            <a:off x="1995170" y="5669280"/>
            <a:ext cx="2438400" cy="518160"/>
          </a:xfrm>
          <a:prstGeom prst="rect">
            <a:avLst/>
          </a:prstGeom>
          <a:noFill/>
          <a:ln w="9525">
            <a:noFill/>
          </a:ln>
        </p:spPr>
        <p:txBody>
          <a:bodyPr wrap="square">
            <a:spAutoFit/>
          </a:bodyPr>
          <a:lstStyle/>
          <a:p>
            <a:pPr lvl="0" eaLnBrk="1" hangingPunct="1">
              <a:spcBef>
                <a:spcPct val="50000"/>
              </a:spcBef>
            </a:pPr>
            <a:r>
              <a:rPr lang="zh-CN" altLang="en-US" sz="2800" b="1" dirty="0">
                <a:latin typeface="Arial" panose="020B0604020202020204" pitchFamily="34" charset="0"/>
                <a:ea typeface="宋体" panose="02010600030101010101" pitchFamily="2" charset="-122"/>
              </a:rPr>
              <a:t>物质类型</a:t>
            </a:r>
            <a:r>
              <a:rPr lang="zh-CN" altLang="zh-CN" sz="2800" b="1" dirty="0">
                <a:latin typeface="Arial" panose="020B0604020202020204" pitchFamily="34" charset="0"/>
                <a:ea typeface="宋体" panose="02010600030101010101" pitchFamily="2" charset="-122"/>
              </a:rPr>
              <a:t>?</a:t>
            </a:r>
            <a:endParaRPr lang="zh-CN" altLang="zh-CN" sz="28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slide(fromBottom)">
                                      <p:cBhvr>
                                        <p:cTn id="7" dur="500"/>
                                        <p:tgtEl>
                                          <p:spTgt spid="1843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8437"/>
                                        </p:tgtEl>
                                        <p:attrNameLst>
                                          <p:attrName>style.visibility</p:attrName>
                                        </p:attrNameLst>
                                      </p:cBhvr>
                                      <p:to>
                                        <p:strVal val="visible"/>
                                      </p:to>
                                    </p:set>
                                    <p:animEffect transition="in" filter="slide(fromBottom)">
                                      <p:cBhvr>
                                        <p:cTn id="12" dur="500"/>
                                        <p:tgtEl>
                                          <p:spTgt spid="1843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8438"/>
                                        </p:tgtEl>
                                        <p:attrNameLst>
                                          <p:attrName>style.visibility</p:attrName>
                                        </p:attrNameLst>
                                      </p:cBhvr>
                                      <p:to>
                                        <p:strVal val="visible"/>
                                      </p:to>
                                    </p:set>
                                    <p:animEffect transition="in" filter="slide(fromBottom)">
                                      <p:cBhvr>
                                        <p:cTn id="17" dur="500"/>
                                        <p:tgtEl>
                                          <p:spTgt spid="1843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8439"/>
                                        </p:tgtEl>
                                        <p:attrNameLst>
                                          <p:attrName>style.visibility</p:attrName>
                                        </p:attrNameLst>
                                      </p:cBhvr>
                                      <p:to>
                                        <p:strVal val="visible"/>
                                      </p:to>
                                    </p:set>
                                    <p:animEffect transition="in" filter="slide(fromBottom)">
                                      <p:cBhvr>
                                        <p:cTn id="22" dur="500"/>
                                        <p:tgtEl>
                                          <p:spTgt spid="18439"/>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18440"/>
                                        </p:tgtEl>
                                        <p:attrNameLst>
                                          <p:attrName>style.visibility</p:attrName>
                                        </p:attrNameLst>
                                      </p:cBhvr>
                                      <p:to>
                                        <p:strVal val="visible"/>
                                      </p:to>
                                    </p:set>
                                    <p:animEffect transition="in" filter="slide(fromBottom)">
                                      <p:cBhvr>
                                        <p:cTn id="27" dur="500"/>
                                        <p:tgtEl>
                                          <p:spTgt spid="18440"/>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18441"/>
                                        </p:tgtEl>
                                        <p:attrNameLst>
                                          <p:attrName>style.visibility</p:attrName>
                                        </p:attrNameLst>
                                      </p:cBhvr>
                                      <p:to>
                                        <p:strVal val="visible"/>
                                      </p:to>
                                    </p:set>
                                    <p:animEffect transition="in" filter="slide(fromBottom)">
                                      <p:cBhvr>
                                        <p:cTn id="32" dur="500"/>
                                        <p:tgtEl>
                                          <p:spTgt spid="18441"/>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18442"/>
                                        </p:tgtEl>
                                        <p:attrNameLst>
                                          <p:attrName>style.visibility</p:attrName>
                                        </p:attrNameLst>
                                      </p:cBhvr>
                                      <p:to>
                                        <p:strVal val="visible"/>
                                      </p:to>
                                    </p:set>
                                    <p:animEffect transition="in" filter="slide(fromBottom)">
                                      <p:cBhvr>
                                        <p:cTn id="37" dur="500"/>
                                        <p:tgtEl>
                                          <p:spTgt spid="18442"/>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18443"/>
                                        </p:tgtEl>
                                        <p:attrNameLst>
                                          <p:attrName>style.visibility</p:attrName>
                                        </p:attrNameLst>
                                      </p:cBhvr>
                                      <p:to>
                                        <p:strVal val="visible"/>
                                      </p:to>
                                    </p:set>
                                    <p:animEffect transition="in" filter="slide(fromBottom)">
                                      <p:cBhvr>
                                        <p:cTn id="42" dur="500"/>
                                        <p:tgtEl>
                                          <p:spTgt spid="18443"/>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18444"/>
                                        </p:tgtEl>
                                        <p:attrNameLst>
                                          <p:attrName>style.visibility</p:attrName>
                                        </p:attrNameLst>
                                      </p:cBhvr>
                                      <p:to>
                                        <p:strVal val="visible"/>
                                      </p:to>
                                    </p:set>
                                    <p:animEffect transition="in" filter="slide(fromBottom)">
                                      <p:cBhvr>
                                        <p:cTn id="47" dur="500"/>
                                        <p:tgtEl>
                                          <p:spTgt spid="18444"/>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18445"/>
                                        </p:tgtEl>
                                        <p:attrNameLst>
                                          <p:attrName>style.visibility</p:attrName>
                                        </p:attrNameLst>
                                      </p:cBhvr>
                                      <p:to>
                                        <p:strVal val="visible"/>
                                      </p:to>
                                    </p:set>
                                    <p:animEffect transition="in" filter="slide(fromBottom)">
                                      <p:cBhvr>
                                        <p:cTn id="52" dur="500"/>
                                        <p:tgtEl>
                                          <p:spTgt spid="18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4" grpId="0"/>
      <p:bldP spid="1844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p:nvPr/>
        </p:nvSpPr>
        <p:spPr>
          <a:xfrm>
            <a:off x="509905" y="1216660"/>
            <a:ext cx="11423015" cy="3507740"/>
          </a:xfrm>
          <a:prstGeom prst="rect">
            <a:avLst/>
          </a:prstGeom>
          <a:noFill/>
          <a:ln w="9525">
            <a:noFill/>
          </a:ln>
        </p:spPr>
        <p:txBody>
          <a:bodyPr wrap="square">
            <a:spAutoFit/>
          </a:bodyPr>
          <a:lstStyle/>
          <a:p>
            <a:pPr lvl="0" eaLnBrk="0" hangingPunct="0">
              <a:lnSpc>
                <a:spcPct val="150000"/>
              </a:lnSpc>
            </a:pPr>
            <a:r>
              <a:rPr lang="zh-CN" altLang="zh-CN" sz="4000" b="1"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一般认为，如果两个成键元素间的电负性差值大于</a:t>
            </a:r>
            <a:r>
              <a:rPr lang="zh-CN" altLang="zh-CN" sz="3600" b="1" dirty="0">
                <a:latin typeface="楷体_GB2312" pitchFamily="49" charset="-122"/>
                <a:ea typeface="楷体_GB2312" pitchFamily="49" charset="-122"/>
              </a:rPr>
              <a:t>1.7</a:t>
            </a:r>
            <a:r>
              <a:rPr lang="zh-CN" altLang="en-US" sz="3600" b="1" dirty="0">
                <a:latin typeface="楷体_GB2312" pitchFamily="49" charset="-122"/>
                <a:ea typeface="楷体_GB2312" pitchFamily="49" charset="-122"/>
              </a:rPr>
              <a:t>，他们之间通常形成</a:t>
            </a:r>
            <a:r>
              <a:rPr lang="zh-CN" altLang="zh-CN"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键；如果两个成键元素间的电负性差值小于</a:t>
            </a:r>
            <a:r>
              <a:rPr lang="zh-CN" altLang="zh-CN" sz="3600" b="1" dirty="0">
                <a:latin typeface="楷体_GB2312" pitchFamily="49" charset="-122"/>
                <a:ea typeface="楷体_GB2312" pitchFamily="49" charset="-122"/>
              </a:rPr>
              <a:t>1.7</a:t>
            </a:r>
            <a:r>
              <a:rPr lang="zh-CN" altLang="en-US" sz="3600" b="1" dirty="0">
                <a:latin typeface="楷体_GB2312" pitchFamily="49" charset="-122"/>
                <a:ea typeface="楷体_GB2312" pitchFamily="49" charset="-122"/>
              </a:rPr>
              <a:t>，他们之间通常形成</a:t>
            </a:r>
            <a:r>
              <a:rPr lang="zh-CN" altLang="zh-CN"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键。</a:t>
            </a:r>
            <a:endParaRPr lang="zh-CN" altLang="en-US" sz="3600" b="1" dirty="0">
              <a:latin typeface="楷体_GB2312" pitchFamily="49" charset="-122"/>
              <a:ea typeface="楷体_GB2312" pitchFamily="49" charset="-122"/>
            </a:endParaRPr>
          </a:p>
          <a:p>
            <a:pPr lvl="0" eaLnBrk="0" hangingPunct="0">
              <a:lnSpc>
                <a:spcPct val="150000"/>
              </a:lnSpc>
            </a:pPr>
            <a:r>
              <a:rPr lang="zh-CN" altLang="en-US" sz="3600" b="1" dirty="0">
                <a:solidFill>
                  <a:srgbClr val="FF0000"/>
                </a:solidFill>
                <a:latin typeface="楷体_GB2312" pitchFamily="49" charset="-122"/>
                <a:ea typeface="楷体_GB2312" pitchFamily="49" charset="-122"/>
              </a:rPr>
              <a:t>（经验值，只能做参考，实际可能有差别）</a:t>
            </a:r>
            <a:endParaRPr lang="zh-CN" altLang="en-US" sz="3600" b="1" dirty="0">
              <a:solidFill>
                <a:srgbClr val="FF0000"/>
              </a:solidFill>
              <a:latin typeface="楷体_GB2312" pitchFamily="49" charset="-122"/>
              <a:ea typeface="楷体_GB2312" pitchFamily="49" charset="-122"/>
            </a:endParaRPr>
          </a:p>
        </p:txBody>
      </p:sp>
      <p:sp>
        <p:nvSpPr>
          <p:cNvPr id="20483" name="Text Box 3"/>
          <p:cNvSpPr txBox="1"/>
          <p:nvPr/>
        </p:nvSpPr>
        <p:spPr>
          <a:xfrm>
            <a:off x="5459095" y="2213610"/>
            <a:ext cx="1524000" cy="701040"/>
          </a:xfrm>
          <a:prstGeom prst="rect">
            <a:avLst/>
          </a:prstGeom>
          <a:noFill/>
          <a:ln w="9525">
            <a:noFill/>
          </a:ln>
        </p:spPr>
        <p:txBody>
          <a:bodyPr>
            <a:spAutoFit/>
          </a:bodyPr>
          <a:lstStyle/>
          <a:p>
            <a:pPr lvl="0" eaLnBrk="1" hangingPunct="1">
              <a:spcBef>
                <a:spcPct val="50000"/>
              </a:spcBef>
            </a:pPr>
            <a:r>
              <a:rPr lang="zh-CN" altLang="en-US" sz="4000" b="1" dirty="0">
                <a:solidFill>
                  <a:srgbClr val="FF0000"/>
                </a:solidFill>
                <a:latin typeface="Arial" panose="020B0604020202020204" pitchFamily="34" charset="0"/>
                <a:ea typeface="楷体_GB2312" pitchFamily="49" charset="-122"/>
              </a:rPr>
              <a:t>离 子</a:t>
            </a:r>
            <a:endParaRPr lang="zh-CN" altLang="en-US" sz="4000" b="1" dirty="0">
              <a:solidFill>
                <a:srgbClr val="FF0000"/>
              </a:solidFill>
              <a:latin typeface="Arial" panose="020B0604020202020204" pitchFamily="34" charset="0"/>
              <a:ea typeface="楷体_GB2312" pitchFamily="49" charset="-122"/>
            </a:endParaRPr>
          </a:p>
        </p:txBody>
      </p:sp>
      <p:sp>
        <p:nvSpPr>
          <p:cNvPr id="20484" name="Text Box 4"/>
          <p:cNvSpPr txBox="1"/>
          <p:nvPr/>
        </p:nvSpPr>
        <p:spPr>
          <a:xfrm>
            <a:off x="9551035" y="3078480"/>
            <a:ext cx="1524000" cy="701040"/>
          </a:xfrm>
          <a:prstGeom prst="rect">
            <a:avLst/>
          </a:prstGeom>
          <a:noFill/>
          <a:ln w="9525">
            <a:noFill/>
          </a:ln>
        </p:spPr>
        <p:txBody>
          <a:bodyPr>
            <a:spAutoFit/>
          </a:bodyPr>
          <a:lstStyle/>
          <a:p>
            <a:pPr lvl="0" eaLnBrk="1" hangingPunct="1">
              <a:spcBef>
                <a:spcPct val="50000"/>
              </a:spcBef>
            </a:pPr>
            <a:r>
              <a:rPr lang="zh-CN" altLang="en-US" sz="4000" b="1" dirty="0">
                <a:solidFill>
                  <a:srgbClr val="FF0000"/>
                </a:solidFill>
                <a:latin typeface="Arial" panose="020B0604020202020204" pitchFamily="34" charset="0"/>
                <a:ea typeface="楷体_GB2312" pitchFamily="49" charset="-122"/>
              </a:rPr>
              <a:t>共 价</a:t>
            </a:r>
            <a:endParaRPr lang="zh-CN" altLang="en-US" sz="4000" b="1" dirty="0">
              <a:solidFill>
                <a:srgbClr val="FF0000"/>
              </a:solidFill>
              <a:latin typeface="Arial" panose="020B0604020202020204" pitchFamily="34" charset="0"/>
              <a:ea typeface="楷体_GB2312" pitchFamily="49" charset="-122"/>
            </a:endParaRPr>
          </a:p>
        </p:txBody>
      </p:sp>
      <p:sp>
        <p:nvSpPr>
          <p:cNvPr id="20485" name="Rectangle 5"/>
          <p:cNvSpPr/>
          <p:nvPr/>
        </p:nvSpPr>
        <p:spPr>
          <a:xfrm>
            <a:off x="728980" y="368935"/>
            <a:ext cx="8677275" cy="640080"/>
          </a:xfrm>
          <a:prstGeom prst="rect">
            <a:avLst/>
          </a:prstGeom>
          <a:noFill/>
          <a:ln w="9525">
            <a:noFill/>
          </a:ln>
        </p:spPr>
        <p:txBody>
          <a:bodyPr wrap="none">
            <a:spAutoFit/>
          </a:bodyPr>
          <a:lstStyle/>
          <a:p>
            <a:pPr lvl="0" eaLnBrk="1" hangingPunct="1"/>
            <a:r>
              <a:rPr lang="zh-CN" altLang="zh-CN" sz="3600" b="1" dirty="0">
                <a:solidFill>
                  <a:srgbClr val="FF0000"/>
                </a:solidFill>
                <a:latin typeface="楷体_GB2312" pitchFamily="49" charset="-122"/>
                <a:ea typeface="楷体_GB2312" pitchFamily="49" charset="-122"/>
              </a:rPr>
              <a:t>3</a:t>
            </a:r>
            <a:r>
              <a:rPr lang="zh-CN" altLang="en-US" sz="3600" b="1" dirty="0">
                <a:solidFill>
                  <a:srgbClr val="FF0000"/>
                </a:solidFill>
                <a:latin typeface="楷体_GB2312" pitchFamily="49" charset="-122"/>
                <a:ea typeface="楷体_GB2312" pitchFamily="49" charset="-122"/>
              </a:rPr>
              <a:t>、反映了原子间的成键能力和成键类型。</a:t>
            </a:r>
            <a:endParaRPr lang="zh-CN" altLang="en-US" sz="3600" b="1" dirty="0">
              <a:solidFill>
                <a:srgbClr val="FF0000"/>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wipe(up)">
                                      <p:cBhvr>
                                        <p:cTn id="7" dur="500"/>
                                        <p:tgtEl>
                                          <p:spTgt spid="2048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0484"/>
                                        </p:tgtEl>
                                        <p:attrNameLst>
                                          <p:attrName>style.visibility</p:attrName>
                                        </p:attrNameLst>
                                      </p:cBhvr>
                                      <p:to>
                                        <p:strVal val="visible"/>
                                      </p:to>
                                    </p:set>
                                    <p:animEffect transition="in" filter="wipe(up)">
                                      <p:cBhvr>
                                        <p:cTn id="12" dur="500"/>
                                        <p:tgtEl>
                                          <p:spTgt spid="2048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0485"/>
                                        </p:tgtEl>
                                        <p:attrNameLst>
                                          <p:attrName>style.visibility</p:attrName>
                                        </p:attrNameLst>
                                      </p:cBhvr>
                                      <p:to>
                                        <p:strVal val="visible"/>
                                      </p:to>
                                    </p:set>
                                    <p:animEffect transition="in" filter="slide(fromBottom)">
                                      <p:cBhvr>
                                        <p:cTn id="17"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P spid="20484" grpId="0"/>
      <p:bldP spid="2048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p:nvPr/>
        </p:nvSpPr>
        <p:spPr>
          <a:xfrm>
            <a:off x="763905" y="196215"/>
            <a:ext cx="2795270" cy="822960"/>
          </a:xfrm>
          <a:prstGeom prst="rect">
            <a:avLst/>
          </a:prstGeom>
          <a:solidFill>
            <a:srgbClr val="FF0000"/>
          </a:solidFill>
          <a:ln w="9525">
            <a:noFill/>
          </a:ln>
        </p:spPr>
        <p:txBody>
          <a:bodyPr wrap="square">
            <a:spAutoFit/>
          </a:bodyPr>
          <a:lstStyle/>
          <a:p>
            <a:pPr lvl="0" eaLnBrk="1" hangingPunct="1">
              <a:spcBef>
                <a:spcPct val="50000"/>
              </a:spcBef>
            </a:pPr>
            <a:r>
              <a:rPr lang="zh-CN" altLang="en-US" sz="4800" b="1" dirty="0">
                <a:solidFill>
                  <a:srgbClr val="FFFF00"/>
                </a:solidFill>
                <a:latin typeface="Arial" panose="020B0604020202020204" pitchFamily="34" charset="0"/>
                <a:ea typeface="楷体_GB2312" pitchFamily="49" charset="-122"/>
              </a:rPr>
              <a:t>规律应用  </a:t>
            </a:r>
            <a:endParaRPr lang="zh-CN" altLang="zh-CN" sz="4800" b="1" dirty="0">
              <a:solidFill>
                <a:srgbClr val="FFFF00"/>
              </a:solidFill>
              <a:latin typeface="Arial" panose="020B0604020202020204" pitchFamily="34" charset="0"/>
              <a:ea typeface="楷体_GB2312" pitchFamily="49" charset="-122"/>
            </a:endParaRPr>
          </a:p>
        </p:txBody>
      </p:sp>
      <p:sp>
        <p:nvSpPr>
          <p:cNvPr id="20483" name="Text Box 3"/>
          <p:cNvSpPr txBox="1"/>
          <p:nvPr/>
        </p:nvSpPr>
        <p:spPr>
          <a:xfrm>
            <a:off x="278765" y="1019175"/>
            <a:ext cx="11758930" cy="5577840"/>
          </a:xfrm>
          <a:prstGeom prst="rect">
            <a:avLst/>
          </a:prstGeom>
          <a:noFill/>
          <a:ln w="9525">
            <a:noFill/>
          </a:ln>
        </p:spPr>
        <p:txBody>
          <a:bodyPr wrap="square">
            <a:spAutoFit/>
          </a:bodyPr>
          <a:lstStyle/>
          <a:p>
            <a:pPr lvl="0" eaLnBrk="1" hangingPunct="1">
              <a:lnSpc>
                <a:spcPct val="150000"/>
              </a:lnSpc>
              <a:spcBef>
                <a:spcPct val="50000"/>
              </a:spcBef>
            </a:pPr>
            <a:r>
              <a:rPr lang="zh-CN" altLang="zh-CN" sz="4000" b="1"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请查阅下列化合物中元素的电负性值，判断他们哪些是离子化合物，哪些是共价化合物</a:t>
            </a:r>
            <a:endParaRPr lang="zh-CN" altLang="en-US" sz="4000" b="1" dirty="0">
              <a:latin typeface="楷体_GB2312" pitchFamily="49" charset="-122"/>
              <a:ea typeface="楷体_GB2312" pitchFamily="49" charset="-122"/>
            </a:endParaRPr>
          </a:p>
          <a:p>
            <a:pPr lvl="0" eaLnBrk="1" hangingPunct="1">
              <a:lnSpc>
                <a:spcPct val="150000"/>
              </a:lnSpc>
              <a:spcBef>
                <a:spcPct val="50000"/>
              </a:spcBef>
            </a:pPr>
            <a:r>
              <a:rPr lang="zh-CN" altLang="zh-CN" sz="4000" b="1" dirty="0">
                <a:latin typeface="楷体_GB2312" pitchFamily="49" charset="-122"/>
                <a:ea typeface="楷体_GB2312" pitchFamily="49" charset="-122"/>
              </a:rPr>
              <a:t>NaF   HCl   NO   MgO   KCl   CH</a:t>
            </a:r>
            <a:r>
              <a:rPr lang="zh-CN" altLang="zh-CN" sz="4000" b="1" baseline="-25000" dirty="0">
                <a:latin typeface="楷体_GB2312" pitchFamily="49" charset="-122"/>
                <a:ea typeface="楷体_GB2312" pitchFamily="49" charset="-122"/>
              </a:rPr>
              <a:t>4</a:t>
            </a:r>
            <a:endParaRPr lang="zh-CN" altLang="zh-CN" sz="4000" b="1" baseline="-25000" dirty="0">
              <a:latin typeface="楷体_GB2312" pitchFamily="49" charset="-122"/>
              <a:ea typeface="楷体_GB2312" pitchFamily="49" charset="-122"/>
            </a:endParaRPr>
          </a:p>
          <a:p>
            <a:pPr lvl="0" eaLnBrk="1" hangingPunct="1">
              <a:lnSpc>
                <a:spcPct val="150000"/>
              </a:lnSpc>
              <a:spcBef>
                <a:spcPct val="50000"/>
              </a:spcBef>
            </a:pPr>
            <a:r>
              <a:rPr lang="zh-CN" altLang="en-US" sz="4000" b="1" dirty="0">
                <a:latin typeface="楷体_GB2312" pitchFamily="49" charset="-122"/>
                <a:ea typeface="楷体_GB2312" pitchFamily="49" charset="-122"/>
              </a:rPr>
              <a:t>离子化合物：</a:t>
            </a:r>
            <a:r>
              <a:rPr lang="zh-CN" altLang="en-US" sz="4000" b="1" u="sng"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a:t>
            </a:r>
            <a:endParaRPr lang="zh-CN" altLang="en-US" sz="4000" b="1" dirty="0">
              <a:latin typeface="楷体_GB2312" pitchFamily="49" charset="-122"/>
              <a:ea typeface="楷体_GB2312" pitchFamily="49" charset="-122"/>
            </a:endParaRPr>
          </a:p>
          <a:p>
            <a:pPr lvl="0" eaLnBrk="1" hangingPunct="1">
              <a:lnSpc>
                <a:spcPct val="150000"/>
              </a:lnSpc>
              <a:spcBef>
                <a:spcPct val="50000"/>
              </a:spcBef>
            </a:pPr>
            <a:r>
              <a:rPr lang="zh-CN" altLang="en-US" sz="4000" b="1" dirty="0">
                <a:latin typeface="楷体_GB2312" pitchFamily="49" charset="-122"/>
                <a:ea typeface="楷体_GB2312" pitchFamily="49" charset="-122"/>
              </a:rPr>
              <a:t>共价化合物：</a:t>
            </a:r>
            <a:r>
              <a:rPr lang="zh-CN" altLang="en-US" sz="4000" b="1" u="sng"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a:t>
            </a:r>
            <a:endParaRPr lang="zh-CN" altLang="en-US" sz="4000" b="1" dirty="0">
              <a:latin typeface="楷体_GB2312" pitchFamily="49" charset="-122"/>
              <a:ea typeface="楷体_GB2312" pitchFamily="49" charset="-122"/>
            </a:endParaRPr>
          </a:p>
        </p:txBody>
      </p:sp>
      <p:sp>
        <p:nvSpPr>
          <p:cNvPr id="21508" name="Rectangle 4"/>
          <p:cNvSpPr/>
          <p:nvPr/>
        </p:nvSpPr>
        <p:spPr>
          <a:xfrm>
            <a:off x="3558858" y="4471988"/>
            <a:ext cx="5005387" cy="701040"/>
          </a:xfrm>
          <a:prstGeom prst="rect">
            <a:avLst/>
          </a:prstGeom>
          <a:noFill/>
          <a:ln w="9525">
            <a:noFill/>
          </a:ln>
        </p:spPr>
        <p:txBody>
          <a:bodyPr>
            <a:spAutoFit/>
          </a:bodyPr>
          <a:lstStyle/>
          <a:p>
            <a:pPr lvl="0" eaLnBrk="1" hangingPunct="1"/>
            <a:r>
              <a:rPr lang="zh-CN" altLang="zh-CN" sz="4000" b="1" dirty="0">
                <a:solidFill>
                  <a:srgbClr val="FF0000"/>
                </a:solidFill>
                <a:latin typeface="楷体_GB2312" pitchFamily="49" charset="-122"/>
                <a:ea typeface="楷体_GB2312" pitchFamily="49" charset="-122"/>
              </a:rPr>
              <a:t>NaF</a:t>
            </a:r>
            <a:r>
              <a:rPr lang="zh-CN" altLang="en-US" sz="4000" b="1" dirty="0">
                <a:solidFill>
                  <a:srgbClr val="FF0000"/>
                </a:solidFill>
                <a:latin typeface="楷体_GB2312" pitchFamily="49" charset="-122"/>
                <a:ea typeface="楷体_GB2312" pitchFamily="49" charset="-122"/>
              </a:rPr>
              <a:t>、 </a:t>
            </a:r>
            <a:r>
              <a:rPr lang="zh-CN" altLang="zh-CN" sz="4000" b="1" dirty="0">
                <a:solidFill>
                  <a:srgbClr val="FF0000"/>
                </a:solidFill>
                <a:latin typeface="楷体_GB2312" pitchFamily="49" charset="-122"/>
                <a:ea typeface="楷体_GB2312" pitchFamily="49" charset="-122"/>
              </a:rPr>
              <a:t>MgO</a:t>
            </a:r>
            <a:r>
              <a:rPr lang="zh-CN" altLang="en-US" sz="4000" b="1" dirty="0">
                <a:solidFill>
                  <a:srgbClr val="FF0000"/>
                </a:solidFill>
                <a:latin typeface="楷体_GB2312" pitchFamily="49" charset="-122"/>
                <a:ea typeface="楷体_GB2312" pitchFamily="49" charset="-122"/>
              </a:rPr>
              <a:t>、 </a:t>
            </a:r>
            <a:r>
              <a:rPr lang="zh-CN" altLang="zh-CN" sz="4000" b="1" dirty="0">
                <a:solidFill>
                  <a:srgbClr val="FF0000"/>
                </a:solidFill>
                <a:latin typeface="楷体_GB2312" pitchFamily="49" charset="-122"/>
                <a:ea typeface="楷体_GB2312" pitchFamily="49" charset="-122"/>
              </a:rPr>
              <a:t>KCl</a:t>
            </a:r>
            <a:endParaRPr lang="zh-CN" altLang="zh-CN" sz="4000" b="1" dirty="0">
              <a:solidFill>
                <a:srgbClr val="FF0000"/>
              </a:solidFill>
              <a:latin typeface="楷体_GB2312" pitchFamily="49" charset="-122"/>
              <a:ea typeface="楷体_GB2312" pitchFamily="49" charset="-122"/>
            </a:endParaRPr>
          </a:p>
        </p:txBody>
      </p:sp>
      <p:sp>
        <p:nvSpPr>
          <p:cNvPr id="21509" name="Rectangle 5"/>
          <p:cNvSpPr/>
          <p:nvPr/>
        </p:nvSpPr>
        <p:spPr>
          <a:xfrm>
            <a:off x="3416300" y="5734685"/>
            <a:ext cx="4724400" cy="701040"/>
          </a:xfrm>
          <a:prstGeom prst="rect">
            <a:avLst/>
          </a:prstGeom>
          <a:noFill/>
          <a:ln w="9525">
            <a:noFill/>
          </a:ln>
        </p:spPr>
        <p:txBody>
          <a:bodyPr>
            <a:spAutoFit/>
          </a:bodyPr>
          <a:lstStyle/>
          <a:p>
            <a:pPr lvl="0" eaLnBrk="1" hangingPunct="1"/>
            <a:r>
              <a:rPr lang="zh-CN" altLang="zh-CN" sz="4000" b="1" dirty="0">
                <a:solidFill>
                  <a:srgbClr val="FF0000"/>
                </a:solidFill>
                <a:latin typeface="楷体_GB2312" pitchFamily="49" charset="-122"/>
                <a:ea typeface="楷体_GB2312" pitchFamily="49" charset="-122"/>
              </a:rPr>
              <a:t>HCl</a:t>
            </a:r>
            <a:r>
              <a:rPr lang="zh-CN" altLang="en-US" sz="4000" b="1" dirty="0">
                <a:solidFill>
                  <a:srgbClr val="FF0000"/>
                </a:solidFill>
                <a:latin typeface="楷体_GB2312" pitchFamily="49" charset="-122"/>
                <a:ea typeface="楷体_GB2312" pitchFamily="49" charset="-122"/>
              </a:rPr>
              <a:t>、 </a:t>
            </a:r>
            <a:r>
              <a:rPr lang="zh-CN" altLang="zh-CN" sz="4000" b="1" dirty="0">
                <a:solidFill>
                  <a:srgbClr val="FF0000"/>
                </a:solidFill>
                <a:latin typeface="楷体_GB2312" pitchFamily="49" charset="-122"/>
                <a:ea typeface="楷体_GB2312" pitchFamily="49" charset="-122"/>
              </a:rPr>
              <a:t>NO</a:t>
            </a:r>
            <a:r>
              <a:rPr lang="zh-CN" altLang="en-US" sz="4000" b="1" dirty="0">
                <a:solidFill>
                  <a:srgbClr val="FF0000"/>
                </a:solidFill>
                <a:latin typeface="楷体_GB2312" pitchFamily="49" charset="-122"/>
                <a:ea typeface="楷体_GB2312" pitchFamily="49" charset="-122"/>
              </a:rPr>
              <a:t>、  </a:t>
            </a:r>
            <a:r>
              <a:rPr lang="zh-CN" altLang="zh-CN" sz="4000" b="1" dirty="0">
                <a:solidFill>
                  <a:srgbClr val="FF0000"/>
                </a:solidFill>
                <a:latin typeface="楷体_GB2312" pitchFamily="49" charset="-122"/>
                <a:ea typeface="楷体_GB2312" pitchFamily="49" charset="-122"/>
              </a:rPr>
              <a:t>CH</a:t>
            </a:r>
            <a:r>
              <a:rPr lang="zh-CN" altLang="zh-CN" sz="4000" b="1" baseline="-25000" dirty="0">
                <a:solidFill>
                  <a:srgbClr val="FF0000"/>
                </a:solidFill>
                <a:latin typeface="楷体_GB2312" pitchFamily="49" charset="-122"/>
                <a:ea typeface="楷体_GB2312" pitchFamily="49" charset="-122"/>
              </a:rPr>
              <a:t>4</a:t>
            </a:r>
            <a:endParaRPr lang="zh-CN" altLang="zh-CN" sz="4000" b="1" baseline="-25000" dirty="0">
              <a:solidFill>
                <a:srgbClr val="FF0000"/>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wipe(left)">
                                      <p:cBhvr>
                                        <p:cTn id="7" dur="500"/>
                                        <p:tgtEl>
                                          <p:spTgt spid="2150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left)">
                                      <p:cBhvr>
                                        <p:cTn id="12"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0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1096010" y="1005840"/>
            <a:ext cx="8229600" cy="1143000"/>
          </a:xfrm>
        </p:spPr>
        <p:txBody>
          <a:bodyPr vert="horz" wrap="square" lIns="91440" tIns="45720" rIns="91440" bIns="45720" anchor="ctr"/>
          <a:lstStyle/>
          <a:p>
            <a:pPr eaLnBrk="1" hangingPunct="1"/>
            <a:r>
              <a:rPr lang="zh-CN" altLang="en-US" sz="3600" b="1" dirty="0"/>
              <a:t>判断</a:t>
            </a:r>
            <a:r>
              <a:rPr lang="zh-CN" altLang="zh-CN" sz="3600" b="1" dirty="0"/>
              <a:t>HF</a:t>
            </a:r>
            <a:r>
              <a:rPr lang="zh-CN" altLang="en-US" sz="3600" b="1" dirty="0"/>
              <a:t>是离子化合物还是共价化合物？</a:t>
            </a:r>
            <a:endParaRPr lang="zh-CN" altLang="en-US" sz="3600" b="1" dirty="0"/>
          </a:p>
        </p:txBody>
      </p:sp>
      <p:sp>
        <p:nvSpPr>
          <p:cNvPr id="22531" name="Rectangle 3"/>
          <p:cNvSpPr>
            <a:spLocks noGrp="1"/>
          </p:cNvSpPr>
          <p:nvPr>
            <p:ph idx="1"/>
          </p:nvPr>
        </p:nvSpPr>
        <p:spPr>
          <a:xfrm>
            <a:off x="2761615" y="2148840"/>
            <a:ext cx="6142990" cy="4038600"/>
          </a:xfrm>
        </p:spPr>
        <p:txBody>
          <a:bodyPr vert="horz" wrap="square" lIns="91440" tIns="45720" rIns="91440" bIns="45720" anchor="t">
            <a:noAutofit/>
          </a:bodyPr>
          <a:lstStyle/>
          <a:p>
            <a:pPr eaLnBrk="1" hangingPunct="1">
              <a:buNone/>
            </a:pPr>
            <a:r>
              <a:rPr lang="zh-CN" altLang="en-US" sz="3200" b="1" dirty="0">
                <a:latin typeface="Times New Roman" panose="02020603050405020304" pitchFamily="18" charset="0"/>
              </a:rPr>
              <a:t>查表计算再判断？</a:t>
            </a:r>
            <a:endParaRPr lang="zh-CN" altLang="en-US" sz="3200" b="1" dirty="0">
              <a:latin typeface="Times New Roman" panose="02020603050405020304" pitchFamily="18" charset="0"/>
            </a:endParaRPr>
          </a:p>
          <a:p>
            <a:pPr eaLnBrk="1" hangingPunct="1">
              <a:buNone/>
            </a:pPr>
            <a:r>
              <a:rPr lang="zh-CN" altLang="en-US" sz="3200" b="1" dirty="0">
                <a:latin typeface="Times New Roman" panose="02020603050405020304" pitchFamily="18" charset="0"/>
              </a:rPr>
              <a:t>到底哪一种正确？</a:t>
            </a:r>
            <a:endParaRPr lang="zh-CN" altLang="en-US" sz="3200" b="1" dirty="0">
              <a:latin typeface="Times New Roman" panose="02020603050405020304" pitchFamily="18" charset="0"/>
            </a:endParaRPr>
          </a:p>
          <a:p>
            <a:pPr eaLnBrk="1" hangingPunct="1">
              <a:buNone/>
            </a:pPr>
            <a:r>
              <a:rPr lang="zh-CN" altLang="en-US" sz="3200" b="1" dirty="0">
                <a:latin typeface="Times New Roman" panose="02020603050405020304" pitchFamily="18" charset="0"/>
              </a:rPr>
              <a:t>怎么办？</a:t>
            </a:r>
            <a:endParaRPr lang="zh-CN" altLang="en-US" sz="3200" b="1" dirty="0">
              <a:latin typeface="Times New Roman" panose="02020603050405020304" pitchFamily="18" charset="0"/>
            </a:endParaRPr>
          </a:p>
          <a:p>
            <a:pPr eaLnBrk="1" hangingPunct="1">
              <a:buNone/>
            </a:pPr>
            <a:r>
              <a:rPr lang="zh-CN" altLang="en-US" sz="3200" b="1" dirty="0">
                <a:solidFill>
                  <a:srgbClr val="FF0000"/>
                </a:solidFill>
                <a:latin typeface="Times New Roman" panose="02020603050405020304" pitchFamily="18" charset="0"/>
              </a:rPr>
              <a:t>以实验为准。</a:t>
            </a:r>
            <a:endParaRPr lang="zh-CN" altLang="en-US" sz="3200" b="1" dirty="0">
              <a:solidFill>
                <a:srgbClr val="FF0000"/>
              </a:solidFill>
              <a:latin typeface="Times New Roman" panose="02020603050405020304" pitchFamily="18" charset="0"/>
            </a:endParaRPr>
          </a:p>
          <a:p>
            <a:pPr eaLnBrk="1" hangingPunct="1">
              <a:buNone/>
            </a:pPr>
            <a:r>
              <a:rPr lang="zh-CN" altLang="en-US" sz="3200" b="1" dirty="0">
                <a:latin typeface="Times New Roman" panose="02020603050405020304" pitchFamily="18" charset="0"/>
              </a:rPr>
              <a:t>用什么实验检验？</a:t>
            </a:r>
            <a:endParaRPr lang="zh-CN" altLang="en-US" sz="3200" b="1" dirty="0">
              <a:latin typeface="Times New Roman" panose="02020603050405020304" pitchFamily="18" charset="0"/>
            </a:endParaRPr>
          </a:p>
          <a:p>
            <a:pPr eaLnBrk="1" hangingPunct="1">
              <a:buNone/>
            </a:pPr>
            <a:r>
              <a:rPr lang="zh-CN" altLang="en-US" sz="3200" b="1" dirty="0">
                <a:solidFill>
                  <a:srgbClr val="FF0000"/>
                </a:solidFill>
                <a:latin typeface="Times New Roman" panose="02020603050405020304" pitchFamily="18" charset="0"/>
              </a:rPr>
              <a:t>测其液态能否导电。</a:t>
            </a:r>
            <a:endParaRPr lang="zh-CN" altLang="en-US" sz="3200" b="1" dirty="0">
              <a:solidFill>
                <a:srgbClr val="FF0000"/>
              </a:solidFill>
              <a:latin typeface="Times New Roman" panose="02020603050405020304" pitchFamily="18" charset="0"/>
            </a:endParaRPr>
          </a:p>
        </p:txBody>
      </p:sp>
      <p:sp>
        <p:nvSpPr>
          <p:cNvPr id="21508" name="Rectangle 4"/>
          <p:cNvSpPr/>
          <p:nvPr/>
        </p:nvSpPr>
        <p:spPr>
          <a:xfrm>
            <a:off x="1524000" y="0"/>
            <a:ext cx="4419600" cy="1005840"/>
          </a:xfrm>
          <a:prstGeom prst="rect">
            <a:avLst/>
          </a:prstGeom>
          <a:solidFill>
            <a:srgbClr val="FF0000"/>
          </a:solidFill>
          <a:ln w="9525">
            <a:noFill/>
          </a:ln>
        </p:spPr>
        <p:txBody>
          <a:bodyPr>
            <a:spAutoFit/>
          </a:bodyPr>
          <a:lstStyle/>
          <a:p>
            <a:pPr lvl="0" eaLnBrk="1" hangingPunct="1"/>
            <a:r>
              <a:rPr lang="zh-CN" altLang="en-US" sz="6000" b="1" dirty="0">
                <a:solidFill>
                  <a:srgbClr val="FFFF00"/>
                </a:solidFill>
                <a:latin typeface="Arial" panose="020B0604020202020204" pitchFamily="34" charset="0"/>
                <a:ea typeface="楷体_GB2312" pitchFamily="49" charset="-122"/>
              </a:rPr>
              <a:t>交流与讨论</a:t>
            </a:r>
            <a:endParaRPr lang="zh-CN" altLang="en-US" sz="6000" b="1" dirty="0">
              <a:solidFill>
                <a:srgbClr val="FFFF00"/>
              </a:solidFill>
              <a:latin typeface="Arial" panose="020B0604020202020204" pitchFamily="34" charset="0"/>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ppt_x"/>
                                          </p:val>
                                        </p:tav>
                                        <p:tav tm="100000">
                                          <p:val>
                                            <p:strVal val="#ppt_x"/>
                                          </p:val>
                                        </p:tav>
                                      </p:tavLst>
                                    </p:anim>
                                    <p:anim calcmode="lin" valueType="num">
                                      <p:cBhvr additive="base">
                                        <p:cTn id="8" dur="500" fill="hold"/>
                                        <p:tgtEl>
                                          <p:spTgt spid="225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Effect transition="in" filter="slide(fromBottom)">
                                      <p:cBhvr>
                                        <p:cTn id="13" dur="500"/>
                                        <p:tgtEl>
                                          <p:spTgt spid="2253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22531">
                                            <p:txEl>
                                              <p:pRg st="1" end="1"/>
                                            </p:txEl>
                                          </p:spTgt>
                                        </p:tgtEl>
                                        <p:attrNameLst>
                                          <p:attrName>style.visibility</p:attrName>
                                        </p:attrNameLst>
                                      </p:cBhvr>
                                      <p:to>
                                        <p:strVal val="visible"/>
                                      </p:to>
                                    </p:set>
                                    <p:animEffect transition="in" filter="slide(fromBottom)">
                                      <p:cBhvr>
                                        <p:cTn id="18" dur="500"/>
                                        <p:tgtEl>
                                          <p:spTgt spid="2253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Effect transition="in" filter="slide(fromBottom)">
                                      <p:cBhvr>
                                        <p:cTn id="23" dur="500"/>
                                        <p:tgtEl>
                                          <p:spTgt spid="2253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22531">
                                            <p:txEl>
                                              <p:pRg st="3" end="3"/>
                                            </p:txEl>
                                          </p:spTgt>
                                        </p:tgtEl>
                                        <p:attrNameLst>
                                          <p:attrName>style.visibility</p:attrName>
                                        </p:attrNameLst>
                                      </p:cBhvr>
                                      <p:to>
                                        <p:strVal val="visible"/>
                                      </p:to>
                                    </p:set>
                                    <p:animEffect transition="in" filter="slide(fromBottom)">
                                      <p:cBhvr>
                                        <p:cTn id="28" dur="500"/>
                                        <p:tgtEl>
                                          <p:spTgt spid="22531">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nodeType="clickEffect">
                                  <p:stCondLst>
                                    <p:cond delay="0"/>
                                  </p:stCondLst>
                                  <p:childTnLst>
                                    <p:set>
                                      <p:cBhvr>
                                        <p:cTn id="32" dur="1" fill="hold">
                                          <p:stCondLst>
                                            <p:cond delay="0"/>
                                          </p:stCondLst>
                                        </p:cTn>
                                        <p:tgtEl>
                                          <p:spTgt spid="22531">
                                            <p:txEl>
                                              <p:pRg st="4" end="4"/>
                                            </p:txEl>
                                          </p:spTgt>
                                        </p:tgtEl>
                                        <p:attrNameLst>
                                          <p:attrName>style.visibility</p:attrName>
                                        </p:attrNameLst>
                                      </p:cBhvr>
                                      <p:to>
                                        <p:strVal val="visible"/>
                                      </p:to>
                                    </p:set>
                                    <p:animEffect transition="in" filter="slide(fromBottom)">
                                      <p:cBhvr>
                                        <p:cTn id="33" dur="500"/>
                                        <p:tgtEl>
                                          <p:spTgt spid="22531">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nodeType="clickEffect">
                                  <p:stCondLst>
                                    <p:cond delay="0"/>
                                  </p:stCondLst>
                                  <p:childTnLst>
                                    <p:set>
                                      <p:cBhvr>
                                        <p:cTn id="37" dur="1" fill="hold">
                                          <p:stCondLst>
                                            <p:cond delay="0"/>
                                          </p:stCondLst>
                                        </p:cTn>
                                        <p:tgtEl>
                                          <p:spTgt spid="22531">
                                            <p:txEl>
                                              <p:pRg st="5" end="5"/>
                                            </p:txEl>
                                          </p:spTgt>
                                        </p:tgtEl>
                                        <p:attrNameLst>
                                          <p:attrName>style.visibility</p:attrName>
                                        </p:attrNameLst>
                                      </p:cBhvr>
                                      <p:to>
                                        <p:strVal val="visible"/>
                                      </p:to>
                                    </p:set>
                                    <p:animEffect transition="in" filter="slide(fromBottom)">
                                      <p:cBhvr>
                                        <p:cTn id="38" dur="500"/>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p:nvPr/>
        </p:nvSpPr>
        <p:spPr>
          <a:xfrm>
            <a:off x="306070" y="1120775"/>
            <a:ext cx="11757025" cy="5111115"/>
          </a:xfrm>
          <a:prstGeom prst="rect">
            <a:avLst/>
          </a:prstGeom>
          <a:noFill/>
          <a:ln w="9525">
            <a:noFill/>
          </a:ln>
        </p:spPr>
        <p:txBody>
          <a:bodyPr wrap="square">
            <a:spAutoFit/>
          </a:bodyPr>
          <a:lstStyle/>
          <a:p>
            <a:pPr lvl="0" eaLnBrk="1" hangingPunct="1">
              <a:lnSpc>
                <a:spcPct val="150000"/>
              </a:lnSpc>
              <a:spcBef>
                <a:spcPct val="15000"/>
              </a:spcBef>
            </a:pPr>
            <a:r>
              <a:rPr lang="zh-CN" altLang="en-US" sz="3600" b="1" dirty="0">
                <a:latin typeface="楷体_GB2312" pitchFamily="49" charset="-122"/>
                <a:ea typeface="楷体_GB2312" pitchFamily="49" charset="-122"/>
              </a:rPr>
              <a:t>在下列空格中，填上适当的元素</a:t>
            </a:r>
            <a:r>
              <a:rPr lang="zh-CN" altLang="en-US" sz="3600" b="1" dirty="0">
                <a:solidFill>
                  <a:srgbClr val="FF0000"/>
                </a:solidFill>
                <a:latin typeface="楷体_GB2312" pitchFamily="49" charset="-122"/>
                <a:ea typeface="楷体_GB2312" pitchFamily="49" charset="-122"/>
              </a:rPr>
              <a:t>符号</a:t>
            </a:r>
            <a:r>
              <a:rPr lang="zh-CN" altLang="en-US" sz="3600" b="1" dirty="0">
                <a:latin typeface="楷体_GB2312" pitchFamily="49" charset="-122"/>
                <a:ea typeface="楷体_GB2312" pitchFamily="49" charset="-122"/>
              </a:rPr>
              <a:t>。 </a:t>
            </a:r>
            <a:endParaRPr lang="zh-CN" altLang="en-US" sz="3600" b="1" dirty="0">
              <a:latin typeface="楷体_GB2312" pitchFamily="49" charset="-122"/>
              <a:ea typeface="楷体_GB2312" pitchFamily="49" charset="-122"/>
            </a:endParaRPr>
          </a:p>
          <a:p>
            <a:pPr lvl="0" eaLnBrk="1" hangingPunct="1">
              <a:lnSpc>
                <a:spcPct val="150000"/>
              </a:lnSpc>
              <a:spcBef>
                <a:spcPct val="15000"/>
              </a:spcBef>
            </a:pPr>
            <a:r>
              <a:rPr lang="zh-CN" altLang="en-US" sz="3600" b="1" dirty="0">
                <a:latin typeface="楷体_GB2312" pitchFamily="49" charset="-122"/>
                <a:ea typeface="楷体_GB2312" pitchFamily="49" charset="-122"/>
              </a:rPr>
              <a:t>(1) 在第3周期中,第一电离能最小的元素是</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，第一电离能最大的元素是</a:t>
            </a:r>
            <a:r>
              <a:rPr lang="zh-CN" altLang="en-US" sz="3600" b="1" u="sng" dirty="0">
                <a:latin typeface="楷体_GB2312" pitchFamily="49" charset="-122"/>
                <a:ea typeface="楷体_GB2312" pitchFamily="49" charset="-122"/>
              </a:rPr>
              <a:t>    </a:t>
            </a:r>
            <a:r>
              <a:rPr lang="zh-CN" altLang="en-US" b="1" dirty="0">
                <a:latin typeface="Arial" panose="020B0604020202020204" pitchFamily="34" charset="0"/>
                <a:ea typeface="宋体" panose="02010600030101010101" pitchFamily="2" charset="-122"/>
              </a:rPr>
              <a:t>；</a:t>
            </a:r>
            <a:r>
              <a:rPr lang="zh-CN" altLang="en-US" sz="3600" b="1" dirty="0">
                <a:latin typeface="楷体_GB2312" pitchFamily="49" charset="-122"/>
                <a:ea typeface="楷体_GB2312" pitchFamily="49" charset="-122"/>
              </a:rPr>
              <a:t> 电负性最小的元素是</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，电负性最大的元素是</a:t>
            </a:r>
            <a:r>
              <a:rPr lang="zh-CN" altLang="en-US" sz="3600" b="1" u="sng" dirty="0">
                <a:latin typeface="楷体_GB2312" pitchFamily="49" charset="-122"/>
                <a:ea typeface="楷体_GB2312" pitchFamily="49" charset="-122"/>
              </a:rPr>
              <a:t>   </a:t>
            </a:r>
            <a:r>
              <a:rPr lang="zh-CN" altLang="en-US" sz="3600" b="1" dirty="0">
                <a:latin typeface="楷体_GB2312" pitchFamily="49" charset="-122"/>
                <a:ea typeface="楷体_GB2312" pitchFamily="49" charset="-122"/>
              </a:rPr>
              <a:t>。</a:t>
            </a:r>
            <a:r>
              <a:rPr lang="zh-CN" altLang="en-US" sz="3600" b="1" dirty="0">
                <a:latin typeface="Times New Roman" panose="02020603050405020304" pitchFamily="18" charset="0"/>
                <a:ea typeface="Times New Roman" panose="02020603050405020304" pitchFamily="18" charset="0"/>
              </a:rPr>
              <a:t>金属性最强的元素是</a:t>
            </a:r>
            <a:r>
              <a:rPr lang="zh-CN" altLang="en-US" sz="3600" b="1" u="sng" dirty="0">
                <a:latin typeface="Times New Roman" panose="02020603050405020304" pitchFamily="18" charset="0"/>
                <a:ea typeface="Times New Roman" panose="02020603050405020304" pitchFamily="18" charset="0"/>
              </a:rPr>
              <a:t>      </a:t>
            </a:r>
            <a:r>
              <a:rPr lang="zh-CN" altLang="en-US" sz="3600" b="1" dirty="0">
                <a:latin typeface="Times New Roman" panose="02020603050405020304" pitchFamily="18" charset="0"/>
                <a:ea typeface="Times New Roman" panose="02020603050405020304" pitchFamily="18" charset="0"/>
              </a:rPr>
              <a:t>，非金属性最强的元素是</a:t>
            </a:r>
            <a:r>
              <a:rPr lang="zh-CN" altLang="en-US" sz="3600" b="1" u="sng" dirty="0">
                <a:latin typeface="Times New Roman" panose="02020603050405020304" pitchFamily="18" charset="0"/>
                <a:ea typeface="Times New Roman" panose="02020603050405020304" pitchFamily="18" charset="0"/>
              </a:rPr>
              <a:t>      </a:t>
            </a:r>
            <a:r>
              <a:rPr lang="zh-CN" altLang="en-US" sz="3600" b="1" dirty="0">
                <a:latin typeface="Times New Roman" panose="02020603050405020304" pitchFamily="18" charset="0"/>
                <a:ea typeface="Times New Roman" panose="02020603050405020304" pitchFamily="18" charset="0"/>
              </a:rPr>
              <a:t>；原子半径最大的是</a:t>
            </a:r>
            <a:r>
              <a:rPr lang="zh-CN" altLang="en-US" sz="3600" b="1" u="sng" dirty="0">
                <a:latin typeface="Times New Roman" panose="02020603050405020304" pitchFamily="18" charset="0"/>
                <a:ea typeface="Times New Roman" panose="02020603050405020304" pitchFamily="18" charset="0"/>
              </a:rPr>
              <a:t>       </a:t>
            </a:r>
            <a:r>
              <a:rPr lang="zh-CN" altLang="en-US" sz="3600" b="1" dirty="0">
                <a:latin typeface="Times New Roman" panose="02020603050405020304" pitchFamily="18" charset="0"/>
                <a:ea typeface="Times New Roman" panose="02020603050405020304" pitchFamily="18" charset="0"/>
              </a:rPr>
              <a:t>，最小的是</a:t>
            </a:r>
            <a:r>
              <a:rPr lang="zh-CN" altLang="en-US" sz="3600" b="1" u="sng" dirty="0">
                <a:latin typeface="Times New Roman" panose="02020603050405020304" pitchFamily="18" charset="0"/>
                <a:ea typeface="Times New Roman" panose="02020603050405020304" pitchFamily="18" charset="0"/>
              </a:rPr>
              <a:t>      </a:t>
            </a:r>
            <a:r>
              <a:rPr lang="zh-CN" altLang="en-US" sz="3600" b="1" dirty="0">
                <a:latin typeface="Times New Roman" panose="02020603050405020304" pitchFamily="18" charset="0"/>
                <a:ea typeface="Times New Roman" panose="02020603050405020304" pitchFamily="18" charset="0"/>
              </a:rPr>
              <a:t>。（不考虑稀有气体）</a:t>
            </a:r>
            <a:endParaRPr lang="zh-CN" altLang="en-US" sz="3600" b="1" dirty="0">
              <a:solidFill>
                <a:srgbClr val="990033"/>
              </a:solidFill>
              <a:latin typeface="楷体_GB2312" pitchFamily="49" charset="-122"/>
              <a:ea typeface="楷体_GB2312" pitchFamily="49" charset="-122"/>
            </a:endParaRPr>
          </a:p>
        </p:txBody>
      </p:sp>
      <p:sp>
        <p:nvSpPr>
          <p:cNvPr id="24579" name="Text Box 3"/>
          <p:cNvSpPr txBox="1"/>
          <p:nvPr/>
        </p:nvSpPr>
        <p:spPr>
          <a:xfrm>
            <a:off x="9137650" y="2154555"/>
            <a:ext cx="1089025"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Na</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4580" name="Text Box 4"/>
          <p:cNvSpPr txBox="1"/>
          <p:nvPr/>
        </p:nvSpPr>
        <p:spPr>
          <a:xfrm>
            <a:off x="4125595" y="2934970"/>
            <a:ext cx="990600"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Cl</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4581" name="Text Box 5"/>
          <p:cNvSpPr txBox="1"/>
          <p:nvPr/>
        </p:nvSpPr>
        <p:spPr>
          <a:xfrm>
            <a:off x="3691890" y="3688080"/>
            <a:ext cx="892175"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Cl</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4582" name="Text Box 6"/>
          <p:cNvSpPr txBox="1"/>
          <p:nvPr/>
        </p:nvSpPr>
        <p:spPr>
          <a:xfrm>
            <a:off x="9707880" y="2934970"/>
            <a:ext cx="792163"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Na</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3559" name="Rectangle 7"/>
          <p:cNvSpPr/>
          <p:nvPr/>
        </p:nvSpPr>
        <p:spPr>
          <a:xfrm>
            <a:off x="696595" y="10795"/>
            <a:ext cx="3429000" cy="1005840"/>
          </a:xfrm>
          <a:prstGeom prst="rect">
            <a:avLst/>
          </a:prstGeom>
          <a:solidFill>
            <a:srgbClr val="FF0000"/>
          </a:solidFill>
          <a:ln w="9525">
            <a:noFill/>
          </a:ln>
        </p:spPr>
        <p:txBody>
          <a:bodyPr>
            <a:spAutoFit/>
          </a:bodyPr>
          <a:lstStyle/>
          <a:p>
            <a:pPr lvl="0" eaLnBrk="1" hangingPunct="1"/>
            <a:r>
              <a:rPr lang="zh-CN" altLang="en-US" sz="6000" b="1" dirty="0">
                <a:solidFill>
                  <a:srgbClr val="FFFF00"/>
                </a:solidFill>
                <a:latin typeface="Arial" panose="020B0604020202020204" pitchFamily="34" charset="0"/>
                <a:ea typeface="楷体_GB2312" pitchFamily="49" charset="-122"/>
              </a:rPr>
              <a:t>课堂练习</a:t>
            </a:r>
            <a:endParaRPr lang="zh-CN" altLang="en-US" sz="6000" b="1" dirty="0">
              <a:solidFill>
                <a:srgbClr val="FFFF00"/>
              </a:solidFill>
              <a:latin typeface="Arial" panose="020B0604020202020204" pitchFamily="34" charset="0"/>
              <a:ea typeface="楷体_GB2312" pitchFamily="49" charset="-122"/>
            </a:endParaRPr>
          </a:p>
        </p:txBody>
      </p:sp>
      <p:sp>
        <p:nvSpPr>
          <p:cNvPr id="24584" name="Text Box 8"/>
          <p:cNvSpPr txBox="1"/>
          <p:nvPr/>
        </p:nvSpPr>
        <p:spPr>
          <a:xfrm>
            <a:off x="8915400" y="3842385"/>
            <a:ext cx="792163"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Na</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4585" name="Text Box 9"/>
          <p:cNvSpPr txBox="1"/>
          <p:nvPr/>
        </p:nvSpPr>
        <p:spPr>
          <a:xfrm>
            <a:off x="3233420" y="4635500"/>
            <a:ext cx="892175"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Cl</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4586" name="Text Box 10"/>
          <p:cNvSpPr txBox="1"/>
          <p:nvPr/>
        </p:nvSpPr>
        <p:spPr>
          <a:xfrm>
            <a:off x="7977505" y="4635500"/>
            <a:ext cx="792163"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Na</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4587" name="Text Box 11"/>
          <p:cNvSpPr txBox="1"/>
          <p:nvPr/>
        </p:nvSpPr>
        <p:spPr>
          <a:xfrm>
            <a:off x="11059160" y="4635500"/>
            <a:ext cx="892175"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Cl</a:t>
            </a:r>
            <a:endParaRPr lang="zh-CN" altLang="zh-CN" sz="3600" b="1" dirty="0">
              <a:solidFill>
                <a:srgbClr val="FF00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wipe(left)">
                                      <p:cBhvr>
                                        <p:cTn id="7" dur="500"/>
                                        <p:tgtEl>
                                          <p:spTgt spid="245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80"/>
                                        </p:tgtEl>
                                        <p:attrNameLst>
                                          <p:attrName>style.visibility</p:attrName>
                                        </p:attrNameLst>
                                      </p:cBhvr>
                                      <p:to>
                                        <p:strVal val="visible"/>
                                      </p:to>
                                    </p:set>
                                    <p:animEffect transition="in" filter="wipe(left)">
                                      <p:cBhvr>
                                        <p:cTn id="12" dur="500"/>
                                        <p:tgtEl>
                                          <p:spTgt spid="2458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82"/>
                                        </p:tgtEl>
                                        <p:attrNameLst>
                                          <p:attrName>style.visibility</p:attrName>
                                        </p:attrNameLst>
                                      </p:cBhvr>
                                      <p:to>
                                        <p:strVal val="visible"/>
                                      </p:to>
                                    </p:set>
                                    <p:animEffect transition="in" filter="wipe(left)">
                                      <p:cBhvr>
                                        <p:cTn id="17" dur="500"/>
                                        <p:tgtEl>
                                          <p:spTgt spid="245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81"/>
                                        </p:tgtEl>
                                        <p:attrNameLst>
                                          <p:attrName>style.visibility</p:attrName>
                                        </p:attrNameLst>
                                      </p:cBhvr>
                                      <p:to>
                                        <p:strVal val="visible"/>
                                      </p:to>
                                    </p:set>
                                    <p:animEffect transition="in" filter="wipe(left)">
                                      <p:cBhvr>
                                        <p:cTn id="22" dur="500"/>
                                        <p:tgtEl>
                                          <p:spTgt spid="2458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84"/>
                                        </p:tgtEl>
                                        <p:attrNameLst>
                                          <p:attrName>style.visibility</p:attrName>
                                        </p:attrNameLst>
                                      </p:cBhvr>
                                      <p:to>
                                        <p:strVal val="visible"/>
                                      </p:to>
                                    </p:set>
                                    <p:animEffect transition="in" filter="wipe(left)">
                                      <p:cBhvr>
                                        <p:cTn id="27" dur="500"/>
                                        <p:tgtEl>
                                          <p:spTgt spid="2458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4585"/>
                                        </p:tgtEl>
                                        <p:attrNameLst>
                                          <p:attrName>style.visibility</p:attrName>
                                        </p:attrNameLst>
                                      </p:cBhvr>
                                      <p:to>
                                        <p:strVal val="visible"/>
                                      </p:to>
                                    </p:set>
                                    <p:animEffect transition="in" filter="wipe(left)">
                                      <p:cBhvr>
                                        <p:cTn id="32" dur="500"/>
                                        <p:tgtEl>
                                          <p:spTgt spid="2458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4586"/>
                                        </p:tgtEl>
                                        <p:attrNameLst>
                                          <p:attrName>style.visibility</p:attrName>
                                        </p:attrNameLst>
                                      </p:cBhvr>
                                      <p:to>
                                        <p:strVal val="visible"/>
                                      </p:to>
                                    </p:set>
                                    <p:animEffect transition="in" filter="wipe(left)">
                                      <p:cBhvr>
                                        <p:cTn id="37" dur="500"/>
                                        <p:tgtEl>
                                          <p:spTgt spid="2458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4587"/>
                                        </p:tgtEl>
                                        <p:attrNameLst>
                                          <p:attrName>style.visibility</p:attrName>
                                        </p:attrNameLst>
                                      </p:cBhvr>
                                      <p:to>
                                        <p:strVal val="visible"/>
                                      </p:to>
                                    </p:set>
                                    <p:animEffect transition="in" filter="wipe(left)">
                                      <p:cBhvr>
                                        <p:cTn id="42" dur="500"/>
                                        <p:tgtEl>
                                          <p:spTgt spid="24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P spid="24580" grpId="0"/>
      <p:bldP spid="24581" grpId="0"/>
      <p:bldP spid="24582" grpId="0"/>
      <p:bldP spid="24584" grpId="0"/>
      <p:bldP spid="24585" grpId="0"/>
      <p:bldP spid="24586" grpId="0"/>
      <p:bldP spid="2458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idx="1"/>
          </p:nvPr>
        </p:nvSpPr>
        <p:spPr>
          <a:xfrm>
            <a:off x="959485" y="381000"/>
            <a:ext cx="10158730" cy="5257800"/>
          </a:xfrm>
        </p:spPr>
        <p:txBody>
          <a:bodyPr vert="horz" wrap="square" lIns="91440" tIns="45720" rIns="91440" bIns="45720" anchor="t"/>
          <a:lstStyle/>
          <a:p>
            <a:pPr eaLnBrk="1" hangingPunct="1">
              <a:lnSpc>
                <a:spcPct val="140000"/>
              </a:lnSpc>
              <a:spcBef>
                <a:spcPct val="5000"/>
              </a:spcBef>
              <a:buNone/>
            </a:pPr>
            <a:r>
              <a:rPr lang="zh-CN" altLang="en-US" b="1" dirty="0"/>
              <a:t>(2)</a:t>
            </a:r>
            <a:r>
              <a:rPr lang="zh-CN" altLang="en-US" sz="3200" b="1" dirty="0"/>
              <a:t>在元素周期表中，第一电离能最小的元素是</a:t>
            </a:r>
            <a:r>
              <a:rPr lang="zh-CN" altLang="en-US" sz="3200" b="1" u="sng" dirty="0"/>
              <a:t>       </a:t>
            </a:r>
            <a:r>
              <a:rPr lang="zh-CN" altLang="en-US" sz="3200" b="1" dirty="0"/>
              <a:t>，第一电离能最大的元素是</a:t>
            </a:r>
            <a:r>
              <a:rPr lang="zh-CN" altLang="en-US" sz="3200" b="1" u="sng" dirty="0"/>
              <a:t>       </a:t>
            </a:r>
            <a:r>
              <a:rPr lang="zh-CN" altLang="en-US" sz="3200" b="1" dirty="0"/>
              <a:t>；电负性最小的元素是</a:t>
            </a:r>
            <a:r>
              <a:rPr lang="zh-CN" altLang="en-US" sz="3200" b="1" u="sng" dirty="0"/>
              <a:t>       </a:t>
            </a:r>
            <a:r>
              <a:rPr lang="zh-CN" altLang="en-US" sz="3200" b="1" dirty="0"/>
              <a:t>，电负性最大的元素是</a:t>
            </a:r>
            <a:r>
              <a:rPr lang="zh-CN" altLang="en-US" sz="3200" b="1" u="sng" dirty="0"/>
              <a:t>       </a:t>
            </a:r>
            <a:r>
              <a:rPr lang="zh-CN" altLang="en-US" sz="3200" b="1" dirty="0"/>
              <a:t>。金属性最强的元素是</a:t>
            </a:r>
            <a:r>
              <a:rPr lang="zh-CN" altLang="en-US" sz="3200" b="1" u="sng" dirty="0"/>
              <a:t>      </a:t>
            </a:r>
            <a:r>
              <a:rPr lang="zh-CN" altLang="en-US" sz="3200" b="1" dirty="0"/>
              <a:t>，非金属性最强的元素是</a:t>
            </a:r>
            <a:r>
              <a:rPr lang="zh-CN" altLang="en-US" sz="3200" b="1" u="sng" dirty="0"/>
              <a:t>      </a:t>
            </a:r>
            <a:r>
              <a:rPr lang="zh-CN" altLang="en-US" sz="3200" b="1" dirty="0"/>
              <a:t>。</a:t>
            </a:r>
            <a:r>
              <a:rPr lang="zh-CN" altLang="en-US" sz="3200" dirty="0"/>
              <a:t> </a:t>
            </a:r>
            <a:r>
              <a:rPr lang="zh-CN" altLang="en-US" sz="3200" b="1" dirty="0">
                <a:solidFill>
                  <a:srgbClr val="990033"/>
                </a:solidFill>
              </a:rPr>
              <a:t>(不考虑放射性元素和稀有气体) </a:t>
            </a:r>
            <a:endParaRPr lang="zh-CN" altLang="en-US" sz="3200" b="1" dirty="0">
              <a:solidFill>
                <a:srgbClr val="990033"/>
              </a:solidFill>
            </a:endParaRPr>
          </a:p>
          <a:p>
            <a:pPr eaLnBrk="1" hangingPunct="1">
              <a:lnSpc>
                <a:spcPct val="140000"/>
              </a:lnSpc>
              <a:spcBef>
                <a:spcPct val="5000"/>
              </a:spcBef>
              <a:buNone/>
            </a:pPr>
            <a:endParaRPr lang="zh-CN" altLang="en-US" sz="3200" dirty="0"/>
          </a:p>
        </p:txBody>
      </p:sp>
      <p:sp>
        <p:nvSpPr>
          <p:cNvPr id="25603" name="Text Box 3"/>
          <p:cNvSpPr txBox="1"/>
          <p:nvPr/>
        </p:nvSpPr>
        <p:spPr>
          <a:xfrm>
            <a:off x="9348470" y="426720"/>
            <a:ext cx="892175"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Cs</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5604" name="Text Box 4"/>
          <p:cNvSpPr txBox="1"/>
          <p:nvPr/>
        </p:nvSpPr>
        <p:spPr>
          <a:xfrm>
            <a:off x="5543550" y="1066800"/>
            <a:ext cx="990600"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F</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5605" name="Text Box 5"/>
          <p:cNvSpPr txBox="1"/>
          <p:nvPr/>
        </p:nvSpPr>
        <p:spPr>
          <a:xfrm>
            <a:off x="1840230" y="1706880"/>
            <a:ext cx="792163"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Cs</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5606" name="Text Box 6"/>
          <p:cNvSpPr txBox="1"/>
          <p:nvPr/>
        </p:nvSpPr>
        <p:spPr>
          <a:xfrm>
            <a:off x="6890385" y="1798320"/>
            <a:ext cx="990600"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F</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5607" name="Text Box 7"/>
          <p:cNvSpPr txBox="1"/>
          <p:nvPr/>
        </p:nvSpPr>
        <p:spPr>
          <a:xfrm>
            <a:off x="2300605" y="2438400"/>
            <a:ext cx="792163"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Cs</a:t>
            </a:r>
            <a:endParaRPr lang="zh-CN" altLang="zh-CN" sz="3600" b="1" dirty="0">
              <a:solidFill>
                <a:srgbClr val="FF0000"/>
              </a:solidFill>
              <a:latin typeface="Arial" panose="020B0604020202020204" pitchFamily="34" charset="0"/>
              <a:ea typeface="宋体" panose="02010600030101010101" pitchFamily="2" charset="-122"/>
            </a:endParaRPr>
          </a:p>
        </p:txBody>
      </p:sp>
      <p:sp>
        <p:nvSpPr>
          <p:cNvPr id="25608" name="Text Box 8"/>
          <p:cNvSpPr txBox="1"/>
          <p:nvPr/>
        </p:nvSpPr>
        <p:spPr>
          <a:xfrm>
            <a:off x="7565390" y="2438400"/>
            <a:ext cx="990600"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F</a:t>
            </a:r>
            <a:endParaRPr lang="zh-CN" altLang="zh-CN" sz="3600" b="1" dirty="0">
              <a:solidFill>
                <a:schemeClr val="tx1"/>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wipe(left)">
                                      <p:cBhvr>
                                        <p:cTn id="7" dur="500"/>
                                        <p:tgtEl>
                                          <p:spTgt spid="256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4"/>
                                        </p:tgtEl>
                                        <p:attrNameLst>
                                          <p:attrName>style.visibility</p:attrName>
                                        </p:attrNameLst>
                                      </p:cBhvr>
                                      <p:to>
                                        <p:strVal val="visible"/>
                                      </p:to>
                                    </p:set>
                                    <p:animEffect transition="in" filter="wipe(left)">
                                      <p:cBhvr>
                                        <p:cTn id="12" dur="500"/>
                                        <p:tgtEl>
                                          <p:spTgt spid="2560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605"/>
                                        </p:tgtEl>
                                        <p:attrNameLst>
                                          <p:attrName>style.visibility</p:attrName>
                                        </p:attrNameLst>
                                      </p:cBhvr>
                                      <p:to>
                                        <p:strVal val="visible"/>
                                      </p:to>
                                    </p:set>
                                    <p:animEffect transition="in" filter="wipe(left)">
                                      <p:cBhvr>
                                        <p:cTn id="17" dur="500"/>
                                        <p:tgtEl>
                                          <p:spTgt spid="2560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606"/>
                                        </p:tgtEl>
                                        <p:attrNameLst>
                                          <p:attrName>style.visibility</p:attrName>
                                        </p:attrNameLst>
                                      </p:cBhvr>
                                      <p:to>
                                        <p:strVal val="visible"/>
                                      </p:to>
                                    </p:set>
                                    <p:animEffect transition="in" filter="wipe(left)">
                                      <p:cBhvr>
                                        <p:cTn id="22" dur="500"/>
                                        <p:tgtEl>
                                          <p:spTgt spid="2560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5607"/>
                                        </p:tgtEl>
                                        <p:attrNameLst>
                                          <p:attrName>style.visibility</p:attrName>
                                        </p:attrNameLst>
                                      </p:cBhvr>
                                      <p:to>
                                        <p:strVal val="visible"/>
                                      </p:to>
                                    </p:set>
                                    <p:animEffect transition="in" filter="wipe(left)">
                                      <p:cBhvr>
                                        <p:cTn id="27" dur="500"/>
                                        <p:tgtEl>
                                          <p:spTgt spid="2560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5608"/>
                                        </p:tgtEl>
                                        <p:attrNameLst>
                                          <p:attrName>style.visibility</p:attrName>
                                        </p:attrNameLst>
                                      </p:cBhvr>
                                      <p:to>
                                        <p:strVal val="visible"/>
                                      </p:to>
                                    </p:set>
                                    <p:animEffect transition="in" filter="wipe(left)">
                                      <p:cBhvr>
                                        <p:cTn id="32" dur="500"/>
                                        <p:tgtEl>
                                          <p:spTgt spid="25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5604" grpId="0"/>
      <p:bldP spid="25605" grpId="0"/>
      <p:bldP spid="25606" grpId="0"/>
      <p:bldP spid="25607" grpId="0"/>
      <p:bldP spid="2560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AutoShape 30"/>
          <p:cNvSpPr>
            <a:spLocks noChangeArrowheads="1"/>
          </p:cNvSpPr>
          <p:nvPr/>
        </p:nvSpPr>
        <p:spPr bwMode="auto">
          <a:xfrm>
            <a:off x="0" y="18257"/>
            <a:ext cx="2124075" cy="836613"/>
          </a:xfrm>
          <a:prstGeom prst="verticalScroll">
            <a:avLst>
              <a:gd name="adj" fmla="val 12500"/>
            </a:avLst>
          </a:prstGeom>
          <a:solidFill>
            <a:srgbClr val="00FF00"/>
          </a:solidFill>
          <a:ln w="9525">
            <a:solidFill>
              <a:schemeClr val="tx1"/>
            </a:solidFill>
            <a:round/>
          </a:ln>
        </p:spPr>
        <p:txBody>
          <a:bodyPr wrap="none" anchor="ct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r>
              <a:rPr lang="zh-CN" altLang="en-US" b="1">
                <a:solidFill>
                  <a:srgbClr val="000000"/>
                </a:solidFill>
              </a:rPr>
              <a:t>化学史话</a:t>
            </a:r>
            <a:endParaRPr lang="zh-CN" altLang="en-US" b="1">
              <a:solidFill>
                <a:srgbClr val="000000"/>
              </a:solidFill>
            </a:endParaRPr>
          </a:p>
        </p:txBody>
      </p:sp>
      <p:sp>
        <p:nvSpPr>
          <p:cNvPr id="5124" name="Rectangle 33"/>
          <p:cNvSpPr>
            <a:spLocks noChangeArrowheads="1"/>
          </p:cNvSpPr>
          <p:nvPr/>
        </p:nvSpPr>
        <p:spPr bwMode="auto">
          <a:xfrm>
            <a:off x="2110958" y="0"/>
            <a:ext cx="8893175" cy="686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algn="l" eaLnBrk="1" hangingPunct="1"/>
            <a:r>
              <a:rPr lang="en-US" altLang="zh-CN" sz="2400" b="1" dirty="0">
                <a:solidFill>
                  <a:srgbClr val="000000"/>
                </a:solidFill>
                <a:latin typeface="宋体" panose="02010600030101010101" pitchFamily="2" charset="-122"/>
              </a:rPr>
              <a:t>    </a:t>
            </a:r>
            <a:r>
              <a:rPr lang="zh-CN" altLang="en-US" sz="2400" b="1" dirty="0" smtClean="0">
                <a:solidFill>
                  <a:srgbClr val="000000"/>
                </a:solidFill>
                <a:latin typeface="宋体" panose="02010600030101010101" pitchFamily="2" charset="-122"/>
              </a:rPr>
              <a:t>自</a:t>
            </a:r>
            <a:r>
              <a:rPr lang="en-US" altLang="zh-CN" sz="2400" b="1" dirty="0">
                <a:solidFill>
                  <a:srgbClr val="000000"/>
                </a:solidFill>
                <a:latin typeface="宋体" panose="02010600030101010101" pitchFamily="2" charset="-122"/>
              </a:rPr>
              <a:t>19</a:t>
            </a:r>
            <a:r>
              <a:rPr lang="zh-CN" altLang="en-US" sz="2400" b="1" dirty="0">
                <a:solidFill>
                  <a:srgbClr val="000000"/>
                </a:solidFill>
                <a:latin typeface="宋体" panose="02010600030101010101" pitchFamily="2" charset="-122"/>
              </a:rPr>
              <a:t>世纪末以来，稀有气体元素不能生成稳定化合物的结论给科学家人为地划定了一个禁区，致使绝大多数化学家不愿再涉猎这一被认为是荒凉贫瘠的不毛之地，关于稀有气体化学性质的研究被忽略了。</a:t>
            </a:r>
            <a:endParaRPr lang="zh-CN" altLang="en-US" sz="2400" b="1" dirty="0">
              <a:solidFill>
                <a:srgbClr val="000000"/>
              </a:solidFill>
              <a:latin typeface="宋体" panose="02010600030101010101" pitchFamily="2" charset="-122"/>
            </a:endParaRPr>
          </a:p>
          <a:p>
            <a:pPr algn="l" eaLnBrk="1" hangingPunct="1"/>
            <a:r>
              <a:rPr lang="zh-CN" altLang="en-US" sz="2400" b="1" dirty="0">
                <a:solidFill>
                  <a:srgbClr val="000000"/>
                </a:solidFill>
                <a:latin typeface="宋体" panose="02010600030101010101" pitchFamily="2" charset="-122"/>
              </a:rPr>
              <a:t>    </a:t>
            </a:r>
            <a:r>
              <a:rPr lang="en-US" altLang="zh-CN" sz="2400" b="1" dirty="0">
                <a:solidFill>
                  <a:srgbClr val="000000"/>
                </a:solidFill>
                <a:latin typeface="宋体" panose="02010600030101010101" pitchFamily="2" charset="-122"/>
              </a:rPr>
              <a:t>1962</a:t>
            </a:r>
            <a:r>
              <a:rPr lang="zh-CN" altLang="en-US" sz="2400" b="1" dirty="0">
                <a:solidFill>
                  <a:srgbClr val="000000"/>
                </a:solidFill>
                <a:latin typeface="宋体" panose="02010600030101010101" pitchFamily="2" charset="-122"/>
              </a:rPr>
              <a:t>年在加拿大工作的英国年轻化学家</a:t>
            </a:r>
            <a:r>
              <a:rPr lang="zh-CN" altLang="en-US" sz="2400" b="1" dirty="0">
                <a:solidFill>
                  <a:srgbClr val="FF3300"/>
                </a:solidFill>
                <a:latin typeface="宋体" panose="02010600030101010101" pitchFamily="2" charset="-122"/>
              </a:rPr>
              <a:t>巴特列特</a:t>
            </a:r>
            <a:r>
              <a:rPr lang="zh-CN" altLang="en-US" sz="2400" b="1" dirty="0">
                <a:solidFill>
                  <a:srgbClr val="000000"/>
                </a:solidFill>
                <a:latin typeface="宋体" panose="02010600030101010101" pitchFamily="2" charset="-122"/>
              </a:rPr>
              <a:t>。利用高价铂的氟化物六氟化铂（</a:t>
            </a:r>
            <a:r>
              <a:rPr lang="en-US" altLang="zh-CN" sz="2400" b="1" dirty="0">
                <a:solidFill>
                  <a:srgbClr val="000000"/>
                </a:solidFill>
                <a:latin typeface="宋体" panose="02010600030101010101" pitchFamily="2" charset="-122"/>
              </a:rPr>
              <a:t>PtF</a:t>
            </a:r>
            <a:r>
              <a:rPr lang="en-US" altLang="zh-CN" sz="2400" b="1" baseline="-25000" dirty="0">
                <a:solidFill>
                  <a:srgbClr val="000000"/>
                </a:solidFill>
                <a:latin typeface="宋体" panose="02010600030101010101" pitchFamily="2" charset="-122"/>
              </a:rPr>
              <a:t>6</a:t>
            </a:r>
            <a:r>
              <a:rPr lang="zh-CN" altLang="en-US" sz="2400" b="1" dirty="0">
                <a:solidFill>
                  <a:srgbClr val="000000"/>
                </a:solidFill>
                <a:latin typeface="宋体" panose="02010600030101010101" pitchFamily="2" charset="-122"/>
              </a:rPr>
              <a:t>）的氧化性甚至比氟还要强。巴特列特首先用</a:t>
            </a:r>
            <a:r>
              <a:rPr lang="en-US" altLang="zh-CN" sz="2400" b="1" dirty="0">
                <a:solidFill>
                  <a:srgbClr val="000000"/>
                </a:solidFill>
                <a:latin typeface="宋体" panose="02010600030101010101" pitchFamily="2" charset="-122"/>
              </a:rPr>
              <a:t>PtF</a:t>
            </a:r>
            <a:r>
              <a:rPr lang="en-US" altLang="zh-CN" sz="2400" b="1" baseline="-25000" dirty="0">
                <a:solidFill>
                  <a:srgbClr val="000000"/>
                </a:solidFill>
                <a:latin typeface="宋体" panose="02010600030101010101" pitchFamily="2" charset="-122"/>
              </a:rPr>
              <a:t>6</a:t>
            </a:r>
            <a:r>
              <a:rPr lang="zh-CN" altLang="en-US" sz="2400" b="1" dirty="0">
                <a:solidFill>
                  <a:srgbClr val="000000"/>
                </a:solidFill>
                <a:latin typeface="宋体" panose="02010600030101010101" pitchFamily="2" charset="-122"/>
              </a:rPr>
              <a:t>与等摩尔氧气在室温条件下混合反应，得到了一种深红色固体，此化合物的化学式为</a:t>
            </a:r>
            <a:r>
              <a:rPr lang="en-US" altLang="zh-CN" sz="2400" b="1" dirty="0">
                <a:solidFill>
                  <a:srgbClr val="000000"/>
                </a:solidFill>
                <a:latin typeface="宋体" panose="02010600030101010101" pitchFamily="2" charset="-122"/>
              </a:rPr>
              <a:t>O</a:t>
            </a:r>
            <a:r>
              <a:rPr lang="en-US" altLang="zh-CN" sz="2400" b="1" baseline="-25000" dirty="0">
                <a:solidFill>
                  <a:srgbClr val="000000"/>
                </a:solidFill>
                <a:latin typeface="宋体" panose="02010600030101010101" pitchFamily="2" charset="-122"/>
              </a:rPr>
              <a:t>2</a:t>
            </a:r>
            <a:r>
              <a:rPr lang="en-US" altLang="zh-CN" sz="2400" b="1" dirty="0">
                <a:solidFill>
                  <a:srgbClr val="000000"/>
                </a:solidFill>
                <a:latin typeface="宋体" panose="02010600030101010101" pitchFamily="2" charset="-122"/>
              </a:rPr>
              <a:t>PtF6</a:t>
            </a:r>
            <a:r>
              <a:rPr lang="zh-CN" altLang="en-US" sz="2400" b="1" dirty="0">
                <a:solidFill>
                  <a:srgbClr val="000000"/>
                </a:solidFill>
                <a:latin typeface="宋体" panose="02010600030101010101" pitchFamily="2" charset="-122"/>
              </a:rPr>
              <a:t>，其反应方程式为：</a:t>
            </a:r>
            <a:endParaRPr lang="zh-CN" altLang="en-US" sz="2400" b="1" dirty="0">
              <a:solidFill>
                <a:srgbClr val="000000"/>
              </a:solidFill>
              <a:latin typeface="宋体" panose="02010600030101010101" pitchFamily="2" charset="-122"/>
            </a:endParaRPr>
          </a:p>
          <a:p>
            <a:pPr algn="l" eaLnBrk="1" hangingPunct="1"/>
            <a:r>
              <a:rPr lang="zh-CN" altLang="en-US" sz="2400" b="1" dirty="0">
                <a:solidFill>
                  <a:srgbClr val="000000"/>
                </a:solidFill>
                <a:latin typeface="宋体" panose="02010600030101010101" pitchFamily="2" charset="-122"/>
              </a:rPr>
              <a:t>                  这是人类第一次制得</a:t>
            </a:r>
            <a:r>
              <a:rPr lang="en-US" altLang="zh-CN" sz="2400" b="1" dirty="0">
                <a:solidFill>
                  <a:srgbClr val="000000"/>
                </a:solidFill>
                <a:latin typeface="宋体" panose="02010600030101010101" pitchFamily="2" charset="-122"/>
              </a:rPr>
              <a:t>O</a:t>
            </a:r>
            <a:r>
              <a:rPr lang="zh-CN" altLang="en-US" sz="2400" b="1" dirty="0">
                <a:solidFill>
                  <a:srgbClr val="000000"/>
                </a:solidFill>
                <a:latin typeface="宋体" panose="02010600030101010101" pitchFamily="2" charset="-122"/>
              </a:rPr>
              <a:t>正价的盐，证明</a:t>
            </a:r>
            <a:r>
              <a:rPr lang="en-US" altLang="zh-CN" sz="2400" b="1" dirty="0">
                <a:solidFill>
                  <a:srgbClr val="000000"/>
                </a:solidFill>
                <a:latin typeface="宋体" panose="02010600030101010101" pitchFamily="2" charset="-122"/>
              </a:rPr>
              <a:t>PtF</a:t>
            </a:r>
            <a:r>
              <a:rPr lang="en-US" altLang="zh-CN" sz="2400" b="1" baseline="-25000" dirty="0">
                <a:solidFill>
                  <a:srgbClr val="000000"/>
                </a:solidFill>
                <a:latin typeface="宋体" panose="02010600030101010101" pitchFamily="2" charset="-122"/>
              </a:rPr>
              <a:t>6</a:t>
            </a:r>
            <a:r>
              <a:rPr lang="zh-CN" altLang="en-US" sz="2400" b="1" dirty="0">
                <a:solidFill>
                  <a:srgbClr val="000000"/>
                </a:solidFill>
                <a:latin typeface="宋体" panose="02010600030101010101" pitchFamily="2" charset="-122"/>
              </a:rPr>
              <a:t>是能够氧化氧分子的强氧化剂。巴特列特头脑机敏，善于联想类比和推理。他考虑到</a:t>
            </a:r>
            <a:r>
              <a:rPr lang="en-US" altLang="zh-CN" sz="2400" b="1" dirty="0">
                <a:solidFill>
                  <a:srgbClr val="000000"/>
                </a:solidFill>
                <a:latin typeface="宋体" panose="02010600030101010101" pitchFamily="2" charset="-122"/>
              </a:rPr>
              <a:t>O</a:t>
            </a:r>
            <a:r>
              <a:rPr lang="en-US" altLang="zh-CN" sz="2400" b="1" baseline="-25000" dirty="0">
                <a:solidFill>
                  <a:srgbClr val="000000"/>
                </a:solidFill>
                <a:latin typeface="宋体" panose="02010600030101010101" pitchFamily="2" charset="-122"/>
              </a:rPr>
              <a:t>2</a:t>
            </a:r>
            <a:r>
              <a:rPr lang="zh-CN" altLang="en-US" sz="2400" b="1" dirty="0">
                <a:solidFill>
                  <a:srgbClr val="000000"/>
                </a:solidFill>
                <a:latin typeface="宋体" panose="02010600030101010101" pitchFamily="2" charset="-122"/>
              </a:rPr>
              <a:t>的</a:t>
            </a:r>
            <a:r>
              <a:rPr lang="zh-CN" altLang="en-US" sz="2400" b="1" dirty="0">
                <a:solidFill>
                  <a:srgbClr val="FF3300"/>
                </a:solidFill>
                <a:latin typeface="宋体" panose="02010600030101010101" pitchFamily="2" charset="-122"/>
              </a:rPr>
              <a:t>第一电离能</a:t>
            </a:r>
            <a:r>
              <a:rPr lang="zh-CN" altLang="en-US" sz="2400" b="1" dirty="0">
                <a:solidFill>
                  <a:srgbClr val="000000"/>
                </a:solidFill>
                <a:latin typeface="宋体" panose="02010600030101010101" pitchFamily="2" charset="-122"/>
              </a:rPr>
              <a:t>是</a:t>
            </a:r>
            <a:r>
              <a:rPr lang="en-US" altLang="zh-CN" sz="2400" b="1" dirty="0">
                <a:solidFill>
                  <a:srgbClr val="000000"/>
                </a:solidFill>
                <a:latin typeface="宋体" panose="02010600030101010101" pitchFamily="2" charset="-122"/>
              </a:rPr>
              <a:t>1175.7</a:t>
            </a:r>
            <a:r>
              <a:rPr lang="zh-CN" altLang="en-US" sz="2400" b="1" dirty="0">
                <a:solidFill>
                  <a:srgbClr val="000000"/>
                </a:solidFill>
                <a:latin typeface="宋体" panose="02010600030101010101" pitchFamily="2" charset="-122"/>
              </a:rPr>
              <a:t>千焦／摩尔，氙的第一电离能是</a:t>
            </a:r>
            <a:r>
              <a:rPr lang="en-US" altLang="zh-CN" sz="2400" b="1" dirty="0">
                <a:solidFill>
                  <a:srgbClr val="000000"/>
                </a:solidFill>
                <a:latin typeface="宋体" panose="02010600030101010101" pitchFamily="2" charset="-122"/>
              </a:rPr>
              <a:t>1175.5</a:t>
            </a:r>
            <a:r>
              <a:rPr lang="zh-CN" altLang="en-US" sz="2400" b="1" dirty="0">
                <a:solidFill>
                  <a:srgbClr val="000000"/>
                </a:solidFill>
                <a:latin typeface="宋体" panose="02010600030101010101" pitchFamily="2" charset="-122"/>
              </a:rPr>
              <a:t>千焦／摩尔，比氧分子的第一电离能还略低，既然</a:t>
            </a:r>
            <a:r>
              <a:rPr lang="en-US" altLang="zh-CN" sz="2400" b="1" dirty="0">
                <a:solidFill>
                  <a:srgbClr val="000000"/>
                </a:solidFill>
                <a:latin typeface="宋体" panose="02010600030101010101" pitchFamily="2" charset="-122"/>
              </a:rPr>
              <a:t>O</a:t>
            </a:r>
            <a:r>
              <a:rPr lang="en-US" altLang="zh-CN" sz="2400" b="1" baseline="-25000" dirty="0">
                <a:solidFill>
                  <a:srgbClr val="000000"/>
                </a:solidFill>
                <a:latin typeface="宋体" panose="02010600030101010101" pitchFamily="2" charset="-122"/>
              </a:rPr>
              <a:t>2</a:t>
            </a:r>
            <a:r>
              <a:rPr lang="zh-CN" altLang="en-US" sz="2400" b="1" dirty="0">
                <a:solidFill>
                  <a:srgbClr val="000000"/>
                </a:solidFill>
                <a:latin typeface="宋体" panose="02010600030101010101" pitchFamily="2" charset="-122"/>
              </a:rPr>
              <a:t>可以被</a:t>
            </a:r>
            <a:r>
              <a:rPr lang="en-US" altLang="zh-CN" sz="2400" b="1" dirty="0">
                <a:solidFill>
                  <a:srgbClr val="000000"/>
                </a:solidFill>
                <a:latin typeface="宋体" panose="02010600030101010101" pitchFamily="2" charset="-122"/>
              </a:rPr>
              <a:t>PtF</a:t>
            </a:r>
            <a:r>
              <a:rPr lang="en-US" altLang="zh-CN" sz="2400" b="1" baseline="-25000" dirty="0">
                <a:solidFill>
                  <a:srgbClr val="000000"/>
                </a:solidFill>
                <a:latin typeface="宋体" panose="02010600030101010101" pitchFamily="2" charset="-122"/>
              </a:rPr>
              <a:t>6</a:t>
            </a:r>
            <a:r>
              <a:rPr lang="zh-CN" altLang="en-US" sz="2400" b="1" dirty="0">
                <a:solidFill>
                  <a:srgbClr val="000000"/>
                </a:solidFill>
                <a:latin typeface="宋体" panose="02010600030101010101" pitchFamily="2" charset="-122"/>
              </a:rPr>
              <a:t>氧化，那么氙也应能被</a:t>
            </a:r>
            <a:r>
              <a:rPr lang="en-US" altLang="zh-CN" sz="2400" b="1" dirty="0">
                <a:solidFill>
                  <a:srgbClr val="000000"/>
                </a:solidFill>
                <a:latin typeface="宋体" panose="02010600030101010101" pitchFamily="2" charset="-122"/>
              </a:rPr>
              <a:t>PtF</a:t>
            </a:r>
            <a:r>
              <a:rPr lang="en-US" altLang="zh-CN" sz="2400" b="1" baseline="-25000" dirty="0">
                <a:solidFill>
                  <a:srgbClr val="000000"/>
                </a:solidFill>
                <a:latin typeface="宋体" panose="02010600030101010101" pitchFamily="2" charset="-122"/>
              </a:rPr>
              <a:t>6</a:t>
            </a:r>
            <a:r>
              <a:rPr lang="zh-CN" altLang="en-US" sz="2400" b="1" dirty="0">
                <a:solidFill>
                  <a:srgbClr val="000000"/>
                </a:solidFill>
                <a:latin typeface="宋体" panose="02010600030101010101" pitchFamily="2" charset="-122"/>
              </a:rPr>
              <a:t>氧化</a:t>
            </a:r>
            <a:r>
              <a:rPr lang="en-US" altLang="zh-CN" sz="2400" b="1" dirty="0">
                <a:solidFill>
                  <a:srgbClr val="000000"/>
                </a:solidFill>
                <a:latin typeface="宋体" panose="02010600030101010101" pitchFamily="2" charset="-122"/>
              </a:rPr>
              <a:t>,</a:t>
            </a:r>
            <a:r>
              <a:rPr lang="zh-CN" altLang="en-US" sz="2400" b="1" dirty="0">
                <a:solidFill>
                  <a:srgbClr val="000000"/>
                </a:solidFill>
                <a:latin typeface="宋体" panose="02010600030101010101" pitchFamily="2" charset="-122"/>
              </a:rPr>
              <a:t>应能稳定存在。于是巴特列特根据以上推论，仿照合成</a:t>
            </a:r>
            <a:r>
              <a:rPr lang="en-US" altLang="zh-CN" sz="2400" b="1" dirty="0">
                <a:solidFill>
                  <a:srgbClr val="000000"/>
                </a:solidFill>
                <a:latin typeface="宋体" panose="02010600030101010101" pitchFamily="2" charset="-122"/>
              </a:rPr>
              <a:t>O</a:t>
            </a:r>
            <a:r>
              <a:rPr lang="en-US" altLang="zh-CN" sz="2400" b="1" baseline="-25000" dirty="0">
                <a:solidFill>
                  <a:srgbClr val="000000"/>
                </a:solidFill>
                <a:latin typeface="宋体" panose="02010600030101010101" pitchFamily="2" charset="-122"/>
              </a:rPr>
              <a:t>2</a:t>
            </a:r>
            <a:r>
              <a:rPr lang="en-US" altLang="zh-CN" sz="2400" b="1" dirty="0">
                <a:solidFill>
                  <a:srgbClr val="000000"/>
                </a:solidFill>
                <a:latin typeface="宋体" panose="02010600030101010101" pitchFamily="2" charset="-122"/>
              </a:rPr>
              <a:t>PtF</a:t>
            </a:r>
            <a:r>
              <a:rPr lang="en-US" altLang="zh-CN" sz="2400" b="1" baseline="-25000" dirty="0">
                <a:solidFill>
                  <a:srgbClr val="000000"/>
                </a:solidFill>
                <a:latin typeface="宋体" panose="02010600030101010101" pitchFamily="2" charset="-122"/>
              </a:rPr>
              <a:t>6</a:t>
            </a:r>
            <a:r>
              <a:rPr lang="zh-CN" altLang="en-US" sz="2400" b="1" dirty="0">
                <a:solidFill>
                  <a:srgbClr val="000000"/>
                </a:solidFill>
                <a:latin typeface="宋体" panose="02010600030101010101" pitchFamily="2" charset="-122"/>
              </a:rPr>
              <a:t>的方法，将</a:t>
            </a:r>
            <a:r>
              <a:rPr lang="en-US" altLang="zh-CN" sz="2400" b="1" dirty="0">
                <a:solidFill>
                  <a:srgbClr val="000000"/>
                </a:solidFill>
                <a:latin typeface="宋体" panose="02010600030101010101" pitchFamily="2" charset="-122"/>
              </a:rPr>
              <a:t>PtF</a:t>
            </a:r>
            <a:r>
              <a:rPr lang="en-US" altLang="zh-CN" sz="2400" b="1" baseline="-25000" dirty="0">
                <a:solidFill>
                  <a:srgbClr val="000000"/>
                </a:solidFill>
                <a:latin typeface="宋体" panose="02010600030101010101" pitchFamily="2" charset="-122"/>
              </a:rPr>
              <a:t>6</a:t>
            </a:r>
            <a:r>
              <a:rPr lang="zh-CN" altLang="en-US" sz="2400" b="1" dirty="0">
                <a:solidFill>
                  <a:srgbClr val="000000"/>
                </a:solidFill>
                <a:latin typeface="宋体" panose="02010600030101010101" pitchFamily="2" charset="-122"/>
              </a:rPr>
              <a:t>的蒸气与等摩尔的氙混合，在室温下竟然轻而易举地得到了一种橙黄色固体</a:t>
            </a:r>
            <a:r>
              <a:rPr lang="en-US" altLang="zh-CN" sz="2400" b="1" dirty="0">
                <a:solidFill>
                  <a:srgbClr val="000000"/>
                </a:solidFill>
                <a:latin typeface="宋体" panose="02010600030101010101" pitchFamily="2" charset="-122"/>
              </a:rPr>
              <a:t>XePtF6</a:t>
            </a:r>
            <a:r>
              <a:rPr lang="zh-CN" altLang="en-US" sz="2400" b="1" dirty="0">
                <a:solidFill>
                  <a:srgbClr val="000000"/>
                </a:solidFill>
                <a:latin typeface="宋体" panose="02010600030101010101" pitchFamily="2" charset="-122"/>
              </a:rPr>
              <a:t>：</a:t>
            </a:r>
            <a:r>
              <a:rPr lang="en-US" altLang="zh-CN" sz="2400" b="1" dirty="0" err="1">
                <a:solidFill>
                  <a:srgbClr val="000000"/>
                </a:solidFill>
                <a:latin typeface="宋体" panose="02010600030101010101" pitchFamily="2" charset="-122"/>
              </a:rPr>
              <a:t>Xe</a:t>
            </a:r>
            <a:r>
              <a:rPr lang="zh-CN" altLang="en-US" sz="2400" b="1" dirty="0">
                <a:solidFill>
                  <a:srgbClr val="000000"/>
                </a:solidFill>
                <a:latin typeface="宋体" panose="02010600030101010101" pitchFamily="2" charset="-122"/>
              </a:rPr>
              <a:t>＋</a:t>
            </a:r>
            <a:r>
              <a:rPr lang="en-US" altLang="zh-CN" sz="2400" b="1" dirty="0">
                <a:solidFill>
                  <a:srgbClr val="000000"/>
                </a:solidFill>
                <a:latin typeface="宋体" panose="02010600030101010101" pitchFamily="2" charset="-122"/>
              </a:rPr>
              <a:t>PtF6→XePtF6 </a:t>
            </a:r>
            <a:br>
              <a:rPr lang="en-US" altLang="zh-CN" sz="2400" b="1" dirty="0">
                <a:solidFill>
                  <a:srgbClr val="000000"/>
                </a:solidFill>
                <a:latin typeface="宋体" panose="02010600030101010101" pitchFamily="2" charset="-122"/>
              </a:rPr>
            </a:br>
            <a:r>
              <a:rPr lang="zh-CN" altLang="en-US" sz="2400" b="1" dirty="0">
                <a:solidFill>
                  <a:srgbClr val="000000"/>
                </a:solidFill>
              </a:rPr>
              <a:t>具有历史意义的第一个含有</a:t>
            </a:r>
            <a:r>
              <a:rPr lang="zh-CN" altLang="en-US" sz="2400" b="1" dirty="0">
                <a:solidFill>
                  <a:srgbClr val="FF3300"/>
                </a:solidFill>
              </a:rPr>
              <a:t>化学键</a:t>
            </a:r>
            <a:r>
              <a:rPr lang="zh-CN" altLang="en-US" sz="2400" b="1" dirty="0">
                <a:solidFill>
                  <a:srgbClr val="000000"/>
                </a:solidFill>
              </a:rPr>
              <a:t>的“</a:t>
            </a:r>
            <a:r>
              <a:rPr lang="zh-CN" altLang="en-US" sz="2400" b="1" dirty="0">
                <a:solidFill>
                  <a:srgbClr val="FF3300"/>
                </a:solidFill>
              </a:rPr>
              <a:t>惰性”气体化合物</a:t>
            </a:r>
            <a:r>
              <a:rPr lang="zh-CN" altLang="en-US" sz="2400" b="1" dirty="0">
                <a:solidFill>
                  <a:srgbClr val="000000"/>
                </a:solidFill>
              </a:rPr>
              <a:t>诞生了</a:t>
            </a:r>
            <a:r>
              <a:rPr lang="en-US" altLang="zh-CN" sz="2400" b="1" dirty="0">
                <a:solidFill>
                  <a:srgbClr val="000000"/>
                </a:solidFill>
              </a:rPr>
              <a:t>.</a:t>
            </a:r>
            <a:r>
              <a:rPr lang="en-US" altLang="zh-CN" dirty="0">
                <a:solidFill>
                  <a:srgbClr val="000000"/>
                </a:solidFill>
              </a:rPr>
              <a:t> </a:t>
            </a:r>
            <a:r>
              <a:rPr lang="en-US" altLang="zh-CN" sz="2400" b="1" dirty="0">
                <a:solidFill>
                  <a:srgbClr val="000000"/>
                </a:solidFill>
                <a:latin typeface="宋体" panose="02010600030101010101" pitchFamily="2" charset="-122"/>
              </a:rPr>
              <a:t> </a:t>
            </a:r>
            <a:endParaRPr lang="en-US" altLang="zh-CN" sz="2400" b="1" dirty="0">
              <a:solidFill>
                <a:srgbClr val="000000"/>
              </a:solidFill>
              <a:latin typeface="宋体" panose="02010600030101010101" pitchFamily="2" charset="-122"/>
            </a:endParaRPr>
          </a:p>
        </p:txBody>
      </p:sp>
      <p:sp>
        <p:nvSpPr>
          <p:cNvPr id="5125" name="Rectangle 34"/>
          <p:cNvSpPr>
            <a:spLocks noChangeArrowheads="1"/>
          </p:cNvSpPr>
          <p:nvPr/>
        </p:nvSpPr>
        <p:spPr bwMode="auto">
          <a:xfrm>
            <a:off x="2110958" y="2904558"/>
            <a:ext cx="2698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32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32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32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3200">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defRPr kumimoji="1" sz="3200">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2400" b="1" dirty="0">
                <a:solidFill>
                  <a:srgbClr val="000000"/>
                </a:solidFill>
              </a:rPr>
              <a:t>O</a:t>
            </a:r>
            <a:r>
              <a:rPr lang="en-US" altLang="zh-CN" sz="2400" b="1" baseline="-25000" dirty="0">
                <a:solidFill>
                  <a:srgbClr val="000000"/>
                </a:solidFill>
              </a:rPr>
              <a:t>2</a:t>
            </a:r>
            <a:r>
              <a:rPr lang="zh-CN" altLang="en-US" sz="2400" b="1" dirty="0">
                <a:solidFill>
                  <a:srgbClr val="000000"/>
                </a:solidFill>
              </a:rPr>
              <a:t>＋</a:t>
            </a:r>
            <a:r>
              <a:rPr lang="en-US" altLang="zh-CN" sz="2400" b="1" dirty="0">
                <a:solidFill>
                  <a:srgbClr val="000000"/>
                </a:solidFill>
              </a:rPr>
              <a:t>PtF</a:t>
            </a:r>
            <a:r>
              <a:rPr lang="en-US" altLang="zh-CN" sz="2400" b="1" baseline="-25000" dirty="0">
                <a:solidFill>
                  <a:srgbClr val="000000"/>
                </a:solidFill>
              </a:rPr>
              <a:t>6</a:t>
            </a:r>
            <a:r>
              <a:rPr lang="en-US" altLang="zh-CN" sz="2400" b="1" dirty="0">
                <a:solidFill>
                  <a:srgbClr val="000000"/>
                </a:solidFill>
              </a:rPr>
              <a:t>→O</a:t>
            </a:r>
            <a:r>
              <a:rPr lang="en-US" altLang="zh-CN" sz="2400" b="1" baseline="-25000" dirty="0">
                <a:solidFill>
                  <a:srgbClr val="000000"/>
                </a:solidFill>
              </a:rPr>
              <a:t>2</a:t>
            </a:r>
            <a:r>
              <a:rPr lang="en-US" altLang="zh-CN" sz="2400" b="1" dirty="0">
                <a:solidFill>
                  <a:srgbClr val="000000"/>
                </a:solidFill>
              </a:rPr>
              <a:t>PtF</a:t>
            </a:r>
            <a:r>
              <a:rPr lang="en-US" altLang="zh-CN" sz="2400" b="1" baseline="-25000" dirty="0">
                <a:solidFill>
                  <a:srgbClr val="000000"/>
                </a:solidFill>
              </a:rPr>
              <a:t>6</a:t>
            </a:r>
            <a:r>
              <a:rPr lang="en-US" altLang="zh-CN" sz="2400" b="1" dirty="0">
                <a:solidFill>
                  <a:srgbClr val="000000"/>
                </a:solidFill>
              </a:rPr>
              <a:t> </a:t>
            </a:r>
            <a:endParaRPr lang="en-US" altLang="zh-CN" sz="2400" b="1" dirty="0">
              <a:solidFill>
                <a:srgbClr val="00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a:xfrm>
            <a:off x="1524000" y="0"/>
            <a:ext cx="8915400" cy="1143000"/>
          </a:xfrm>
          <a:solidFill>
            <a:srgbClr val="FF0000">
              <a:alpha val="100000"/>
            </a:srgbClr>
          </a:solidFill>
        </p:spPr>
        <p:txBody>
          <a:bodyPr vert="horz" wrap="square" lIns="91440" tIns="45720" rIns="91440" bIns="45720" anchor="ctr"/>
          <a:lstStyle/>
          <a:p>
            <a:pPr eaLnBrk="1" hangingPunct="1"/>
            <a:r>
              <a:rPr lang="zh-CN" altLang="en-US" sz="3600" b="1" dirty="0">
                <a:solidFill>
                  <a:srgbClr val="FFFF00"/>
                </a:solidFill>
                <a:ea typeface="黑体" panose="02010609060101010101" pitchFamily="49" charset="-122"/>
              </a:rPr>
              <a:t>四、元素的电负性与元素其它性质的关系：</a:t>
            </a:r>
            <a:endParaRPr lang="zh-CN" altLang="en-US" sz="3600" b="1" dirty="0">
              <a:solidFill>
                <a:srgbClr val="FFFF00"/>
              </a:solidFill>
              <a:ea typeface="黑体" panose="02010609060101010101" pitchFamily="49" charset="-122"/>
            </a:endParaRPr>
          </a:p>
        </p:txBody>
      </p:sp>
      <p:sp>
        <p:nvSpPr>
          <p:cNvPr id="26627" name="Rectangle 3"/>
          <p:cNvSpPr>
            <a:spLocks noGrp="1"/>
          </p:cNvSpPr>
          <p:nvPr>
            <p:ph idx="1"/>
          </p:nvPr>
        </p:nvSpPr>
        <p:spPr>
          <a:xfrm>
            <a:off x="140335" y="1457960"/>
            <a:ext cx="11683365" cy="4526280"/>
          </a:xfrm>
        </p:spPr>
        <p:txBody>
          <a:bodyPr vert="horz" wrap="square" lIns="91440" tIns="45720" rIns="91440" bIns="45720" anchor="t"/>
          <a:lstStyle/>
          <a:p>
            <a:pPr eaLnBrk="1" hangingPunct="1">
              <a:lnSpc>
                <a:spcPct val="150000"/>
              </a:lnSpc>
              <a:buNone/>
            </a:pPr>
            <a:r>
              <a:rPr lang="zh-CN" altLang="zh-CN" b="1" dirty="0"/>
              <a:t>            </a:t>
            </a:r>
            <a:r>
              <a:rPr lang="zh-CN" altLang="en-US" sz="3200" b="1" dirty="0"/>
              <a:t>一般</a:t>
            </a:r>
            <a:r>
              <a:rPr lang="zh-CN" altLang="zh-CN" sz="3200" b="1" dirty="0"/>
              <a:t>,</a:t>
            </a:r>
            <a:r>
              <a:rPr lang="zh-CN" altLang="en-US" sz="3200" b="1" dirty="0"/>
              <a:t>同周期元素的</a:t>
            </a:r>
            <a:r>
              <a:rPr lang="zh-CN" altLang="en-US" sz="3200" b="1" dirty="0">
                <a:solidFill>
                  <a:srgbClr val="FF0000"/>
                </a:solidFill>
              </a:rPr>
              <a:t>原子半径越小</a:t>
            </a:r>
            <a:r>
              <a:rPr lang="zh-CN" altLang="zh-CN" sz="3200" b="1" dirty="0"/>
              <a:t>,</a:t>
            </a:r>
            <a:r>
              <a:rPr lang="zh-CN" altLang="en-US" sz="3200" b="1" dirty="0">
                <a:solidFill>
                  <a:srgbClr val="FF0000"/>
                </a:solidFill>
              </a:rPr>
              <a:t>电负性</a:t>
            </a:r>
            <a:r>
              <a:rPr lang="zh-CN" altLang="en-US" sz="3200" b="1" dirty="0"/>
              <a:t>越</a:t>
            </a:r>
            <a:r>
              <a:rPr lang="zh-CN" altLang="en-US" sz="3200" b="1" dirty="0">
                <a:solidFill>
                  <a:srgbClr val="FF0000"/>
                </a:solidFill>
              </a:rPr>
              <a:t>大</a:t>
            </a:r>
            <a:r>
              <a:rPr lang="zh-CN" altLang="en-US" sz="3200" b="1" dirty="0"/>
              <a:t>，</a:t>
            </a:r>
            <a:r>
              <a:rPr lang="zh-CN" altLang="en-US" sz="3200" b="1" dirty="0">
                <a:solidFill>
                  <a:srgbClr val="FF0000"/>
                </a:solidFill>
              </a:rPr>
              <a:t>第一电离能大</a:t>
            </a:r>
            <a:r>
              <a:rPr lang="zh-CN" altLang="en-US" sz="3200" b="1" dirty="0"/>
              <a:t>，其</a:t>
            </a:r>
            <a:r>
              <a:rPr lang="zh-CN" altLang="en-US" sz="3200" b="1" dirty="0">
                <a:solidFill>
                  <a:srgbClr val="FF0000"/>
                </a:solidFill>
              </a:rPr>
              <a:t>非金属性</a:t>
            </a:r>
            <a:r>
              <a:rPr lang="zh-CN" altLang="en-US" sz="3200" b="1" dirty="0"/>
              <a:t>越</a:t>
            </a:r>
            <a:r>
              <a:rPr lang="zh-CN" altLang="en-US" sz="3200" b="1" dirty="0">
                <a:solidFill>
                  <a:srgbClr val="FF0000"/>
                </a:solidFill>
              </a:rPr>
              <a:t>强</a:t>
            </a:r>
            <a:r>
              <a:rPr lang="zh-CN" altLang="en-US" sz="3200" b="1" dirty="0"/>
              <a:t>，</a:t>
            </a:r>
            <a:r>
              <a:rPr lang="zh-CN" altLang="en-US" sz="3200" b="1" dirty="0">
                <a:solidFill>
                  <a:srgbClr val="FF0000"/>
                </a:solidFill>
              </a:rPr>
              <a:t>金属性</a:t>
            </a:r>
            <a:r>
              <a:rPr lang="zh-CN" altLang="en-US" sz="3200" b="1" dirty="0">
                <a:solidFill>
                  <a:schemeClr val="tx1"/>
                </a:solidFill>
              </a:rPr>
              <a:t>越</a:t>
            </a:r>
            <a:r>
              <a:rPr lang="zh-CN" altLang="en-US" sz="3200" b="1" dirty="0">
                <a:solidFill>
                  <a:srgbClr val="FF0000"/>
                </a:solidFill>
              </a:rPr>
              <a:t>弱 </a:t>
            </a:r>
            <a:r>
              <a:rPr lang="zh-CN" altLang="en-US" sz="3200" b="1" dirty="0"/>
              <a:t>；元素的</a:t>
            </a:r>
            <a:r>
              <a:rPr lang="zh-CN" altLang="en-US" sz="3200" b="1" dirty="0">
                <a:solidFill>
                  <a:srgbClr val="FF0000"/>
                </a:solidFill>
              </a:rPr>
              <a:t>原子半径越大</a:t>
            </a:r>
            <a:r>
              <a:rPr lang="zh-CN" altLang="zh-CN" sz="3200" b="1" dirty="0"/>
              <a:t>,</a:t>
            </a:r>
            <a:r>
              <a:rPr lang="zh-CN" altLang="en-US" sz="3200" b="1" dirty="0"/>
              <a:t>元素的</a:t>
            </a:r>
            <a:r>
              <a:rPr lang="zh-CN" altLang="en-US" sz="3200" b="1" dirty="0">
                <a:solidFill>
                  <a:srgbClr val="FF0000"/>
                </a:solidFill>
              </a:rPr>
              <a:t>电负性</a:t>
            </a:r>
            <a:r>
              <a:rPr lang="zh-CN" altLang="en-US" sz="3200" b="1" dirty="0"/>
              <a:t>越</a:t>
            </a:r>
            <a:r>
              <a:rPr lang="zh-CN" altLang="en-US" sz="3200" b="1" dirty="0">
                <a:solidFill>
                  <a:srgbClr val="FF0000"/>
                </a:solidFill>
              </a:rPr>
              <a:t>小</a:t>
            </a:r>
            <a:r>
              <a:rPr lang="zh-CN" altLang="en-US" sz="3200" b="1" dirty="0"/>
              <a:t>，</a:t>
            </a:r>
            <a:r>
              <a:rPr lang="zh-CN" altLang="en-US" sz="3200" b="1" dirty="0">
                <a:solidFill>
                  <a:srgbClr val="FF0000"/>
                </a:solidFill>
              </a:rPr>
              <a:t>第一电离能</a:t>
            </a:r>
            <a:r>
              <a:rPr lang="zh-CN" altLang="en-US" sz="3200" b="1" dirty="0"/>
              <a:t>越</a:t>
            </a:r>
            <a:r>
              <a:rPr lang="zh-CN" altLang="en-US" sz="3200" b="1" dirty="0">
                <a:solidFill>
                  <a:srgbClr val="FF0000"/>
                </a:solidFill>
              </a:rPr>
              <a:t>小</a:t>
            </a:r>
            <a:r>
              <a:rPr lang="zh-CN" altLang="en-US" sz="3200" b="1" dirty="0"/>
              <a:t>，其</a:t>
            </a:r>
            <a:r>
              <a:rPr lang="zh-CN" altLang="en-US" sz="3200" b="1" dirty="0">
                <a:solidFill>
                  <a:srgbClr val="FF0000"/>
                </a:solidFill>
              </a:rPr>
              <a:t>非金属性</a:t>
            </a:r>
            <a:r>
              <a:rPr lang="zh-CN" altLang="en-US" sz="3200" b="1" dirty="0"/>
              <a:t>越</a:t>
            </a:r>
            <a:r>
              <a:rPr lang="zh-CN" altLang="en-US" sz="3200" b="1" dirty="0">
                <a:solidFill>
                  <a:srgbClr val="FF0000"/>
                </a:solidFill>
              </a:rPr>
              <a:t>弱</a:t>
            </a:r>
            <a:r>
              <a:rPr lang="zh-CN" altLang="en-US" sz="3200" b="1" dirty="0"/>
              <a:t>，</a:t>
            </a:r>
            <a:r>
              <a:rPr lang="zh-CN" altLang="en-US" sz="3200" b="1" dirty="0">
                <a:solidFill>
                  <a:srgbClr val="FF0000"/>
                </a:solidFill>
              </a:rPr>
              <a:t>金属性</a:t>
            </a:r>
            <a:r>
              <a:rPr lang="zh-CN" altLang="en-US" sz="3200" b="1" dirty="0"/>
              <a:t>越</a:t>
            </a:r>
            <a:r>
              <a:rPr lang="zh-CN" altLang="en-US" sz="3200" b="1" dirty="0">
                <a:solidFill>
                  <a:srgbClr val="FF0000"/>
                </a:solidFill>
              </a:rPr>
              <a:t>强</a:t>
            </a:r>
            <a:r>
              <a:rPr lang="zh-CN" altLang="en-US" sz="3200" b="1" dirty="0"/>
              <a:t>。</a:t>
            </a:r>
            <a:endParaRPr lang="zh-CN" altLang="en-US" sz="3200" b="1" dirty="0"/>
          </a:p>
          <a:p>
            <a:pPr eaLnBrk="1" hangingPunct="1">
              <a:lnSpc>
                <a:spcPct val="150000"/>
              </a:lnSpc>
              <a:buNone/>
            </a:pPr>
            <a:r>
              <a:rPr lang="zh-CN" altLang="en-US" sz="3200" b="1" dirty="0"/>
              <a:t>          即</a:t>
            </a:r>
            <a:r>
              <a:rPr lang="zh-CN" altLang="zh-CN" sz="3200" b="1" dirty="0"/>
              <a:t>:</a:t>
            </a:r>
            <a:r>
              <a:rPr lang="zh-CN" altLang="en-US" sz="3200" b="1" dirty="0"/>
              <a:t>元素的性质呈周期性变化。</a:t>
            </a:r>
            <a:endParaRPr lang="zh-CN"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lide(fromBottom)">
                                      <p:cBhvr>
                                        <p:cTn id="7" dur="5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lide(fromBottom)">
                                      <p:cBhvr>
                                        <p:cTn id="12" dur="500"/>
                                        <p:tgtEl>
                                          <p:spTgt spid="266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slide(fromBottom)">
                                      <p:cBhvr>
                                        <p:cTn id="17" dur="500"/>
                                        <p:tgtEl>
                                          <p:spTgt spid="26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p:nvPr/>
        </p:nvSpPr>
        <p:spPr>
          <a:xfrm>
            <a:off x="1752600" y="0"/>
            <a:ext cx="4572000" cy="518160"/>
          </a:xfrm>
          <a:prstGeom prst="rect">
            <a:avLst/>
          </a:prstGeom>
          <a:noFill/>
          <a:ln w="9525">
            <a:noFill/>
          </a:ln>
        </p:spPr>
        <p:txBody>
          <a:bodyPr>
            <a:spAutoFit/>
          </a:bodyPr>
          <a:lstStyle/>
          <a:p>
            <a:pPr lvl="0" eaLnBrk="1" hangingPunct="1">
              <a:spcBef>
                <a:spcPct val="50000"/>
              </a:spcBef>
            </a:pPr>
            <a:r>
              <a:rPr lang="zh-CN" altLang="en-US" sz="2800" b="1" dirty="0">
                <a:solidFill>
                  <a:srgbClr val="006600"/>
                </a:solidFill>
                <a:latin typeface="Times New Roman" panose="02020603050405020304" pitchFamily="18" charset="0"/>
                <a:ea typeface="楷体_GB2312" pitchFamily="49" charset="-122"/>
              </a:rPr>
              <a:t>随着原子序数的递增</a:t>
            </a:r>
            <a:endParaRPr lang="zh-CN" altLang="en-US" sz="2800" b="1" dirty="0">
              <a:solidFill>
                <a:srgbClr val="006600"/>
              </a:solidFill>
              <a:latin typeface="Times New Roman" panose="02020603050405020304" pitchFamily="18" charset="0"/>
              <a:ea typeface="楷体_GB2312" pitchFamily="49" charset="-122"/>
            </a:endParaRPr>
          </a:p>
        </p:txBody>
      </p:sp>
      <p:sp>
        <p:nvSpPr>
          <p:cNvPr id="27651" name="Text Box 3"/>
          <p:cNvSpPr txBox="1"/>
          <p:nvPr/>
        </p:nvSpPr>
        <p:spPr>
          <a:xfrm>
            <a:off x="1524000" y="1143000"/>
            <a:ext cx="4572000" cy="518160"/>
          </a:xfrm>
          <a:prstGeom prst="rect">
            <a:avLst/>
          </a:prstGeom>
          <a:noFill/>
          <a:ln w="9525">
            <a:noFill/>
          </a:ln>
        </p:spPr>
        <p:txBody>
          <a:bodyPr>
            <a:spAutoFit/>
          </a:bodyPr>
          <a:lstStyle/>
          <a:p>
            <a:pPr lvl="0" eaLnBrk="1" hangingPunct="1">
              <a:spcBef>
                <a:spcPct val="50000"/>
              </a:spcBef>
            </a:pPr>
            <a:r>
              <a:rPr lang="zh-CN" altLang="en-US" sz="2800" b="1" dirty="0">
                <a:solidFill>
                  <a:srgbClr val="FF3300"/>
                </a:solidFill>
                <a:latin typeface="Times New Roman" panose="02020603050405020304" pitchFamily="18" charset="0"/>
                <a:ea typeface="楷体_GB2312" pitchFamily="49" charset="-122"/>
              </a:rPr>
              <a:t>核外电子排布呈周期性变化</a:t>
            </a:r>
            <a:endParaRPr lang="zh-CN" altLang="en-US" sz="2800" b="1" dirty="0">
              <a:solidFill>
                <a:srgbClr val="FF3300"/>
              </a:solidFill>
              <a:latin typeface="Times New Roman" panose="02020603050405020304" pitchFamily="18" charset="0"/>
              <a:ea typeface="楷体_GB2312" pitchFamily="49" charset="-122"/>
            </a:endParaRPr>
          </a:p>
        </p:txBody>
      </p:sp>
      <p:sp>
        <p:nvSpPr>
          <p:cNvPr id="27652" name="Text Box 4"/>
          <p:cNvSpPr txBox="1"/>
          <p:nvPr/>
        </p:nvSpPr>
        <p:spPr>
          <a:xfrm>
            <a:off x="1524000" y="3657600"/>
            <a:ext cx="4038600" cy="518160"/>
          </a:xfrm>
          <a:prstGeom prst="rect">
            <a:avLst/>
          </a:prstGeom>
          <a:noFill/>
          <a:ln w="9525">
            <a:noFill/>
          </a:ln>
        </p:spPr>
        <p:txBody>
          <a:bodyPr>
            <a:spAutoFit/>
          </a:bodyPr>
          <a:lstStyle/>
          <a:p>
            <a:pPr lvl="0" eaLnBrk="1" hangingPunct="1">
              <a:spcBef>
                <a:spcPct val="50000"/>
              </a:spcBef>
            </a:pPr>
            <a:r>
              <a:rPr lang="zh-CN" altLang="en-US" sz="2800" b="1" dirty="0">
                <a:solidFill>
                  <a:srgbClr val="FF3300"/>
                </a:solidFill>
                <a:latin typeface="Times New Roman" panose="02020603050405020304" pitchFamily="18" charset="0"/>
                <a:ea typeface="楷体_GB2312" pitchFamily="49" charset="-122"/>
              </a:rPr>
              <a:t>元素性质呈周期性变化</a:t>
            </a:r>
            <a:endParaRPr lang="zh-CN" altLang="en-US" sz="2800" b="1" dirty="0">
              <a:solidFill>
                <a:srgbClr val="FF3300"/>
              </a:solidFill>
              <a:latin typeface="Times New Roman" panose="02020603050405020304" pitchFamily="18" charset="0"/>
              <a:ea typeface="楷体_GB2312" pitchFamily="49" charset="-122"/>
            </a:endParaRPr>
          </a:p>
        </p:txBody>
      </p:sp>
      <p:sp>
        <p:nvSpPr>
          <p:cNvPr id="27653" name="Text Box 5"/>
          <p:cNvSpPr txBox="1"/>
          <p:nvPr/>
        </p:nvSpPr>
        <p:spPr>
          <a:xfrm>
            <a:off x="1905000" y="6019800"/>
            <a:ext cx="2362200" cy="579120"/>
          </a:xfrm>
          <a:prstGeom prst="rect">
            <a:avLst/>
          </a:prstGeom>
          <a:solidFill>
            <a:schemeClr val="bg1"/>
          </a:solidFill>
          <a:ln w="57150" cap="flat" cmpd="sng">
            <a:solidFill>
              <a:srgbClr val="006600"/>
            </a:solidFill>
            <a:prstDash val="solid"/>
            <a:miter/>
            <a:headEnd type="none" w="med" len="med"/>
            <a:tailEnd type="none" w="med" len="med"/>
          </a:ln>
        </p:spPr>
        <p:txBody>
          <a:bodyPr>
            <a:spAutoFit/>
          </a:bodyPr>
          <a:lstStyle/>
          <a:p>
            <a:pPr lvl="0" eaLnBrk="1" hangingPunct="1">
              <a:spcBef>
                <a:spcPct val="50000"/>
              </a:spcBef>
            </a:pPr>
            <a:r>
              <a:rPr lang="zh-CN" altLang="en-US" sz="3200" b="1" dirty="0">
                <a:solidFill>
                  <a:srgbClr val="FF3300"/>
                </a:solidFill>
                <a:latin typeface="Times New Roman" panose="02020603050405020304" pitchFamily="18" charset="0"/>
                <a:ea typeface="方正彩云简体" pitchFamily="2" charset="-122"/>
              </a:rPr>
              <a:t>元素周期律</a:t>
            </a:r>
            <a:endParaRPr lang="zh-CN" altLang="en-US" sz="3200" b="1" dirty="0">
              <a:solidFill>
                <a:srgbClr val="FF3300"/>
              </a:solidFill>
              <a:latin typeface="Times New Roman" panose="02020603050405020304" pitchFamily="18" charset="0"/>
              <a:ea typeface="方正彩云简体" pitchFamily="2" charset="-122"/>
            </a:endParaRPr>
          </a:p>
        </p:txBody>
      </p:sp>
      <p:sp>
        <p:nvSpPr>
          <p:cNvPr id="27654" name="Text Box 6"/>
          <p:cNvSpPr txBox="1"/>
          <p:nvPr/>
        </p:nvSpPr>
        <p:spPr>
          <a:xfrm>
            <a:off x="5791200" y="1905000"/>
            <a:ext cx="4876800" cy="457200"/>
          </a:xfrm>
          <a:prstGeom prst="rect">
            <a:avLst/>
          </a:prstGeom>
          <a:noFill/>
          <a:ln w="9525" cap="flat" cmpd="sng">
            <a:solidFill>
              <a:schemeClr val="accent2"/>
            </a:solidFill>
            <a:prstDash val="solid"/>
            <a:miter/>
            <a:headEnd type="none" w="med" len="med"/>
            <a:tailEnd type="none" w="med" len="med"/>
          </a:ln>
        </p:spPr>
        <p:txBody>
          <a:bodyPr>
            <a:spAutoFit/>
          </a:bodyPr>
          <a:lstStyle/>
          <a:p>
            <a:pPr lvl="0" eaLnBrk="1" hangingPunct="1">
              <a:spcBef>
                <a:spcPct val="50000"/>
              </a:spcBef>
            </a:pPr>
            <a:r>
              <a:rPr lang="zh-CN" altLang="en-US" sz="2400" b="1" dirty="0">
                <a:solidFill>
                  <a:srgbClr val="FF0000"/>
                </a:solidFill>
                <a:latin typeface="Times New Roman" panose="02020603050405020304" pitchFamily="18" charset="0"/>
                <a:ea typeface="楷体_GB2312" pitchFamily="49" charset="-122"/>
              </a:rPr>
              <a:t>原子半径：</a:t>
            </a:r>
            <a:endParaRPr lang="zh-CN" altLang="en-US" sz="2400" b="1" dirty="0">
              <a:solidFill>
                <a:srgbClr val="FF0000"/>
              </a:solidFill>
              <a:latin typeface="Times New Roman" panose="02020603050405020304" pitchFamily="18" charset="0"/>
              <a:ea typeface="楷体_GB2312" pitchFamily="49" charset="-122"/>
            </a:endParaRPr>
          </a:p>
        </p:txBody>
      </p:sp>
      <p:sp>
        <p:nvSpPr>
          <p:cNvPr id="27655" name="Text Box 7"/>
          <p:cNvSpPr txBox="1"/>
          <p:nvPr/>
        </p:nvSpPr>
        <p:spPr>
          <a:xfrm>
            <a:off x="5943600" y="2590800"/>
            <a:ext cx="4495800" cy="518160"/>
          </a:xfrm>
          <a:prstGeom prst="rect">
            <a:avLst/>
          </a:prstGeom>
          <a:noFill/>
          <a:ln w="9525" cap="flat" cmpd="sng">
            <a:solidFill>
              <a:schemeClr val="accent2"/>
            </a:solidFill>
            <a:prstDash val="solid"/>
            <a:miter/>
            <a:headEnd type="none" w="med" len="med"/>
            <a:tailEnd type="none" w="med" len="med"/>
          </a:ln>
        </p:spPr>
        <p:txBody>
          <a:bodyPr>
            <a:spAutoFit/>
          </a:bodyPr>
          <a:lstStyle/>
          <a:p>
            <a:pPr lvl="0" eaLnBrk="1" hangingPunct="1">
              <a:spcBef>
                <a:spcPct val="50000"/>
              </a:spcBef>
            </a:pPr>
            <a:r>
              <a:rPr lang="zh-CN" altLang="en-US" sz="2800" b="1" dirty="0">
                <a:solidFill>
                  <a:srgbClr val="FF0000"/>
                </a:solidFill>
                <a:latin typeface="Times New Roman" panose="02020603050405020304" pitchFamily="18" charset="0"/>
                <a:ea typeface="楷体_GB2312" pitchFamily="49" charset="-122"/>
              </a:rPr>
              <a:t>化合价：</a:t>
            </a:r>
            <a:endParaRPr lang="zh-CN" altLang="en-US" sz="2800" b="1" dirty="0">
              <a:solidFill>
                <a:srgbClr val="FF0000"/>
              </a:solidFill>
              <a:latin typeface="Times New Roman" panose="02020603050405020304" pitchFamily="18" charset="0"/>
              <a:ea typeface="楷体_GB2312" pitchFamily="49" charset="-122"/>
            </a:endParaRPr>
          </a:p>
        </p:txBody>
      </p:sp>
      <p:sp>
        <p:nvSpPr>
          <p:cNvPr id="27656" name="Text Box 8"/>
          <p:cNvSpPr txBox="1"/>
          <p:nvPr/>
        </p:nvSpPr>
        <p:spPr>
          <a:xfrm>
            <a:off x="6781800" y="3124200"/>
            <a:ext cx="3886200" cy="457200"/>
          </a:xfrm>
          <a:prstGeom prst="rect">
            <a:avLst/>
          </a:prstGeom>
          <a:noFill/>
          <a:ln w="9525">
            <a:noFill/>
          </a:ln>
        </p:spPr>
        <p:txBody>
          <a:bodyPr>
            <a:spAutoFit/>
          </a:bodyPr>
          <a:lstStyle/>
          <a:p>
            <a:pPr lvl="0" eaLnBrk="1" hangingPunct="1">
              <a:spcBef>
                <a:spcPct val="50000"/>
              </a:spcBef>
            </a:pPr>
            <a:r>
              <a:rPr lang="zh-CN" altLang="en-US" sz="2400" b="1" dirty="0">
                <a:latin typeface="Times New Roman" panose="02020603050405020304" pitchFamily="18" charset="0"/>
                <a:ea typeface="楷体_GB2312" pitchFamily="49" charset="-122"/>
              </a:rPr>
              <a:t>（稀有气体元素为零）</a:t>
            </a:r>
            <a:endParaRPr lang="zh-CN" altLang="en-US" sz="2400" b="1" dirty="0">
              <a:latin typeface="Times New Roman" panose="02020603050405020304" pitchFamily="18" charset="0"/>
              <a:ea typeface="楷体_GB2312" pitchFamily="49" charset="-122"/>
            </a:endParaRPr>
          </a:p>
        </p:txBody>
      </p:sp>
      <p:grpSp>
        <p:nvGrpSpPr>
          <p:cNvPr id="2" name="Group 9"/>
          <p:cNvGrpSpPr/>
          <p:nvPr/>
        </p:nvGrpSpPr>
        <p:grpSpPr>
          <a:xfrm>
            <a:off x="1905000" y="1905000"/>
            <a:ext cx="1447800" cy="1676400"/>
            <a:chOff x="0" y="0"/>
            <a:chExt cx="912" cy="1056"/>
          </a:xfrm>
        </p:grpSpPr>
        <p:sp>
          <p:nvSpPr>
            <p:cNvPr id="26658" name="AutoShape 10"/>
            <p:cNvSpPr/>
            <p:nvPr/>
          </p:nvSpPr>
          <p:spPr>
            <a:xfrm>
              <a:off x="672" y="0"/>
              <a:ext cx="240" cy="1056"/>
            </a:xfrm>
            <a:prstGeom prst="downArrow">
              <a:avLst>
                <a:gd name="adj1" fmla="val 50000"/>
                <a:gd name="adj2" fmla="val 110000"/>
              </a:avLst>
            </a:prstGeom>
            <a:solidFill>
              <a:schemeClr val="bg1"/>
            </a:solidFill>
            <a:ln w="57150" cap="flat" cmpd="sng">
              <a:solidFill>
                <a:srgbClr val="006600"/>
              </a:solidFill>
              <a:prstDash val="solid"/>
              <a:miter/>
              <a:headEnd type="none" w="med" len="med"/>
              <a:tailEnd type="none" w="med" len="med"/>
            </a:ln>
          </p:spPr>
          <p:txBody>
            <a:bodyPr vert="eaVert" wrap="none" anchor="ctr"/>
            <a:lstStyle/>
            <a:p>
              <a:pPr lvl="0" eaLnBrk="1" hangingPunct="1"/>
              <a:endParaRPr lang="zh-CN" altLang="en-US" dirty="0">
                <a:latin typeface="Arial" panose="020B0604020202020204" pitchFamily="34" charset="0"/>
                <a:ea typeface="宋体" panose="02010600030101010101" pitchFamily="2" charset="-122"/>
              </a:endParaRPr>
            </a:p>
          </p:txBody>
        </p:sp>
        <p:sp>
          <p:nvSpPr>
            <p:cNvPr id="26659" name="Rectangle 11"/>
            <p:cNvSpPr/>
            <p:nvPr/>
          </p:nvSpPr>
          <p:spPr>
            <a:xfrm>
              <a:off x="0" y="240"/>
              <a:ext cx="695" cy="288"/>
            </a:xfrm>
            <a:prstGeom prst="rect">
              <a:avLst/>
            </a:prstGeom>
            <a:noFill/>
            <a:ln w="9525">
              <a:noFill/>
            </a:ln>
          </p:spPr>
          <p:txBody>
            <a:bodyPr>
              <a:spAutoFit/>
            </a:bodyPr>
            <a:lstStyle/>
            <a:p>
              <a:pPr lvl="0" eaLnBrk="1" hangingPunct="1"/>
              <a:r>
                <a:rPr lang="zh-CN" altLang="en-US" sz="2400" b="1" dirty="0">
                  <a:solidFill>
                    <a:srgbClr val="006600"/>
                  </a:solidFill>
                  <a:latin typeface="Times New Roman" panose="02020603050405020304" pitchFamily="18" charset="0"/>
                  <a:ea typeface="楷体_GB2312" pitchFamily="49" charset="-122"/>
                </a:rPr>
                <a:t>决定了</a:t>
              </a:r>
              <a:endParaRPr lang="zh-CN" altLang="en-US" sz="2400" b="1" dirty="0">
                <a:solidFill>
                  <a:srgbClr val="006600"/>
                </a:solidFill>
                <a:latin typeface="Times New Roman" panose="02020603050405020304" pitchFamily="18" charset="0"/>
                <a:ea typeface="楷体_GB2312" pitchFamily="49" charset="-122"/>
              </a:endParaRPr>
            </a:p>
          </p:txBody>
        </p:sp>
      </p:grpSp>
      <p:grpSp>
        <p:nvGrpSpPr>
          <p:cNvPr id="3" name="Group 12"/>
          <p:cNvGrpSpPr/>
          <p:nvPr/>
        </p:nvGrpSpPr>
        <p:grpSpPr>
          <a:xfrm>
            <a:off x="1828800" y="4191000"/>
            <a:ext cx="1600200" cy="1600200"/>
            <a:chOff x="0" y="0"/>
            <a:chExt cx="1008" cy="1008"/>
          </a:xfrm>
        </p:grpSpPr>
        <p:sp>
          <p:nvSpPr>
            <p:cNvPr id="26656" name="AutoShape 13"/>
            <p:cNvSpPr/>
            <p:nvPr/>
          </p:nvSpPr>
          <p:spPr>
            <a:xfrm>
              <a:off x="768" y="0"/>
              <a:ext cx="240" cy="1008"/>
            </a:xfrm>
            <a:prstGeom prst="downArrow">
              <a:avLst>
                <a:gd name="adj1" fmla="val 50000"/>
                <a:gd name="adj2" fmla="val 105000"/>
              </a:avLst>
            </a:prstGeom>
            <a:solidFill>
              <a:schemeClr val="bg1"/>
            </a:solidFill>
            <a:ln w="57150" cap="flat" cmpd="sng">
              <a:solidFill>
                <a:srgbClr val="006600"/>
              </a:solidFill>
              <a:prstDash val="solid"/>
              <a:miter/>
              <a:headEnd type="none" w="med" len="med"/>
              <a:tailEnd type="none" w="med" len="med"/>
            </a:ln>
          </p:spPr>
          <p:txBody>
            <a:bodyPr vert="eaVert" wrap="none" anchor="ctr"/>
            <a:lstStyle/>
            <a:p>
              <a:pPr lvl="0" eaLnBrk="1" hangingPunct="1"/>
              <a:endParaRPr lang="zh-CN" altLang="en-US" dirty="0">
                <a:latin typeface="Arial" panose="020B0604020202020204" pitchFamily="34" charset="0"/>
                <a:ea typeface="宋体" panose="02010600030101010101" pitchFamily="2" charset="-122"/>
              </a:endParaRPr>
            </a:p>
          </p:txBody>
        </p:sp>
        <p:sp>
          <p:nvSpPr>
            <p:cNvPr id="26657" name="Rectangle 14"/>
            <p:cNvSpPr/>
            <p:nvPr/>
          </p:nvSpPr>
          <p:spPr>
            <a:xfrm>
              <a:off x="0" y="144"/>
              <a:ext cx="694" cy="288"/>
            </a:xfrm>
            <a:prstGeom prst="rect">
              <a:avLst/>
            </a:prstGeom>
            <a:noFill/>
            <a:ln w="9525">
              <a:noFill/>
            </a:ln>
          </p:spPr>
          <p:txBody>
            <a:bodyPr wrap="none">
              <a:spAutoFit/>
            </a:bodyPr>
            <a:lstStyle/>
            <a:p>
              <a:pPr lvl="0" eaLnBrk="1" hangingPunct="1"/>
              <a:r>
                <a:rPr lang="zh-CN" altLang="en-US" sz="2400" b="1" dirty="0">
                  <a:solidFill>
                    <a:srgbClr val="006600"/>
                  </a:solidFill>
                  <a:latin typeface="Times New Roman" panose="02020603050405020304" pitchFamily="18" charset="0"/>
                  <a:ea typeface="楷体_GB2312" pitchFamily="49" charset="-122"/>
                </a:rPr>
                <a:t>归纳出</a:t>
              </a:r>
              <a:endParaRPr lang="zh-CN" altLang="en-US" sz="2400" b="1" dirty="0">
                <a:solidFill>
                  <a:srgbClr val="006600"/>
                </a:solidFill>
                <a:latin typeface="Times New Roman" panose="02020603050405020304" pitchFamily="18" charset="0"/>
                <a:ea typeface="楷体_GB2312" pitchFamily="49" charset="-122"/>
              </a:endParaRPr>
            </a:p>
          </p:txBody>
        </p:sp>
      </p:grpSp>
      <p:grpSp>
        <p:nvGrpSpPr>
          <p:cNvPr id="4" name="Group 15"/>
          <p:cNvGrpSpPr/>
          <p:nvPr/>
        </p:nvGrpSpPr>
        <p:grpSpPr>
          <a:xfrm>
            <a:off x="6172200" y="762000"/>
            <a:ext cx="4495800" cy="1066800"/>
            <a:chOff x="0" y="0"/>
            <a:chExt cx="2832" cy="672"/>
          </a:xfrm>
        </p:grpSpPr>
        <p:sp>
          <p:nvSpPr>
            <p:cNvPr id="26653" name="Text Box 16"/>
            <p:cNvSpPr txBox="1"/>
            <p:nvPr/>
          </p:nvSpPr>
          <p:spPr>
            <a:xfrm>
              <a:off x="144" y="0"/>
              <a:ext cx="2448" cy="326"/>
            </a:xfrm>
            <a:prstGeom prst="rect">
              <a:avLst/>
            </a:prstGeom>
            <a:noFill/>
            <a:ln w="9525" cap="flat" cmpd="sng">
              <a:solidFill>
                <a:schemeClr val="accent2"/>
              </a:solidFill>
              <a:prstDash val="solid"/>
              <a:miter/>
              <a:headEnd type="none" w="med" len="med"/>
              <a:tailEnd type="none" w="med" len="med"/>
            </a:ln>
          </p:spPr>
          <p:txBody>
            <a:bodyPr>
              <a:spAutoFit/>
            </a:bodyPr>
            <a:lstStyle/>
            <a:p>
              <a:pPr lvl="0" eaLnBrk="1" hangingPunct="1">
                <a:spcBef>
                  <a:spcPct val="50000"/>
                </a:spcBef>
              </a:pPr>
              <a:r>
                <a:rPr lang="zh-CN" altLang="en-US" sz="2800" b="1" dirty="0">
                  <a:solidFill>
                    <a:srgbClr val="FF0000"/>
                  </a:solidFill>
                  <a:latin typeface="Times New Roman" panose="02020603050405020304" pitchFamily="18" charset="0"/>
                  <a:ea typeface="楷体_GB2312" pitchFamily="49" charset="-122"/>
                </a:rPr>
                <a:t>最外层电子数  </a:t>
              </a:r>
              <a:r>
                <a:rPr lang="zh-CN" altLang="zh-CN" sz="2800" b="1" dirty="0">
                  <a:solidFill>
                    <a:srgbClr val="FF0000"/>
                  </a:solidFill>
                  <a:latin typeface="Times New Roman" panose="02020603050405020304" pitchFamily="18" charset="0"/>
                  <a:ea typeface="楷体_GB2312" pitchFamily="49" charset="-122"/>
                </a:rPr>
                <a:t>1→8</a:t>
              </a:r>
              <a:endParaRPr lang="zh-CN" altLang="zh-CN" sz="2800" b="1" dirty="0">
                <a:solidFill>
                  <a:srgbClr val="FF0000"/>
                </a:solidFill>
                <a:latin typeface="Times New Roman" panose="02020603050405020304" pitchFamily="18" charset="0"/>
                <a:ea typeface="楷体_GB2312" pitchFamily="49" charset="-122"/>
              </a:endParaRPr>
            </a:p>
          </p:txBody>
        </p:sp>
        <p:sp>
          <p:nvSpPr>
            <p:cNvPr id="26654" name="Text Box 17"/>
            <p:cNvSpPr txBox="1"/>
            <p:nvPr/>
          </p:nvSpPr>
          <p:spPr>
            <a:xfrm>
              <a:off x="192" y="384"/>
              <a:ext cx="2640" cy="288"/>
            </a:xfrm>
            <a:prstGeom prst="rect">
              <a:avLst/>
            </a:prstGeom>
            <a:noFill/>
            <a:ln w="9525">
              <a:noFill/>
            </a:ln>
          </p:spPr>
          <p:txBody>
            <a:bodyPr>
              <a:spAutoFit/>
            </a:bodyPr>
            <a:lstStyle/>
            <a:p>
              <a:pPr lvl="0" eaLnBrk="1" hangingPunct="1">
                <a:spcBef>
                  <a:spcPct val="50000"/>
                </a:spcBef>
              </a:pPr>
              <a:r>
                <a:rPr lang="zh-CN" altLang="en-US" sz="2400" b="1" dirty="0">
                  <a:latin typeface="Times New Roman" panose="02020603050405020304" pitchFamily="18" charset="0"/>
                  <a:ea typeface="楷体_GB2312" pitchFamily="49" charset="-122"/>
                </a:rPr>
                <a:t>（</a:t>
              </a:r>
              <a:r>
                <a:rPr lang="zh-CN" altLang="zh-CN" sz="2400" b="1" dirty="0">
                  <a:latin typeface="Times New Roman" panose="02020603050405020304" pitchFamily="18" charset="0"/>
                  <a:ea typeface="楷体_GB2312" pitchFamily="49" charset="-122"/>
                </a:rPr>
                <a:t>K</a:t>
              </a:r>
              <a:r>
                <a:rPr lang="zh-CN" altLang="en-US" sz="2400" b="1" dirty="0">
                  <a:latin typeface="Times New Roman" panose="02020603050405020304" pitchFamily="18" charset="0"/>
                  <a:ea typeface="楷体_GB2312" pitchFamily="49" charset="-122"/>
                </a:rPr>
                <a:t>层电子数  </a:t>
              </a:r>
              <a:r>
                <a:rPr lang="zh-CN" altLang="zh-CN" sz="2400" b="1" dirty="0">
                  <a:latin typeface="Times New Roman" panose="02020603050405020304" pitchFamily="18" charset="0"/>
                  <a:ea typeface="楷体_GB2312" pitchFamily="49" charset="-122"/>
                </a:rPr>
                <a:t>1→2</a:t>
              </a:r>
              <a:r>
                <a:rPr lang="zh-CN" altLang="en-US" sz="2400" b="1" dirty="0">
                  <a:latin typeface="Times New Roman" panose="02020603050405020304" pitchFamily="18" charset="0"/>
                  <a:ea typeface="楷体_GB2312" pitchFamily="49" charset="-122"/>
                </a:rPr>
                <a:t>）</a:t>
              </a:r>
              <a:endParaRPr lang="zh-CN" altLang="en-US" sz="2400" b="1" dirty="0">
                <a:latin typeface="Times New Roman" panose="02020603050405020304" pitchFamily="18" charset="0"/>
                <a:ea typeface="楷体_GB2312" pitchFamily="49" charset="-122"/>
              </a:endParaRPr>
            </a:p>
          </p:txBody>
        </p:sp>
        <p:sp>
          <p:nvSpPr>
            <p:cNvPr id="26655" name="AutoShape 18"/>
            <p:cNvSpPr/>
            <p:nvPr/>
          </p:nvSpPr>
          <p:spPr>
            <a:xfrm>
              <a:off x="0" y="192"/>
              <a:ext cx="96" cy="432"/>
            </a:xfrm>
            <a:prstGeom prst="leftBrace">
              <a:avLst>
                <a:gd name="adj1" fmla="val 37500"/>
                <a:gd name="adj2" fmla="val 50000"/>
              </a:avLst>
            </a:prstGeom>
            <a:noFill/>
            <a:ln w="57150" cap="flat" cmpd="sng">
              <a:solidFill>
                <a:srgbClr val="800080"/>
              </a:solidFill>
              <a:prstDash val="solid"/>
              <a:headEnd type="none" w="med" len="med"/>
              <a:tailEnd type="none" w="med" len="med"/>
            </a:ln>
          </p:spPr>
          <p:txBody>
            <a:bodyPr wrap="none" anchor="ctr"/>
            <a:lstStyle/>
            <a:p>
              <a:pPr lvl="0" algn="ctr" eaLnBrk="1" hangingPunct="1"/>
              <a:endParaRPr lang="zh-CN" altLang="zh-CN" sz="2400" dirty="0">
                <a:solidFill>
                  <a:schemeClr val="accent2"/>
                </a:solidFill>
                <a:latin typeface="Times New Roman" panose="02020603050405020304" pitchFamily="18" charset="0"/>
                <a:ea typeface="宋体" panose="02010600030101010101" pitchFamily="2" charset="-122"/>
              </a:endParaRPr>
            </a:p>
          </p:txBody>
        </p:sp>
      </p:grpSp>
      <p:sp>
        <p:nvSpPr>
          <p:cNvPr id="27667" name="AutoShape 19"/>
          <p:cNvSpPr/>
          <p:nvPr/>
        </p:nvSpPr>
        <p:spPr>
          <a:xfrm>
            <a:off x="5562600" y="1981200"/>
            <a:ext cx="228600" cy="3962400"/>
          </a:xfrm>
          <a:prstGeom prst="leftBrace">
            <a:avLst>
              <a:gd name="adj1" fmla="val 144444"/>
              <a:gd name="adj2" fmla="val 50000"/>
            </a:avLst>
          </a:prstGeom>
          <a:noFill/>
          <a:ln w="57150" cap="flat" cmpd="sng">
            <a:solidFill>
              <a:srgbClr val="800080"/>
            </a:solidFill>
            <a:prstDash val="solid"/>
            <a:headEnd type="none" w="med" len="med"/>
            <a:tailEnd type="none" w="med" len="med"/>
          </a:ln>
        </p:spPr>
        <p:txBody>
          <a:bodyPr wrap="none" anchor="ctr"/>
          <a:lstStyle/>
          <a:p>
            <a:pPr lvl="0" eaLnBrk="1" hangingPunct="1"/>
            <a:endParaRPr lang="zh-CN" altLang="en-US" dirty="0">
              <a:latin typeface="Arial" panose="020B0604020202020204" pitchFamily="34" charset="0"/>
              <a:ea typeface="宋体" panose="02010600030101010101" pitchFamily="2" charset="-122"/>
            </a:endParaRPr>
          </a:p>
        </p:txBody>
      </p:sp>
      <p:grpSp>
        <p:nvGrpSpPr>
          <p:cNvPr id="5" name="Group 20"/>
          <p:cNvGrpSpPr/>
          <p:nvPr/>
        </p:nvGrpSpPr>
        <p:grpSpPr>
          <a:xfrm>
            <a:off x="1981200" y="457200"/>
            <a:ext cx="1371600" cy="685800"/>
            <a:chOff x="0" y="0"/>
            <a:chExt cx="864" cy="432"/>
          </a:xfrm>
        </p:grpSpPr>
        <p:sp>
          <p:nvSpPr>
            <p:cNvPr id="26651" name="AutoShape 21"/>
            <p:cNvSpPr/>
            <p:nvPr/>
          </p:nvSpPr>
          <p:spPr>
            <a:xfrm>
              <a:off x="624" y="0"/>
              <a:ext cx="240" cy="432"/>
            </a:xfrm>
            <a:prstGeom prst="downArrow">
              <a:avLst>
                <a:gd name="adj1" fmla="val 50000"/>
                <a:gd name="adj2" fmla="val 45000"/>
              </a:avLst>
            </a:prstGeom>
            <a:solidFill>
              <a:schemeClr val="bg1"/>
            </a:solidFill>
            <a:ln w="57150" cap="flat" cmpd="sng">
              <a:solidFill>
                <a:srgbClr val="006600"/>
              </a:solidFill>
              <a:prstDash val="solid"/>
              <a:miter/>
              <a:headEnd type="none" w="med" len="med"/>
              <a:tailEnd type="none" w="med" len="med"/>
            </a:ln>
          </p:spPr>
          <p:txBody>
            <a:bodyPr vert="eaVert" wrap="none" anchor="ctr"/>
            <a:lstStyle/>
            <a:p>
              <a:pPr lvl="0" eaLnBrk="1" hangingPunct="1"/>
              <a:endParaRPr lang="zh-CN" altLang="en-US" dirty="0">
                <a:latin typeface="Arial" panose="020B0604020202020204" pitchFamily="34" charset="0"/>
                <a:ea typeface="宋体" panose="02010600030101010101" pitchFamily="2" charset="-122"/>
              </a:endParaRPr>
            </a:p>
          </p:txBody>
        </p:sp>
        <p:sp>
          <p:nvSpPr>
            <p:cNvPr id="26652" name="Rectangle 22"/>
            <p:cNvSpPr/>
            <p:nvPr/>
          </p:nvSpPr>
          <p:spPr>
            <a:xfrm>
              <a:off x="0" y="48"/>
              <a:ext cx="694" cy="288"/>
            </a:xfrm>
            <a:prstGeom prst="rect">
              <a:avLst/>
            </a:prstGeom>
            <a:noFill/>
            <a:ln w="9525">
              <a:noFill/>
            </a:ln>
          </p:spPr>
          <p:txBody>
            <a:bodyPr wrap="none">
              <a:spAutoFit/>
            </a:bodyPr>
            <a:lstStyle/>
            <a:p>
              <a:pPr lvl="0" eaLnBrk="1" hangingPunct="1"/>
              <a:r>
                <a:rPr lang="zh-CN" altLang="en-US" sz="2400" b="1" dirty="0">
                  <a:solidFill>
                    <a:srgbClr val="006600"/>
                  </a:solidFill>
                  <a:latin typeface="Times New Roman" panose="02020603050405020304" pitchFamily="18" charset="0"/>
                  <a:ea typeface="楷体_GB2312" pitchFamily="49" charset="-122"/>
                </a:rPr>
                <a:t>引起了</a:t>
              </a:r>
              <a:endParaRPr lang="zh-CN" altLang="en-US" sz="2400" b="1" dirty="0">
                <a:solidFill>
                  <a:srgbClr val="006600"/>
                </a:solidFill>
                <a:latin typeface="Times New Roman" panose="02020603050405020304" pitchFamily="18" charset="0"/>
                <a:ea typeface="楷体_GB2312" pitchFamily="49" charset="-122"/>
              </a:endParaRPr>
            </a:p>
          </p:txBody>
        </p:sp>
      </p:grpSp>
      <p:sp>
        <p:nvSpPr>
          <p:cNvPr id="27671" name="Text Box 23"/>
          <p:cNvSpPr txBox="1"/>
          <p:nvPr/>
        </p:nvSpPr>
        <p:spPr>
          <a:xfrm>
            <a:off x="6400800" y="3657600"/>
            <a:ext cx="3352800" cy="518160"/>
          </a:xfrm>
          <a:prstGeom prst="rect">
            <a:avLst/>
          </a:prstGeom>
          <a:noFill/>
          <a:ln w="9525" cap="flat" cmpd="sng">
            <a:solidFill>
              <a:schemeClr val="accent2"/>
            </a:solidFill>
            <a:prstDash val="solid"/>
            <a:miter/>
            <a:headEnd type="none" w="med" len="med"/>
            <a:tailEnd type="none" w="med" len="med"/>
          </a:ln>
        </p:spPr>
        <p:txBody>
          <a:bodyPr>
            <a:spAutoFit/>
          </a:bodyPr>
          <a:lstStyle/>
          <a:p>
            <a:pPr lvl="0" eaLnBrk="1" hangingPunct="1">
              <a:spcBef>
                <a:spcPct val="50000"/>
              </a:spcBef>
            </a:pPr>
            <a:r>
              <a:rPr lang="zh-CN" altLang="en-US" sz="2800" b="1" dirty="0">
                <a:solidFill>
                  <a:srgbClr val="FF0000"/>
                </a:solidFill>
                <a:latin typeface="Times New Roman" panose="02020603050405020304" pitchFamily="18" charset="0"/>
                <a:ea typeface="楷体_GB2312" pitchFamily="49" charset="-122"/>
              </a:rPr>
              <a:t>非金属性：</a:t>
            </a:r>
            <a:endParaRPr lang="zh-CN" altLang="en-US" sz="2800" b="1" dirty="0">
              <a:solidFill>
                <a:srgbClr val="FF0000"/>
              </a:solidFill>
              <a:latin typeface="Times New Roman" panose="02020603050405020304" pitchFamily="18" charset="0"/>
              <a:ea typeface="楷体_GB2312" pitchFamily="49" charset="-122"/>
            </a:endParaRPr>
          </a:p>
        </p:txBody>
      </p:sp>
      <p:sp>
        <p:nvSpPr>
          <p:cNvPr id="27672" name="Text Box 24"/>
          <p:cNvSpPr txBox="1"/>
          <p:nvPr/>
        </p:nvSpPr>
        <p:spPr>
          <a:xfrm>
            <a:off x="5943600" y="4953000"/>
            <a:ext cx="4495800" cy="518160"/>
          </a:xfrm>
          <a:prstGeom prst="rect">
            <a:avLst/>
          </a:prstGeom>
          <a:noFill/>
          <a:ln w="9525" cap="flat" cmpd="sng">
            <a:solidFill>
              <a:schemeClr val="accent2"/>
            </a:solidFill>
            <a:prstDash val="solid"/>
            <a:miter/>
            <a:headEnd type="none" w="med" len="med"/>
            <a:tailEnd type="none" w="med" len="med"/>
          </a:ln>
        </p:spPr>
        <p:txBody>
          <a:bodyPr>
            <a:spAutoFit/>
          </a:bodyPr>
          <a:lstStyle/>
          <a:p>
            <a:pPr lvl="0" eaLnBrk="1" hangingPunct="1">
              <a:spcBef>
                <a:spcPct val="50000"/>
              </a:spcBef>
            </a:pPr>
            <a:r>
              <a:rPr lang="zh-CN" altLang="en-US" sz="2800" b="1" dirty="0">
                <a:solidFill>
                  <a:srgbClr val="FF0000"/>
                </a:solidFill>
                <a:latin typeface="Times New Roman" panose="02020603050405020304" pitchFamily="18" charset="0"/>
                <a:ea typeface="楷体_GB2312" pitchFamily="49" charset="-122"/>
              </a:rPr>
              <a:t>第一电离能：</a:t>
            </a:r>
            <a:endParaRPr lang="zh-CN" altLang="en-US" sz="2800" b="1" dirty="0">
              <a:solidFill>
                <a:srgbClr val="FF0000"/>
              </a:solidFill>
              <a:latin typeface="Times New Roman" panose="02020603050405020304" pitchFamily="18" charset="0"/>
              <a:ea typeface="楷体_GB2312" pitchFamily="49" charset="-122"/>
            </a:endParaRPr>
          </a:p>
        </p:txBody>
      </p:sp>
      <p:sp>
        <p:nvSpPr>
          <p:cNvPr id="27673" name="Text Box 25"/>
          <p:cNvSpPr txBox="1"/>
          <p:nvPr/>
        </p:nvSpPr>
        <p:spPr>
          <a:xfrm>
            <a:off x="5943600" y="5562600"/>
            <a:ext cx="4572000" cy="457200"/>
          </a:xfrm>
          <a:prstGeom prst="rect">
            <a:avLst/>
          </a:prstGeom>
          <a:noFill/>
          <a:ln w="9525" cap="flat" cmpd="sng">
            <a:solidFill>
              <a:schemeClr val="accent2"/>
            </a:solidFill>
            <a:prstDash val="solid"/>
            <a:miter/>
            <a:headEnd type="none" w="med" len="med"/>
            <a:tailEnd type="none" w="med" len="med"/>
          </a:ln>
        </p:spPr>
        <p:txBody>
          <a:bodyPr>
            <a:spAutoFit/>
          </a:bodyPr>
          <a:lstStyle/>
          <a:p>
            <a:pPr lvl="0" eaLnBrk="1" hangingPunct="1">
              <a:spcBef>
                <a:spcPct val="50000"/>
              </a:spcBef>
            </a:pPr>
            <a:r>
              <a:rPr lang="zh-CN" altLang="en-US" sz="2400" b="1" dirty="0">
                <a:solidFill>
                  <a:srgbClr val="FF0000"/>
                </a:solidFill>
                <a:latin typeface="Times New Roman" panose="02020603050405020304" pitchFamily="18" charset="0"/>
                <a:ea typeface="楷体_GB2312" pitchFamily="49" charset="-122"/>
              </a:rPr>
              <a:t>电负性  ：</a:t>
            </a:r>
            <a:endParaRPr lang="zh-CN" altLang="en-US" sz="2400" b="1" dirty="0">
              <a:solidFill>
                <a:srgbClr val="FF0000"/>
              </a:solidFill>
              <a:latin typeface="Arial" panose="020B0604020202020204" pitchFamily="34" charset="0"/>
              <a:ea typeface="宋体" panose="02010600030101010101" pitchFamily="2" charset="-122"/>
            </a:endParaRPr>
          </a:p>
        </p:txBody>
      </p:sp>
      <p:sp>
        <p:nvSpPr>
          <p:cNvPr id="27674" name="Text Box 26"/>
          <p:cNvSpPr txBox="1"/>
          <p:nvPr/>
        </p:nvSpPr>
        <p:spPr>
          <a:xfrm>
            <a:off x="6400800" y="4343400"/>
            <a:ext cx="3352800" cy="518160"/>
          </a:xfrm>
          <a:prstGeom prst="rect">
            <a:avLst/>
          </a:prstGeom>
          <a:noFill/>
          <a:ln w="9525" cap="flat" cmpd="sng">
            <a:solidFill>
              <a:schemeClr val="accent2"/>
            </a:solidFill>
            <a:prstDash val="solid"/>
            <a:miter/>
            <a:headEnd type="none" w="med" len="med"/>
            <a:tailEnd type="none" w="med" len="med"/>
          </a:ln>
        </p:spPr>
        <p:txBody>
          <a:bodyPr>
            <a:spAutoFit/>
          </a:bodyPr>
          <a:lstStyle/>
          <a:p>
            <a:pPr lvl="0" eaLnBrk="1" hangingPunct="1">
              <a:spcBef>
                <a:spcPct val="50000"/>
              </a:spcBef>
            </a:pPr>
            <a:r>
              <a:rPr lang="zh-CN" altLang="en-US" sz="2800" b="1" dirty="0">
                <a:solidFill>
                  <a:srgbClr val="FF0000"/>
                </a:solidFill>
                <a:latin typeface="Times New Roman" panose="02020603050405020304" pitchFamily="18" charset="0"/>
                <a:ea typeface="楷体_GB2312" pitchFamily="49" charset="-122"/>
              </a:rPr>
              <a:t>金属性：</a:t>
            </a:r>
            <a:endParaRPr lang="zh-CN" altLang="en-US" sz="2800" b="1" dirty="0">
              <a:solidFill>
                <a:srgbClr val="FF0000"/>
              </a:solidFill>
              <a:latin typeface="Times New Roman" panose="02020603050405020304" pitchFamily="18" charset="0"/>
              <a:ea typeface="楷体_GB2312" pitchFamily="49" charset="-122"/>
            </a:endParaRPr>
          </a:p>
        </p:txBody>
      </p:sp>
      <p:sp>
        <p:nvSpPr>
          <p:cNvPr id="27675" name="AutoShape 27"/>
          <p:cNvSpPr/>
          <p:nvPr/>
        </p:nvSpPr>
        <p:spPr>
          <a:xfrm>
            <a:off x="6096000" y="3733800"/>
            <a:ext cx="152400" cy="1066800"/>
          </a:xfrm>
          <a:prstGeom prst="leftBrace">
            <a:avLst>
              <a:gd name="adj1" fmla="val 58333"/>
              <a:gd name="adj2" fmla="val 50000"/>
            </a:avLst>
          </a:prstGeom>
          <a:noFill/>
          <a:ln w="44450" cap="flat" cmpd="sng">
            <a:solidFill>
              <a:srgbClr val="800080"/>
            </a:solidFill>
            <a:prstDash val="solid"/>
            <a:headEnd type="none" w="med" len="med"/>
            <a:tailEnd type="none" w="med" len="med"/>
          </a:ln>
        </p:spPr>
        <p:txBody>
          <a:bodyPr wrap="none" anchor="ctr"/>
          <a:lstStyle/>
          <a:p>
            <a:pPr lvl="0" eaLnBrk="1" hangingPunct="1"/>
            <a:endParaRPr lang="zh-CN" altLang="en-US" dirty="0">
              <a:latin typeface="Arial" panose="020B0604020202020204" pitchFamily="34" charset="0"/>
              <a:ea typeface="宋体" panose="02010600030101010101" pitchFamily="2" charset="-122"/>
            </a:endParaRPr>
          </a:p>
        </p:txBody>
      </p:sp>
      <p:sp>
        <p:nvSpPr>
          <p:cNvPr id="27676" name="Text Box 28"/>
          <p:cNvSpPr txBox="1"/>
          <p:nvPr/>
        </p:nvSpPr>
        <p:spPr>
          <a:xfrm>
            <a:off x="1524000" y="1143000"/>
            <a:ext cx="4419600" cy="579120"/>
          </a:xfrm>
          <a:prstGeom prst="rect">
            <a:avLst/>
          </a:prstGeom>
          <a:noFill/>
          <a:ln w="47625" cap="flat" cmpd="sng">
            <a:solidFill>
              <a:srgbClr val="800080"/>
            </a:solidFill>
            <a:prstDash val="solid"/>
            <a:miter/>
            <a:headEnd type="none" w="med" len="med"/>
            <a:tailEnd type="none" w="med" len="med"/>
          </a:ln>
        </p:spPr>
        <p:txBody>
          <a:bodyPr>
            <a:spAutoFit/>
          </a:bodyPr>
          <a:lstStyle/>
          <a:p>
            <a:pPr lvl="0" eaLnBrk="1" hangingPunct="1">
              <a:spcBef>
                <a:spcPct val="50000"/>
              </a:spcBef>
            </a:pPr>
            <a:endParaRPr lang="zh-CN" altLang="zh-CN" sz="3200" dirty="0">
              <a:latin typeface="Arial" panose="020B0604020202020204" pitchFamily="34" charset="0"/>
              <a:ea typeface="宋体" panose="02010600030101010101" pitchFamily="2" charset="-122"/>
            </a:endParaRPr>
          </a:p>
        </p:txBody>
      </p:sp>
      <p:sp>
        <p:nvSpPr>
          <p:cNvPr id="27677" name="AutoShape 29"/>
          <p:cNvSpPr/>
          <p:nvPr/>
        </p:nvSpPr>
        <p:spPr>
          <a:xfrm>
            <a:off x="5105400" y="0"/>
            <a:ext cx="5562600" cy="533400"/>
          </a:xfrm>
          <a:prstGeom prst="wedgeRoundRectCallout">
            <a:avLst>
              <a:gd name="adj1" fmla="val -46745"/>
              <a:gd name="adj2" fmla="val 172917"/>
              <a:gd name="adj3" fmla="val 16667"/>
            </a:avLst>
          </a:prstGeom>
          <a:solidFill>
            <a:schemeClr val="accent1"/>
          </a:solidFill>
          <a:ln w="9525" cap="flat" cmpd="sng">
            <a:solidFill>
              <a:schemeClr val="tx1"/>
            </a:solidFill>
            <a:prstDash val="solid"/>
            <a:miter/>
            <a:headEnd type="none" w="med" len="med"/>
            <a:tailEnd type="none" w="med" len="med"/>
          </a:ln>
        </p:spPr>
        <p:txBody>
          <a:bodyPr/>
          <a:lstStyle/>
          <a:p>
            <a:pPr lvl="0" algn="ctr" eaLnBrk="1" hangingPunct="1"/>
            <a:r>
              <a:rPr lang="zh-CN" altLang="en-US" sz="2400" b="1" dirty="0">
                <a:solidFill>
                  <a:srgbClr val="800080"/>
                </a:solidFill>
                <a:latin typeface="Arial" panose="020B0604020202020204" pitchFamily="34" charset="0"/>
                <a:ea typeface="宋体" panose="02010600030101010101" pitchFamily="2" charset="-122"/>
              </a:rPr>
              <a:t>元素性质呈周期性变化的根本原因</a:t>
            </a:r>
            <a:endParaRPr lang="zh-CN" altLang="en-US" sz="2400" b="1" dirty="0">
              <a:solidFill>
                <a:srgbClr val="800080"/>
              </a:solidFill>
              <a:latin typeface="Arial" panose="020B0604020202020204" pitchFamily="34" charset="0"/>
              <a:ea typeface="宋体" panose="02010600030101010101" pitchFamily="2" charset="-122"/>
            </a:endParaRPr>
          </a:p>
        </p:txBody>
      </p:sp>
      <p:sp>
        <p:nvSpPr>
          <p:cNvPr id="27678" name="Rectangle 30"/>
          <p:cNvSpPr/>
          <p:nvPr/>
        </p:nvSpPr>
        <p:spPr>
          <a:xfrm>
            <a:off x="7620000" y="1955800"/>
            <a:ext cx="2735580" cy="396240"/>
          </a:xfrm>
          <a:prstGeom prst="rect">
            <a:avLst/>
          </a:prstGeom>
          <a:noFill/>
          <a:ln w="9525">
            <a:noFill/>
          </a:ln>
        </p:spPr>
        <p:txBody>
          <a:bodyPr wrap="none">
            <a:spAutoFit/>
          </a:bodyPr>
          <a:lstStyle/>
          <a:p>
            <a:pPr lvl="0" eaLnBrk="1" hangingPunct="1"/>
            <a:r>
              <a:rPr lang="zh-CN" altLang="en-US" sz="2000" b="1" dirty="0">
                <a:solidFill>
                  <a:srgbClr val="FF0000"/>
                </a:solidFill>
                <a:latin typeface="Arial" panose="020B0604020202020204" pitchFamily="34" charset="0"/>
                <a:ea typeface="宋体" panose="02010600030101010101" pitchFamily="2" charset="-122"/>
              </a:rPr>
              <a:t>大</a:t>
            </a:r>
            <a:r>
              <a:rPr lang="en-US" altLang="zh-CN" sz="2000" b="1" dirty="0">
                <a:solidFill>
                  <a:srgbClr val="FF0000"/>
                </a:solidFill>
                <a:latin typeface="Arial" panose="020B0604020202020204" pitchFamily="34" charset="0"/>
                <a:ea typeface="宋体" panose="02010600030101010101" pitchFamily="2" charset="-122"/>
              </a:rPr>
              <a:t>→</a:t>
            </a:r>
            <a:r>
              <a:rPr lang="zh-CN" altLang="en-US" sz="2000" b="1" dirty="0">
                <a:solidFill>
                  <a:srgbClr val="FF0000"/>
                </a:solidFill>
                <a:latin typeface="Arial" panose="020B0604020202020204" pitchFamily="34" charset="0"/>
                <a:ea typeface="宋体" panose="02010600030101010101" pitchFamily="2" charset="-122"/>
              </a:rPr>
              <a:t>小（除稀有气体）</a:t>
            </a:r>
            <a:endParaRPr lang="zh-CN" altLang="en-US" sz="2000" b="1" dirty="0">
              <a:solidFill>
                <a:srgbClr val="FF0000"/>
              </a:solidFill>
              <a:latin typeface="Arial" panose="020B0604020202020204" pitchFamily="34" charset="0"/>
              <a:ea typeface="宋体" panose="02010600030101010101" pitchFamily="2" charset="-122"/>
            </a:endParaRPr>
          </a:p>
        </p:txBody>
      </p:sp>
      <p:sp>
        <p:nvSpPr>
          <p:cNvPr id="27679" name="Rectangle 31"/>
          <p:cNvSpPr/>
          <p:nvPr/>
        </p:nvSpPr>
        <p:spPr>
          <a:xfrm>
            <a:off x="7391400" y="2641600"/>
            <a:ext cx="2276475" cy="396240"/>
          </a:xfrm>
          <a:prstGeom prst="rect">
            <a:avLst/>
          </a:prstGeom>
          <a:noFill/>
          <a:ln w="9525">
            <a:noFill/>
          </a:ln>
        </p:spPr>
        <p:txBody>
          <a:bodyPr wrap="none">
            <a:spAutoFit/>
          </a:bodyPr>
          <a:lstStyle/>
          <a:p>
            <a:pPr lvl="0" eaLnBrk="1" hangingPunct="1">
              <a:spcBef>
                <a:spcPct val="50000"/>
              </a:spcBef>
            </a:pPr>
            <a:r>
              <a:rPr lang="zh-CN" altLang="zh-CN" sz="2000" b="1" dirty="0">
                <a:solidFill>
                  <a:srgbClr val="FF0000"/>
                </a:solidFill>
                <a:latin typeface="Arial" panose="020B0604020202020204" pitchFamily="34" charset="0"/>
                <a:ea typeface="宋体" panose="02010600030101010101" pitchFamily="2" charset="-122"/>
              </a:rPr>
              <a:t>+1→+7   </a:t>
            </a:r>
            <a:r>
              <a:rPr lang="zh-CN" altLang="en-US" sz="2000" b="1" dirty="0">
                <a:solidFill>
                  <a:srgbClr val="FF0000"/>
                </a:solidFill>
                <a:latin typeface="Arial" panose="020B0604020202020204" pitchFamily="34" charset="0"/>
                <a:ea typeface="宋体" panose="02010600030101010101" pitchFamily="2" charset="-122"/>
              </a:rPr>
              <a:t>－</a:t>
            </a:r>
            <a:r>
              <a:rPr lang="zh-CN" altLang="zh-CN" sz="2000" b="1" dirty="0">
                <a:solidFill>
                  <a:srgbClr val="FF0000"/>
                </a:solidFill>
                <a:latin typeface="Arial" panose="020B0604020202020204" pitchFamily="34" charset="0"/>
                <a:ea typeface="宋体" panose="02010600030101010101" pitchFamily="2" charset="-122"/>
              </a:rPr>
              <a:t>4→</a:t>
            </a:r>
            <a:r>
              <a:rPr lang="zh-CN" altLang="en-US" sz="2000" b="1" dirty="0">
                <a:solidFill>
                  <a:srgbClr val="FF0000"/>
                </a:solidFill>
                <a:latin typeface="Arial" panose="020B0604020202020204" pitchFamily="34" charset="0"/>
                <a:ea typeface="宋体" panose="02010600030101010101" pitchFamily="2" charset="-122"/>
              </a:rPr>
              <a:t>－</a:t>
            </a:r>
            <a:r>
              <a:rPr lang="zh-CN" altLang="zh-CN" sz="2000" b="1" dirty="0">
                <a:solidFill>
                  <a:srgbClr val="FF0000"/>
                </a:solidFill>
                <a:latin typeface="Arial" panose="020B0604020202020204" pitchFamily="34" charset="0"/>
                <a:ea typeface="宋体" panose="02010600030101010101" pitchFamily="2" charset="-122"/>
              </a:rPr>
              <a:t>1</a:t>
            </a:r>
            <a:endParaRPr lang="zh-CN" altLang="zh-CN" sz="2000" b="1" dirty="0">
              <a:solidFill>
                <a:srgbClr val="FF0000"/>
              </a:solidFill>
              <a:latin typeface="Arial" panose="020B0604020202020204" pitchFamily="34" charset="0"/>
              <a:ea typeface="宋体" panose="02010600030101010101" pitchFamily="2" charset="-122"/>
            </a:endParaRPr>
          </a:p>
        </p:txBody>
      </p:sp>
      <p:sp>
        <p:nvSpPr>
          <p:cNvPr id="27680" name="Rectangle 32"/>
          <p:cNvSpPr/>
          <p:nvPr/>
        </p:nvSpPr>
        <p:spPr>
          <a:xfrm>
            <a:off x="8153400" y="3708400"/>
            <a:ext cx="1371600" cy="457200"/>
          </a:xfrm>
          <a:prstGeom prst="rect">
            <a:avLst/>
          </a:prstGeom>
          <a:noFill/>
          <a:ln w="9525">
            <a:noFill/>
          </a:ln>
        </p:spPr>
        <p:txBody>
          <a:bodyPr>
            <a:spAutoFit/>
          </a:bodyPr>
          <a:lstStyle/>
          <a:p>
            <a:pPr lvl="0" eaLnBrk="1" hangingPunct="1">
              <a:spcBef>
                <a:spcPct val="50000"/>
              </a:spcBef>
            </a:pPr>
            <a:r>
              <a:rPr lang="zh-CN" altLang="en-US" sz="2400" b="1" dirty="0">
                <a:solidFill>
                  <a:srgbClr val="FF0000"/>
                </a:solidFill>
                <a:latin typeface="Arial" panose="020B0604020202020204" pitchFamily="34" charset="0"/>
                <a:ea typeface="宋体" panose="02010600030101010101" pitchFamily="2" charset="-122"/>
              </a:rPr>
              <a:t>弱</a:t>
            </a:r>
            <a:r>
              <a:rPr lang="en-US" altLang="zh-CN" sz="2400" b="1" dirty="0">
                <a:solidFill>
                  <a:srgbClr val="FF0000"/>
                </a:solidFill>
                <a:latin typeface="Arial" panose="020B0604020202020204" pitchFamily="34" charset="0"/>
                <a:ea typeface="宋体" panose="02010600030101010101" pitchFamily="2" charset="-122"/>
              </a:rPr>
              <a:t>→</a:t>
            </a:r>
            <a:r>
              <a:rPr lang="zh-CN" altLang="en-US" sz="2400" b="1" dirty="0">
                <a:solidFill>
                  <a:srgbClr val="FF0000"/>
                </a:solidFill>
                <a:latin typeface="Arial" panose="020B0604020202020204" pitchFamily="34" charset="0"/>
                <a:ea typeface="宋体" panose="02010600030101010101" pitchFamily="2" charset="-122"/>
              </a:rPr>
              <a:t>强</a:t>
            </a:r>
            <a:endParaRPr lang="zh-CN" altLang="en-US" sz="2400" b="1" dirty="0">
              <a:solidFill>
                <a:srgbClr val="FF0000"/>
              </a:solidFill>
              <a:latin typeface="Arial" panose="020B0604020202020204" pitchFamily="34" charset="0"/>
              <a:ea typeface="宋体" panose="02010600030101010101" pitchFamily="2" charset="-122"/>
            </a:endParaRPr>
          </a:p>
        </p:txBody>
      </p:sp>
      <p:sp>
        <p:nvSpPr>
          <p:cNvPr id="27681" name="Rectangle 33"/>
          <p:cNvSpPr/>
          <p:nvPr/>
        </p:nvSpPr>
        <p:spPr>
          <a:xfrm>
            <a:off x="8229600" y="4419600"/>
            <a:ext cx="1101090" cy="457200"/>
          </a:xfrm>
          <a:prstGeom prst="rect">
            <a:avLst/>
          </a:prstGeom>
          <a:noFill/>
          <a:ln w="9525">
            <a:noFill/>
          </a:ln>
        </p:spPr>
        <p:txBody>
          <a:bodyPr wrap="none">
            <a:spAutoFit/>
          </a:bodyPr>
          <a:lstStyle/>
          <a:p>
            <a:pPr lvl="0" eaLnBrk="1" hangingPunct="1">
              <a:spcBef>
                <a:spcPct val="50000"/>
              </a:spcBef>
            </a:pPr>
            <a:r>
              <a:rPr lang="zh-CN" altLang="en-US" sz="2400" b="1" dirty="0">
                <a:solidFill>
                  <a:srgbClr val="FF0000"/>
                </a:solidFill>
                <a:latin typeface="Arial" panose="020B0604020202020204" pitchFamily="34" charset="0"/>
                <a:ea typeface="宋体" panose="02010600030101010101" pitchFamily="2" charset="-122"/>
              </a:rPr>
              <a:t>强</a:t>
            </a:r>
            <a:r>
              <a:rPr lang="en-US" altLang="zh-CN" sz="2400" b="1" dirty="0">
                <a:solidFill>
                  <a:srgbClr val="FF0000"/>
                </a:solidFill>
                <a:latin typeface="Arial" panose="020B0604020202020204" pitchFamily="34" charset="0"/>
                <a:ea typeface="宋体" panose="02010600030101010101" pitchFamily="2" charset="-122"/>
              </a:rPr>
              <a:t>→</a:t>
            </a:r>
            <a:r>
              <a:rPr lang="zh-CN" altLang="en-US" sz="2400" b="1" dirty="0">
                <a:solidFill>
                  <a:srgbClr val="FF0000"/>
                </a:solidFill>
                <a:latin typeface="Arial" panose="020B0604020202020204" pitchFamily="34" charset="0"/>
                <a:ea typeface="宋体" panose="02010600030101010101" pitchFamily="2" charset="-122"/>
              </a:rPr>
              <a:t>弱</a:t>
            </a:r>
            <a:endParaRPr lang="zh-CN" altLang="en-US" sz="2400" b="1" dirty="0">
              <a:solidFill>
                <a:srgbClr val="FF0000"/>
              </a:solidFill>
              <a:latin typeface="Arial" panose="020B0604020202020204" pitchFamily="34" charset="0"/>
              <a:ea typeface="宋体" panose="02010600030101010101" pitchFamily="2" charset="-122"/>
            </a:endParaRPr>
          </a:p>
        </p:txBody>
      </p:sp>
      <p:sp>
        <p:nvSpPr>
          <p:cNvPr id="27682" name="Rectangle 34"/>
          <p:cNvSpPr/>
          <p:nvPr/>
        </p:nvSpPr>
        <p:spPr>
          <a:xfrm>
            <a:off x="8001000" y="4956175"/>
            <a:ext cx="2222500" cy="457200"/>
          </a:xfrm>
          <a:prstGeom prst="rect">
            <a:avLst/>
          </a:prstGeom>
          <a:noFill/>
          <a:ln w="9525">
            <a:noFill/>
          </a:ln>
        </p:spPr>
        <p:txBody>
          <a:bodyPr wrap="none">
            <a:spAutoFit/>
          </a:bodyPr>
          <a:lstStyle/>
          <a:p>
            <a:pPr lvl="0" eaLnBrk="1" hangingPunct="1"/>
            <a:r>
              <a:rPr lang="zh-CN" altLang="en-US" sz="2400" b="1" dirty="0">
                <a:solidFill>
                  <a:srgbClr val="FF0000"/>
                </a:solidFill>
                <a:latin typeface="Arial" panose="020B0604020202020204" pitchFamily="34" charset="0"/>
                <a:ea typeface="宋体" panose="02010600030101010101" pitchFamily="2" charset="-122"/>
              </a:rPr>
              <a:t>小</a:t>
            </a:r>
            <a:r>
              <a:rPr lang="en-US" altLang="zh-CN" sz="2400" b="1" dirty="0">
                <a:solidFill>
                  <a:srgbClr val="FF0000"/>
                </a:solidFill>
                <a:latin typeface="Arial" panose="020B0604020202020204" pitchFamily="34" charset="0"/>
                <a:ea typeface="宋体" panose="02010600030101010101" pitchFamily="2" charset="-122"/>
              </a:rPr>
              <a:t>→</a:t>
            </a:r>
            <a:r>
              <a:rPr lang="zh-CN" altLang="en-US" sz="2400" b="1" dirty="0">
                <a:solidFill>
                  <a:srgbClr val="FF0000"/>
                </a:solidFill>
                <a:latin typeface="Arial" panose="020B0604020202020204" pitchFamily="34" charset="0"/>
                <a:ea typeface="宋体" panose="02010600030101010101" pitchFamily="2" charset="-122"/>
              </a:rPr>
              <a:t>大</a:t>
            </a:r>
            <a:r>
              <a:rPr lang="zh-CN" altLang="zh-CN" sz="2400" b="1" dirty="0">
                <a:solidFill>
                  <a:srgbClr val="FF0000"/>
                </a:solidFill>
                <a:latin typeface="Arial" panose="020B0604020202020204" pitchFamily="34" charset="0"/>
                <a:ea typeface="宋体" panose="02010600030101010101" pitchFamily="2" charset="-122"/>
              </a:rPr>
              <a:t>(</a:t>
            </a:r>
            <a:r>
              <a:rPr lang="zh-CN" altLang="en-US" sz="2400" b="1" dirty="0">
                <a:solidFill>
                  <a:srgbClr val="FF0000"/>
                </a:solidFill>
                <a:latin typeface="Arial" panose="020B0604020202020204" pitchFamily="34" charset="0"/>
                <a:ea typeface="宋体" panose="02010600030101010101" pitchFamily="2" charset="-122"/>
              </a:rPr>
              <a:t>有特例</a:t>
            </a:r>
            <a:r>
              <a:rPr lang="zh-CN" altLang="zh-CN" sz="2400" b="1" dirty="0">
                <a:solidFill>
                  <a:srgbClr val="FF0000"/>
                </a:solidFill>
                <a:latin typeface="Arial" panose="020B0604020202020204" pitchFamily="34" charset="0"/>
                <a:ea typeface="宋体" panose="02010600030101010101" pitchFamily="2" charset="-122"/>
              </a:rPr>
              <a:t>)</a:t>
            </a:r>
            <a:endParaRPr lang="zh-CN" altLang="zh-CN" sz="2400" b="1" dirty="0">
              <a:solidFill>
                <a:srgbClr val="FF0000"/>
              </a:solidFill>
              <a:latin typeface="Arial" panose="020B0604020202020204" pitchFamily="34" charset="0"/>
              <a:ea typeface="宋体" panose="02010600030101010101" pitchFamily="2" charset="-122"/>
            </a:endParaRPr>
          </a:p>
        </p:txBody>
      </p:sp>
      <p:sp>
        <p:nvSpPr>
          <p:cNvPr id="27683" name="Rectangle 35"/>
          <p:cNvSpPr/>
          <p:nvPr/>
        </p:nvSpPr>
        <p:spPr>
          <a:xfrm>
            <a:off x="7419975" y="5562600"/>
            <a:ext cx="3243580" cy="457200"/>
          </a:xfrm>
          <a:prstGeom prst="rect">
            <a:avLst/>
          </a:prstGeom>
          <a:noFill/>
          <a:ln w="9525">
            <a:noFill/>
          </a:ln>
        </p:spPr>
        <p:txBody>
          <a:bodyPr wrap="none">
            <a:spAutoFit/>
          </a:bodyPr>
          <a:lstStyle/>
          <a:p>
            <a:pPr lvl="0" eaLnBrk="1" hangingPunct="1"/>
            <a:r>
              <a:rPr lang="zh-CN" altLang="en-US" sz="2400" b="1" dirty="0">
                <a:solidFill>
                  <a:srgbClr val="FF0000"/>
                </a:solidFill>
                <a:latin typeface="Arial" panose="020B0604020202020204" pitchFamily="34" charset="0"/>
                <a:ea typeface="宋体" panose="02010600030101010101" pitchFamily="2" charset="-122"/>
              </a:rPr>
              <a:t>小</a:t>
            </a:r>
            <a:r>
              <a:rPr lang="en-US" altLang="zh-CN" sz="2400" b="1" dirty="0">
                <a:solidFill>
                  <a:srgbClr val="FF0000"/>
                </a:solidFill>
                <a:latin typeface="Arial" panose="020B0604020202020204" pitchFamily="34" charset="0"/>
                <a:ea typeface="宋体" panose="02010600030101010101" pitchFamily="2" charset="-122"/>
              </a:rPr>
              <a:t>→</a:t>
            </a:r>
            <a:r>
              <a:rPr lang="zh-CN" altLang="en-US" sz="2400" b="1" dirty="0">
                <a:solidFill>
                  <a:srgbClr val="FF0000"/>
                </a:solidFill>
                <a:latin typeface="Arial" panose="020B0604020202020204" pitchFamily="34" charset="0"/>
                <a:ea typeface="宋体" panose="02010600030101010101" pitchFamily="2" charset="-122"/>
              </a:rPr>
              <a:t>大（除稀有气体）</a:t>
            </a:r>
            <a:endParaRPr lang="zh-CN" altLang="en-US" sz="2400" b="1" dirty="0">
              <a:solidFill>
                <a:srgbClr val="FF00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7651"/>
                                        </p:tgtEl>
                                        <p:attrNameLst>
                                          <p:attrName>style.visibility</p:attrName>
                                        </p:attrNameLst>
                                      </p:cBhvr>
                                      <p:to>
                                        <p:strVal val="visible"/>
                                      </p:to>
                                    </p:set>
                                    <p:animEffect transition="in" filter="slide(fromBottom)">
                                      <p:cBhvr>
                                        <p:cTn id="12" dur="500"/>
                                        <p:tgtEl>
                                          <p:spTgt spid="2765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lide(fromBottom)">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lide(fromBottom)">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7652"/>
                                        </p:tgtEl>
                                        <p:attrNameLst>
                                          <p:attrName>style.visibility</p:attrName>
                                        </p:attrNameLst>
                                      </p:cBhvr>
                                      <p:to>
                                        <p:strVal val="visible"/>
                                      </p:to>
                                    </p:set>
                                    <p:animEffect transition="in" filter="slide(fromBottom)">
                                      <p:cBhvr>
                                        <p:cTn id="27" dur="500"/>
                                        <p:tgtEl>
                                          <p:spTgt spid="27652"/>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27667"/>
                                        </p:tgtEl>
                                        <p:attrNameLst>
                                          <p:attrName>style.visibility</p:attrName>
                                        </p:attrNameLst>
                                      </p:cBhvr>
                                      <p:to>
                                        <p:strVal val="visible"/>
                                      </p:to>
                                    </p:set>
                                    <p:animEffect transition="in" filter="slide(fromBottom)">
                                      <p:cBhvr>
                                        <p:cTn id="32" dur="500"/>
                                        <p:tgtEl>
                                          <p:spTgt spid="27667"/>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27654"/>
                                        </p:tgtEl>
                                        <p:attrNameLst>
                                          <p:attrName>style.visibility</p:attrName>
                                        </p:attrNameLst>
                                      </p:cBhvr>
                                      <p:to>
                                        <p:strVal val="visible"/>
                                      </p:to>
                                    </p:set>
                                    <p:animEffect transition="in" filter="slide(fromBottom)">
                                      <p:cBhvr>
                                        <p:cTn id="37" dur="500"/>
                                        <p:tgtEl>
                                          <p:spTgt spid="27654"/>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27678"/>
                                        </p:tgtEl>
                                        <p:attrNameLst>
                                          <p:attrName>style.visibility</p:attrName>
                                        </p:attrNameLst>
                                      </p:cBhvr>
                                      <p:to>
                                        <p:strVal val="visible"/>
                                      </p:to>
                                    </p:set>
                                    <p:animEffect transition="in" filter="slide(fromBottom)">
                                      <p:cBhvr>
                                        <p:cTn id="42" dur="500"/>
                                        <p:tgtEl>
                                          <p:spTgt spid="27678"/>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27655"/>
                                        </p:tgtEl>
                                        <p:attrNameLst>
                                          <p:attrName>style.visibility</p:attrName>
                                        </p:attrNameLst>
                                      </p:cBhvr>
                                      <p:to>
                                        <p:strVal val="visible"/>
                                      </p:to>
                                    </p:set>
                                    <p:animEffect transition="in" filter="slide(fromBottom)">
                                      <p:cBhvr>
                                        <p:cTn id="47" dur="500"/>
                                        <p:tgtEl>
                                          <p:spTgt spid="27655"/>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27679"/>
                                        </p:tgtEl>
                                        <p:attrNameLst>
                                          <p:attrName>style.visibility</p:attrName>
                                        </p:attrNameLst>
                                      </p:cBhvr>
                                      <p:to>
                                        <p:strVal val="visible"/>
                                      </p:to>
                                    </p:set>
                                    <p:animEffect transition="in" filter="slide(fromBottom)">
                                      <p:cBhvr>
                                        <p:cTn id="52" dur="500"/>
                                        <p:tgtEl>
                                          <p:spTgt spid="27679"/>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27656"/>
                                        </p:tgtEl>
                                        <p:attrNameLst>
                                          <p:attrName>style.visibility</p:attrName>
                                        </p:attrNameLst>
                                      </p:cBhvr>
                                      <p:to>
                                        <p:strVal val="visible"/>
                                      </p:to>
                                    </p:set>
                                    <p:animEffect transition="in" filter="slide(fromBottom)">
                                      <p:cBhvr>
                                        <p:cTn id="57" dur="500"/>
                                        <p:tgtEl>
                                          <p:spTgt spid="27656"/>
                                        </p:tgtEl>
                                      </p:cBhvr>
                                    </p:animEffect>
                                  </p:childTnLst>
                                </p:cTn>
                              </p:par>
                            </p:childTnLst>
                          </p:cTn>
                        </p:par>
                      </p:childTnLst>
                    </p:cTn>
                  </p:par>
                  <p:par>
                    <p:cTn id="58" fill="hold">
                      <p:stCondLst>
                        <p:cond delay="indefinite"/>
                      </p:stCondLst>
                      <p:childTnLst>
                        <p:par>
                          <p:cTn id="59" fill="hold">
                            <p:stCondLst>
                              <p:cond delay="0"/>
                            </p:stCondLst>
                            <p:childTnLst>
                              <p:par>
                                <p:cTn id="60" presetID="12" presetClass="entr" presetSubtype="4" fill="hold" grpId="0" nodeType="clickEffect">
                                  <p:stCondLst>
                                    <p:cond delay="0"/>
                                  </p:stCondLst>
                                  <p:childTnLst>
                                    <p:set>
                                      <p:cBhvr>
                                        <p:cTn id="61" dur="1" fill="hold">
                                          <p:stCondLst>
                                            <p:cond delay="0"/>
                                          </p:stCondLst>
                                        </p:cTn>
                                        <p:tgtEl>
                                          <p:spTgt spid="27675"/>
                                        </p:tgtEl>
                                        <p:attrNameLst>
                                          <p:attrName>style.visibility</p:attrName>
                                        </p:attrNameLst>
                                      </p:cBhvr>
                                      <p:to>
                                        <p:strVal val="visible"/>
                                      </p:to>
                                    </p:set>
                                    <p:animEffect transition="in" filter="slide(fromBottom)">
                                      <p:cBhvr>
                                        <p:cTn id="62" dur="500"/>
                                        <p:tgtEl>
                                          <p:spTgt spid="27675"/>
                                        </p:tgtEl>
                                      </p:cBhvr>
                                    </p:animEffect>
                                  </p:childTnLst>
                                </p:cTn>
                              </p:par>
                              <p:par>
                                <p:cTn id="63" presetID="12" presetClass="entr" presetSubtype="4" fill="hold" nodeType="withEffect">
                                  <p:stCondLst>
                                    <p:cond delay="0"/>
                                  </p:stCondLst>
                                  <p:childTnLst>
                                    <p:set>
                                      <p:cBhvr>
                                        <p:cTn id="64" dur="1" fill="hold">
                                          <p:stCondLst>
                                            <p:cond delay="0"/>
                                          </p:stCondLst>
                                        </p:cTn>
                                        <p:tgtEl>
                                          <p:spTgt spid="27671"/>
                                        </p:tgtEl>
                                        <p:attrNameLst>
                                          <p:attrName>style.visibility</p:attrName>
                                        </p:attrNameLst>
                                      </p:cBhvr>
                                      <p:to>
                                        <p:strVal val="visible"/>
                                      </p:to>
                                    </p:set>
                                    <p:animEffect transition="in" filter="slide(fromBottom)">
                                      <p:cBhvr>
                                        <p:cTn id="65" dur="500"/>
                                        <p:tgtEl>
                                          <p:spTgt spid="27671"/>
                                        </p:tgtEl>
                                      </p:cBhvr>
                                    </p:animEffect>
                                  </p:childTnLst>
                                </p:cTn>
                              </p:par>
                              <p:par>
                                <p:cTn id="66" presetID="12" presetClass="entr" presetSubtype="4" fill="hold" nodeType="withEffect">
                                  <p:stCondLst>
                                    <p:cond delay="0"/>
                                  </p:stCondLst>
                                  <p:childTnLst>
                                    <p:set>
                                      <p:cBhvr>
                                        <p:cTn id="67" dur="1" fill="hold">
                                          <p:stCondLst>
                                            <p:cond delay="0"/>
                                          </p:stCondLst>
                                        </p:cTn>
                                        <p:tgtEl>
                                          <p:spTgt spid="27674"/>
                                        </p:tgtEl>
                                        <p:attrNameLst>
                                          <p:attrName>style.visibility</p:attrName>
                                        </p:attrNameLst>
                                      </p:cBhvr>
                                      <p:to>
                                        <p:strVal val="visible"/>
                                      </p:to>
                                    </p:set>
                                    <p:animEffect transition="in" filter="slide(fromBottom)">
                                      <p:cBhvr>
                                        <p:cTn id="68" dur="500"/>
                                        <p:tgtEl>
                                          <p:spTgt spid="27674"/>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27680"/>
                                        </p:tgtEl>
                                        <p:attrNameLst>
                                          <p:attrName>style.visibility</p:attrName>
                                        </p:attrNameLst>
                                      </p:cBhvr>
                                      <p:to>
                                        <p:strVal val="visible"/>
                                      </p:to>
                                    </p:set>
                                    <p:animEffect transition="in" filter="slide(fromBottom)">
                                      <p:cBhvr>
                                        <p:cTn id="73" dur="500"/>
                                        <p:tgtEl>
                                          <p:spTgt spid="27680"/>
                                        </p:tgtEl>
                                      </p:cBhvr>
                                    </p:animEffect>
                                  </p:childTnLst>
                                </p:cTn>
                              </p:par>
                            </p:childTnLst>
                          </p:cTn>
                        </p:par>
                      </p:childTnLst>
                    </p:cTn>
                  </p:par>
                  <p:par>
                    <p:cTn id="74" fill="hold">
                      <p:stCondLst>
                        <p:cond delay="indefinite"/>
                      </p:stCondLst>
                      <p:childTnLst>
                        <p:par>
                          <p:cTn id="75" fill="hold">
                            <p:stCondLst>
                              <p:cond delay="0"/>
                            </p:stCondLst>
                            <p:childTnLst>
                              <p:par>
                                <p:cTn id="76" presetID="12" presetClass="entr" presetSubtype="4" fill="hold" grpId="0" nodeType="clickEffect">
                                  <p:stCondLst>
                                    <p:cond delay="0"/>
                                  </p:stCondLst>
                                  <p:childTnLst>
                                    <p:set>
                                      <p:cBhvr>
                                        <p:cTn id="77" dur="1" fill="hold">
                                          <p:stCondLst>
                                            <p:cond delay="0"/>
                                          </p:stCondLst>
                                        </p:cTn>
                                        <p:tgtEl>
                                          <p:spTgt spid="27681"/>
                                        </p:tgtEl>
                                        <p:attrNameLst>
                                          <p:attrName>style.visibility</p:attrName>
                                        </p:attrNameLst>
                                      </p:cBhvr>
                                      <p:to>
                                        <p:strVal val="visible"/>
                                      </p:to>
                                    </p:set>
                                    <p:animEffect transition="in" filter="slide(fromBottom)">
                                      <p:cBhvr>
                                        <p:cTn id="78" dur="500"/>
                                        <p:tgtEl>
                                          <p:spTgt spid="27681"/>
                                        </p:tgtEl>
                                      </p:cBhvr>
                                    </p:animEffect>
                                  </p:childTnLst>
                                </p:cTn>
                              </p:par>
                            </p:childTnLst>
                          </p:cTn>
                        </p:par>
                      </p:childTnLst>
                    </p:cTn>
                  </p:par>
                  <p:par>
                    <p:cTn id="79" fill="hold">
                      <p:stCondLst>
                        <p:cond delay="indefinite"/>
                      </p:stCondLst>
                      <p:childTnLst>
                        <p:par>
                          <p:cTn id="80" fill="hold">
                            <p:stCondLst>
                              <p:cond delay="0"/>
                            </p:stCondLst>
                            <p:childTnLst>
                              <p:par>
                                <p:cTn id="81" presetID="12" presetClass="entr" presetSubtype="4" fill="hold" nodeType="clickEffect">
                                  <p:stCondLst>
                                    <p:cond delay="0"/>
                                  </p:stCondLst>
                                  <p:childTnLst>
                                    <p:set>
                                      <p:cBhvr>
                                        <p:cTn id="82" dur="1" fill="hold">
                                          <p:stCondLst>
                                            <p:cond delay="0"/>
                                          </p:stCondLst>
                                        </p:cTn>
                                        <p:tgtEl>
                                          <p:spTgt spid="27672"/>
                                        </p:tgtEl>
                                        <p:attrNameLst>
                                          <p:attrName>style.visibility</p:attrName>
                                        </p:attrNameLst>
                                      </p:cBhvr>
                                      <p:to>
                                        <p:strVal val="visible"/>
                                      </p:to>
                                    </p:set>
                                    <p:animEffect transition="in" filter="slide(fromBottom)">
                                      <p:cBhvr>
                                        <p:cTn id="83" dur="500"/>
                                        <p:tgtEl>
                                          <p:spTgt spid="27672"/>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4" fill="hold" grpId="0" nodeType="clickEffect">
                                  <p:stCondLst>
                                    <p:cond delay="0"/>
                                  </p:stCondLst>
                                  <p:childTnLst>
                                    <p:set>
                                      <p:cBhvr>
                                        <p:cTn id="87" dur="1" fill="hold">
                                          <p:stCondLst>
                                            <p:cond delay="0"/>
                                          </p:stCondLst>
                                        </p:cTn>
                                        <p:tgtEl>
                                          <p:spTgt spid="27682"/>
                                        </p:tgtEl>
                                        <p:attrNameLst>
                                          <p:attrName>style.visibility</p:attrName>
                                        </p:attrNameLst>
                                      </p:cBhvr>
                                      <p:to>
                                        <p:strVal val="visible"/>
                                      </p:to>
                                    </p:set>
                                    <p:animEffect transition="in" filter="slide(fromBottom)">
                                      <p:cBhvr>
                                        <p:cTn id="88" dur="500"/>
                                        <p:tgtEl>
                                          <p:spTgt spid="27682"/>
                                        </p:tgtEl>
                                      </p:cBhvr>
                                    </p:animEffect>
                                  </p:childTnLst>
                                </p:cTn>
                              </p:par>
                            </p:childTnLst>
                          </p:cTn>
                        </p:par>
                      </p:childTnLst>
                    </p:cTn>
                  </p:par>
                  <p:par>
                    <p:cTn id="89" fill="hold">
                      <p:stCondLst>
                        <p:cond delay="indefinite"/>
                      </p:stCondLst>
                      <p:childTnLst>
                        <p:par>
                          <p:cTn id="90" fill="hold">
                            <p:stCondLst>
                              <p:cond delay="0"/>
                            </p:stCondLst>
                            <p:childTnLst>
                              <p:par>
                                <p:cTn id="91" presetID="12" presetClass="entr" presetSubtype="4" fill="hold" nodeType="clickEffect">
                                  <p:stCondLst>
                                    <p:cond delay="0"/>
                                  </p:stCondLst>
                                  <p:childTnLst>
                                    <p:set>
                                      <p:cBhvr>
                                        <p:cTn id="92" dur="1" fill="hold">
                                          <p:stCondLst>
                                            <p:cond delay="0"/>
                                          </p:stCondLst>
                                        </p:cTn>
                                        <p:tgtEl>
                                          <p:spTgt spid="27673"/>
                                        </p:tgtEl>
                                        <p:attrNameLst>
                                          <p:attrName>style.visibility</p:attrName>
                                        </p:attrNameLst>
                                      </p:cBhvr>
                                      <p:to>
                                        <p:strVal val="visible"/>
                                      </p:to>
                                    </p:set>
                                    <p:animEffect transition="in" filter="slide(fromBottom)">
                                      <p:cBhvr>
                                        <p:cTn id="93" dur="500"/>
                                        <p:tgtEl>
                                          <p:spTgt spid="27673"/>
                                        </p:tgtEl>
                                      </p:cBhvr>
                                    </p:animEffect>
                                  </p:childTnLst>
                                </p:cTn>
                              </p:par>
                            </p:childTnLst>
                          </p:cTn>
                        </p:par>
                      </p:childTnLst>
                    </p:cTn>
                  </p:par>
                  <p:par>
                    <p:cTn id="94" fill="hold">
                      <p:stCondLst>
                        <p:cond delay="indefinite"/>
                      </p:stCondLst>
                      <p:childTnLst>
                        <p:par>
                          <p:cTn id="95" fill="hold">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27683"/>
                                        </p:tgtEl>
                                        <p:attrNameLst>
                                          <p:attrName>style.visibility</p:attrName>
                                        </p:attrNameLst>
                                      </p:cBhvr>
                                      <p:to>
                                        <p:strVal val="visible"/>
                                      </p:to>
                                    </p:set>
                                    <p:animEffect transition="in" filter="slide(fromBottom)">
                                      <p:cBhvr>
                                        <p:cTn id="98" dur="500"/>
                                        <p:tgtEl>
                                          <p:spTgt spid="27683"/>
                                        </p:tgtEl>
                                      </p:cBhvr>
                                    </p:animEffect>
                                  </p:childTnLst>
                                </p:cTn>
                              </p:par>
                            </p:childTnLst>
                          </p:cTn>
                        </p:par>
                      </p:childTnLst>
                    </p:cTn>
                  </p:par>
                  <p:par>
                    <p:cTn id="99" fill="hold">
                      <p:stCondLst>
                        <p:cond delay="indefinite"/>
                      </p:stCondLst>
                      <p:childTnLst>
                        <p:par>
                          <p:cTn id="100" fill="hold">
                            <p:stCondLst>
                              <p:cond delay="0"/>
                            </p:stCondLst>
                            <p:childTnLst>
                              <p:par>
                                <p:cTn id="101" presetID="12" presetClass="entr" presetSubtype="4" fill="hold" nodeType="clickEffect">
                                  <p:stCondLst>
                                    <p:cond delay="0"/>
                                  </p:stCondLst>
                                  <p:childTnLst>
                                    <p:set>
                                      <p:cBhvr>
                                        <p:cTn id="102" dur="1" fill="hold">
                                          <p:stCondLst>
                                            <p:cond delay="0"/>
                                          </p:stCondLst>
                                        </p:cTn>
                                        <p:tgtEl>
                                          <p:spTgt spid="3"/>
                                        </p:tgtEl>
                                        <p:attrNameLst>
                                          <p:attrName>style.visibility</p:attrName>
                                        </p:attrNameLst>
                                      </p:cBhvr>
                                      <p:to>
                                        <p:strVal val="visible"/>
                                      </p:to>
                                    </p:set>
                                    <p:animEffect transition="in" filter="slide(fromBottom)">
                                      <p:cBhvr>
                                        <p:cTn id="103" dur="500"/>
                                        <p:tgtEl>
                                          <p:spTgt spid="3"/>
                                        </p:tgtEl>
                                      </p:cBhvr>
                                    </p:animEffect>
                                  </p:childTnLst>
                                </p:cTn>
                              </p:par>
                            </p:childTnLst>
                          </p:cTn>
                        </p:par>
                      </p:childTnLst>
                    </p:cTn>
                  </p:par>
                  <p:par>
                    <p:cTn id="104" fill="hold">
                      <p:stCondLst>
                        <p:cond delay="indefinite"/>
                      </p:stCondLst>
                      <p:childTnLst>
                        <p:par>
                          <p:cTn id="105" fill="hold">
                            <p:stCondLst>
                              <p:cond delay="0"/>
                            </p:stCondLst>
                            <p:childTnLst>
                              <p:par>
                                <p:cTn id="106" presetID="12" presetClass="entr" presetSubtype="4" fill="hold" nodeType="clickEffect">
                                  <p:stCondLst>
                                    <p:cond delay="0"/>
                                  </p:stCondLst>
                                  <p:childTnLst>
                                    <p:set>
                                      <p:cBhvr>
                                        <p:cTn id="107" dur="1" fill="hold">
                                          <p:stCondLst>
                                            <p:cond delay="0"/>
                                          </p:stCondLst>
                                        </p:cTn>
                                        <p:tgtEl>
                                          <p:spTgt spid="27653"/>
                                        </p:tgtEl>
                                        <p:attrNameLst>
                                          <p:attrName>style.visibility</p:attrName>
                                        </p:attrNameLst>
                                      </p:cBhvr>
                                      <p:to>
                                        <p:strVal val="visible"/>
                                      </p:to>
                                    </p:set>
                                    <p:animEffect transition="in" filter="slide(fromBottom)">
                                      <p:cBhvr>
                                        <p:cTn id="108" dur="500"/>
                                        <p:tgtEl>
                                          <p:spTgt spid="27653"/>
                                        </p:tgtEl>
                                      </p:cBhvr>
                                    </p:animEffect>
                                  </p:childTnLst>
                                </p:cTn>
                              </p:par>
                            </p:childTnLst>
                          </p:cTn>
                        </p:par>
                      </p:childTnLst>
                    </p:cTn>
                  </p:par>
                  <p:par>
                    <p:cTn id="109" fill="hold">
                      <p:stCondLst>
                        <p:cond delay="indefinite"/>
                      </p:stCondLst>
                      <p:childTnLst>
                        <p:par>
                          <p:cTn id="110" fill="hold">
                            <p:stCondLst>
                              <p:cond delay="0"/>
                            </p:stCondLst>
                            <p:childTnLst>
                              <p:par>
                                <p:cTn id="111" presetID="12" presetClass="entr" presetSubtype="4" fill="hold" grpId="0" nodeType="clickEffect">
                                  <p:stCondLst>
                                    <p:cond delay="0"/>
                                  </p:stCondLst>
                                  <p:childTnLst>
                                    <p:set>
                                      <p:cBhvr>
                                        <p:cTn id="112" dur="1" fill="hold">
                                          <p:stCondLst>
                                            <p:cond delay="0"/>
                                          </p:stCondLst>
                                        </p:cTn>
                                        <p:tgtEl>
                                          <p:spTgt spid="27676"/>
                                        </p:tgtEl>
                                        <p:attrNameLst>
                                          <p:attrName>style.visibility</p:attrName>
                                        </p:attrNameLst>
                                      </p:cBhvr>
                                      <p:to>
                                        <p:strVal val="visible"/>
                                      </p:to>
                                    </p:set>
                                    <p:animEffect transition="in" filter="slide(fromBottom)">
                                      <p:cBhvr>
                                        <p:cTn id="113" dur="500"/>
                                        <p:tgtEl>
                                          <p:spTgt spid="27676"/>
                                        </p:tgtEl>
                                      </p:cBhvr>
                                    </p:animEffect>
                                  </p:childTnLst>
                                </p:cTn>
                              </p:par>
                            </p:childTnLst>
                          </p:cTn>
                        </p:par>
                      </p:childTnLst>
                    </p:cTn>
                  </p:par>
                  <p:par>
                    <p:cTn id="114" fill="hold">
                      <p:stCondLst>
                        <p:cond delay="indefinite"/>
                      </p:stCondLst>
                      <p:childTnLst>
                        <p:par>
                          <p:cTn id="115" fill="hold">
                            <p:stCondLst>
                              <p:cond delay="0"/>
                            </p:stCondLst>
                            <p:childTnLst>
                              <p:par>
                                <p:cTn id="116" presetID="12" presetClass="entr" presetSubtype="4" fill="hold" grpId="0" nodeType="clickEffect">
                                  <p:stCondLst>
                                    <p:cond delay="0"/>
                                  </p:stCondLst>
                                  <p:childTnLst>
                                    <p:set>
                                      <p:cBhvr>
                                        <p:cTn id="117" dur="1" fill="hold">
                                          <p:stCondLst>
                                            <p:cond delay="0"/>
                                          </p:stCondLst>
                                        </p:cTn>
                                        <p:tgtEl>
                                          <p:spTgt spid="27677"/>
                                        </p:tgtEl>
                                        <p:attrNameLst>
                                          <p:attrName>style.visibility</p:attrName>
                                        </p:attrNameLst>
                                      </p:cBhvr>
                                      <p:to>
                                        <p:strVal val="visible"/>
                                      </p:to>
                                    </p:set>
                                    <p:animEffect transition="in" filter="slide(fromBottom)">
                                      <p:cBhvr>
                                        <p:cTn id="118" dur="500"/>
                                        <p:tgtEl>
                                          <p:spTgt spid="27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P spid="27652" grpId="0"/>
      <p:bldP spid="27654" grpId="0" bldLvl="0" animBg="1"/>
      <p:bldP spid="27655" grpId="0" bldLvl="0" animBg="1"/>
      <p:bldP spid="27656" grpId="0"/>
      <p:bldP spid="27667" grpId="0" bldLvl="0" animBg="1"/>
      <p:bldP spid="27675" grpId="0" bldLvl="0" animBg="1"/>
      <p:bldP spid="27676" grpId="0" bldLvl="0" animBg="1"/>
      <p:bldP spid="27677" grpId="0" bldLvl="0" animBg="1"/>
      <p:bldP spid="27678" grpId="0"/>
      <p:bldP spid="27679" grpId="0"/>
      <p:bldP spid="27680" grpId="0"/>
      <p:bldP spid="27681" grpId="0"/>
      <p:bldP spid="27682" grpId="0"/>
      <p:bldP spid="2768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idx="1"/>
          </p:nvPr>
        </p:nvSpPr>
        <p:spPr/>
        <p:txBody>
          <a:bodyPr vert="horz" wrap="square" lIns="91440" tIns="45720" rIns="91440" bIns="45720" anchor="t"/>
          <a:lstStyle/>
          <a:p>
            <a:pPr eaLnBrk="1" hangingPunct="1"/>
            <a:endParaRPr lang="zh-CN" altLang="en-US" dirty="0"/>
          </a:p>
          <a:p>
            <a:pPr eaLnBrk="1" hangingPunct="1">
              <a:buNone/>
            </a:pPr>
            <a:r>
              <a:rPr lang="zh-CN" altLang="en-US" sz="3600" b="1" dirty="0"/>
              <a:t>1、下列哪个系列的排列顺序正好是电负性减小的顺序(        )                    </a:t>
            </a:r>
            <a:endParaRPr lang="pt-BR" altLang="en-US" sz="3600" b="1" dirty="0"/>
          </a:p>
          <a:p>
            <a:pPr eaLnBrk="1" hangingPunct="1">
              <a:buNone/>
            </a:pPr>
            <a:r>
              <a:rPr lang="pt-BR" altLang="en-US" sz="3600" b="1" dirty="0"/>
              <a:t>     A. K   Na  Li          B. O  Cl  H     </a:t>
            </a:r>
            <a:endParaRPr lang="pt-BR" altLang="en-US" sz="3600" b="1" dirty="0"/>
          </a:p>
          <a:p>
            <a:pPr eaLnBrk="1" hangingPunct="1">
              <a:buNone/>
            </a:pPr>
            <a:r>
              <a:rPr lang="pt-BR" altLang="en-US" sz="3600" b="1" dirty="0"/>
              <a:t>     C. As  P   </a:t>
            </a:r>
            <a:r>
              <a:rPr lang="en-US" altLang="pt-BR" sz="3600" b="1" dirty="0"/>
              <a:t>O</a:t>
            </a:r>
            <a:r>
              <a:rPr lang="pt-BR" altLang="en-US" sz="3600" b="1" dirty="0"/>
              <a:t>          D. </a:t>
            </a:r>
            <a:r>
              <a:rPr lang="zh-CN" altLang="en-US" sz="3600" b="1" dirty="0"/>
              <a:t>三者都是</a:t>
            </a:r>
            <a:endParaRPr lang="zh-CN" altLang="en-US" sz="3600" b="1" dirty="0"/>
          </a:p>
        </p:txBody>
      </p:sp>
      <p:sp>
        <p:nvSpPr>
          <p:cNvPr id="27651" name="Rectangle 3"/>
          <p:cNvSpPr/>
          <p:nvPr/>
        </p:nvSpPr>
        <p:spPr>
          <a:xfrm>
            <a:off x="1524000" y="0"/>
            <a:ext cx="2052955" cy="1005840"/>
          </a:xfrm>
          <a:prstGeom prst="rect">
            <a:avLst/>
          </a:prstGeom>
          <a:solidFill>
            <a:srgbClr val="FF0000"/>
          </a:solidFill>
          <a:ln w="9525">
            <a:noFill/>
          </a:ln>
        </p:spPr>
        <p:txBody>
          <a:bodyPr wrap="square">
            <a:spAutoFit/>
          </a:bodyPr>
          <a:lstStyle/>
          <a:p>
            <a:pPr lvl="0" eaLnBrk="1" hangingPunct="1"/>
            <a:r>
              <a:rPr lang="zh-CN" altLang="en-US" sz="6000" b="1" dirty="0">
                <a:solidFill>
                  <a:srgbClr val="FFFF00"/>
                </a:solidFill>
                <a:latin typeface="Arial" panose="020B0604020202020204" pitchFamily="34" charset="0"/>
                <a:ea typeface="楷体_GB2312" pitchFamily="49" charset="-122"/>
              </a:rPr>
              <a:t>练习</a:t>
            </a:r>
            <a:endParaRPr lang="zh-CN" altLang="en-US" sz="6000" b="1" dirty="0">
              <a:solidFill>
                <a:srgbClr val="FFFF00"/>
              </a:solidFill>
              <a:latin typeface="Arial" panose="020B0604020202020204" pitchFamily="34" charset="0"/>
              <a:ea typeface="楷体_GB2312" pitchFamily="49" charset="-122"/>
            </a:endParaRPr>
          </a:p>
        </p:txBody>
      </p:sp>
      <p:sp>
        <p:nvSpPr>
          <p:cNvPr id="28676" name="Text Box 4"/>
          <p:cNvSpPr txBox="1"/>
          <p:nvPr/>
        </p:nvSpPr>
        <p:spPr>
          <a:xfrm>
            <a:off x="2049145" y="2452370"/>
            <a:ext cx="609600"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Arial" panose="020B0604020202020204" pitchFamily="34" charset="0"/>
                <a:ea typeface="宋体" panose="02010600030101010101" pitchFamily="2" charset="-122"/>
              </a:rPr>
              <a:t>B</a:t>
            </a:r>
            <a:endParaRPr lang="zh-CN" altLang="zh-CN" sz="3600" b="1" dirty="0">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additive="base">
                                        <p:cTn id="7" dur="500" fill="hold"/>
                                        <p:tgtEl>
                                          <p:spTgt spid="28676"/>
                                        </p:tgtEl>
                                        <p:attrNameLst>
                                          <p:attrName>ppt_x</p:attrName>
                                        </p:attrNameLst>
                                      </p:cBhvr>
                                      <p:tavLst>
                                        <p:tav tm="0">
                                          <p:val>
                                            <p:strVal val="#ppt_x"/>
                                          </p:val>
                                        </p:tav>
                                        <p:tav tm="100000">
                                          <p:val>
                                            <p:strVal val="#ppt_x"/>
                                          </p:val>
                                        </p:tav>
                                      </p:tavLst>
                                    </p:anim>
                                    <p:anim calcmode="lin" valueType="num">
                                      <p:cBhvr additive="base">
                                        <p:cTn id="8" dur="500" fill="hold"/>
                                        <p:tgtEl>
                                          <p:spTgt spid="286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p:nvPr/>
        </p:nvSpPr>
        <p:spPr>
          <a:xfrm>
            <a:off x="885825" y="2028190"/>
            <a:ext cx="10876280" cy="4480560"/>
          </a:xfrm>
          <a:prstGeom prst="rect">
            <a:avLst/>
          </a:prstGeom>
          <a:noFill/>
          <a:ln w="9525">
            <a:noFill/>
          </a:ln>
        </p:spPr>
        <p:txBody>
          <a:bodyPr wrap="square">
            <a:spAutoFit/>
          </a:bodyPr>
          <a:lstStyle/>
          <a:p>
            <a:pPr lvl="0" eaLnBrk="1" hangingPunct="1">
              <a:lnSpc>
                <a:spcPct val="150000"/>
              </a:lnSpc>
              <a:spcBef>
                <a:spcPct val="50000"/>
              </a:spcBef>
            </a:pPr>
            <a:r>
              <a:rPr lang="zh-CN" altLang="zh-CN" sz="3200" b="1" dirty="0">
                <a:latin typeface="宋体" panose="02010600030101010101" pitchFamily="2" charset="-122"/>
                <a:ea typeface="宋体" panose="02010600030101010101" pitchFamily="2" charset="-122"/>
              </a:rPr>
              <a:t>3</a:t>
            </a:r>
            <a:r>
              <a:rPr lang="zh-CN" altLang="en-US" sz="3200" b="1" dirty="0">
                <a:latin typeface="黑体" panose="02010609060101010101" pitchFamily="49" charset="-122"/>
                <a:ea typeface="黑体" panose="02010609060101010101" pitchFamily="49" charset="-122"/>
              </a:rPr>
              <a:t>、下列不是元素电负性的应用的是</a:t>
            </a:r>
            <a:r>
              <a:rPr lang="zh-CN" altLang="zh-CN" sz="3200" b="1" dirty="0">
                <a:latin typeface="黑体" panose="02010609060101010101" pitchFamily="49" charset="-122"/>
                <a:ea typeface="黑体" panose="02010609060101010101" pitchFamily="49" charset="-122"/>
              </a:rPr>
              <a:t>(   )                                                                   A.</a:t>
            </a:r>
            <a:r>
              <a:rPr lang="zh-CN" altLang="en-US" sz="3200" b="1" dirty="0">
                <a:latin typeface="黑体" panose="02010609060101010101" pitchFamily="49" charset="-122"/>
                <a:ea typeface="黑体" panose="02010609060101010101" pitchFamily="49" charset="-122"/>
              </a:rPr>
              <a:t>判断一种元素是金属还是非金属      </a:t>
            </a:r>
            <a:endParaRPr lang="zh-CN" altLang="en-US" sz="3200" b="1" dirty="0">
              <a:latin typeface="黑体" panose="02010609060101010101" pitchFamily="49" charset="-122"/>
              <a:ea typeface="黑体" panose="02010609060101010101" pitchFamily="49" charset="-122"/>
            </a:endParaRPr>
          </a:p>
          <a:p>
            <a:pPr lvl="0" eaLnBrk="1" hangingPunct="1">
              <a:lnSpc>
                <a:spcPct val="150000"/>
              </a:lnSpc>
              <a:spcBef>
                <a:spcPct val="50000"/>
              </a:spcBef>
            </a:pPr>
            <a:r>
              <a:rPr lang="zh-CN" altLang="zh-CN" sz="3200" b="1" dirty="0">
                <a:latin typeface="黑体" panose="02010609060101010101" pitchFamily="49" charset="-122"/>
                <a:ea typeface="黑体" panose="02010609060101010101" pitchFamily="49" charset="-122"/>
              </a:rPr>
              <a:t>B.</a:t>
            </a:r>
            <a:r>
              <a:rPr lang="zh-CN" altLang="en-US" sz="3200" b="1" dirty="0">
                <a:latin typeface="黑体" panose="02010609060101010101" pitchFamily="49" charset="-122"/>
                <a:ea typeface="黑体" panose="02010609060101010101" pitchFamily="49" charset="-122"/>
              </a:rPr>
              <a:t>判断化合物中元素化合价的正负      </a:t>
            </a:r>
            <a:endParaRPr lang="zh-CN" altLang="en-US" sz="3200" b="1" dirty="0">
              <a:latin typeface="黑体" panose="02010609060101010101" pitchFamily="49" charset="-122"/>
              <a:ea typeface="黑体" panose="02010609060101010101" pitchFamily="49" charset="-122"/>
            </a:endParaRPr>
          </a:p>
          <a:p>
            <a:pPr lvl="0" eaLnBrk="1" hangingPunct="1">
              <a:lnSpc>
                <a:spcPct val="150000"/>
              </a:lnSpc>
              <a:spcBef>
                <a:spcPct val="50000"/>
              </a:spcBef>
            </a:pPr>
            <a:r>
              <a:rPr lang="zh-CN" altLang="zh-CN" sz="3200" b="1" dirty="0">
                <a:latin typeface="黑体" panose="02010609060101010101" pitchFamily="49" charset="-122"/>
                <a:ea typeface="黑体" panose="02010609060101010101" pitchFamily="49" charset="-122"/>
              </a:rPr>
              <a:t>C.</a:t>
            </a:r>
            <a:r>
              <a:rPr lang="zh-CN" altLang="en-US" sz="3200" b="1" dirty="0">
                <a:latin typeface="黑体" panose="02010609060101010101" pitchFamily="49" charset="-122"/>
                <a:ea typeface="黑体" panose="02010609060101010101" pitchFamily="49" charset="-122"/>
              </a:rPr>
              <a:t>判断化学键的类型                  </a:t>
            </a:r>
            <a:endParaRPr lang="zh-CN" altLang="en-US" sz="3200" b="1" dirty="0">
              <a:latin typeface="黑体" panose="02010609060101010101" pitchFamily="49" charset="-122"/>
              <a:ea typeface="黑体" panose="02010609060101010101" pitchFamily="49" charset="-122"/>
            </a:endParaRPr>
          </a:p>
          <a:p>
            <a:pPr lvl="0" eaLnBrk="1" hangingPunct="1">
              <a:lnSpc>
                <a:spcPct val="150000"/>
              </a:lnSpc>
              <a:spcBef>
                <a:spcPct val="50000"/>
              </a:spcBef>
            </a:pPr>
            <a:r>
              <a:rPr lang="zh-CN" altLang="zh-CN" sz="3200" b="1" dirty="0">
                <a:latin typeface="黑体" panose="02010609060101010101" pitchFamily="49" charset="-122"/>
                <a:ea typeface="黑体" panose="02010609060101010101" pitchFamily="49" charset="-122"/>
              </a:rPr>
              <a:t>D.</a:t>
            </a:r>
            <a:r>
              <a:rPr lang="zh-CN" altLang="en-US" sz="3200" b="1" dirty="0">
                <a:latin typeface="黑体" panose="02010609060101010101" pitchFamily="49" charset="-122"/>
                <a:ea typeface="黑体" panose="02010609060101010101" pitchFamily="49" charset="-122"/>
              </a:rPr>
              <a:t>判断化合物的溶解度</a:t>
            </a:r>
            <a:endParaRPr lang="zh-CN" altLang="en-US" sz="3200" b="1" dirty="0">
              <a:latin typeface="黑体" panose="02010609060101010101" pitchFamily="49" charset="-122"/>
              <a:ea typeface="黑体" panose="02010609060101010101" pitchFamily="49" charset="-122"/>
            </a:endParaRPr>
          </a:p>
        </p:txBody>
      </p:sp>
      <p:sp>
        <p:nvSpPr>
          <p:cNvPr id="29699" name="Text Box 3"/>
          <p:cNvSpPr txBox="1"/>
          <p:nvPr/>
        </p:nvSpPr>
        <p:spPr>
          <a:xfrm>
            <a:off x="7606665" y="2116455"/>
            <a:ext cx="609600" cy="762000"/>
          </a:xfrm>
          <a:prstGeom prst="rect">
            <a:avLst/>
          </a:prstGeom>
          <a:noFill/>
          <a:ln w="9525">
            <a:noFill/>
          </a:ln>
        </p:spPr>
        <p:txBody>
          <a:bodyPr>
            <a:spAutoFit/>
          </a:bodyPr>
          <a:lstStyle/>
          <a:p>
            <a:pPr lvl="0" eaLnBrk="1" hangingPunct="1">
              <a:spcBef>
                <a:spcPct val="50000"/>
              </a:spcBef>
            </a:pPr>
            <a:r>
              <a:rPr lang="zh-CN" altLang="zh-CN" sz="4400" b="1" dirty="0">
                <a:solidFill>
                  <a:srgbClr val="FF0000"/>
                </a:solidFill>
                <a:latin typeface="Arial" panose="020B0604020202020204" pitchFamily="34" charset="0"/>
                <a:ea typeface="宋体" panose="02010600030101010101" pitchFamily="2" charset="-122"/>
              </a:rPr>
              <a:t>D </a:t>
            </a:r>
            <a:endParaRPr lang="zh-CN" altLang="zh-CN" sz="4400" b="1" dirty="0">
              <a:solidFill>
                <a:srgbClr val="FF0000"/>
              </a:solidFill>
              <a:latin typeface="Arial" panose="020B0604020202020204" pitchFamily="34" charset="0"/>
              <a:ea typeface="宋体" panose="02010600030101010101" pitchFamily="2" charset="-122"/>
            </a:endParaRPr>
          </a:p>
        </p:txBody>
      </p:sp>
      <p:sp>
        <p:nvSpPr>
          <p:cNvPr id="28676" name="Text Box 4"/>
          <p:cNvSpPr txBox="1"/>
          <p:nvPr/>
        </p:nvSpPr>
        <p:spPr>
          <a:xfrm>
            <a:off x="885825" y="323850"/>
            <a:ext cx="11047730" cy="1554480"/>
          </a:xfrm>
          <a:prstGeom prst="rect">
            <a:avLst/>
          </a:prstGeom>
          <a:noFill/>
          <a:ln w="9525">
            <a:noFill/>
          </a:ln>
        </p:spPr>
        <p:txBody>
          <a:bodyPr wrap="square">
            <a:spAutoFit/>
          </a:bodyPr>
          <a:lstStyle/>
          <a:p>
            <a:pPr lvl="0" eaLnBrk="1" hangingPunct="1">
              <a:lnSpc>
                <a:spcPct val="150000"/>
              </a:lnSpc>
              <a:spcBef>
                <a:spcPct val="50000"/>
              </a:spcBef>
            </a:pPr>
            <a:r>
              <a:rPr lang="zh-CN" altLang="zh-CN" sz="3200" b="1" dirty="0">
                <a:latin typeface="黑体" panose="02010609060101010101" pitchFamily="49" charset="-122"/>
                <a:ea typeface="黑体" panose="02010609060101010101" pitchFamily="49" charset="-122"/>
              </a:rPr>
              <a:t>2</a:t>
            </a:r>
            <a:r>
              <a:rPr lang="zh-CN" altLang="en-US" sz="3200" b="1" dirty="0">
                <a:latin typeface="黑体" panose="02010609060101010101" pitchFamily="49" charset="-122"/>
                <a:ea typeface="黑体" panose="02010609060101010101" pitchFamily="49" charset="-122"/>
              </a:rPr>
              <a:t>、电负性差值大的元素之间形成的化学键主要为</a:t>
            </a:r>
            <a:r>
              <a:rPr lang="zh-CN" altLang="zh-CN" sz="3200" b="1" dirty="0">
                <a:latin typeface="黑体" panose="02010609060101010101" pitchFamily="49" charset="-122"/>
                <a:ea typeface="黑体" panose="02010609060101010101" pitchFamily="49" charset="-122"/>
              </a:rPr>
              <a:t>(    )                                              A.</a:t>
            </a:r>
            <a:r>
              <a:rPr lang="zh-CN" altLang="en-US" sz="3200" b="1" dirty="0">
                <a:latin typeface="黑体" panose="02010609060101010101" pitchFamily="49" charset="-122"/>
                <a:ea typeface="黑体" panose="02010609060101010101" pitchFamily="49" charset="-122"/>
              </a:rPr>
              <a:t>共价键   </a:t>
            </a:r>
            <a:r>
              <a:rPr lang="zh-CN" altLang="zh-CN" sz="3200" b="1" dirty="0">
                <a:latin typeface="黑体" panose="02010609060101010101" pitchFamily="49" charset="-122"/>
                <a:ea typeface="黑体" panose="02010609060101010101" pitchFamily="49" charset="-122"/>
              </a:rPr>
              <a:t>B.</a:t>
            </a:r>
            <a:r>
              <a:rPr lang="zh-CN" altLang="en-US" sz="3200" b="1" dirty="0">
                <a:latin typeface="黑体" panose="02010609060101010101" pitchFamily="49" charset="-122"/>
                <a:ea typeface="黑体" panose="02010609060101010101" pitchFamily="49" charset="-122"/>
              </a:rPr>
              <a:t>离子键   </a:t>
            </a:r>
            <a:r>
              <a:rPr lang="zh-CN" altLang="zh-CN" sz="3200" b="1" dirty="0">
                <a:latin typeface="黑体" panose="02010609060101010101" pitchFamily="49" charset="-122"/>
                <a:ea typeface="黑体" panose="02010609060101010101" pitchFamily="49" charset="-122"/>
              </a:rPr>
              <a:t>C.</a:t>
            </a:r>
            <a:r>
              <a:rPr lang="zh-CN" altLang="en-US" sz="3200" b="1" dirty="0">
                <a:latin typeface="黑体" panose="02010609060101010101" pitchFamily="49" charset="-122"/>
                <a:ea typeface="黑体" panose="02010609060101010101" pitchFamily="49" charset="-122"/>
              </a:rPr>
              <a:t>金属键</a:t>
            </a:r>
            <a:endParaRPr lang="zh-CN" altLang="en-US" sz="3200" b="1" dirty="0">
              <a:latin typeface="黑体" panose="02010609060101010101" pitchFamily="49" charset="-122"/>
              <a:ea typeface="黑体" panose="02010609060101010101" pitchFamily="49" charset="-122"/>
            </a:endParaRPr>
          </a:p>
        </p:txBody>
      </p:sp>
      <p:sp>
        <p:nvSpPr>
          <p:cNvPr id="29701" name="Text Box 5"/>
          <p:cNvSpPr txBox="1"/>
          <p:nvPr/>
        </p:nvSpPr>
        <p:spPr>
          <a:xfrm>
            <a:off x="10027920" y="479425"/>
            <a:ext cx="838200" cy="762000"/>
          </a:xfrm>
          <a:prstGeom prst="rect">
            <a:avLst/>
          </a:prstGeom>
          <a:noFill/>
          <a:ln w="9525">
            <a:noFill/>
          </a:ln>
        </p:spPr>
        <p:txBody>
          <a:bodyPr>
            <a:spAutoFit/>
          </a:bodyPr>
          <a:lstStyle/>
          <a:p>
            <a:pPr lvl="0" eaLnBrk="1" hangingPunct="1">
              <a:spcBef>
                <a:spcPct val="50000"/>
              </a:spcBef>
            </a:pPr>
            <a:r>
              <a:rPr lang="zh-CN" altLang="zh-CN" sz="4400" b="1" dirty="0">
                <a:solidFill>
                  <a:srgbClr val="FF0000"/>
                </a:solidFill>
                <a:latin typeface="Arial" panose="020B0604020202020204" pitchFamily="34" charset="0"/>
                <a:ea typeface="宋体" panose="02010600030101010101" pitchFamily="2" charset="-122"/>
              </a:rPr>
              <a:t>B</a:t>
            </a:r>
            <a:endParaRPr lang="zh-CN" altLang="zh-CN" sz="4400" b="1" dirty="0">
              <a:solidFill>
                <a:srgbClr val="FF00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blinds(horizontal)">
                                      <p:cBhvr>
                                        <p:cTn id="7" dur="500"/>
                                        <p:tgtEl>
                                          <p:spTgt spid="2970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29699"/>
                                        </p:tgtEl>
                                        <p:attrNameLst>
                                          <p:attrName>style.visibility</p:attrName>
                                        </p:attrNameLst>
                                      </p:cBhvr>
                                      <p:to>
                                        <p:strVal val="visible"/>
                                      </p:to>
                                    </p:set>
                                    <p:anim calcmode="lin" valueType="num">
                                      <p:cBhvr additive="base">
                                        <p:cTn id="12" dur="500" fill="hold"/>
                                        <p:tgtEl>
                                          <p:spTgt spid="29699"/>
                                        </p:tgtEl>
                                        <p:attrNameLst>
                                          <p:attrName>ppt_x</p:attrName>
                                        </p:attrNameLst>
                                      </p:cBhvr>
                                      <p:tavLst>
                                        <p:tav tm="0">
                                          <p:val>
                                            <p:strVal val="1+#ppt_w/2"/>
                                          </p:val>
                                        </p:tav>
                                        <p:tav tm="100000">
                                          <p:val>
                                            <p:strVal val="#ppt_x"/>
                                          </p:val>
                                        </p:tav>
                                      </p:tavLst>
                                    </p:anim>
                                    <p:anim calcmode="lin" valueType="num">
                                      <p:cBhvr additive="base">
                                        <p:cTn id="13" dur="500" fill="hold"/>
                                        <p:tgtEl>
                                          <p:spTgt spid="296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P spid="2970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idx="1"/>
          </p:nvPr>
        </p:nvSpPr>
        <p:spPr>
          <a:xfrm>
            <a:off x="1198245" y="1159510"/>
            <a:ext cx="8768715" cy="5100320"/>
          </a:xfrm>
        </p:spPr>
        <p:txBody>
          <a:bodyPr vert="horz" wrap="square" lIns="91440" tIns="45720" rIns="91440" bIns="45720" anchor="t"/>
          <a:lstStyle/>
          <a:p>
            <a:pPr eaLnBrk="1" hangingPunct="1">
              <a:lnSpc>
                <a:spcPct val="170000"/>
              </a:lnSpc>
              <a:buNone/>
            </a:pPr>
            <a:r>
              <a:rPr lang="zh-CN" altLang="zh-CN" sz="3600" b="1" dirty="0"/>
              <a:t>4</a:t>
            </a:r>
            <a:r>
              <a:rPr lang="zh-CN" altLang="en-US" sz="3600" b="1" dirty="0"/>
              <a:t>、比较下列各组元素电负性的大小。</a:t>
            </a:r>
            <a:endParaRPr lang="zh-CN" altLang="en-US" sz="3600" b="1" dirty="0"/>
          </a:p>
          <a:p>
            <a:pPr eaLnBrk="1" hangingPunct="1">
              <a:lnSpc>
                <a:spcPct val="170000"/>
              </a:lnSpc>
              <a:buNone/>
            </a:pPr>
            <a:r>
              <a:rPr lang="zh-CN" altLang="zh-CN" sz="3600" b="1" dirty="0"/>
              <a:t>  Al</a:t>
            </a:r>
            <a:r>
              <a:rPr lang="zh-CN" altLang="en-US" sz="3600" b="1" dirty="0"/>
              <a:t>、</a:t>
            </a:r>
            <a:r>
              <a:rPr lang="zh-CN" altLang="zh-CN" sz="3600" b="1" dirty="0"/>
              <a:t>Si</a:t>
            </a:r>
            <a:r>
              <a:rPr lang="zh-CN" altLang="en-US" sz="3600" b="1" dirty="0"/>
              <a:t>、</a:t>
            </a:r>
            <a:r>
              <a:rPr lang="zh-CN" altLang="zh-CN" sz="3600" b="1" dirty="0"/>
              <a:t>P  </a:t>
            </a:r>
            <a:r>
              <a:rPr lang="zh-CN" altLang="zh-CN" sz="3600" b="1" u="sng" dirty="0"/>
              <a:t>                         </a:t>
            </a:r>
            <a:r>
              <a:rPr lang="zh-CN" altLang="en-US" sz="3600" b="1" dirty="0"/>
              <a:t>； </a:t>
            </a:r>
            <a:endParaRPr lang="zh-CN" altLang="en-US" sz="3600" b="1" dirty="0"/>
          </a:p>
          <a:p>
            <a:pPr eaLnBrk="1" hangingPunct="1">
              <a:lnSpc>
                <a:spcPct val="170000"/>
              </a:lnSpc>
              <a:buNone/>
            </a:pPr>
            <a:r>
              <a:rPr lang="zh-CN" altLang="zh-CN" sz="3600" b="1" dirty="0"/>
              <a:t>  F</a:t>
            </a:r>
            <a:r>
              <a:rPr lang="zh-CN" altLang="en-US" sz="3600" b="1" dirty="0"/>
              <a:t>、</a:t>
            </a:r>
            <a:r>
              <a:rPr lang="zh-CN" altLang="zh-CN" sz="3600" b="1" dirty="0"/>
              <a:t>C1</a:t>
            </a:r>
            <a:r>
              <a:rPr lang="zh-CN" altLang="en-US" sz="3600" b="1" dirty="0"/>
              <a:t>、</a:t>
            </a:r>
            <a:r>
              <a:rPr lang="zh-CN" altLang="zh-CN" sz="3600" b="1" dirty="0"/>
              <a:t>Br </a:t>
            </a:r>
            <a:r>
              <a:rPr lang="zh-CN" altLang="zh-CN" sz="3600" b="1" u="sng" dirty="0"/>
              <a:t>                       </a:t>
            </a:r>
            <a:r>
              <a:rPr lang="zh-CN" altLang="en-US" sz="3600" b="1" dirty="0"/>
              <a:t>；</a:t>
            </a:r>
            <a:endParaRPr lang="zh-CN" altLang="en-US" sz="3600" b="1" dirty="0"/>
          </a:p>
          <a:p>
            <a:pPr eaLnBrk="1" hangingPunct="1">
              <a:lnSpc>
                <a:spcPct val="170000"/>
              </a:lnSpc>
              <a:buNone/>
            </a:pPr>
            <a:r>
              <a:rPr lang="zh-CN" altLang="zh-CN" sz="3600" b="1" dirty="0"/>
              <a:t>  Na</a:t>
            </a:r>
            <a:r>
              <a:rPr lang="zh-CN" altLang="en-US" sz="3600" b="1" dirty="0"/>
              <a:t>、</a:t>
            </a:r>
            <a:r>
              <a:rPr lang="zh-CN" altLang="zh-CN" sz="3600" b="1" dirty="0"/>
              <a:t>K</a:t>
            </a:r>
            <a:r>
              <a:rPr lang="zh-CN" altLang="en-US" sz="3600" b="1" dirty="0"/>
              <a:t>、</a:t>
            </a:r>
            <a:r>
              <a:rPr lang="zh-CN" altLang="zh-CN" sz="3600" b="1" dirty="0"/>
              <a:t>Cs </a:t>
            </a:r>
            <a:r>
              <a:rPr lang="zh-CN" altLang="zh-CN" sz="3600" b="1" u="sng" dirty="0"/>
              <a:t>                        </a:t>
            </a:r>
            <a:r>
              <a:rPr lang="zh-CN" altLang="en-US" sz="3600" b="1" dirty="0"/>
              <a:t>。 </a:t>
            </a:r>
            <a:endParaRPr lang="zh-CN" altLang="en-US" sz="3600" b="1" dirty="0"/>
          </a:p>
        </p:txBody>
      </p:sp>
      <p:sp>
        <p:nvSpPr>
          <p:cNvPr id="30723" name="Text Box 3"/>
          <p:cNvSpPr txBox="1"/>
          <p:nvPr/>
        </p:nvSpPr>
        <p:spPr>
          <a:xfrm>
            <a:off x="4419600" y="2590800"/>
            <a:ext cx="3048000" cy="579120"/>
          </a:xfrm>
          <a:prstGeom prst="rect">
            <a:avLst/>
          </a:prstGeom>
          <a:noFill/>
          <a:ln w="9525">
            <a:noFill/>
          </a:ln>
        </p:spPr>
        <p:txBody>
          <a:bodyPr>
            <a:spAutoFit/>
          </a:bodyPr>
          <a:lstStyle/>
          <a:p>
            <a:pPr lvl="0" eaLnBrk="1" hangingPunct="1">
              <a:spcBef>
                <a:spcPct val="50000"/>
              </a:spcBef>
            </a:pPr>
            <a:r>
              <a:rPr lang="zh-CN" altLang="en-US" sz="3200" b="1" dirty="0">
                <a:solidFill>
                  <a:srgbClr val="FF0000"/>
                </a:solidFill>
                <a:latin typeface="Arial" panose="020B0604020202020204" pitchFamily="34" charset="0"/>
                <a:ea typeface="宋体" panose="02010600030101010101" pitchFamily="2" charset="-122"/>
              </a:rPr>
              <a:t>Al ＜</a:t>
            </a:r>
            <a:r>
              <a:rPr lang="en-US" altLang="x-none" dirty="0">
                <a:latin typeface="Arial" panose="020B0604020202020204" pitchFamily="34" charset="0"/>
                <a:ea typeface="宋体" panose="02010600030101010101" pitchFamily="2" charset="-122"/>
              </a:rPr>
              <a:t> </a:t>
            </a:r>
            <a:r>
              <a:rPr lang="zh-CN" altLang="en-US" sz="3200" b="1" dirty="0">
                <a:solidFill>
                  <a:srgbClr val="FF0000"/>
                </a:solidFill>
                <a:latin typeface="Arial" panose="020B0604020202020204" pitchFamily="34" charset="0"/>
                <a:ea typeface="宋体" panose="02010600030101010101" pitchFamily="2" charset="-122"/>
              </a:rPr>
              <a:t>Si ＜</a:t>
            </a:r>
            <a:r>
              <a:rPr lang="en-US" altLang="x-none" sz="3200" b="1" dirty="0">
                <a:solidFill>
                  <a:srgbClr val="FF0000"/>
                </a:solidFill>
                <a:latin typeface="Arial" panose="020B0604020202020204" pitchFamily="34" charset="0"/>
                <a:ea typeface="宋体" panose="02010600030101010101" pitchFamily="2" charset="-122"/>
              </a:rPr>
              <a:t> </a:t>
            </a:r>
            <a:r>
              <a:rPr lang="zh-CN" altLang="en-US" sz="3200" b="1" dirty="0">
                <a:solidFill>
                  <a:srgbClr val="FF0000"/>
                </a:solidFill>
                <a:latin typeface="Arial" panose="020B0604020202020204" pitchFamily="34" charset="0"/>
                <a:ea typeface="宋体" panose="02010600030101010101" pitchFamily="2" charset="-122"/>
              </a:rPr>
              <a:t>P</a:t>
            </a:r>
            <a:endParaRPr lang="zh-CN" altLang="en-US" sz="3200" b="1" dirty="0">
              <a:solidFill>
                <a:srgbClr val="FF0000"/>
              </a:solidFill>
              <a:latin typeface="Arial" panose="020B0604020202020204" pitchFamily="34" charset="0"/>
              <a:ea typeface="宋体" panose="02010600030101010101" pitchFamily="2" charset="-122"/>
            </a:endParaRPr>
          </a:p>
        </p:txBody>
      </p:sp>
      <p:sp>
        <p:nvSpPr>
          <p:cNvPr id="30724" name="Text Box 4"/>
          <p:cNvSpPr txBox="1"/>
          <p:nvPr/>
        </p:nvSpPr>
        <p:spPr>
          <a:xfrm>
            <a:off x="4419600" y="3505200"/>
            <a:ext cx="2971800" cy="579120"/>
          </a:xfrm>
          <a:prstGeom prst="rect">
            <a:avLst/>
          </a:prstGeom>
          <a:noFill/>
          <a:ln w="9525">
            <a:noFill/>
          </a:ln>
        </p:spPr>
        <p:txBody>
          <a:bodyPr>
            <a:spAutoFit/>
          </a:bodyPr>
          <a:lstStyle/>
          <a:p>
            <a:pPr lvl="0" eaLnBrk="1" hangingPunct="1">
              <a:spcBef>
                <a:spcPct val="50000"/>
              </a:spcBef>
            </a:pPr>
            <a:r>
              <a:rPr lang="zh-CN" altLang="zh-CN" sz="3200" b="1" dirty="0">
                <a:solidFill>
                  <a:srgbClr val="FF0000"/>
                </a:solidFill>
                <a:latin typeface="Arial" panose="020B0604020202020204" pitchFamily="34" charset="0"/>
                <a:ea typeface="宋体" panose="02010600030101010101" pitchFamily="2" charset="-122"/>
              </a:rPr>
              <a:t>Br </a:t>
            </a:r>
            <a:r>
              <a:rPr lang="zh-CN" altLang="en-US" sz="3200" b="1" dirty="0">
                <a:solidFill>
                  <a:srgbClr val="FF0000"/>
                </a:solidFill>
                <a:latin typeface="Arial" panose="020B0604020202020204" pitchFamily="34" charset="0"/>
                <a:ea typeface="宋体" panose="02010600030101010101" pitchFamily="2" charset="-122"/>
              </a:rPr>
              <a:t>＜ </a:t>
            </a:r>
            <a:r>
              <a:rPr lang="zh-CN" altLang="zh-CN" sz="3200" b="1" dirty="0">
                <a:solidFill>
                  <a:srgbClr val="FF0000"/>
                </a:solidFill>
                <a:latin typeface="Arial" panose="020B0604020202020204" pitchFamily="34" charset="0"/>
                <a:ea typeface="宋体" panose="02010600030101010101" pitchFamily="2" charset="-122"/>
              </a:rPr>
              <a:t>C1 </a:t>
            </a:r>
            <a:r>
              <a:rPr lang="zh-CN" altLang="en-US" sz="3200" b="1" dirty="0">
                <a:solidFill>
                  <a:srgbClr val="FF0000"/>
                </a:solidFill>
                <a:latin typeface="Arial" panose="020B0604020202020204" pitchFamily="34" charset="0"/>
                <a:ea typeface="宋体" panose="02010600030101010101" pitchFamily="2" charset="-122"/>
              </a:rPr>
              <a:t>＜ </a:t>
            </a:r>
            <a:r>
              <a:rPr lang="zh-CN" altLang="zh-CN" sz="3200" b="1" dirty="0">
                <a:solidFill>
                  <a:srgbClr val="FF0000"/>
                </a:solidFill>
                <a:latin typeface="Arial" panose="020B0604020202020204" pitchFamily="34" charset="0"/>
                <a:ea typeface="宋体" panose="02010600030101010101" pitchFamily="2" charset="-122"/>
              </a:rPr>
              <a:t>F</a:t>
            </a:r>
            <a:endParaRPr lang="zh-CN" altLang="zh-CN" sz="3200" b="1" dirty="0">
              <a:solidFill>
                <a:srgbClr val="FF0000"/>
              </a:solidFill>
              <a:latin typeface="Arial" panose="020B0604020202020204" pitchFamily="34" charset="0"/>
              <a:ea typeface="宋体" panose="02010600030101010101" pitchFamily="2" charset="-122"/>
            </a:endParaRPr>
          </a:p>
        </p:txBody>
      </p:sp>
      <p:sp>
        <p:nvSpPr>
          <p:cNvPr id="30725" name="Text Box 5"/>
          <p:cNvSpPr txBox="1"/>
          <p:nvPr/>
        </p:nvSpPr>
        <p:spPr>
          <a:xfrm>
            <a:off x="4419600" y="4495800"/>
            <a:ext cx="2971800" cy="579120"/>
          </a:xfrm>
          <a:prstGeom prst="rect">
            <a:avLst/>
          </a:prstGeom>
          <a:noFill/>
          <a:ln w="9525">
            <a:noFill/>
          </a:ln>
        </p:spPr>
        <p:txBody>
          <a:bodyPr>
            <a:spAutoFit/>
          </a:bodyPr>
          <a:lstStyle/>
          <a:p>
            <a:pPr lvl="0" eaLnBrk="1" hangingPunct="1">
              <a:spcBef>
                <a:spcPct val="50000"/>
              </a:spcBef>
            </a:pPr>
            <a:r>
              <a:rPr lang="zh-CN" altLang="zh-CN" sz="3200" b="1" dirty="0">
                <a:solidFill>
                  <a:srgbClr val="FF0000"/>
                </a:solidFill>
                <a:latin typeface="Arial" panose="020B0604020202020204" pitchFamily="34" charset="0"/>
                <a:ea typeface="宋体" panose="02010600030101010101" pitchFamily="2" charset="-122"/>
              </a:rPr>
              <a:t>Cs </a:t>
            </a:r>
            <a:r>
              <a:rPr lang="zh-CN" altLang="en-US" sz="3200" b="1" dirty="0">
                <a:solidFill>
                  <a:srgbClr val="FF0000"/>
                </a:solidFill>
                <a:latin typeface="Arial" panose="020B0604020202020204" pitchFamily="34" charset="0"/>
                <a:ea typeface="宋体" panose="02010600030101010101" pitchFamily="2" charset="-122"/>
              </a:rPr>
              <a:t>＜ </a:t>
            </a:r>
            <a:r>
              <a:rPr lang="zh-CN" altLang="zh-CN" sz="3200" b="1" dirty="0">
                <a:solidFill>
                  <a:srgbClr val="FF0000"/>
                </a:solidFill>
                <a:latin typeface="Arial" panose="020B0604020202020204" pitchFamily="34" charset="0"/>
                <a:ea typeface="宋体" panose="02010600030101010101" pitchFamily="2" charset="-122"/>
              </a:rPr>
              <a:t>K</a:t>
            </a:r>
            <a:r>
              <a:rPr lang="zh-CN" altLang="en-US" sz="3200" b="1" dirty="0">
                <a:solidFill>
                  <a:srgbClr val="FF0000"/>
                </a:solidFill>
                <a:latin typeface="Arial" panose="020B0604020202020204" pitchFamily="34" charset="0"/>
                <a:ea typeface="宋体" panose="02010600030101010101" pitchFamily="2" charset="-122"/>
              </a:rPr>
              <a:t>＜ </a:t>
            </a:r>
            <a:r>
              <a:rPr lang="zh-CN" altLang="zh-CN" sz="3200" b="1" dirty="0">
                <a:solidFill>
                  <a:srgbClr val="FF0000"/>
                </a:solidFill>
                <a:latin typeface="Arial" panose="020B0604020202020204" pitchFamily="34" charset="0"/>
                <a:ea typeface="宋体" panose="02010600030101010101" pitchFamily="2" charset="-122"/>
              </a:rPr>
              <a:t>Na</a:t>
            </a:r>
            <a:endParaRPr lang="zh-CN" altLang="zh-CN" sz="32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Effect transition="in" filter="slide(fromBottom)">
                                      <p:cBhvr>
                                        <p:cTn id="7" dur="500"/>
                                        <p:tgtEl>
                                          <p:spTgt spid="3072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0724"/>
                                        </p:tgtEl>
                                        <p:attrNameLst>
                                          <p:attrName>style.visibility</p:attrName>
                                        </p:attrNameLst>
                                      </p:cBhvr>
                                      <p:to>
                                        <p:strVal val="visible"/>
                                      </p:to>
                                    </p:set>
                                    <p:animEffect transition="in" filter="slide(fromBottom)">
                                      <p:cBhvr>
                                        <p:cTn id="12" dur="500"/>
                                        <p:tgtEl>
                                          <p:spTgt spid="3072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0725"/>
                                        </p:tgtEl>
                                        <p:attrNameLst>
                                          <p:attrName>style.visibility</p:attrName>
                                        </p:attrNameLst>
                                      </p:cBhvr>
                                      <p:to>
                                        <p:strVal val="visible"/>
                                      </p:to>
                                    </p:set>
                                    <p:animEffect transition="in" filter="slide(fromBottom)">
                                      <p:cBhvr>
                                        <p:cTn id="17" dur="500"/>
                                        <p:tgtEl>
                                          <p:spTgt spid="30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30724" grpId="0"/>
      <p:bldP spid="3072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3"/>
          <p:cNvSpPr txBox="1"/>
          <p:nvPr/>
        </p:nvSpPr>
        <p:spPr>
          <a:xfrm>
            <a:off x="295275" y="10160"/>
            <a:ext cx="11409045" cy="5323205"/>
          </a:xfrm>
          <a:prstGeom prst="rect">
            <a:avLst/>
          </a:prstGeom>
          <a:noFill/>
          <a:ln w="9525">
            <a:noFill/>
          </a:ln>
        </p:spPr>
        <p:txBody>
          <a:bodyPr wrap="square">
            <a:spAutoFit/>
          </a:bodyPr>
          <a:lstStyle/>
          <a:p>
            <a:pPr lvl="0" algn="just" eaLnBrk="1" hangingPunct="1">
              <a:lnSpc>
                <a:spcPct val="150000"/>
              </a:lnSpc>
              <a:spcBef>
                <a:spcPct val="50000"/>
              </a:spcBef>
            </a:pPr>
            <a:r>
              <a:rPr lang="zh-CN" altLang="zh-CN" sz="4000" b="1" dirty="0">
                <a:latin typeface="楷体_GB2312" pitchFamily="49" charset="-122"/>
                <a:ea typeface="楷体_GB2312" pitchFamily="49" charset="-122"/>
              </a:rPr>
              <a:t>5</a:t>
            </a:r>
            <a:r>
              <a:rPr lang="zh-CN" altLang="en-US" sz="4000" b="1" dirty="0">
                <a:latin typeface="楷体_GB2312" pitchFamily="49" charset="-122"/>
                <a:ea typeface="楷体_GB2312" pitchFamily="49" charset="-122"/>
              </a:rPr>
              <a:t>、已知四种元素的电子排布式为：</a:t>
            </a:r>
            <a:endParaRPr lang="zh-CN" altLang="en-US" sz="4000" b="1" dirty="0">
              <a:latin typeface="楷体_GB2312" pitchFamily="49" charset="-122"/>
              <a:ea typeface="楷体_GB2312" pitchFamily="49" charset="-122"/>
            </a:endParaRPr>
          </a:p>
          <a:p>
            <a:pPr lvl="0" algn="just" eaLnBrk="1" hangingPunct="1">
              <a:lnSpc>
                <a:spcPct val="150000"/>
              </a:lnSpc>
              <a:spcBef>
                <a:spcPct val="50000"/>
              </a:spcBef>
            </a:pPr>
            <a:r>
              <a:rPr lang="zh-CN" altLang="zh-CN" sz="4000" b="1" dirty="0">
                <a:latin typeface="楷体_GB2312" pitchFamily="49" charset="-122"/>
                <a:ea typeface="楷体_GB2312" pitchFamily="49" charset="-122"/>
              </a:rPr>
              <a:t>A.ns</a:t>
            </a:r>
            <a:r>
              <a:rPr lang="zh-CN" altLang="zh-CN" sz="4000" b="1" baseline="30000" dirty="0">
                <a:latin typeface="楷体_GB2312" pitchFamily="49" charset="-122"/>
                <a:ea typeface="楷体_GB2312" pitchFamily="49" charset="-122"/>
              </a:rPr>
              <a:t>2</a:t>
            </a:r>
            <a:r>
              <a:rPr lang="zh-CN" altLang="zh-CN" sz="4000" b="1" dirty="0">
                <a:latin typeface="楷体_GB2312" pitchFamily="49" charset="-122"/>
                <a:ea typeface="楷体_GB2312" pitchFamily="49" charset="-122"/>
              </a:rPr>
              <a:t>np</a:t>
            </a:r>
            <a:r>
              <a:rPr lang="zh-CN" altLang="zh-CN" sz="4000" b="1" baseline="30000" dirty="0">
                <a:latin typeface="楷体_GB2312" pitchFamily="49" charset="-122"/>
                <a:ea typeface="楷体_GB2312" pitchFamily="49" charset="-122"/>
              </a:rPr>
              <a:t>3     </a:t>
            </a:r>
            <a:r>
              <a:rPr lang="zh-CN" altLang="zh-CN" sz="4000" b="1" dirty="0">
                <a:latin typeface="楷体_GB2312" pitchFamily="49" charset="-122"/>
                <a:ea typeface="楷体_GB2312" pitchFamily="49" charset="-122"/>
              </a:rPr>
              <a:t>B.ns</a:t>
            </a:r>
            <a:r>
              <a:rPr lang="zh-CN" altLang="zh-CN" sz="4000" b="1" baseline="30000" dirty="0">
                <a:latin typeface="楷体_GB2312" pitchFamily="49" charset="-122"/>
                <a:ea typeface="楷体_GB2312" pitchFamily="49" charset="-122"/>
              </a:rPr>
              <a:t>2</a:t>
            </a:r>
            <a:r>
              <a:rPr lang="zh-CN" altLang="zh-CN" sz="4000" b="1" dirty="0">
                <a:latin typeface="楷体_GB2312" pitchFamily="49" charset="-122"/>
                <a:ea typeface="楷体_GB2312" pitchFamily="49" charset="-122"/>
              </a:rPr>
              <a:t>np</a:t>
            </a:r>
            <a:r>
              <a:rPr lang="zh-CN" altLang="zh-CN" sz="4000" b="1" baseline="30000" dirty="0">
                <a:latin typeface="楷体_GB2312" pitchFamily="49" charset="-122"/>
                <a:ea typeface="楷体_GB2312" pitchFamily="49" charset="-122"/>
              </a:rPr>
              <a:t>4</a:t>
            </a:r>
            <a:r>
              <a:rPr lang="zh-CN" altLang="zh-CN" sz="4000" b="1" dirty="0">
                <a:latin typeface="楷体_GB2312" pitchFamily="49" charset="-122"/>
                <a:ea typeface="楷体_GB2312" pitchFamily="49" charset="-122"/>
              </a:rPr>
              <a:t>   C.ns</a:t>
            </a:r>
            <a:r>
              <a:rPr lang="zh-CN" altLang="zh-CN" sz="4000" b="1" baseline="30000" dirty="0">
                <a:latin typeface="楷体_GB2312" pitchFamily="49" charset="-122"/>
                <a:ea typeface="楷体_GB2312" pitchFamily="49" charset="-122"/>
              </a:rPr>
              <a:t>2</a:t>
            </a:r>
            <a:r>
              <a:rPr lang="zh-CN" altLang="zh-CN" sz="4000" b="1" dirty="0">
                <a:latin typeface="楷体_GB2312" pitchFamily="49" charset="-122"/>
                <a:ea typeface="楷体_GB2312" pitchFamily="49" charset="-122"/>
              </a:rPr>
              <a:t>np</a:t>
            </a:r>
            <a:r>
              <a:rPr lang="zh-CN" altLang="zh-CN" sz="4000" b="1" baseline="30000" dirty="0">
                <a:latin typeface="楷体_GB2312" pitchFamily="49" charset="-122"/>
                <a:ea typeface="楷体_GB2312" pitchFamily="49" charset="-122"/>
              </a:rPr>
              <a:t>5        </a:t>
            </a:r>
            <a:r>
              <a:rPr lang="zh-CN" altLang="zh-CN" sz="4000" b="1" dirty="0">
                <a:latin typeface="楷体_GB2312" pitchFamily="49" charset="-122"/>
                <a:ea typeface="楷体_GB2312" pitchFamily="49" charset="-122"/>
              </a:rPr>
              <a:t>D.ns</a:t>
            </a:r>
            <a:r>
              <a:rPr lang="zh-CN" altLang="zh-CN" sz="4000" b="1" baseline="30000" dirty="0">
                <a:latin typeface="楷体_GB2312" pitchFamily="49" charset="-122"/>
                <a:ea typeface="楷体_GB2312" pitchFamily="49" charset="-122"/>
              </a:rPr>
              <a:t>2</a:t>
            </a:r>
            <a:r>
              <a:rPr lang="zh-CN" altLang="zh-CN" sz="4000" b="1" dirty="0">
                <a:latin typeface="楷体_GB2312" pitchFamily="49" charset="-122"/>
                <a:ea typeface="楷体_GB2312" pitchFamily="49" charset="-122"/>
              </a:rPr>
              <a:t>np</a:t>
            </a:r>
            <a:r>
              <a:rPr lang="zh-CN" altLang="zh-CN" sz="4000" b="1" baseline="30000" dirty="0">
                <a:latin typeface="楷体_GB2312" pitchFamily="49" charset="-122"/>
                <a:ea typeface="楷体_GB2312" pitchFamily="49" charset="-122"/>
              </a:rPr>
              <a:t>6</a:t>
            </a:r>
            <a:endParaRPr lang="zh-CN" altLang="zh-CN" sz="4000" b="1" baseline="30000" dirty="0">
              <a:latin typeface="楷体_GB2312" pitchFamily="49" charset="-122"/>
              <a:ea typeface="楷体_GB2312" pitchFamily="49" charset="-122"/>
            </a:endParaRPr>
          </a:p>
          <a:p>
            <a:pPr lvl="0" eaLnBrk="1" hangingPunct="1">
              <a:lnSpc>
                <a:spcPct val="150000"/>
              </a:lnSpc>
              <a:spcBef>
                <a:spcPct val="50000"/>
              </a:spcBef>
            </a:pPr>
            <a:r>
              <a:rPr lang="zh-CN" altLang="zh-CN" sz="4000" b="1" dirty="0">
                <a:latin typeface="楷体_GB2312" pitchFamily="49" charset="-122"/>
                <a:ea typeface="楷体_GB2312" pitchFamily="49" charset="-122"/>
              </a:rPr>
              <a:t>    </a:t>
            </a:r>
            <a:r>
              <a:rPr lang="en-US" altLang="zh-CN" sz="4000" b="1" dirty="0">
                <a:latin typeface="楷体_GB2312" pitchFamily="49" charset="-122"/>
                <a:ea typeface="楷体_GB2312" pitchFamily="49" charset="-122"/>
              </a:rPr>
              <a:t>n</a:t>
            </a:r>
            <a:r>
              <a:rPr lang="zh-CN" altLang="en-US" sz="4000" b="1" dirty="0">
                <a:latin typeface="楷体_GB2312" pitchFamily="49" charset="-122"/>
                <a:ea typeface="楷体_GB2312" pitchFamily="49" charset="-122"/>
              </a:rPr>
              <a:t>相等的情况下，</a:t>
            </a:r>
            <a:r>
              <a:rPr lang="zh-CN" altLang="en-US" sz="4000" b="1" dirty="0">
                <a:latin typeface="楷体_GB2312" pitchFamily="49" charset="-122"/>
                <a:ea typeface="楷体_GB2312" pitchFamily="49" charset="-122"/>
              </a:rPr>
              <a:t>他们的第一电离能按从大到小的顺序为</a:t>
            </a:r>
            <a:r>
              <a:rPr lang="zh-CN" altLang="en-US" sz="4000" b="1" u="sng"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，电负性的大小顺序为</a:t>
            </a:r>
            <a:r>
              <a:rPr lang="zh-CN" altLang="en-US" sz="4000" b="1" u="sng" dirty="0">
                <a:latin typeface="楷体_GB2312" pitchFamily="49" charset="-122"/>
                <a:ea typeface="楷体_GB2312" pitchFamily="49" charset="-122"/>
              </a:rPr>
              <a:t>            </a:t>
            </a:r>
            <a:r>
              <a:rPr lang="zh-CN" altLang="en-US" sz="4000" b="1" dirty="0">
                <a:latin typeface="楷体_GB2312" pitchFamily="49" charset="-122"/>
                <a:ea typeface="楷体_GB2312" pitchFamily="49" charset="-122"/>
              </a:rPr>
              <a:t>。              </a:t>
            </a:r>
            <a:r>
              <a:rPr lang="zh-CN" altLang="en-US" sz="4000" b="1" u="sng" dirty="0">
                <a:latin typeface="楷体_GB2312" pitchFamily="49" charset="-122"/>
                <a:ea typeface="楷体_GB2312" pitchFamily="49" charset="-122"/>
              </a:rPr>
              <a:t>　                　　　　　</a:t>
            </a:r>
            <a:endParaRPr lang="zh-CN" altLang="en-US" sz="4000" b="1" baseline="30000" dirty="0">
              <a:latin typeface="楷体_GB2312" pitchFamily="49" charset="-122"/>
              <a:ea typeface="楷体_GB2312" pitchFamily="49" charset="-122"/>
            </a:endParaRPr>
          </a:p>
        </p:txBody>
      </p:sp>
      <p:sp>
        <p:nvSpPr>
          <p:cNvPr id="31748" name="Text Box 4"/>
          <p:cNvSpPr txBox="1"/>
          <p:nvPr/>
        </p:nvSpPr>
        <p:spPr>
          <a:xfrm>
            <a:off x="3045460" y="3611245"/>
            <a:ext cx="3048000" cy="64008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楷体_GB2312" pitchFamily="49" charset="-122"/>
                <a:ea typeface="楷体_GB2312" pitchFamily="49" charset="-122"/>
              </a:rPr>
              <a:t>D</a:t>
            </a:r>
            <a:r>
              <a:rPr lang="zh-CN" altLang="en-US" sz="3600" b="1" dirty="0">
                <a:solidFill>
                  <a:srgbClr val="FF0000"/>
                </a:solidFill>
                <a:latin typeface="楷体_GB2312" pitchFamily="49" charset="-122"/>
                <a:ea typeface="楷体_GB2312" pitchFamily="49" charset="-122"/>
              </a:rPr>
              <a:t>＞</a:t>
            </a:r>
            <a:r>
              <a:rPr lang="zh-CN" altLang="zh-CN" sz="3600" b="1" dirty="0">
                <a:solidFill>
                  <a:srgbClr val="FF0000"/>
                </a:solidFill>
                <a:latin typeface="楷体_GB2312" pitchFamily="49" charset="-122"/>
                <a:ea typeface="楷体_GB2312" pitchFamily="49" charset="-122"/>
              </a:rPr>
              <a:t>C</a:t>
            </a:r>
            <a:r>
              <a:rPr lang="zh-CN" altLang="en-US" sz="3600" b="1" dirty="0">
                <a:solidFill>
                  <a:srgbClr val="FF0000"/>
                </a:solidFill>
                <a:latin typeface="楷体_GB2312" pitchFamily="49" charset="-122"/>
                <a:ea typeface="楷体_GB2312" pitchFamily="49" charset="-122"/>
              </a:rPr>
              <a:t>＞</a:t>
            </a:r>
            <a:r>
              <a:rPr lang="zh-CN" altLang="zh-CN" sz="3600" b="1" dirty="0">
                <a:solidFill>
                  <a:srgbClr val="FF0000"/>
                </a:solidFill>
                <a:latin typeface="楷体_GB2312" pitchFamily="49" charset="-122"/>
                <a:ea typeface="楷体_GB2312" pitchFamily="49" charset="-122"/>
              </a:rPr>
              <a:t>A</a:t>
            </a:r>
            <a:r>
              <a:rPr lang="zh-CN" altLang="en-US" sz="3600" b="1" dirty="0">
                <a:solidFill>
                  <a:srgbClr val="FF0000"/>
                </a:solidFill>
                <a:latin typeface="楷体_GB2312" pitchFamily="49" charset="-122"/>
                <a:ea typeface="楷体_GB2312" pitchFamily="49" charset="-122"/>
              </a:rPr>
              <a:t>＞</a:t>
            </a:r>
            <a:r>
              <a:rPr lang="zh-CN" altLang="zh-CN" sz="3600" b="1" dirty="0">
                <a:solidFill>
                  <a:srgbClr val="FF0000"/>
                </a:solidFill>
                <a:latin typeface="楷体_GB2312" pitchFamily="49" charset="-122"/>
                <a:ea typeface="楷体_GB2312" pitchFamily="49" charset="-122"/>
              </a:rPr>
              <a:t>B</a:t>
            </a:r>
            <a:endParaRPr lang="zh-CN" altLang="zh-CN" sz="3600" b="1" dirty="0">
              <a:solidFill>
                <a:srgbClr val="FF0000"/>
              </a:solidFill>
              <a:latin typeface="楷体_GB2312" pitchFamily="49" charset="-122"/>
              <a:ea typeface="楷体_GB2312" pitchFamily="49" charset="-122"/>
            </a:endParaRPr>
          </a:p>
        </p:txBody>
      </p:sp>
      <p:sp>
        <p:nvSpPr>
          <p:cNvPr id="31749" name="Text Box 5"/>
          <p:cNvSpPr txBox="1"/>
          <p:nvPr/>
        </p:nvSpPr>
        <p:spPr>
          <a:xfrm>
            <a:off x="1106170" y="4393565"/>
            <a:ext cx="3048000" cy="645160"/>
          </a:xfrm>
          <a:prstGeom prst="rect">
            <a:avLst/>
          </a:prstGeom>
          <a:noFill/>
          <a:ln w="9525">
            <a:noFill/>
          </a:ln>
        </p:spPr>
        <p:txBody>
          <a:bodyPr>
            <a:spAutoFit/>
          </a:bodyPr>
          <a:lstStyle/>
          <a:p>
            <a:pPr lvl="0" eaLnBrk="1" hangingPunct="1">
              <a:spcBef>
                <a:spcPct val="50000"/>
              </a:spcBef>
            </a:pPr>
            <a:r>
              <a:rPr lang="zh-CN" altLang="zh-CN" sz="3600" b="1" dirty="0">
                <a:solidFill>
                  <a:srgbClr val="FF0000"/>
                </a:solidFill>
                <a:latin typeface="楷体_GB2312" pitchFamily="49" charset="-122"/>
                <a:ea typeface="楷体_GB2312" pitchFamily="49" charset="-122"/>
              </a:rPr>
              <a:t>C</a:t>
            </a:r>
            <a:r>
              <a:rPr lang="zh-CN" altLang="en-US" sz="3600" b="1" dirty="0">
                <a:solidFill>
                  <a:srgbClr val="FF0000"/>
                </a:solidFill>
                <a:latin typeface="楷体_GB2312" pitchFamily="49" charset="-122"/>
                <a:ea typeface="楷体_GB2312" pitchFamily="49" charset="-122"/>
              </a:rPr>
              <a:t>＞</a:t>
            </a:r>
            <a:r>
              <a:rPr lang="zh-CN" altLang="zh-CN" sz="3600" b="1" dirty="0">
                <a:solidFill>
                  <a:srgbClr val="FF0000"/>
                </a:solidFill>
                <a:latin typeface="楷体_GB2312" pitchFamily="49" charset="-122"/>
                <a:ea typeface="楷体_GB2312" pitchFamily="49" charset="-122"/>
              </a:rPr>
              <a:t>B</a:t>
            </a:r>
            <a:r>
              <a:rPr lang="zh-CN" altLang="en-US" sz="3600" b="1" dirty="0">
                <a:solidFill>
                  <a:srgbClr val="FF0000"/>
                </a:solidFill>
                <a:latin typeface="楷体_GB2312" pitchFamily="49" charset="-122"/>
                <a:ea typeface="楷体_GB2312" pitchFamily="49" charset="-122"/>
              </a:rPr>
              <a:t>＞</a:t>
            </a:r>
            <a:r>
              <a:rPr lang="zh-CN" altLang="zh-CN" sz="3600" b="1" dirty="0">
                <a:solidFill>
                  <a:srgbClr val="FF0000"/>
                </a:solidFill>
                <a:latin typeface="楷体_GB2312" pitchFamily="49" charset="-122"/>
                <a:ea typeface="楷体_GB2312" pitchFamily="49" charset="-122"/>
              </a:rPr>
              <a:t>A</a:t>
            </a:r>
            <a:endParaRPr lang="zh-CN" altLang="zh-CN" sz="3600" b="1" dirty="0">
              <a:solidFill>
                <a:srgbClr val="FF0000"/>
              </a:solidFill>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wipe(left)">
                                      <p:cBhvr>
                                        <p:cTn id="7" dur="500"/>
                                        <p:tgtEl>
                                          <p:spTgt spid="317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9"/>
                                        </p:tgtEl>
                                        <p:attrNameLst>
                                          <p:attrName>style.visibility</p:attrName>
                                        </p:attrNameLst>
                                      </p:cBhvr>
                                      <p:to>
                                        <p:strVal val="visible"/>
                                      </p:to>
                                    </p:set>
                                    <p:animEffect transition="in" filter="wipe(left)">
                                      <p:cBhvr>
                                        <p:cTn id="12" dur="500"/>
                                        <p:tgtEl>
                                          <p:spTgt spid="317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p:bldP spid="3174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p:nvPr/>
        </p:nvSpPr>
        <p:spPr>
          <a:xfrm>
            <a:off x="222250" y="146050"/>
            <a:ext cx="11875135" cy="4748530"/>
          </a:xfrm>
          <a:prstGeom prst="rect">
            <a:avLst/>
          </a:prstGeom>
          <a:noFill/>
          <a:ln w="9525">
            <a:noFill/>
          </a:ln>
        </p:spPr>
        <p:txBody>
          <a:bodyPr wrap="square">
            <a:spAutoFit/>
          </a:bodyPr>
          <a:lstStyle/>
          <a:p>
            <a:pPr lvl="0" eaLnBrk="1" hangingPunct="1">
              <a:lnSpc>
                <a:spcPct val="150000"/>
              </a:lnSpc>
              <a:spcBef>
                <a:spcPct val="50000"/>
              </a:spcBef>
            </a:pPr>
            <a:r>
              <a:rPr lang="zh-CN" altLang="en-US" sz="3200" b="1" dirty="0">
                <a:latin typeface="楷体_GB2312" pitchFamily="49" charset="-122"/>
                <a:ea typeface="楷体_GB2312" pitchFamily="49" charset="-122"/>
              </a:rPr>
              <a:t>6、A</a:t>
            </a:r>
            <a:r>
              <a:rPr lang="en-US" altLang="x-none" sz="3200" b="1" dirty="0">
                <a:latin typeface="Arial" panose="020B0604020202020204" pitchFamily="34" charset="0"/>
                <a:ea typeface="宋体" panose="02010600030101010101" pitchFamily="2" charset="-122"/>
              </a:rPr>
              <a:t>、</a:t>
            </a:r>
            <a:r>
              <a:rPr lang="zh-CN" altLang="en-US" sz="3200" b="1" dirty="0">
                <a:latin typeface="楷体_GB2312" pitchFamily="49" charset="-122"/>
                <a:ea typeface="楷体_GB2312" pitchFamily="49" charset="-122"/>
              </a:rPr>
              <a:t>B</a:t>
            </a:r>
            <a:r>
              <a:rPr lang="en-US" altLang="x-none" sz="3200" b="1" dirty="0">
                <a:latin typeface="Arial" panose="020B0604020202020204" pitchFamily="34" charset="0"/>
                <a:ea typeface="宋体" panose="02010600030101010101" pitchFamily="2" charset="-122"/>
              </a:rPr>
              <a:t>、</a:t>
            </a:r>
            <a:r>
              <a:rPr lang="zh-CN" altLang="en-US" sz="3200" b="1" dirty="0">
                <a:latin typeface="楷体_GB2312" pitchFamily="49" charset="-122"/>
                <a:ea typeface="楷体_GB2312" pitchFamily="49" charset="-122"/>
              </a:rPr>
              <a:t>C</a:t>
            </a:r>
            <a:r>
              <a:rPr lang="en-US" altLang="x-none" sz="3200" b="1" dirty="0">
                <a:latin typeface="Arial" panose="020B0604020202020204" pitchFamily="34" charset="0"/>
                <a:ea typeface="宋体" panose="02010600030101010101" pitchFamily="2" charset="-122"/>
              </a:rPr>
              <a:t>、</a:t>
            </a:r>
            <a:r>
              <a:rPr lang="zh-CN" altLang="en-US" sz="3200" b="1" dirty="0">
                <a:latin typeface="楷体_GB2312" pitchFamily="49" charset="-122"/>
                <a:ea typeface="楷体_GB2312" pitchFamily="49" charset="-122"/>
              </a:rPr>
              <a:t>D四种元素，已知A元素是自然界中含量最多的元素</a:t>
            </a:r>
            <a:r>
              <a:rPr lang="zh-CN" altLang="en-US" sz="3200" b="1" dirty="0">
                <a:latin typeface="Arial" panose="020B0604020202020204" pitchFamily="34" charset="0"/>
                <a:ea typeface="宋体" panose="02010600030101010101" pitchFamily="2" charset="-122"/>
              </a:rPr>
              <a:t>；</a:t>
            </a:r>
            <a:r>
              <a:rPr lang="zh-CN" altLang="en-US" sz="3200" b="1" dirty="0">
                <a:latin typeface="楷体_GB2312" pitchFamily="49" charset="-122"/>
                <a:ea typeface="楷体_GB2312" pitchFamily="49" charset="-122"/>
              </a:rPr>
              <a:t>B元素为金属元素，已知它的原子核外K、L层上电子数之和等于M、N层电子数之和</a:t>
            </a:r>
            <a:r>
              <a:rPr lang="zh-CN" altLang="en-US" sz="3200" b="1" dirty="0">
                <a:latin typeface="Arial" panose="020B0604020202020204" pitchFamily="34" charset="0"/>
                <a:ea typeface="宋体" panose="02010600030101010101" pitchFamily="2" charset="-122"/>
              </a:rPr>
              <a:t>；</a:t>
            </a:r>
            <a:r>
              <a:rPr lang="zh-CN" altLang="en-US" sz="3200" b="1" dirty="0">
                <a:latin typeface="楷体_GB2312" pitchFamily="49" charset="-122"/>
                <a:ea typeface="楷体_GB2312" pitchFamily="49" charset="-122"/>
              </a:rPr>
              <a:t>C元素是第3周期第一电离能最小的元素，D元素在第3周期中电负性最大。</a:t>
            </a:r>
            <a:r>
              <a:rPr lang="zh-CN" altLang="en-US" sz="800" dirty="0">
                <a:solidFill>
                  <a:schemeClr val="bg1"/>
                </a:solidFill>
                <a:latin typeface="微软雅黑" panose="020B0503020204020204" charset="-122"/>
                <a:ea typeface="微软雅黑" panose="020B0503020204020204" charset="-122"/>
              </a:rPr>
              <a:t>组卷网</a:t>
            </a:r>
            <a:endParaRPr lang="zh-CN" altLang="en-US" sz="3200" b="1" dirty="0">
              <a:latin typeface="楷体_GB2312" pitchFamily="49" charset="-122"/>
              <a:ea typeface="楷体_GB2312" pitchFamily="49" charset="-122"/>
            </a:endParaRPr>
          </a:p>
          <a:p>
            <a:pPr lvl="0" eaLnBrk="1" hangingPunct="1">
              <a:lnSpc>
                <a:spcPct val="150000"/>
              </a:lnSpc>
              <a:spcBef>
                <a:spcPct val="5000"/>
              </a:spcBef>
            </a:pPr>
            <a:r>
              <a:rPr lang="zh-CN" altLang="en-US" sz="3200" b="1" dirty="0">
                <a:latin typeface="楷体_GB2312" pitchFamily="49" charset="-122"/>
                <a:ea typeface="楷体_GB2312" pitchFamily="49" charset="-122"/>
              </a:rPr>
              <a:t>(1)试推断A、B、C、D四种元素的名称和符号。                                             </a:t>
            </a:r>
            <a:endParaRPr lang="zh-CN" altLang="en-US" sz="3200" b="1" dirty="0">
              <a:latin typeface="楷体_GB2312" pitchFamily="49" charset="-122"/>
              <a:ea typeface="楷体_GB2312" pitchFamily="49" charset="-122"/>
            </a:endParaRPr>
          </a:p>
          <a:p>
            <a:pPr lvl="0" eaLnBrk="1" hangingPunct="1">
              <a:lnSpc>
                <a:spcPct val="150000"/>
              </a:lnSpc>
              <a:spcBef>
                <a:spcPct val="50000"/>
              </a:spcBef>
            </a:pPr>
            <a:r>
              <a:rPr lang="zh-CN" altLang="en-US" sz="3200" b="1" dirty="0">
                <a:latin typeface="楷体_GB2312" pitchFamily="49" charset="-122"/>
                <a:ea typeface="楷体_GB2312" pitchFamily="49" charset="-122"/>
              </a:rPr>
              <a:t>(2)写出上述元素两两化合生成的离子化合物的 化学式。</a:t>
            </a:r>
            <a:endParaRPr lang="zh-CN" altLang="en-US" sz="3200" b="1" dirty="0">
              <a:latin typeface="楷体_GB2312" pitchFamily="49" charset="-122"/>
              <a:ea typeface="楷体_GB2312" pitchFamily="49" charset="-122"/>
            </a:endParaRPr>
          </a:p>
        </p:txBody>
      </p:sp>
      <p:sp>
        <p:nvSpPr>
          <p:cNvPr id="32771" name="Text Box 3"/>
          <p:cNvSpPr txBox="1"/>
          <p:nvPr/>
        </p:nvSpPr>
        <p:spPr>
          <a:xfrm>
            <a:off x="8575675" y="3288030"/>
            <a:ext cx="762000" cy="579120"/>
          </a:xfrm>
          <a:prstGeom prst="rect">
            <a:avLst/>
          </a:prstGeom>
          <a:noFill/>
          <a:ln w="9525">
            <a:noFill/>
          </a:ln>
        </p:spPr>
        <p:txBody>
          <a:bodyPr>
            <a:spAutoFit/>
          </a:bodyPr>
          <a:lstStyle/>
          <a:p>
            <a:pPr lvl="0" eaLnBrk="1" hangingPunct="1">
              <a:spcBef>
                <a:spcPct val="50000"/>
              </a:spcBef>
            </a:pPr>
            <a:r>
              <a:rPr lang="zh-CN" altLang="zh-CN" sz="3200" b="1" dirty="0">
                <a:solidFill>
                  <a:srgbClr val="FF0000"/>
                </a:solidFill>
                <a:latin typeface="Arial" panose="020B0604020202020204" pitchFamily="34" charset="0"/>
                <a:ea typeface="宋体" panose="02010600030101010101" pitchFamily="2" charset="-122"/>
              </a:rPr>
              <a:t>O     </a:t>
            </a:r>
            <a:endParaRPr lang="zh-CN" altLang="zh-CN" sz="3200" b="1" dirty="0">
              <a:solidFill>
                <a:srgbClr val="FF0000"/>
              </a:solidFill>
              <a:latin typeface="Arial" panose="020B0604020202020204" pitchFamily="34" charset="0"/>
              <a:ea typeface="宋体" panose="02010600030101010101" pitchFamily="2" charset="-122"/>
            </a:endParaRPr>
          </a:p>
        </p:txBody>
      </p:sp>
      <p:sp>
        <p:nvSpPr>
          <p:cNvPr id="32772" name="Text Box 4"/>
          <p:cNvSpPr txBox="1"/>
          <p:nvPr/>
        </p:nvSpPr>
        <p:spPr>
          <a:xfrm>
            <a:off x="9071610" y="3288030"/>
            <a:ext cx="889000" cy="579120"/>
          </a:xfrm>
          <a:prstGeom prst="rect">
            <a:avLst/>
          </a:prstGeom>
          <a:noFill/>
          <a:ln w="9525">
            <a:noFill/>
          </a:ln>
        </p:spPr>
        <p:txBody>
          <a:bodyPr>
            <a:spAutoFit/>
          </a:bodyPr>
          <a:lstStyle/>
          <a:p>
            <a:pPr lvl="0" eaLnBrk="1" hangingPunct="1">
              <a:spcBef>
                <a:spcPct val="50000"/>
              </a:spcBef>
            </a:pPr>
            <a:r>
              <a:rPr lang="zh-CN" altLang="zh-CN" sz="3200" b="1" dirty="0">
                <a:solidFill>
                  <a:srgbClr val="FF0000"/>
                </a:solidFill>
                <a:latin typeface="Arial" panose="020B0604020202020204" pitchFamily="34" charset="0"/>
                <a:ea typeface="宋体" panose="02010600030101010101" pitchFamily="2" charset="-122"/>
              </a:rPr>
              <a:t>Ca</a:t>
            </a:r>
            <a:endParaRPr lang="zh-CN" altLang="zh-CN" sz="3200" b="1" dirty="0">
              <a:solidFill>
                <a:srgbClr val="FF0000"/>
              </a:solidFill>
              <a:latin typeface="Arial" panose="020B0604020202020204" pitchFamily="34" charset="0"/>
              <a:ea typeface="宋体" panose="02010600030101010101" pitchFamily="2" charset="-122"/>
            </a:endParaRPr>
          </a:p>
        </p:txBody>
      </p:sp>
      <p:sp>
        <p:nvSpPr>
          <p:cNvPr id="32773" name="Text Box 5"/>
          <p:cNvSpPr txBox="1"/>
          <p:nvPr/>
        </p:nvSpPr>
        <p:spPr>
          <a:xfrm>
            <a:off x="9777095" y="3288030"/>
            <a:ext cx="1143000" cy="579120"/>
          </a:xfrm>
          <a:prstGeom prst="rect">
            <a:avLst/>
          </a:prstGeom>
          <a:noFill/>
          <a:ln w="9525">
            <a:noFill/>
          </a:ln>
        </p:spPr>
        <p:txBody>
          <a:bodyPr>
            <a:spAutoFit/>
          </a:bodyPr>
          <a:lstStyle/>
          <a:p>
            <a:pPr lvl="0" eaLnBrk="1" hangingPunct="1">
              <a:spcBef>
                <a:spcPct val="50000"/>
              </a:spcBef>
            </a:pPr>
            <a:r>
              <a:rPr lang="zh-CN" altLang="zh-CN" sz="3200" b="1" dirty="0">
                <a:solidFill>
                  <a:srgbClr val="FF0000"/>
                </a:solidFill>
                <a:latin typeface="Arial" panose="020B0604020202020204" pitchFamily="34" charset="0"/>
                <a:ea typeface="宋体" panose="02010600030101010101" pitchFamily="2" charset="-122"/>
              </a:rPr>
              <a:t>Na</a:t>
            </a:r>
            <a:endParaRPr lang="zh-CN" altLang="zh-CN" sz="3200" b="1" dirty="0">
              <a:solidFill>
                <a:srgbClr val="FF0000"/>
              </a:solidFill>
              <a:latin typeface="Arial" panose="020B0604020202020204" pitchFamily="34" charset="0"/>
              <a:ea typeface="宋体" panose="02010600030101010101" pitchFamily="2" charset="-122"/>
            </a:endParaRPr>
          </a:p>
        </p:txBody>
      </p:sp>
      <p:sp>
        <p:nvSpPr>
          <p:cNvPr id="32774" name="Text Box 6"/>
          <p:cNvSpPr txBox="1"/>
          <p:nvPr/>
        </p:nvSpPr>
        <p:spPr>
          <a:xfrm>
            <a:off x="10454005" y="3288030"/>
            <a:ext cx="1143000" cy="579120"/>
          </a:xfrm>
          <a:prstGeom prst="rect">
            <a:avLst/>
          </a:prstGeom>
          <a:noFill/>
          <a:ln w="9525">
            <a:noFill/>
          </a:ln>
        </p:spPr>
        <p:txBody>
          <a:bodyPr>
            <a:spAutoFit/>
          </a:bodyPr>
          <a:lstStyle/>
          <a:p>
            <a:pPr lvl="0" eaLnBrk="1" hangingPunct="1">
              <a:spcBef>
                <a:spcPct val="50000"/>
              </a:spcBef>
            </a:pPr>
            <a:r>
              <a:rPr lang="zh-CN" altLang="zh-CN" sz="3200" b="1" dirty="0">
                <a:solidFill>
                  <a:srgbClr val="FF0000"/>
                </a:solidFill>
                <a:latin typeface="Arial" panose="020B0604020202020204" pitchFamily="34" charset="0"/>
                <a:ea typeface="宋体" panose="02010600030101010101" pitchFamily="2" charset="-122"/>
              </a:rPr>
              <a:t>Cl</a:t>
            </a:r>
            <a:endParaRPr lang="zh-CN" altLang="zh-CN" sz="3200" b="1" dirty="0">
              <a:solidFill>
                <a:srgbClr val="FF0000"/>
              </a:solidFill>
              <a:latin typeface="Arial" panose="020B0604020202020204" pitchFamily="34" charset="0"/>
              <a:ea typeface="宋体" panose="02010600030101010101" pitchFamily="2" charset="-122"/>
            </a:endParaRPr>
          </a:p>
        </p:txBody>
      </p:sp>
      <p:sp>
        <p:nvSpPr>
          <p:cNvPr id="32775" name="Text Box 7"/>
          <p:cNvSpPr txBox="1"/>
          <p:nvPr/>
        </p:nvSpPr>
        <p:spPr>
          <a:xfrm>
            <a:off x="1708150" y="4950460"/>
            <a:ext cx="8153400" cy="640080"/>
          </a:xfrm>
          <a:prstGeom prst="rect">
            <a:avLst/>
          </a:prstGeom>
          <a:noFill/>
          <a:ln w="9525">
            <a:noFill/>
          </a:ln>
        </p:spPr>
        <p:txBody>
          <a:bodyPr>
            <a:spAutoFit/>
          </a:bodyPr>
          <a:lstStyle/>
          <a:p>
            <a:pPr lvl="0" eaLnBrk="1" hangingPunct="1">
              <a:spcBef>
                <a:spcPct val="50000"/>
              </a:spcBef>
            </a:pPr>
            <a:r>
              <a:rPr lang="zh-CN" altLang="zh-CN" sz="3600" dirty="0">
                <a:solidFill>
                  <a:srgbClr val="FF0000"/>
                </a:solidFill>
                <a:latin typeface="Arial" panose="020B0604020202020204" pitchFamily="34" charset="0"/>
                <a:ea typeface="宋体" panose="02010600030101010101" pitchFamily="2" charset="-122"/>
              </a:rPr>
              <a:t>CaO    Na</a:t>
            </a:r>
            <a:r>
              <a:rPr lang="zh-CN" altLang="zh-CN" sz="3600" baseline="-25000" dirty="0">
                <a:solidFill>
                  <a:srgbClr val="FF0000"/>
                </a:solidFill>
                <a:latin typeface="Arial" panose="020B0604020202020204" pitchFamily="34" charset="0"/>
                <a:ea typeface="宋体" panose="02010600030101010101" pitchFamily="2" charset="-122"/>
              </a:rPr>
              <a:t>2</a:t>
            </a:r>
            <a:r>
              <a:rPr lang="zh-CN" altLang="zh-CN" sz="3600" dirty="0">
                <a:solidFill>
                  <a:srgbClr val="FF0000"/>
                </a:solidFill>
                <a:latin typeface="Arial" panose="020B0604020202020204" pitchFamily="34" charset="0"/>
                <a:ea typeface="宋体" panose="02010600030101010101" pitchFamily="2" charset="-122"/>
              </a:rPr>
              <a:t>O     Na</a:t>
            </a:r>
            <a:r>
              <a:rPr lang="zh-CN" altLang="zh-CN" sz="3600" baseline="-25000" dirty="0">
                <a:solidFill>
                  <a:srgbClr val="FF0000"/>
                </a:solidFill>
                <a:latin typeface="Arial" panose="020B0604020202020204" pitchFamily="34" charset="0"/>
                <a:ea typeface="宋体" panose="02010600030101010101" pitchFamily="2" charset="-122"/>
              </a:rPr>
              <a:t>2</a:t>
            </a:r>
            <a:r>
              <a:rPr lang="zh-CN" altLang="zh-CN" sz="3600" dirty="0">
                <a:solidFill>
                  <a:srgbClr val="FF0000"/>
                </a:solidFill>
                <a:latin typeface="Arial" panose="020B0604020202020204" pitchFamily="34" charset="0"/>
                <a:ea typeface="宋体" panose="02010600030101010101" pitchFamily="2" charset="-122"/>
              </a:rPr>
              <a:t>O</a:t>
            </a:r>
            <a:r>
              <a:rPr lang="zh-CN" altLang="zh-CN" sz="3600" baseline="-25000" dirty="0">
                <a:solidFill>
                  <a:srgbClr val="FF0000"/>
                </a:solidFill>
                <a:latin typeface="Arial" panose="020B0604020202020204" pitchFamily="34" charset="0"/>
                <a:ea typeface="宋体" panose="02010600030101010101" pitchFamily="2" charset="-122"/>
              </a:rPr>
              <a:t>2</a:t>
            </a:r>
            <a:r>
              <a:rPr lang="zh-CN" altLang="zh-CN" sz="3600" dirty="0">
                <a:solidFill>
                  <a:srgbClr val="FF0000"/>
                </a:solidFill>
                <a:latin typeface="Arial" panose="020B0604020202020204" pitchFamily="34" charset="0"/>
                <a:ea typeface="宋体" panose="02010600030101010101" pitchFamily="2" charset="-122"/>
              </a:rPr>
              <a:t>   CaCl</a:t>
            </a:r>
            <a:r>
              <a:rPr lang="zh-CN" altLang="zh-CN" sz="3600" baseline="-25000" dirty="0">
                <a:solidFill>
                  <a:srgbClr val="FF0000"/>
                </a:solidFill>
                <a:latin typeface="Arial" panose="020B0604020202020204" pitchFamily="34" charset="0"/>
                <a:ea typeface="宋体" panose="02010600030101010101" pitchFamily="2" charset="-122"/>
              </a:rPr>
              <a:t>2</a:t>
            </a:r>
            <a:r>
              <a:rPr lang="zh-CN" altLang="zh-CN" sz="3600" dirty="0">
                <a:solidFill>
                  <a:srgbClr val="FF0000"/>
                </a:solidFill>
                <a:latin typeface="Arial" panose="020B0604020202020204" pitchFamily="34" charset="0"/>
                <a:ea typeface="宋体" panose="02010600030101010101" pitchFamily="2" charset="-122"/>
              </a:rPr>
              <a:t>    NaCl</a:t>
            </a:r>
            <a:endParaRPr lang="zh-CN" altLang="zh-CN" sz="3600" dirty="0">
              <a:solidFill>
                <a:srgbClr val="FF00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gtEl>
                                        <p:attrNameLst>
                                          <p:attrName>style.visibility</p:attrName>
                                        </p:attrNameLst>
                                      </p:cBhvr>
                                      <p:to>
                                        <p:strVal val="visible"/>
                                      </p:to>
                                    </p:set>
                                    <p:animEffect transition="in" filter="wipe(left)">
                                      <p:cBhvr>
                                        <p:cTn id="7" dur="2000"/>
                                        <p:tgtEl>
                                          <p:spTgt spid="32771"/>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32772"/>
                                        </p:tgtEl>
                                        <p:attrNameLst>
                                          <p:attrName>style.visibility</p:attrName>
                                        </p:attrNameLst>
                                      </p:cBhvr>
                                      <p:to>
                                        <p:strVal val="visible"/>
                                      </p:to>
                                    </p:set>
                                    <p:animEffect transition="in" filter="wipe(left)">
                                      <p:cBhvr>
                                        <p:cTn id="11" dur="2000"/>
                                        <p:tgtEl>
                                          <p:spTgt spid="32772"/>
                                        </p:tgtEl>
                                      </p:cBhvr>
                                    </p:animEffect>
                                  </p:childTnLst>
                                </p:cTn>
                              </p:par>
                            </p:childTnLst>
                          </p:cTn>
                        </p:par>
                        <p:par>
                          <p:cTn id="12" fill="hold">
                            <p:stCondLst>
                              <p:cond delay="4000"/>
                            </p:stCondLst>
                            <p:childTnLst>
                              <p:par>
                                <p:cTn id="13" presetID="22" presetClass="entr" presetSubtype="8" fill="hold" grpId="0" nodeType="afterEffect">
                                  <p:stCondLst>
                                    <p:cond delay="0"/>
                                  </p:stCondLst>
                                  <p:childTnLst>
                                    <p:set>
                                      <p:cBhvr>
                                        <p:cTn id="14" dur="1" fill="hold">
                                          <p:stCondLst>
                                            <p:cond delay="0"/>
                                          </p:stCondLst>
                                        </p:cTn>
                                        <p:tgtEl>
                                          <p:spTgt spid="32773"/>
                                        </p:tgtEl>
                                        <p:attrNameLst>
                                          <p:attrName>style.visibility</p:attrName>
                                        </p:attrNameLst>
                                      </p:cBhvr>
                                      <p:to>
                                        <p:strVal val="visible"/>
                                      </p:to>
                                    </p:set>
                                    <p:animEffect transition="in" filter="wipe(left)">
                                      <p:cBhvr>
                                        <p:cTn id="15" dur="2000"/>
                                        <p:tgtEl>
                                          <p:spTgt spid="32773"/>
                                        </p:tgtEl>
                                      </p:cBhvr>
                                    </p:animEffect>
                                  </p:childTnLst>
                                </p:cTn>
                              </p:par>
                            </p:childTnLst>
                          </p:cTn>
                        </p:par>
                        <p:par>
                          <p:cTn id="16" fill="hold">
                            <p:stCondLst>
                              <p:cond delay="6000"/>
                            </p:stCondLst>
                            <p:childTnLst>
                              <p:par>
                                <p:cTn id="17" presetID="22" presetClass="entr" presetSubtype="8" fill="hold" grpId="0" nodeType="afterEffect">
                                  <p:stCondLst>
                                    <p:cond delay="0"/>
                                  </p:stCondLst>
                                  <p:childTnLst>
                                    <p:set>
                                      <p:cBhvr>
                                        <p:cTn id="18" dur="1" fill="hold">
                                          <p:stCondLst>
                                            <p:cond delay="0"/>
                                          </p:stCondLst>
                                        </p:cTn>
                                        <p:tgtEl>
                                          <p:spTgt spid="32774"/>
                                        </p:tgtEl>
                                        <p:attrNameLst>
                                          <p:attrName>style.visibility</p:attrName>
                                        </p:attrNameLst>
                                      </p:cBhvr>
                                      <p:to>
                                        <p:strVal val="visible"/>
                                      </p:to>
                                    </p:set>
                                    <p:animEffect transition="in" filter="wipe(left)">
                                      <p:cBhvr>
                                        <p:cTn id="19" dur="1000"/>
                                        <p:tgtEl>
                                          <p:spTgt spid="32774"/>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2775"/>
                                        </p:tgtEl>
                                        <p:attrNameLst>
                                          <p:attrName>style.visibility</p:attrName>
                                        </p:attrNameLst>
                                      </p:cBhvr>
                                      <p:to>
                                        <p:strVal val="visible"/>
                                      </p:to>
                                    </p:set>
                                    <p:animEffect transition="in" filter="blinds(horizontal)">
                                      <p:cBhvr>
                                        <p:cTn id="24" dur="500"/>
                                        <p:tgtEl>
                                          <p:spTgt spid="32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p:bldP spid="32772" grpId="0"/>
      <p:bldP spid="32773" grpId="0"/>
      <p:bldP spid="32774" grpId="0"/>
      <p:bldP spid="327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文本占位符 43012"/>
          <p:cNvSpPr>
            <a:spLocks noGrp="1" noChangeArrowheads="1"/>
          </p:cNvSpPr>
          <p:nvPr>
            <p:ph type="body" idx="4294967295"/>
          </p:nvPr>
        </p:nvSpPr>
        <p:spPr>
          <a:xfrm>
            <a:off x="2711450" y="3930650"/>
            <a:ext cx="7562850" cy="1079500"/>
          </a:xfrm>
        </p:spPr>
        <p:txBody>
          <a:bodyPr>
            <a:normAutofit lnSpcReduction="10000"/>
          </a:bodyPr>
          <a:lstStyle/>
          <a:p>
            <a:pPr>
              <a:spcBef>
                <a:spcPct val="0"/>
              </a:spcBef>
              <a:buFontTx/>
              <a:buNone/>
            </a:pPr>
            <a:r>
              <a:rPr lang="en-US" altLang="zh-CN" sz="6000">
                <a:solidFill>
                  <a:srgbClr val="000000"/>
                </a:solidFill>
                <a:latin typeface="Times New Roman" panose="02020603050405020304" pitchFamily="18" charset="0"/>
                <a:cs typeface="Arial" panose="020B0604020202020204" pitchFamily="34" charset="0"/>
              </a:rPr>
              <a:t>Xe</a:t>
            </a:r>
            <a:r>
              <a:rPr lang="zh-CN" altLang="en-US" sz="6000">
                <a:solidFill>
                  <a:srgbClr val="000000"/>
                </a:solidFill>
                <a:latin typeface="Times New Roman" panose="02020603050405020304" pitchFamily="18" charset="0"/>
                <a:cs typeface="Arial" panose="020B0604020202020204" pitchFamily="34" charset="0"/>
              </a:rPr>
              <a:t>＋</a:t>
            </a:r>
            <a:r>
              <a:rPr lang="en-US" altLang="zh-CN" sz="6000">
                <a:solidFill>
                  <a:srgbClr val="000000"/>
                </a:solidFill>
                <a:latin typeface="Times New Roman" panose="02020603050405020304" pitchFamily="18" charset="0"/>
                <a:cs typeface="Arial" panose="020B0604020202020204" pitchFamily="34" charset="0"/>
              </a:rPr>
              <a:t>PtF</a:t>
            </a:r>
            <a:r>
              <a:rPr lang="en-US" altLang="zh-CN" sz="6000" baseline="-30000">
                <a:solidFill>
                  <a:srgbClr val="000000"/>
                </a:solidFill>
                <a:latin typeface="Times New Roman" panose="02020603050405020304" pitchFamily="18" charset="0"/>
                <a:cs typeface="Arial" panose="020B0604020202020204" pitchFamily="34" charset="0"/>
              </a:rPr>
              <a:t>6</a:t>
            </a:r>
            <a:r>
              <a:rPr lang="zh-CN" altLang="en-US" sz="6000">
                <a:solidFill>
                  <a:srgbClr val="000000"/>
                </a:solidFill>
                <a:latin typeface="Times New Roman" panose="02020603050405020304" pitchFamily="18" charset="0"/>
                <a:cs typeface="Arial" panose="020B0604020202020204" pitchFamily="34" charset="0"/>
              </a:rPr>
              <a:t>＝ </a:t>
            </a:r>
            <a:r>
              <a:rPr lang="en-US" altLang="zh-CN" sz="6000">
                <a:solidFill>
                  <a:srgbClr val="000000"/>
                </a:solidFill>
                <a:latin typeface="Times New Roman" panose="02020603050405020304" pitchFamily="18" charset="0"/>
              </a:rPr>
              <a:t>Xe</a:t>
            </a:r>
            <a:r>
              <a:rPr lang="en-US" altLang="zh-CN" sz="6000">
                <a:solidFill>
                  <a:srgbClr val="000000"/>
                </a:solidFill>
                <a:latin typeface="Times New Roman" panose="02020603050405020304" pitchFamily="18" charset="0"/>
                <a:cs typeface="Arial" panose="020B0604020202020204" pitchFamily="34" charset="0"/>
              </a:rPr>
              <a:t>PtF</a:t>
            </a:r>
            <a:r>
              <a:rPr lang="en-US" altLang="zh-CN" sz="6000" baseline="-30000">
                <a:solidFill>
                  <a:srgbClr val="000000"/>
                </a:solidFill>
                <a:latin typeface="Times New Roman" panose="02020603050405020304" pitchFamily="18" charset="0"/>
                <a:cs typeface="Arial" panose="020B0604020202020204" pitchFamily="34" charset="0"/>
              </a:rPr>
              <a:t>6</a:t>
            </a:r>
            <a:endParaRPr lang="en-US" altLang="zh-CN" sz="6000">
              <a:solidFill>
                <a:srgbClr val="000000"/>
              </a:solidFill>
              <a:latin typeface="Times New Roman" panose="02020603050405020304" pitchFamily="18" charset="0"/>
              <a:cs typeface="Arial" panose="020B0604020202020204" pitchFamily="34" charset="0"/>
            </a:endParaRPr>
          </a:p>
        </p:txBody>
      </p:sp>
      <p:sp>
        <p:nvSpPr>
          <p:cNvPr id="16386" name="文本框 43014"/>
          <p:cNvSpPr txBox="1">
            <a:spLocks noChangeArrowheads="1"/>
          </p:cNvSpPr>
          <p:nvPr/>
        </p:nvSpPr>
        <p:spPr bwMode="auto">
          <a:xfrm rot="2567385">
            <a:off x="623888" y="2060575"/>
            <a:ext cx="1819275" cy="588963"/>
          </a:xfrm>
          <a:prstGeom prst="rect">
            <a:avLst/>
          </a:prstGeom>
          <a:noFill/>
          <a:ln w="9525">
            <a:solidFill>
              <a:srgbClr val="FF0000"/>
            </a:solidFill>
            <a:miter lim="800000"/>
          </a:ln>
          <a:extLst>
            <a:ext uri="{909E8E84-426E-40DD-AFC4-6F175D3DCCD1}">
              <a14:hiddenFill xmlns:a14="http://schemas.microsoft.com/office/drawing/2010/main">
                <a:solidFill>
                  <a:srgbClr val="FFFFFF"/>
                </a:solidFill>
              </a14:hiddenFill>
            </a:ext>
          </a:extLst>
        </p:spPr>
        <p:txBody>
          <a:bodyPr wrap="none">
            <a:spAutoFit/>
          </a:bodyPr>
          <a:lstStyle/>
          <a:p>
            <a:pPr>
              <a:spcBef>
                <a:spcPct val="0"/>
              </a:spcBef>
              <a:buFont typeface="Arial" panose="020B0604020202020204" pitchFamily="34" charset="0"/>
              <a:buNone/>
            </a:pPr>
            <a:r>
              <a:rPr lang="zh-CN" altLang="en-US" sz="3200">
                <a:solidFill>
                  <a:srgbClr val="FF0000"/>
                </a:solidFill>
                <a:latin typeface="Arial" panose="020B0604020202020204" pitchFamily="34" charset="0"/>
                <a:ea typeface="黑体" panose="02010609060101010101" pitchFamily="49" charset="-122"/>
              </a:rPr>
              <a:t>诺贝尔奖</a:t>
            </a:r>
            <a:endParaRPr lang="zh-CN" altLang="en-US" sz="3200">
              <a:solidFill>
                <a:srgbClr val="FF0000"/>
              </a:solidFill>
              <a:latin typeface="Arial" panose="020B0604020202020204" pitchFamily="34" charset="0"/>
              <a:ea typeface="黑体" panose="02010609060101010101" pitchFamily="49" charset="-122"/>
            </a:endParaRPr>
          </a:p>
        </p:txBody>
      </p:sp>
      <p:sp>
        <p:nvSpPr>
          <p:cNvPr id="16387" name="文本框 43015"/>
          <p:cNvSpPr txBox="1">
            <a:spLocks noChangeArrowheads="1"/>
          </p:cNvSpPr>
          <p:nvPr/>
        </p:nvSpPr>
        <p:spPr bwMode="auto">
          <a:xfrm rot="-2683348">
            <a:off x="9285288" y="2027238"/>
            <a:ext cx="1819275" cy="588962"/>
          </a:xfrm>
          <a:prstGeom prst="rect">
            <a:avLst/>
          </a:prstGeom>
          <a:noFill/>
          <a:ln w="9525">
            <a:solidFill>
              <a:srgbClr val="FF0000"/>
            </a:solidFill>
            <a:miter lim="800000"/>
          </a:ln>
          <a:extLst>
            <a:ext uri="{909E8E84-426E-40DD-AFC4-6F175D3DCCD1}">
              <a14:hiddenFill xmlns:a14="http://schemas.microsoft.com/office/drawing/2010/main">
                <a:solidFill>
                  <a:srgbClr val="FFFFFF"/>
                </a:solidFill>
              </a14:hiddenFill>
            </a:ext>
          </a:extLst>
        </p:spPr>
        <p:txBody>
          <a:bodyPr wrap="none">
            <a:spAutoFit/>
          </a:bodyPr>
          <a:lstStyle/>
          <a:p>
            <a:pPr>
              <a:spcBef>
                <a:spcPct val="0"/>
              </a:spcBef>
              <a:buFont typeface="Arial" panose="020B0604020202020204" pitchFamily="34" charset="0"/>
              <a:buNone/>
            </a:pPr>
            <a:r>
              <a:rPr lang="zh-CN" altLang="en-US" sz="3200">
                <a:solidFill>
                  <a:srgbClr val="FF0000"/>
                </a:solidFill>
                <a:latin typeface="Arial" panose="020B0604020202020204" pitchFamily="34" charset="0"/>
                <a:ea typeface="黑体" panose="02010609060101010101" pitchFamily="49" charset="-122"/>
              </a:rPr>
              <a:t>惰性不惰</a:t>
            </a:r>
            <a:endParaRPr lang="zh-CN" altLang="en-US" sz="3200">
              <a:solidFill>
                <a:srgbClr val="FF0000"/>
              </a:solidFill>
              <a:latin typeface="Arial" panose="020B0604020202020204" pitchFamily="34" charset="0"/>
              <a:ea typeface="黑体" panose="02010609060101010101" pitchFamily="49" charset="-122"/>
            </a:endParaRPr>
          </a:p>
        </p:txBody>
      </p:sp>
      <p:sp>
        <p:nvSpPr>
          <p:cNvPr id="16388" name="文本框 43016"/>
          <p:cNvSpPr txBox="1">
            <a:spLocks noChangeArrowheads="1"/>
          </p:cNvSpPr>
          <p:nvPr/>
        </p:nvSpPr>
        <p:spPr bwMode="auto">
          <a:xfrm>
            <a:off x="4502150" y="2335213"/>
            <a:ext cx="2633663" cy="588962"/>
          </a:xfrm>
          <a:prstGeom prst="rect">
            <a:avLst/>
          </a:prstGeom>
          <a:noFill/>
          <a:ln w="9525">
            <a:solidFill>
              <a:srgbClr val="FF0000"/>
            </a:solidFill>
            <a:miter lim="800000"/>
          </a:ln>
          <a:extLst>
            <a:ext uri="{909E8E84-426E-40DD-AFC4-6F175D3DCCD1}">
              <a14:hiddenFill xmlns:a14="http://schemas.microsoft.com/office/drawing/2010/main">
                <a:solidFill>
                  <a:srgbClr val="FFFFFF"/>
                </a:solidFill>
              </a14:hiddenFill>
            </a:ext>
          </a:extLst>
        </p:spPr>
        <p:txBody>
          <a:bodyPr wrap="none">
            <a:spAutoFit/>
          </a:bodyPr>
          <a:lstStyle/>
          <a:p>
            <a:pPr>
              <a:spcBef>
                <a:spcPct val="0"/>
              </a:spcBef>
              <a:buFont typeface="Arial" panose="020B0604020202020204" pitchFamily="34" charset="0"/>
              <a:buNone/>
            </a:pPr>
            <a:r>
              <a:rPr lang="zh-CN" altLang="en-US" sz="3200">
                <a:solidFill>
                  <a:srgbClr val="FF0000"/>
                </a:solidFill>
                <a:latin typeface="Arial" panose="020B0604020202020204" pitchFamily="34" charset="0"/>
                <a:ea typeface="黑体" panose="02010609060101010101" pitchFamily="49" charset="-122"/>
              </a:rPr>
              <a:t>理论指导实验</a:t>
            </a:r>
            <a:endParaRPr lang="zh-CN" altLang="en-US" sz="3200">
              <a:solidFill>
                <a:srgbClr val="FF0000"/>
              </a:solidFill>
              <a:latin typeface="Arial" panose="020B0604020202020204" pitchFamily="34" charset="0"/>
              <a:ea typeface="黑体" panose="02010609060101010101" pitchFamily="49" charset="-122"/>
            </a:endParaRPr>
          </a:p>
        </p:txBody>
      </p:sp>
      <p:sp>
        <p:nvSpPr>
          <p:cNvPr id="43021" name="矩形 43020"/>
          <p:cNvSpPr>
            <a:spLocks noChangeArrowheads="1"/>
          </p:cNvSpPr>
          <p:nvPr/>
        </p:nvSpPr>
        <p:spPr bwMode="auto">
          <a:xfrm>
            <a:off x="4129088" y="615950"/>
            <a:ext cx="3648075" cy="588963"/>
          </a:xfrm>
          <a:prstGeom prst="rect">
            <a:avLst/>
          </a:prstGeom>
          <a:noFill/>
          <a:ln w="9525">
            <a:solidFill>
              <a:srgbClr val="FF0000"/>
            </a:solidFill>
            <a:miter lim="800000"/>
          </a:ln>
          <a:extLst>
            <a:ext uri="{909E8E84-426E-40DD-AFC4-6F175D3DCCD1}">
              <a14:hiddenFill xmlns:a14="http://schemas.microsoft.com/office/drawing/2010/main">
                <a:solidFill>
                  <a:srgbClr val="FFFFFF"/>
                </a:solidFill>
              </a14:hiddenFill>
            </a:ext>
          </a:extLst>
        </p:spPr>
        <p:txBody>
          <a:bodyPr wrap="none" anchor="ctr">
            <a:spAutoFit/>
          </a:bodyPr>
          <a:lstStyle/>
          <a:p>
            <a:pPr>
              <a:spcBef>
                <a:spcPct val="0"/>
              </a:spcBef>
              <a:buFont typeface="Arial" panose="020B0604020202020204" pitchFamily="34" charset="0"/>
              <a:buNone/>
            </a:pPr>
            <a:r>
              <a:rPr lang="zh-CN" altLang="en-US" sz="3200">
                <a:solidFill>
                  <a:srgbClr val="FF0000"/>
                </a:solidFill>
                <a:latin typeface="黑体" panose="02010609060101010101" pitchFamily="49" charset="-122"/>
                <a:ea typeface="黑体" panose="02010609060101010101" pitchFamily="49" charset="-122"/>
              </a:rPr>
              <a:t>合成新物质的思路</a:t>
            </a:r>
            <a:r>
              <a:rPr lang="zh-CN" altLang="en-US" sz="3200">
                <a:latin typeface="黑体" panose="02010609060101010101" pitchFamily="49" charset="-122"/>
                <a:ea typeface="黑体" panose="02010609060101010101" pitchFamily="49" charset="-122"/>
              </a:rPr>
              <a:t> </a:t>
            </a:r>
            <a:endParaRPr lang="zh-CN" altLang="en-US" sz="3200">
              <a:latin typeface="黑体" panose="02010609060101010101" pitchFamily="49" charset="-122"/>
              <a:ea typeface="黑体" panose="02010609060101010101" pitchFamily="49" charset="-122"/>
            </a:endParaRPr>
          </a:p>
        </p:txBody>
      </p:sp>
      <p:sp>
        <p:nvSpPr>
          <p:cNvPr id="16391" name="矩形 43024"/>
          <p:cNvSpPr>
            <a:spLocks noChangeArrowheads="1"/>
          </p:cNvSpPr>
          <p:nvPr/>
        </p:nvSpPr>
        <p:spPr bwMode="auto">
          <a:xfrm>
            <a:off x="4729163" y="5157788"/>
            <a:ext cx="2724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spcBef>
                <a:spcPct val="0"/>
              </a:spcBef>
              <a:buFont typeface="Arial" panose="020B0604020202020204" pitchFamily="34" charset="0"/>
              <a:buNone/>
            </a:pPr>
            <a:r>
              <a:rPr lang="zh-CN" altLang="en-US" sz="4000">
                <a:latin typeface="Arial" panose="020B0604020202020204" pitchFamily="34" charset="0"/>
                <a:ea typeface="黑体" panose="02010609060101010101" pitchFamily="49" charset="-122"/>
              </a:rPr>
              <a:t>第一电离能</a:t>
            </a:r>
            <a:endParaRPr lang="zh-CN" altLang="en-US" sz="4000">
              <a:latin typeface="Arial" panose="020B0604020202020204" pitchFamily="34" charset="0"/>
              <a:ea typeface="黑体" panose="02010609060101010101" pitchFamily="49" charset="-122"/>
            </a:endParaRPr>
          </a:p>
        </p:txBody>
      </p:sp>
      <p:sp>
        <p:nvSpPr>
          <p:cNvPr id="16392" name="十字星 43026"/>
          <p:cNvSpPr>
            <a:spLocks noChangeArrowheads="1"/>
          </p:cNvSpPr>
          <p:nvPr/>
        </p:nvSpPr>
        <p:spPr bwMode="auto">
          <a:xfrm>
            <a:off x="5592763" y="0"/>
            <a:ext cx="479425" cy="554038"/>
          </a:xfrm>
          <a:prstGeom prst="star4">
            <a:avLst>
              <a:gd name="adj" fmla="val 12500"/>
            </a:avLst>
          </a:prstGeom>
          <a:solidFill>
            <a:srgbClr val="FF0000"/>
          </a:solidFill>
          <a:ln w="9525">
            <a:solidFill>
              <a:schemeClr val="tx1"/>
            </a:solidFill>
            <a:miter lim="800000"/>
          </a:ln>
        </p:spPr>
        <p:txBody>
          <a:bodyPr/>
          <a:lstStyle/>
          <a:p>
            <a:pPr>
              <a:spcBef>
                <a:spcPct val="0"/>
              </a:spcBef>
              <a:buFont typeface="Arial" panose="020B0604020202020204" pitchFamily="34" charset="0"/>
              <a:buNone/>
            </a:pPr>
            <a:endParaRPr lang="zh-CN" altLang="en-US" sz="1800">
              <a:latin typeface="Arial" panose="020B0604020202020204" pitchFamily="34" charset="0"/>
            </a:endParaRPr>
          </a:p>
        </p:txBody>
      </p:sp>
      <p:sp>
        <p:nvSpPr>
          <p:cNvPr id="16393" name="下箭头 43030"/>
          <p:cNvSpPr>
            <a:spLocks noChangeArrowheads="1"/>
          </p:cNvSpPr>
          <p:nvPr/>
        </p:nvSpPr>
        <p:spPr bwMode="auto">
          <a:xfrm rot="10800000">
            <a:off x="5591175" y="1555750"/>
            <a:ext cx="503238" cy="504825"/>
          </a:xfrm>
          <a:prstGeom prst="downArrow">
            <a:avLst>
              <a:gd name="adj1" fmla="val 50000"/>
              <a:gd name="adj2" fmla="val 25079"/>
            </a:avLst>
          </a:prstGeom>
          <a:solidFill>
            <a:srgbClr val="FF0000"/>
          </a:solidFill>
          <a:ln w="19050">
            <a:solidFill>
              <a:srgbClr val="FF0000"/>
            </a:solidFill>
            <a:miter lim="800000"/>
          </a:ln>
        </p:spPr>
        <p:txBody>
          <a:bodyPr rot="10800000"/>
          <a:lstStyle/>
          <a:p>
            <a:pPr>
              <a:spcBef>
                <a:spcPct val="0"/>
              </a:spcBef>
              <a:buFont typeface="Arial" panose="020B0604020202020204" pitchFamily="34" charset="0"/>
              <a:buNone/>
            </a:pPr>
            <a:endParaRPr lang="zh-CN" altLang="en-US" sz="1800">
              <a:latin typeface="Arial" panose="020B0604020202020204" pitchFamily="34" charset="0"/>
            </a:endParaRPr>
          </a:p>
        </p:txBody>
      </p:sp>
      <p:sp>
        <p:nvSpPr>
          <p:cNvPr id="16394" name="下箭头 43032"/>
          <p:cNvSpPr>
            <a:spLocks noChangeArrowheads="1"/>
          </p:cNvSpPr>
          <p:nvPr/>
        </p:nvSpPr>
        <p:spPr bwMode="auto">
          <a:xfrm rot="10800000">
            <a:off x="5591175" y="3355975"/>
            <a:ext cx="503238" cy="504825"/>
          </a:xfrm>
          <a:prstGeom prst="downArrow">
            <a:avLst>
              <a:gd name="adj1" fmla="val 50000"/>
              <a:gd name="adj2" fmla="val 25079"/>
            </a:avLst>
          </a:prstGeom>
          <a:solidFill>
            <a:srgbClr val="FF0000"/>
          </a:solidFill>
          <a:ln w="19050">
            <a:solidFill>
              <a:srgbClr val="FF0000"/>
            </a:solidFill>
            <a:miter lim="800000"/>
          </a:ln>
        </p:spPr>
        <p:txBody>
          <a:bodyPr rot="10800000"/>
          <a:lstStyle/>
          <a:p>
            <a:pPr>
              <a:spcBef>
                <a:spcPct val="0"/>
              </a:spcBef>
              <a:buFont typeface="Arial" panose="020B0604020202020204" pitchFamily="34" charset="0"/>
              <a:buNone/>
            </a:pPr>
            <a:endParaRPr lang="zh-CN" altLang="en-US" sz="1800">
              <a:latin typeface="Arial" panose="020B0604020202020204" pitchFamily="34" charset="0"/>
            </a:endParaRPr>
          </a:p>
        </p:txBody>
      </p:sp>
      <p:sp>
        <p:nvSpPr>
          <p:cNvPr id="16396" name="下箭头 43034"/>
          <p:cNvSpPr>
            <a:spLocks noChangeArrowheads="1"/>
          </p:cNvSpPr>
          <p:nvPr/>
        </p:nvSpPr>
        <p:spPr bwMode="auto">
          <a:xfrm rot="-7858038">
            <a:off x="8760619" y="3213894"/>
            <a:ext cx="504825" cy="503237"/>
          </a:xfrm>
          <a:prstGeom prst="downArrow">
            <a:avLst>
              <a:gd name="adj1" fmla="val 50000"/>
              <a:gd name="adj2" fmla="val 25000"/>
            </a:avLst>
          </a:prstGeom>
          <a:solidFill>
            <a:srgbClr val="FF0000"/>
          </a:solidFill>
          <a:ln w="19050">
            <a:solidFill>
              <a:srgbClr val="FF0000"/>
            </a:solidFill>
            <a:miter lim="800000"/>
          </a:ln>
        </p:spPr>
        <p:txBody>
          <a:bodyPr vert="eaVert"/>
          <a:lstStyle/>
          <a:p>
            <a:pPr>
              <a:spcBef>
                <a:spcPct val="0"/>
              </a:spcBef>
              <a:buFont typeface="Arial" panose="020B0604020202020204" pitchFamily="34" charset="0"/>
              <a:buNone/>
            </a:pPr>
            <a:endParaRPr lang="zh-CN" altLang="en-US" sz="1800">
              <a:latin typeface="Arial" panose="020B0604020202020204" pitchFamily="34" charset="0"/>
            </a:endParaRPr>
          </a:p>
        </p:txBody>
      </p:sp>
      <p:sp>
        <p:nvSpPr>
          <p:cNvPr id="16397" name="下箭头 43035"/>
          <p:cNvSpPr>
            <a:spLocks noChangeArrowheads="1"/>
          </p:cNvSpPr>
          <p:nvPr/>
        </p:nvSpPr>
        <p:spPr bwMode="auto">
          <a:xfrm rot="8234854">
            <a:off x="2495550" y="3213100"/>
            <a:ext cx="506413" cy="504825"/>
          </a:xfrm>
          <a:prstGeom prst="downArrow">
            <a:avLst>
              <a:gd name="adj1" fmla="val 50000"/>
              <a:gd name="adj2" fmla="val 25000"/>
            </a:avLst>
          </a:prstGeom>
          <a:solidFill>
            <a:srgbClr val="FF0000"/>
          </a:solidFill>
          <a:ln w="19050">
            <a:solidFill>
              <a:srgbClr val="FF0000"/>
            </a:solidFill>
            <a:miter lim="800000"/>
          </a:ln>
        </p:spPr>
        <p:txBody>
          <a:bodyPr rot="10800000"/>
          <a:lstStyle/>
          <a:p>
            <a:pPr>
              <a:spcBef>
                <a:spcPct val="0"/>
              </a:spcBef>
              <a:buFont typeface="Arial" panose="020B0604020202020204" pitchFamily="34" charset="0"/>
              <a:buNone/>
            </a:pPr>
            <a:endParaRPr lang="zh-CN" altLang="en-US" sz="180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302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p:cNvSpPr>
          <p:nvPr>
            <p:ph idx="1"/>
          </p:nvPr>
        </p:nvSpPr>
        <p:spPr>
          <a:xfrm>
            <a:off x="491490" y="580390"/>
            <a:ext cx="11365865" cy="5843270"/>
          </a:xfrm>
          <a:ln>
            <a:solidFill>
              <a:schemeClr val="folHlink">
                <a:alpha val="100000"/>
              </a:schemeClr>
            </a:solidFill>
            <a:miter/>
          </a:ln>
        </p:spPr>
        <p:txBody>
          <a:bodyPr vert="horz" wrap="square" lIns="91440" tIns="45720" rIns="91440" bIns="45720" anchor="t">
            <a:normAutofit/>
          </a:bodyPr>
          <a:lstStyle/>
          <a:p>
            <a:pPr eaLnBrk="1" hangingPunct="1">
              <a:lnSpc>
                <a:spcPct val="200000"/>
              </a:lnSpc>
            </a:pPr>
            <a:r>
              <a:rPr lang="zh-CN" altLang="en-US" sz="4400" b="1" dirty="0"/>
              <a:t>在科学研究和生产实践中，仅有定性的分析往往是不够的，为此，人们用</a:t>
            </a:r>
            <a:r>
              <a:rPr lang="zh-CN" altLang="en-US" sz="4400" b="1" dirty="0">
                <a:solidFill>
                  <a:srgbClr val="FF0000"/>
                </a:solidFill>
                <a:ea typeface="黑体" panose="02010609060101010101" pitchFamily="49" charset="-122"/>
              </a:rPr>
              <a:t>电离能</a:t>
            </a:r>
            <a:r>
              <a:rPr lang="zh-CN" altLang="en-US" sz="4400" b="1" dirty="0"/>
              <a:t>、</a:t>
            </a:r>
            <a:r>
              <a:rPr lang="zh-CN" altLang="en-US" sz="4400" b="1" dirty="0">
                <a:solidFill>
                  <a:srgbClr val="0000FF"/>
                </a:solidFill>
              </a:rPr>
              <a:t>电子亲和能</a:t>
            </a:r>
            <a:r>
              <a:rPr lang="zh-CN" altLang="en-US" sz="4400" b="1" dirty="0"/>
              <a:t>、</a:t>
            </a:r>
            <a:r>
              <a:rPr lang="zh-CN" altLang="en-US" sz="4400" b="1" dirty="0">
                <a:solidFill>
                  <a:srgbClr val="FF0000"/>
                </a:solidFill>
                <a:ea typeface="黑体" panose="02010609060101010101" pitchFamily="49" charset="-122"/>
              </a:rPr>
              <a:t>电负性</a:t>
            </a:r>
            <a:r>
              <a:rPr lang="zh-CN" altLang="en-US" sz="4400" b="1" dirty="0"/>
              <a:t>来定量的衡量或比较原子得失电子能力的强弱。 </a:t>
            </a:r>
            <a:endParaRPr lang="zh-CN" altLang="en-US" sz="4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Rot="1"/>
          </p:cNvSpPr>
          <p:nvPr>
            <p:ph idx="1"/>
          </p:nvPr>
        </p:nvSpPr>
        <p:spPr>
          <a:xfrm>
            <a:off x="4445" y="34925"/>
            <a:ext cx="12208510" cy="6826885"/>
          </a:xfrm>
          <a:ln>
            <a:solidFill>
              <a:srgbClr val="FF0000">
                <a:alpha val="100000"/>
              </a:srgbClr>
            </a:solidFill>
            <a:miter/>
          </a:ln>
        </p:spPr>
        <p:txBody>
          <a:bodyPr vert="horz" wrap="square" lIns="91440" tIns="45720" rIns="91440" bIns="45720" anchor="t">
            <a:noAutofit/>
          </a:bodyPr>
          <a:lstStyle/>
          <a:p>
            <a:pPr eaLnBrk="1" hangingPunct="1"/>
            <a:r>
              <a:rPr lang="zh-CN" altLang="en-US" sz="2800" b="1" dirty="0">
                <a:solidFill>
                  <a:srgbClr val="0000FF"/>
                </a:solidFill>
                <a:latin typeface="Times New Roman" panose="02020603050405020304" pitchFamily="18" charset="0"/>
                <a:ea typeface="黑体" panose="02010609060101010101" pitchFamily="49" charset="-122"/>
              </a:rPr>
              <a:t>一、电离能及其变化规律</a:t>
            </a:r>
            <a:endParaRPr lang="zh-CN" altLang="en-US" sz="2800" b="1" dirty="0">
              <a:solidFill>
                <a:srgbClr val="0000FF"/>
              </a:solidFill>
              <a:latin typeface="Times New Roman" panose="02020603050405020304" pitchFamily="18" charset="0"/>
              <a:ea typeface="黑体" panose="02010609060101010101" pitchFamily="49" charset="-122"/>
            </a:endParaRPr>
          </a:p>
          <a:p>
            <a:pPr eaLnBrk="1" hangingPunct="1"/>
            <a:r>
              <a:rPr lang="zh-CN" altLang="en-US" sz="2800" b="1" dirty="0">
                <a:solidFill>
                  <a:srgbClr val="00CC00"/>
                </a:solidFill>
                <a:latin typeface="Times New Roman" panose="02020603050405020304" pitchFamily="18" charset="0"/>
              </a:rPr>
              <a:t> </a:t>
            </a:r>
            <a:r>
              <a:rPr lang="en-US" altLang="zh-CN" sz="2800" b="1" dirty="0">
                <a:solidFill>
                  <a:srgbClr val="00CC00"/>
                </a:solidFill>
                <a:latin typeface="Times New Roman" panose="02020603050405020304" pitchFamily="18" charset="0"/>
              </a:rPr>
              <a:t>1.</a:t>
            </a:r>
            <a:r>
              <a:rPr lang="zh-CN" altLang="en-US" sz="2800" b="1" dirty="0">
                <a:solidFill>
                  <a:srgbClr val="00CC00"/>
                </a:solidFill>
                <a:latin typeface="Times New Roman" panose="02020603050405020304" pitchFamily="18" charset="0"/>
              </a:rPr>
              <a:t>定义：</a:t>
            </a:r>
            <a:endParaRPr lang="zh-CN" altLang="en-US" sz="2800" b="1" dirty="0">
              <a:solidFill>
                <a:srgbClr val="00CC00"/>
              </a:solidFill>
              <a:latin typeface="Times New Roman" panose="02020603050405020304" pitchFamily="18" charset="0"/>
            </a:endParaRPr>
          </a:p>
          <a:p>
            <a:pPr eaLnBrk="1" hangingPunct="1"/>
            <a:endParaRPr lang="zh-CN" altLang="en-US" sz="2800" b="1" dirty="0">
              <a:solidFill>
                <a:srgbClr val="00CC00"/>
              </a:solidFill>
              <a:latin typeface="Times New Roman" panose="02020603050405020304" pitchFamily="18" charset="0"/>
            </a:endParaRPr>
          </a:p>
          <a:p>
            <a:pPr eaLnBrk="1" hangingPunct="1"/>
            <a:r>
              <a:rPr lang="zh-CN" altLang="en-US" sz="2800" b="1" dirty="0">
                <a:solidFill>
                  <a:srgbClr val="00CC00"/>
                </a:solidFill>
                <a:latin typeface="Times New Roman" panose="02020603050405020304" pitchFamily="18" charset="0"/>
              </a:rPr>
              <a:t> </a:t>
            </a:r>
            <a:r>
              <a:rPr lang="en-US" altLang="zh-CN" sz="2800" b="1" dirty="0">
                <a:solidFill>
                  <a:srgbClr val="00CC00"/>
                </a:solidFill>
                <a:latin typeface="Times New Roman" panose="02020603050405020304" pitchFamily="18" charset="0"/>
              </a:rPr>
              <a:t>2.</a:t>
            </a:r>
            <a:r>
              <a:rPr lang="zh-CN" altLang="en-US" sz="2800" b="1" dirty="0">
                <a:solidFill>
                  <a:srgbClr val="00CC00"/>
                </a:solidFill>
                <a:latin typeface="Times New Roman" panose="02020603050405020304" pitchFamily="18" charset="0"/>
              </a:rPr>
              <a:t>符号：        单位：</a:t>
            </a:r>
            <a:endParaRPr lang="zh-CN" altLang="en-US" sz="2800" b="1" dirty="0">
              <a:solidFill>
                <a:srgbClr val="00CC00"/>
              </a:solidFill>
              <a:latin typeface="Times New Roman" panose="02020603050405020304" pitchFamily="18" charset="0"/>
            </a:endParaRPr>
          </a:p>
          <a:p>
            <a:pPr eaLnBrk="1" hangingPunct="1"/>
            <a:r>
              <a:rPr lang="zh-CN" altLang="en-US" sz="2800" b="1" i="1" dirty="0">
                <a:latin typeface="Times New Roman" panose="02020603050405020304" pitchFamily="18" charset="0"/>
              </a:rPr>
              <a:t>表示式：</a:t>
            </a:r>
            <a:endParaRPr lang="zh-CN" altLang="en-US" sz="2800" b="1" i="1" dirty="0">
              <a:latin typeface="Times New Roman" panose="02020603050405020304" pitchFamily="18" charset="0"/>
            </a:endParaRPr>
          </a:p>
          <a:p>
            <a:pPr eaLnBrk="1" hangingPunct="1">
              <a:buNone/>
            </a:pPr>
            <a:r>
              <a:rPr lang="zh-CN" altLang="en-US" sz="2800" b="1" dirty="0">
                <a:latin typeface="Times New Roman" panose="02020603050405020304" pitchFamily="18" charset="0"/>
              </a:rPr>
              <a:t>   </a:t>
            </a:r>
            <a:endParaRPr lang="zh-CN" altLang="en-US" sz="2800" b="1" dirty="0">
              <a:latin typeface="Times New Roman" panose="02020603050405020304" pitchFamily="18" charset="0"/>
            </a:endParaRPr>
          </a:p>
          <a:p>
            <a:pPr eaLnBrk="1" hangingPunct="1">
              <a:buNone/>
            </a:pPr>
            <a:r>
              <a:rPr lang="zh-CN" altLang="en-US" sz="2800" b="1" dirty="0">
                <a:latin typeface="Times New Roman" panose="02020603050405020304" pitchFamily="18" charset="0"/>
              </a:rPr>
              <a:t> </a:t>
            </a:r>
            <a:endParaRPr lang="zh-CN" altLang="en-US" sz="2800" b="1" dirty="0">
              <a:latin typeface="Times New Roman" panose="02020603050405020304" pitchFamily="18" charset="0"/>
            </a:endParaRPr>
          </a:p>
          <a:p>
            <a:pPr eaLnBrk="1" hangingPunct="1">
              <a:buNone/>
            </a:pPr>
            <a:endParaRPr lang="zh-CN" altLang="en-US" sz="2800" b="1" dirty="0">
              <a:latin typeface="Times New Roman" panose="02020603050405020304" pitchFamily="18" charset="0"/>
            </a:endParaRPr>
          </a:p>
          <a:p>
            <a:pPr eaLnBrk="1" hangingPunct="1">
              <a:buNone/>
            </a:pPr>
            <a:endParaRPr lang="zh-CN" altLang="en-US" sz="2800" b="1" dirty="0">
              <a:latin typeface="Times New Roman" panose="02020603050405020304" pitchFamily="18" charset="0"/>
            </a:endParaRPr>
          </a:p>
          <a:p>
            <a:pPr eaLnBrk="1" hangingPunct="1">
              <a:spcBef>
                <a:spcPct val="50000"/>
              </a:spcBef>
              <a:buNone/>
            </a:pPr>
            <a:r>
              <a:rPr lang="zh-CN" altLang="en-US" sz="2800" b="1" dirty="0">
                <a:solidFill>
                  <a:srgbClr val="00CC00"/>
                </a:solidFill>
                <a:latin typeface="Times New Roman" panose="02020603050405020304" pitchFamily="18" charset="0"/>
              </a:rPr>
              <a:t> </a:t>
            </a:r>
            <a:endParaRPr lang="zh-CN" altLang="en-US" sz="2800" b="1" dirty="0">
              <a:solidFill>
                <a:srgbClr val="00CC00"/>
              </a:solidFill>
              <a:latin typeface="Times New Roman" panose="02020603050405020304" pitchFamily="18" charset="0"/>
            </a:endParaRPr>
          </a:p>
        </p:txBody>
      </p:sp>
      <p:grpSp>
        <p:nvGrpSpPr>
          <p:cNvPr id="2" name="Group 3"/>
          <p:cNvGrpSpPr/>
          <p:nvPr/>
        </p:nvGrpSpPr>
        <p:grpSpPr>
          <a:xfrm>
            <a:off x="10713720" y="48895"/>
            <a:ext cx="1498600" cy="3271597"/>
            <a:chOff x="4581" y="2088"/>
            <a:chExt cx="694" cy="2034"/>
          </a:xfrm>
        </p:grpSpPr>
        <p:graphicFrame>
          <p:nvGraphicFramePr>
            <p:cNvPr id="1026" name="Object 4"/>
            <p:cNvGraphicFramePr/>
            <p:nvPr/>
          </p:nvGraphicFramePr>
          <p:xfrm>
            <a:off x="4751" y="2245"/>
            <a:ext cx="454" cy="1559"/>
          </p:xfrm>
          <a:graphic>
            <a:graphicData uri="http://schemas.openxmlformats.org/presentationml/2006/ole">
              <mc:AlternateContent xmlns:mc="http://schemas.openxmlformats.org/markup-compatibility/2006">
                <mc:Choice xmlns:v="urn:schemas-microsoft-com:vml" Requires="v">
                  <p:oleObj spid="_x0000_s3082" name="" r:id="rId1" imgW="5690870" imgH="3799840" progId="MSGraph.Chart.8">
                    <p:embed/>
                  </p:oleObj>
                </mc:Choice>
                <mc:Fallback>
                  <p:oleObj name="" r:id="rId1" imgW="5690870" imgH="3799840" progId="MSGraph.Chart.8">
                    <p:embed/>
                    <p:pic>
                      <p:nvPicPr>
                        <p:cNvPr id="0" name="图片 3075"/>
                        <p:cNvPicPr/>
                        <p:nvPr/>
                      </p:nvPicPr>
                      <p:blipFill>
                        <a:blip r:embed="rId2"/>
                        <a:srcRect l="12160" t="8694" r="77710" b="13150"/>
                        <a:stretch>
                          <a:fillRect/>
                        </a:stretch>
                      </p:blipFill>
                      <p:spPr>
                        <a:xfrm>
                          <a:off x="4751" y="2245"/>
                          <a:ext cx="454" cy="1559"/>
                        </a:xfrm>
                        <a:prstGeom prst="rect">
                          <a:avLst/>
                        </a:prstGeom>
                        <a:noFill/>
                        <a:ln w="38100">
                          <a:noFill/>
                          <a:miter/>
                        </a:ln>
                      </p:spPr>
                    </p:pic>
                  </p:oleObj>
                </mc:Fallback>
              </mc:AlternateContent>
            </a:graphicData>
          </a:graphic>
        </p:graphicFrame>
        <p:sp>
          <p:nvSpPr>
            <p:cNvPr id="1036" name="Text Box 5"/>
            <p:cNvSpPr txBox="1"/>
            <p:nvPr/>
          </p:nvSpPr>
          <p:spPr>
            <a:xfrm>
              <a:off x="4808" y="3294"/>
              <a:ext cx="252" cy="322"/>
            </a:xfrm>
            <a:prstGeom prst="rect">
              <a:avLst/>
            </a:prstGeom>
            <a:noFill/>
            <a:ln w="9525">
              <a:noFill/>
            </a:ln>
          </p:spPr>
          <p:txBody>
            <a:bodyPr wrap="square">
              <a:spAutoFit/>
            </a:bodyPr>
            <a:lstStyle/>
            <a:p>
              <a:pPr lvl="0" eaLnBrk="1" hangingPunct="1"/>
              <a:r>
                <a:rPr lang="en-US" altLang="zh-CN" sz="2800" b="1" dirty="0">
                  <a:solidFill>
                    <a:srgbClr val="0000FF"/>
                  </a:solidFill>
                  <a:latin typeface="Times New Roman" panose="02020603050405020304" pitchFamily="18" charset="0"/>
                  <a:ea typeface="宋体" panose="02010600030101010101" pitchFamily="2" charset="-122"/>
                </a:rPr>
                <a:t>I</a:t>
              </a:r>
              <a:r>
                <a:rPr lang="en-US" altLang="zh-CN" sz="2800" b="1" baseline="-25000" dirty="0">
                  <a:solidFill>
                    <a:srgbClr val="0000FF"/>
                  </a:solidFill>
                  <a:latin typeface="Times New Roman" panose="02020603050405020304" pitchFamily="18" charset="0"/>
                  <a:ea typeface="宋体" panose="02010600030101010101" pitchFamily="2" charset="-122"/>
                </a:rPr>
                <a:t>2</a:t>
              </a:r>
              <a:endParaRPr lang="en-US" altLang="zh-CN" sz="2800" b="1" baseline="-25000" dirty="0">
                <a:solidFill>
                  <a:srgbClr val="0000FF"/>
                </a:solidFill>
                <a:latin typeface="Times New Roman" panose="02020603050405020304" pitchFamily="18" charset="0"/>
                <a:ea typeface="宋体" panose="02010600030101010101" pitchFamily="2" charset="-122"/>
              </a:endParaRPr>
            </a:p>
          </p:txBody>
        </p:sp>
        <p:sp>
          <p:nvSpPr>
            <p:cNvPr id="1037" name="Text Box 6"/>
            <p:cNvSpPr txBox="1"/>
            <p:nvPr/>
          </p:nvSpPr>
          <p:spPr>
            <a:xfrm>
              <a:off x="4638" y="3407"/>
              <a:ext cx="252" cy="322"/>
            </a:xfrm>
            <a:prstGeom prst="rect">
              <a:avLst/>
            </a:prstGeom>
            <a:noFill/>
            <a:ln w="9525">
              <a:noFill/>
            </a:ln>
          </p:spPr>
          <p:txBody>
            <a:bodyPr wrap="square">
              <a:spAutoFit/>
            </a:bodyPr>
            <a:lstStyle/>
            <a:p>
              <a:pPr lvl="0" eaLnBrk="1" hangingPunct="1"/>
              <a:r>
                <a:rPr lang="en-US" altLang="zh-CN" sz="2800" b="1" dirty="0">
                  <a:latin typeface="Times New Roman" panose="02020603050405020304" pitchFamily="18" charset="0"/>
                  <a:ea typeface="宋体" panose="02010600030101010101" pitchFamily="2" charset="-122"/>
                </a:rPr>
                <a:t>I</a:t>
              </a:r>
              <a:r>
                <a:rPr lang="en-US" altLang="zh-CN" sz="2800" b="1" baseline="-25000" dirty="0">
                  <a:latin typeface="Times New Roman" panose="02020603050405020304" pitchFamily="18" charset="0"/>
                  <a:ea typeface="宋体" panose="02010600030101010101" pitchFamily="2" charset="-122"/>
                </a:rPr>
                <a:t>1</a:t>
              </a:r>
              <a:endParaRPr lang="en-US" altLang="zh-CN" sz="2800" b="1" baseline="-25000" dirty="0">
                <a:latin typeface="Times New Roman" panose="02020603050405020304" pitchFamily="18" charset="0"/>
                <a:ea typeface="宋体" panose="02010600030101010101" pitchFamily="2" charset="-122"/>
              </a:endParaRPr>
            </a:p>
          </p:txBody>
        </p:sp>
        <p:sp>
          <p:nvSpPr>
            <p:cNvPr id="1038" name="Text Box 7"/>
            <p:cNvSpPr txBox="1"/>
            <p:nvPr/>
          </p:nvSpPr>
          <p:spPr>
            <a:xfrm>
              <a:off x="4977" y="2088"/>
              <a:ext cx="252" cy="322"/>
            </a:xfrm>
            <a:prstGeom prst="rect">
              <a:avLst/>
            </a:prstGeom>
            <a:noFill/>
            <a:ln w="9525">
              <a:noFill/>
            </a:ln>
          </p:spPr>
          <p:txBody>
            <a:bodyPr wrap="square">
              <a:spAutoFit/>
            </a:bodyPr>
            <a:lstStyle/>
            <a:p>
              <a:pPr lvl="0" eaLnBrk="1" hangingPunct="1"/>
              <a:r>
                <a:rPr lang="en-US" altLang="zh-CN" sz="2800" b="1" dirty="0">
                  <a:solidFill>
                    <a:srgbClr val="3366FF"/>
                  </a:solidFill>
                  <a:latin typeface="Times New Roman" panose="02020603050405020304" pitchFamily="18" charset="0"/>
                  <a:ea typeface="宋体" panose="02010600030101010101" pitchFamily="2" charset="-122"/>
                </a:rPr>
                <a:t>I</a:t>
              </a:r>
              <a:r>
                <a:rPr lang="en-US" altLang="zh-CN" sz="2800" b="1" baseline="-25000" dirty="0">
                  <a:solidFill>
                    <a:srgbClr val="3366FF"/>
                  </a:solidFill>
                  <a:latin typeface="Times New Roman" panose="02020603050405020304" pitchFamily="18" charset="0"/>
                  <a:ea typeface="宋体" panose="02010600030101010101" pitchFamily="2" charset="-122"/>
                </a:rPr>
                <a:t>3</a:t>
              </a:r>
              <a:endParaRPr lang="en-US" altLang="zh-CN" sz="2800" b="1" baseline="-25000" dirty="0">
                <a:solidFill>
                  <a:srgbClr val="3366FF"/>
                </a:solidFill>
                <a:latin typeface="Times New Roman" panose="02020603050405020304" pitchFamily="18" charset="0"/>
                <a:ea typeface="宋体" panose="02010600030101010101" pitchFamily="2" charset="-122"/>
              </a:endParaRPr>
            </a:p>
          </p:txBody>
        </p:sp>
        <p:sp>
          <p:nvSpPr>
            <p:cNvPr id="1039" name="Text Box 8"/>
            <p:cNvSpPr txBox="1"/>
            <p:nvPr/>
          </p:nvSpPr>
          <p:spPr>
            <a:xfrm>
              <a:off x="4581" y="3800"/>
              <a:ext cx="694" cy="322"/>
            </a:xfrm>
            <a:prstGeom prst="rect">
              <a:avLst/>
            </a:prstGeom>
            <a:noFill/>
            <a:ln w="9525">
              <a:noFill/>
            </a:ln>
          </p:spPr>
          <p:txBody>
            <a:bodyPr wrap="square">
              <a:spAutoFit/>
            </a:bodyPr>
            <a:lstStyle/>
            <a:p>
              <a:pPr lvl="0" eaLnBrk="1" hangingPunct="1"/>
              <a:r>
                <a:rPr lang="zh-CN" altLang="en-US" sz="2800" b="1" dirty="0">
                  <a:solidFill>
                    <a:srgbClr val="0000FF"/>
                  </a:solidFill>
                  <a:latin typeface="Times New Roman" panose="02020603050405020304" pitchFamily="18" charset="0"/>
                  <a:ea typeface="宋体" panose="02010600030101010101" pitchFamily="2" charset="-122"/>
                </a:rPr>
                <a:t>电离能</a:t>
              </a:r>
              <a:endParaRPr lang="zh-CN" altLang="en-US" sz="2800" b="1" baseline="-25000" dirty="0">
                <a:solidFill>
                  <a:srgbClr val="0000FF"/>
                </a:solidFill>
                <a:latin typeface="Times New Roman" panose="02020603050405020304" pitchFamily="18" charset="0"/>
                <a:ea typeface="宋体" panose="02010600030101010101" pitchFamily="2" charset="-122"/>
              </a:endParaRPr>
            </a:p>
          </p:txBody>
        </p:sp>
      </p:grpSp>
      <p:sp>
        <p:nvSpPr>
          <p:cNvPr id="26633" name="Rectangle 9"/>
          <p:cNvSpPr/>
          <p:nvPr/>
        </p:nvSpPr>
        <p:spPr>
          <a:xfrm>
            <a:off x="1854835" y="419100"/>
            <a:ext cx="9225915" cy="1371600"/>
          </a:xfrm>
          <a:prstGeom prst="rect">
            <a:avLst/>
          </a:prstGeom>
          <a:noFill/>
          <a:ln w="9525">
            <a:noFill/>
          </a:ln>
        </p:spPr>
        <p:txBody>
          <a:bodyPr wrap="square">
            <a:spAutoFit/>
          </a:bodyPr>
          <a:lstStyle/>
          <a:p>
            <a:pPr lvl="0" eaLnBrk="1" hangingPunct="1">
              <a:lnSpc>
                <a:spcPct val="150000"/>
              </a:lnSpc>
            </a:pPr>
            <a:r>
              <a:rPr lang="zh-CN" altLang="en-US" sz="2800" b="1" dirty="0">
                <a:solidFill>
                  <a:srgbClr val="FF0000"/>
                </a:solidFill>
                <a:latin typeface="Times New Roman" panose="02020603050405020304" pitchFamily="18" charset="0"/>
                <a:ea typeface="黑体" panose="02010609060101010101" pitchFamily="49" charset="-122"/>
              </a:rPr>
              <a:t>气态</a:t>
            </a:r>
            <a:r>
              <a:rPr lang="zh-CN" altLang="en-US" sz="2800" b="1" dirty="0">
                <a:latin typeface="Times New Roman" panose="02020603050405020304" pitchFamily="18" charset="0"/>
                <a:ea typeface="宋体" panose="02010600030101010101" pitchFamily="2" charset="-122"/>
              </a:rPr>
              <a:t>原子或</a:t>
            </a:r>
            <a:r>
              <a:rPr lang="zh-CN" altLang="en-US" sz="2800" b="1" dirty="0">
                <a:solidFill>
                  <a:srgbClr val="FF0000"/>
                </a:solidFill>
                <a:latin typeface="Times New Roman" panose="02020603050405020304" pitchFamily="18" charset="0"/>
                <a:ea typeface="黑体" panose="02010609060101010101" pitchFamily="49" charset="-122"/>
              </a:rPr>
              <a:t>气态</a:t>
            </a:r>
            <a:r>
              <a:rPr lang="zh-CN" altLang="en-US" sz="2800" b="1" dirty="0">
                <a:latin typeface="Times New Roman" panose="02020603050405020304" pitchFamily="18" charset="0"/>
                <a:ea typeface="宋体" panose="02010600030101010101" pitchFamily="2" charset="-122"/>
              </a:rPr>
              <a:t>离子失去一个电子所需要的最低能量叫做电离能。</a:t>
            </a:r>
            <a:endParaRPr lang="zh-CN" altLang="en-US" sz="2800" b="1" dirty="0">
              <a:latin typeface="Times New Roman" panose="02020603050405020304" pitchFamily="18" charset="0"/>
              <a:ea typeface="宋体" panose="02010600030101010101" pitchFamily="2" charset="-122"/>
            </a:endParaRPr>
          </a:p>
        </p:txBody>
      </p:sp>
      <p:sp>
        <p:nvSpPr>
          <p:cNvPr id="26634" name="Rectangle 10"/>
          <p:cNvSpPr/>
          <p:nvPr/>
        </p:nvSpPr>
        <p:spPr>
          <a:xfrm>
            <a:off x="2038192" y="1988503"/>
            <a:ext cx="281940" cy="518160"/>
          </a:xfrm>
          <a:prstGeom prst="rect">
            <a:avLst/>
          </a:prstGeom>
          <a:noFill/>
          <a:ln w="9525">
            <a:noFill/>
          </a:ln>
        </p:spPr>
        <p:txBody>
          <a:bodyPr wrap="none">
            <a:spAutoFit/>
          </a:bodyPr>
          <a:lstStyle/>
          <a:p>
            <a:pPr lvl="0" algn="ctr" eaLnBrk="1" hangingPunct="1"/>
            <a:r>
              <a:rPr lang="en-US" altLang="zh-CN" sz="2800" b="1" dirty="0">
                <a:solidFill>
                  <a:srgbClr val="FF0000"/>
                </a:solidFill>
                <a:latin typeface="Times New Roman" panose="02020603050405020304" pitchFamily="18" charset="0"/>
                <a:ea typeface="宋体" panose="02010600030101010101" pitchFamily="2" charset="-122"/>
              </a:rPr>
              <a:t>I</a:t>
            </a:r>
            <a:endParaRPr lang="en-US" altLang="zh-CN" sz="2800" b="1" dirty="0">
              <a:solidFill>
                <a:srgbClr val="FF0000"/>
              </a:solidFill>
              <a:latin typeface="Times New Roman" panose="02020603050405020304" pitchFamily="18" charset="0"/>
              <a:ea typeface="宋体" panose="02010600030101010101" pitchFamily="2" charset="-122"/>
            </a:endParaRPr>
          </a:p>
        </p:txBody>
      </p:sp>
      <p:sp>
        <p:nvSpPr>
          <p:cNvPr id="26635" name="Rectangle 11"/>
          <p:cNvSpPr/>
          <p:nvPr/>
        </p:nvSpPr>
        <p:spPr>
          <a:xfrm>
            <a:off x="2320290" y="2506980"/>
            <a:ext cx="7291388" cy="518160"/>
          </a:xfrm>
          <a:prstGeom prst="rect">
            <a:avLst/>
          </a:prstGeom>
          <a:noFill/>
          <a:ln w="9525">
            <a:noFill/>
          </a:ln>
        </p:spPr>
        <p:txBody>
          <a:bodyPr>
            <a:spAutoFit/>
          </a:bodyPr>
          <a:lstStyle/>
          <a:p>
            <a:pPr lvl="0" eaLnBrk="1" hangingPunct="1"/>
            <a:r>
              <a:rPr lang="zh-CN" altLang="zh-CN" sz="2800" b="1" dirty="0">
                <a:latin typeface="Times New Roman" panose="02020603050405020304" pitchFamily="18" charset="0"/>
                <a:ea typeface="宋体" panose="02010600030101010101" pitchFamily="2" charset="-122"/>
              </a:rPr>
              <a:t>M(g)</a:t>
            </a:r>
            <a:r>
              <a:rPr lang="en-US" altLang="zh-CN" sz="2800" b="1" dirty="0">
                <a:latin typeface="Times New Roman" panose="02020603050405020304" pitchFamily="18" charset="0"/>
                <a:ea typeface="宋体" panose="02010600030101010101" pitchFamily="2" charset="-122"/>
              </a:rPr>
              <a:t>= </a:t>
            </a:r>
            <a:r>
              <a:rPr lang="zh-CN" altLang="zh-CN" sz="2800" b="1" dirty="0">
                <a:latin typeface="Times New Roman" panose="02020603050405020304" pitchFamily="18" charset="0"/>
                <a:ea typeface="宋体" panose="02010600030101010101" pitchFamily="2" charset="-122"/>
              </a:rPr>
              <a:t>M</a:t>
            </a:r>
            <a:r>
              <a:rPr lang="zh-CN" altLang="zh-CN" sz="2800" b="1" baseline="30000" dirty="0">
                <a:latin typeface="Times New Roman" panose="02020603050405020304" pitchFamily="18" charset="0"/>
                <a:ea typeface="宋体" panose="02010600030101010101" pitchFamily="2" charset="-122"/>
              </a:rPr>
              <a:t>+</a:t>
            </a:r>
            <a:r>
              <a:rPr lang="zh-CN" altLang="zh-CN" sz="2800" b="1" dirty="0">
                <a:latin typeface="Times New Roman" panose="02020603050405020304" pitchFamily="18" charset="0"/>
                <a:ea typeface="宋体" panose="02010600030101010101" pitchFamily="2" charset="-122"/>
              </a:rPr>
              <a:t> (g)</a:t>
            </a:r>
            <a:r>
              <a:rPr lang="en-US" altLang="zh-CN" sz="2800" b="1" dirty="0">
                <a:latin typeface="Times New Roman" panose="02020603050405020304" pitchFamily="18" charset="0"/>
                <a:ea typeface="宋体" panose="02010600030101010101" pitchFamily="2" charset="-122"/>
              </a:rPr>
              <a:t> + e</a:t>
            </a:r>
            <a:r>
              <a:rPr lang="en-US" altLang="zh-CN" sz="2800" b="1" baseline="30000" dirty="0">
                <a:latin typeface="Times New Roman" panose="02020603050405020304" pitchFamily="18" charset="0"/>
                <a:ea typeface="宋体" panose="02010600030101010101" pitchFamily="2" charset="-122"/>
              </a:rPr>
              <a:t>-</a:t>
            </a:r>
            <a:r>
              <a:rPr lang="en-US" altLang="zh-CN" sz="2800" b="1" dirty="0">
                <a:latin typeface="Times New Roman" panose="02020603050405020304" pitchFamily="18" charset="0"/>
                <a:ea typeface="宋体" panose="02010600030101010101" pitchFamily="2" charset="-122"/>
              </a:rPr>
              <a:t>   </a:t>
            </a:r>
            <a:r>
              <a:rPr lang="en-US" altLang="zh-CN" sz="2800" b="1" dirty="0">
                <a:solidFill>
                  <a:srgbClr val="FF0000"/>
                </a:solidFill>
                <a:latin typeface="Times New Roman" panose="02020603050405020304" pitchFamily="18" charset="0"/>
                <a:ea typeface="宋体" panose="02010600030101010101" pitchFamily="2" charset="-122"/>
              </a:rPr>
              <a:t>I</a:t>
            </a:r>
            <a:r>
              <a:rPr lang="en-US" altLang="zh-CN" sz="2800" b="1" baseline="-25000" dirty="0">
                <a:solidFill>
                  <a:srgbClr val="FF0000"/>
                </a:solidFill>
                <a:latin typeface="Times New Roman" panose="02020603050405020304" pitchFamily="18" charset="0"/>
                <a:ea typeface="宋体" panose="02010600030101010101" pitchFamily="2" charset="-122"/>
              </a:rPr>
              <a:t>1</a:t>
            </a:r>
            <a:r>
              <a:rPr lang="zh-CN" altLang="en-US" sz="2800" b="1" dirty="0">
                <a:solidFill>
                  <a:srgbClr val="FF0000"/>
                </a:solidFill>
                <a:latin typeface="Times New Roman" panose="02020603050405020304" pitchFamily="18" charset="0"/>
                <a:ea typeface="宋体" panose="02010600030101010101" pitchFamily="2" charset="-122"/>
              </a:rPr>
              <a:t>（第一电离能）</a:t>
            </a:r>
            <a:endParaRPr lang="zh-CN" altLang="en-US" sz="2800" b="1" dirty="0">
              <a:solidFill>
                <a:srgbClr val="FF0000"/>
              </a:solidFill>
              <a:latin typeface="Times New Roman" panose="02020603050405020304" pitchFamily="18" charset="0"/>
              <a:ea typeface="宋体" panose="02010600030101010101" pitchFamily="2" charset="-122"/>
            </a:endParaRPr>
          </a:p>
        </p:txBody>
      </p:sp>
      <p:sp>
        <p:nvSpPr>
          <p:cNvPr id="26636" name="Rectangle 12"/>
          <p:cNvSpPr/>
          <p:nvPr/>
        </p:nvSpPr>
        <p:spPr>
          <a:xfrm>
            <a:off x="229870" y="4507230"/>
            <a:ext cx="11831320" cy="2011680"/>
          </a:xfrm>
          <a:prstGeom prst="rect">
            <a:avLst/>
          </a:prstGeom>
          <a:noFill/>
          <a:ln w="9525">
            <a:noFill/>
          </a:ln>
        </p:spPr>
        <p:txBody>
          <a:bodyPr wrap="square">
            <a:spAutoFit/>
          </a:bodyPr>
          <a:lstStyle/>
          <a:p>
            <a:pPr lvl="0" eaLnBrk="1" hangingPunct="1">
              <a:lnSpc>
                <a:spcPct val="150000"/>
              </a:lnSpc>
              <a:spcBef>
                <a:spcPct val="50000"/>
              </a:spcBef>
            </a:pPr>
            <a:r>
              <a:rPr lang="en-US" altLang="zh-CN" sz="2800" b="1" dirty="0">
                <a:solidFill>
                  <a:srgbClr val="00CC00"/>
                </a:solidFill>
                <a:latin typeface="Times New Roman" panose="02020603050405020304" pitchFamily="18" charset="0"/>
                <a:ea typeface="宋体" panose="02010600030101010101" pitchFamily="2" charset="-122"/>
              </a:rPr>
              <a:t>3.</a:t>
            </a:r>
            <a:r>
              <a:rPr lang="zh-CN" altLang="en-US" sz="2800" b="1" dirty="0">
                <a:solidFill>
                  <a:srgbClr val="00CC00"/>
                </a:solidFill>
                <a:latin typeface="Times New Roman" panose="02020603050405020304" pitchFamily="18" charset="0"/>
                <a:ea typeface="宋体" panose="02010600030101010101" pitchFamily="2" charset="-122"/>
              </a:rPr>
              <a:t>意义：</a:t>
            </a:r>
            <a:r>
              <a:rPr lang="zh-CN" altLang="en-US" sz="2800" b="1" dirty="0">
                <a:latin typeface="Times New Roman" panose="02020603050405020304" pitchFamily="18" charset="0"/>
                <a:ea typeface="宋体" panose="02010600030101010101" pitchFamily="2" charset="-122"/>
              </a:rPr>
              <a:t>表示原子或离子失去电子的难易程度</a:t>
            </a:r>
            <a:br>
              <a:rPr lang="zh-CN" altLang="en-US" sz="2800" b="1" dirty="0">
                <a:latin typeface="Times New Roman" panose="02020603050405020304" pitchFamily="18" charset="0"/>
                <a:ea typeface="宋体" panose="02010600030101010101" pitchFamily="2" charset="-122"/>
              </a:rPr>
            </a:br>
            <a:r>
              <a:rPr lang="zh-CN" altLang="en-US" sz="2800" b="1" dirty="0">
                <a:latin typeface="Times New Roman" panose="02020603050405020304" pitchFamily="18" charset="0"/>
                <a:ea typeface="宋体" panose="02010600030101010101" pitchFamily="2" charset="-122"/>
              </a:rPr>
              <a:t>           电离能越小，该</a:t>
            </a:r>
            <a:r>
              <a:rPr lang="zh-CN" altLang="en-US" sz="2800" b="1" dirty="0">
                <a:solidFill>
                  <a:srgbClr val="FF0000"/>
                </a:solidFill>
                <a:latin typeface="Times New Roman" panose="02020603050405020304" pitchFamily="18" charset="0"/>
                <a:ea typeface="宋体" panose="02010600030101010101" pitchFamily="2" charset="-122"/>
              </a:rPr>
              <a:t>气态</a:t>
            </a:r>
            <a:r>
              <a:rPr lang="zh-CN" altLang="en-US" sz="2800" b="1" dirty="0">
                <a:latin typeface="Times New Roman" panose="02020603050405020304" pitchFamily="18" charset="0"/>
                <a:ea typeface="宋体" panose="02010600030101010101" pitchFamily="2" charset="-122"/>
              </a:rPr>
              <a:t>原子越容易失去电子，电离能越大，</a:t>
            </a:r>
            <a:r>
              <a:rPr lang="zh-CN" altLang="en-US" sz="2800" b="1" dirty="0">
                <a:solidFill>
                  <a:srgbClr val="FF0000"/>
                </a:solidFill>
                <a:latin typeface="Times New Roman" panose="02020603050405020304" pitchFamily="18" charset="0"/>
                <a:ea typeface="宋体" panose="02010600030101010101" pitchFamily="2" charset="-122"/>
              </a:rPr>
              <a:t>气态</a:t>
            </a:r>
            <a:r>
              <a:rPr lang="zh-CN" altLang="en-US" sz="2800" b="1" dirty="0">
                <a:latin typeface="Times New Roman" panose="02020603050405020304" pitchFamily="18" charset="0"/>
                <a:ea typeface="宋体" panose="02010600030101010101" pitchFamily="2" charset="-122"/>
              </a:rPr>
              <a:t>时该原子越难失去电子。故可判断金属原子在</a:t>
            </a:r>
            <a:r>
              <a:rPr lang="zh-CN" altLang="en-US" sz="2800" b="1" dirty="0">
                <a:solidFill>
                  <a:srgbClr val="FF0000"/>
                </a:solidFill>
                <a:latin typeface="Times New Roman" panose="02020603050405020304" pitchFamily="18" charset="0"/>
                <a:ea typeface="宋体" panose="02010600030101010101" pitchFamily="2" charset="-122"/>
              </a:rPr>
              <a:t>气态时</a:t>
            </a:r>
            <a:r>
              <a:rPr lang="zh-CN" altLang="en-US" sz="2800" b="1" dirty="0">
                <a:latin typeface="Times New Roman" panose="02020603050405020304" pitchFamily="18" charset="0"/>
                <a:ea typeface="宋体" panose="02010600030101010101" pitchFamily="2" charset="-122"/>
              </a:rPr>
              <a:t>失电子的难易程度</a:t>
            </a:r>
            <a:r>
              <a:rPr lang="zh-CN" altLang="en-US" sz="2800" b="1" dirty="0">
                <a:solidFill>
                  <a:schemeClr val="folHlink"/>
                </a:solidFill>
                <a:latin typeface="Times New Roman" panose="02020603050405020304" pitchFamily="18" charset="0"/>
                <a:ea typeface="宋体" panose="02010600030101010101" pitchFamily="2" charset="-122"/>
              </a:rPr>
              <a:t> </a:t>
            </a:r>
            <a:endParaRPr lang="zh-CN" altLang="en-US" sz="2800" b="1" dirty="0">
              <a:solidFill>
                <a:schemeClr val="folHlink"/>
              </a:solidFill>
              <a:latin typeface="Times New Roman" panose="02020603050405020304" pitchFamily="18" charset="0"/>
              <a:ea typeface="宋体" panose="02010600030101010101" pitchFamily="2" charset="-122"/>
            </a:endParaRPr>
          </a:p>
        </p:txBody>
      </p:sp>
      <p:sp>
        <p:nvSpPr>
          <p:cNvPr id="26637" name="Rectangle 13"/>
          <p:cNvSpPr/>
          <p:nvPr/>
        </p:nvSpPr>
        <p:spPr>
          <a:xfrm>
            <a:off x="2320290" y="3169920"/>
            <a:ext cx="7065963" cy="518160"/>
          </a:xfrm>
          <a:prstGeom prst="rect">
            <a:avLst/>
          </a:prstGeom>
          <a:noFill/>
          <a:ln w="9525">
            <a:noFill/>
          </a:ln>
        </p:spPr>
        <p:txBody>
          <a:bodyPr>
            <a:spAutoFit/>
          </a:bodyPr>
          <a:lstStyle/>
          <a:p>
            <a:pPr lvl="0" eaLnBrk="1" hangingPunct="1"/>
            <a:r>
              <a:rPr lang="zh-CN" altLang="zh-CN" sz="2800" b="1" dirty="0">
                <a:latin typeface="Times New Roman" panose="02020603050405020304" pitchFamily="18" charset="0"/>
                <a:ea typeface="宋体" panose="02010600030101010101" pitchFamily="2" charset="-122"/>
              </a:rPr>
              <a:t>M</a:t>
            </a:r>
            <a:r>
              <a:rPr lang="en-US" altLang="zh-CN" sz="2800" b="1" baseline="30000" dirty="0">
                <a:latin typeface="Times New Roman" panose="02020603050405020304" pitchFamily="18" charset="0"/>
                <a:ea typeface="宋体" panose="02010600030101010101" pitchFamily="2" charset="-122"/>
              </a:rPr>
              <a:t>+</a:t>
            </a:r>
            <a:r>
              <a:rPr lang="zh-CN" altLang="zh-CN" sz="2800" b="1" dirty="0">
                <a:latin typeface="Times New Roman" panose="02020603050405020304" pitchFamily="18" charset="0"/>
                <a:ea typeface="宋体" panose="02010600030101010101" pitchFamily="2" charset="-122"/>
              </a:rPr>
              <a:t>(g)</a:t>
            </a:r>
            <a:r>
              <a:rPr lang="en-US" altLang="zh-CN" sz="2800" b="1" dirty="0">
                <a:latin typeface="Times New Roman" panose="02020603050405020304" pitchFamily="18" charset="0"/>
                <a:ea typeface="宋体" panose="02010600030101010101" pitchFamily="2" charset="-122"/>
              </a:rPr>
              <a:t>= </a:t>
            </a:r>
            <a:r>
              <a:rPr lang="zh-CN" altLang="zh-CN" sz="2800" b="1" dirty="0">
                <a:latin typeface="Times New Roman" panose="02020603050405020304" pitchFamily="18" charset="0"/>
                <a:ea typeface="宋体" panose="02010600030101010101" pitchFamily="2" charset="-122"/>
              </a:rPr>
              <a:t>M</a:t>
            </a:r>
            <a:r>
              <a:rPr lang="en-US" altLang="zh-CN" sz="2800" b="1" baseline="30000" dirty="0">
                <a:latin typeface="Times New Roman" panose="02020603050405020304" pitchFamily="18" charset="0"/>
                <a:ea typeface="宋体" panose="02010600030101010101" pitchFamily="2" charset="-122"/>
              </a:rPr>
              <a:t>2</a:t>
            </a:r>
            <a:r>
              <a:rPr lang="zh-CN" altLang="zh-CN" sz="2800" b="1" baseline="30000" dirty="0">
                <a:latin typeface="Times New Roman" panose="02020603050405020304" pitchFamily="18" charset="0"/>
                <a:ea typeface="宋体" panose="02010600030101010101" pitchFamily="2" charset="-122"/>
              </a:rPr>
              <a:t>+</a:t>
            </a:r>
            <a:r>
              <a:rPr lang="zh-CN" altLang="zh-CN" sz="2800" b="1" dirty="0">
                <a:latin typeface="Times New Roman" panose="02020603050405020304" pitchFamily="18" charset="0"/>
                <a:ea typeface="宋体" panose="02010600030101010101" pitchFamily="2" charset="-122"/>
              </a:rPr>
              <a:t> (g) </a:t>
            </a:r>
            <a:r>
              <a:rPr lang="en-US" altLang="zh-CN" sz="2800" b="1" dirty="0">
                <a:latin typeface="Times New Roman" panose="02020603050405020304" pitchFamily="18" charset="0"/>
                <a:ea typeface="宋体" panose="02010600030101010101" pitchFamily="2" charset="-122"/>
              </a:rPr>
              <a:t>+ e</a:t>
            </a:r>
            <a:r>
              <a:rPr lang="en-US" altLang="zh-CN" sz="2800" b="1" baseline="30000" dirty="0">
                <a:latin typeface="Times New Roman" panose="02020603050405020304" pitchFamily="18" charset="0"/>
                <a:ea typeface="宋体" panose="02010600030101010101" pitchFamily="2" charset="-122"/>
              </a:rPr>
              <a:t>- </a:t>
            </a:r>
            <a:r>
              <a:rPr lang="en-US" altLang="zh-CN" sz="2800" b="1" dirty="0">
                <a:latin typeface="Times New Roman" panose="02020603050405020304" pitchFamily="18" charset="0"/>
                <a:ea typeface="宋体" panose="02010600030101010101" pitchFamily="2" charset="-122"/>
              </a:rPr>
              <a:t> </a:t>
            </a:r>
            <a:r>
              <a:rPr lang="en-US" altLang="zh-CN" sz="2800" b="1" dirty="0">
                <a:solidFill>
                  <a:srgbClr val="FF0000"/>
                </a:solidFill>
                <a:latin typeface="Times New Roman" panose="02020603050405020304" pitchFamily="18" charset="0"/>
                <a:ea typeface="宋体" panose="02010600030101010101" pitchFamily="2" charset="-122"/>
              </a:rPr>
              <a:t> I</a:t>
            </a:r>
            <a:r>
              <a:rPr lang="en-US" altLang="zh-CN" sz="2800" b="1" baseline="-25000" dirty="0">
                <a:solidFill>
                  <a:srgbClr val="FF0000"/>
                </a:solidFill>
                <a:latin typeface="Times New Roman" panose="02020603050405020304" pitchFamily="18" charset="0"/>
                <a:ea typeface="宋体" panose="02010600030101010101" pitchFamily="2" charset="-122"/>
              </a:rPr>
              <a:t>2</a:t>
            </a:r>
            <a:r>
              <a:rPr lang="zh-CN" altLang="en-US" sz="2800" b="1" dirty="0">
                <a:solidFill>
                  <a:srgbClr val="FF0000"/>
                </a:solidFill>
                <a:latin typeface="Times New Roman" panose="02020603050405020304" pitchFamily="18" charset="0"/>
                <a:ea typeface="宋体" panose="02010600030101010101" pitchFamily="2" charset="-122"/>
              </a:rPr>
              <a:t>（第二电离能）</a:t>
            </a:r>
            <a:endParaRPr lang="zh-CN" altLang="en-US" sz="2800" b="1" dirty="0">
              <a:solidFill>
                <a:srgbClr val="FF0000"/>
              </a:solidFill>
              <a:latin typeface="Times New Roman" panose="02020603050405020304" pitchFamily="18" charset="0"/>
              <a:ea typeface="宋体" panose="02010600030101010101" pitchFamily="2" charset="-122"/>
            </a:endParaRPr>
          </a:p>
        </p:txBody>
      </p:sp>
      <p:sp>
        <p:nvSpPr>
          <p:cNvPr id="26638" name="Rectangle 14"/>
          <p:cNvSpPr/>
          <p:nvPr/>
        </p:nvSpPr>
        <p:spPr>
          <a:xfrm>
            <a:off x="2320291" y="3794760"/>
            <a:ext cx="6420485" cy="518160"/>
          </a:xfrm>
          <a:prstGeom prst="rect">
            <a:avLst/>
          </a:prstGeom>
          <a:noFill/>
          <a:ln w="9525">
            <a:noFill/>
          </a:ln>
        </p:spPr>
        <p:txBody>
          <a:bodyPr wrap="none">
            <a:spAutoFit/>
          </a:bodyPr>
          <a:lstStyle/>
          <a:p>
            <a:pPr lvl="0" algn="ctr" eaLnBrk="1" hangingPunct="1"/>
            <a:r>
              <a:rPr lang="zh-CN" altLang="zh-CN" sz="2800" b="1" dirty="0">
                <a:latin typeface="Times New Roman" panose="02020603050405020304" pitchFamily="18" charset="0"/>
                <a:ea typeface="宋体" panose="02010600030101010101" pitchFamily="2" charset="-122"/>
              </a:rPr>
              <a:t>M</a:t>
            </a:r>
            <a:r>
              <a:rPr lang="en-US" altLang="zh-CN" sz="2800" b="1" baseline="30000" dirty="0">
                <a:latin typeface="Times New Roman" panose="02020603050405020304" pitchFamily="18" charset="0"/>
                <a:ea typeface="宋体" panose="02010600030101010101" pitchFamily="2" charset="-122"/>
              </a:rPr>
              <a:t>2+</a:t>
            </a:r>
            <a:r>
              <a:rPr lang="zh-CN" altLang="zh-CN" sz="2800" b="1" dirty="0">
                <a:latin typeface="Times New Roman" panose="02020603050405020304" pitchFamily="18" charset="0"/>
                <a:ea typeface="宋体" panose="02010600030101010101" pitchFamily="2" charset="-122"/>
              </a:rPr>
              <a:t>(g)</a:t>
            </a:r>
            <a:r>
              <a:rPr lang="en-US" altLang="zh-CN" sz="2800" b="1" dirty="0">
                <a:latin typeface="Times New Roman" panose="02020603050405020304" pitchFamily="18" charset="0"/>
                <a:ea typeface="宋体" panose="02010600030101010101" pitchFamily="2" charset="-122"/>
              </a:rPr>
              <a:t>= </a:t>
            </a:r>
            <a:r>
              <a:rPr lang="zh-CN" altLang="zh-CN" sz="2800" b="1" dirty="0">
                <a:latin typeface="Times New Roman" panose="02020603050405020304" pitchFamily="18" charset="0"/>
                <a:ea typeface="宋体" panose="02010600030101010101" pitchFamily="2" charset="-122"/>
              </a:rPr>
              <a:t>M</a:t>
            </a:r>
            <a:r>
              <a:rPr lang="en-US" altLang="zh-CN" sz="2800" b="1" baseline="30000" dirty="0">
                <a:latin typeface="Times New Roman" panose="02020603050405020304" pitchFamily="18" charset="0"/>
                <a:ea typeface="宋体" panose="02010600030101010101" pitchFamily="2" charset="-122"/>
              </a:rPr>
              <a:t>3</a:t>
            </a:r>
            <a:r>
              <a:rPr lang="zh-CN" altLang="zh-CN" sz="2800" b="1" baseline="30000" dirty="0">
                <a:latin typeface="Times New Roman" panose="02020603050405020304" pitchFamily="18" charset="0"/>
                <a:ea typeface="宋体" panose="02010600030101010101" pitchFamily="2" charset="-122"/>
              </a:rPr>
              <a:t>+</a:t>
            </a:r>
            <a:r>
              <a:rPr lang="zh-CN" altLang="zh-CN" sz="2800" b="1" dirty="0">
                <a:latin typeface="Times New Roman" panose="02020603050405020304" pitchFamily="18" charset="0"/>
                <a:ea typeface="宋体" panose="02010600030101010101" pitchFamily="2" charset="-122"/>
              </a:rPr>
              <a:t> (g) </a:t>
            </a:r>
            <a:r>
              <a:rPr lang="en-US" altLang="zh-CN" sz="2800" b="1" dirty="0">
                <a:latin typeface="Times New Roman" panose="02020603050405020304" pitchFamily="18" charset="0"/>
                <a:ea typeface="宋体" panose="02010600030101010101" pitchFamily="2" charset="-122"/>
              </a:rPr>
              <a:t>+ e</a:t>
            </a:r>
            <a:r>
              <a:rPr lang="en-US" altLang="zh-CN" sz="2800" b="1" baseline="30000" dirty="0">
                <a:latin typeface="Times New Roman" panose="02020603050405020304" pitchFamily="18" charset="0"/>
                <a:ea typeface="宋体" panose="02010600030101010101" pitchFamily="2" charset="-122"/>
              </a:rPr>
              <a:t>-</a:t>
            </a:r>
            <a:r>
              <a:rPr lang="en-US" altLang="zh-CN" sz="2800" b="1" dirty="0">
                <a:latin typeface="Times New Roman" panose="02020603050405020304" pitchFamily="18" charset="0"/>
                <a:ea typeface="宋体" panose="02010600030101010101" pitchFamily="2" charset="-122"/>
              </a:rPr>
              <a:t>    </a:t>
            </a:r>
            <a:r>
              <a:rPr lang="en-US" altLang="zh-CN" sz="2800" b="1" dirty="0">
                <a:solidFill>
                  <a:srgbClr val="FF0000"/>
                </a:solidFill>
                <a:latin typeface="Times New Roman" panose="02020603050405020304" pitchFamily="18" charset="0"/>
                <a:ea typeface="宋体" panose="02010600030101010101" pitchFamily="2" charset="-122"/>
              </a:rPr>
              <a:t>I</a:t>
            </a:r>
            <a:r>
              <a:rPr lang="en-US" altLang="zh-CN" sz="2800" b="1" baseline="-25000" dirty="0">
                <a:solidFill>
                  <a:srgbClr val="FF0000"/>
                </a:solidFill>
                <a:latin typeface="Times New Roman" panose="02020603050405020304" pitchFamily="18" charset="0"/>
                <a:ea typeface="宋体" panose="02010600030101010101" pitchFamily="2" charset="-122"/>
              </a:rPr>
              <a:t>3</a:t>
            </a:r>
            <a:r>
              <a:rPr lang="zh-CN" altLang="en-US" sz="2800" b="1" dirty="0">
                <a:solidFill>
                  <a:srgbClr val="FF0000"/>
                </a:solidFill>
                <a:latin typeface="Times New Roman" panose="02020603050405020304" pitchFamily="18" charset="0"/>
                <a:ea typeface="宋体" panose="02010600030101010101" pitchFamily="2" charset="-122"/>
              </a:rPr>
              <a:t>（第三电离能）</a:t>
            </a:r>
            <a:endParaRPr lang="zh-CN" altLang="en-US" sz="2800" b="1" dirty="0">
              <a:solidFill>
                <a:srgbClr val="FF0000"/>
              </a:solidFill>
              <a:latin typeface="Times New Roman" panose="02020603050405020304" pitchFamily="18" charset="0"/>
              <a:ea typeface="宋体" panose="02010600030101010101" pitchFamily="2" charset="-122"/>
            </a:endParaRPr>
          </a:p>
        </p:txBody>
      </p:sp>
      <p:sp>
        <p:nvSpPr>
          <p:cNvPr id="26639" name="Rectangle 15"/>
          <p:cNvSpPr/>
          <p:nvPr/>
        </p:nvSpPr>
        <p:spPr>
          <a:xfrm>
            <a:off x="4062096" y="1988503"/>
            <a:ext cx="1261110" cy="518160"/>
          </a:xfrm>
          <a:prstGeom prst="rect">
            <a:avLst/>
          </a:prstGeom>
          <a:noFill/>
          <a:ln w="9525">
            <a:noFill/>
          </a:ln>
        </p:spPr>
        <p:txBody>
          <a:bodyPr wrap="none">
            <a:spAutoFit/>
          </a:bodyPr>
          <a:lstStyle/>
          <a:p>
            <a:pPr lvl="0" algn="ctr" eaLnBrk="1" hangingPunct="1"/>
            <a:r>
              <a:rPr lang="en-US" altLang="zh-CN" sz="2800" b="1" dirty="0">
                <a:solidFill>
                  <a:srgbClr val="FF0000"/>
                </a:solidFill>
                <a:latin typeface="Times New Roman" panose="02020603050405020304" pitchFamily="18" charset="0"/>
                <a:ea typeface="楷体_GB2312" pitchFamily="49" charset="-122"/>
              </a:rPr>
              <a:t>KJ/mol</a:t>
            </a:r>
            <a:endParaRPr lang="en-US" altLang="zh-CN" sz="2800" b="1" dirty="0">
              <a:solidFill>
                <a:srgbClr val="FF0000"/>
              </a:solidFill>
              <a:latin typeface="Times New Roman" panose="02020603050405020304" pitchFamily="18" charset="0"/>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33"/>
                                        </p:tgtEl>
                                        <p:attrNameLst>
                                          <p:attrName>style.visibility</p:attrName>
                                        </p:attrNameLst>
                                      </p:cBhvr>
                                      <p:to>
                                        <p:strVal val="visible"/>
                                      </p:to>
                                    </p:set>
                                    <p:anim calcmode="lin" valueType="num">
                                      <p:cBhvr additive="base">
                                        <p:cTn id="7" dur="500" fill="hold"/>
                                        <p:tgtEl>
                                          <p:spTgt spid="26633"/>
                                        </p:tgtEl>
                                        <p:attrNameLst>
                                          <p:attrName>ppt_x</p:attrName>
                                        </p:attrNameLst>
                                      </p:cBhvr>
                                      <p:tavLst>
                                        <p:tav tm="0">
                                          <p:val>
                                            <p:strVal val="#ppt_x"/>
                                          </p:val>
                                        </p:tav>
                                        <p:tav tm="100000">
                                          <p:val>
                                            <p:strVal val="#ppt_x"/>
                                          </p:val>
                                        </p:tav>
                                      </p:tavLst>
                                    </p:anim>
                                    <p:anim calcmode="lin" valueType="num">
                                      <p:cBhvr additive="base">
                                        <p:cTn id="8" dur="500" fill="hold"/>
                                        <p:tgtEl>
                                          <p:spTgt spid="266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6634"/>
                                        </p:tgtEl>
                                        <p:attrNameLst>
                                          <p:attrName>style.visibility</p:attrName>
                                        </p:attrNameLst>
                                      </p:cBhvr>
                                      <p:to>
                                        <p:strVal val="visible"/>
                                      </p:to>
                                    </p:set>
                                    <p:animEffect transition="in" filter="box(in)">
                                      <p:cBhvr>
                                        <p:cTn id="13" dur="500"/>
                                        <p:tgtEl>
                                          <p:spTgt spid="26634"/>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6639"/>
                                        </p:tgtEl>
                                        <p:attrNameLst>
                                          <p:attrName>style.visibility</p:attrName>
                                        </p:attrNameLst>
                                      </p:cBhvr>
                                      <p:to>
                                        <p:strVal val="visible"/>
                                      </p:to>
                                    </p:set>
                                    <p:animEffect transition="in" filter="checkerboard(across)">
                                      <p:cBhvr>
                                        <p:cTn id="18" dur="500"/>
                                        <p:tgtEl>
                                          <p:spTgt spid="2663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6635"/>
                                        </p:tgtEl>
                                        <p:attrNameLst>
                                          <p:attrName>style.visibility</p:attrName>
                                        </p:attrNameLst>
                                      </p:cBhvr>
                                      <p:to>
                                        <p:strVal val="visible"/>
                                      </p:to>
                                    </p:set>
                                    <p:animEffect transition="in" filter="checkerboard(across)">
                                      <p:cBhvr>
                                        <p:cTn id="23" dur="500"/>
                                        <p:tgtEl>
                                          <p:spTgt spid="26635"/>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26637"/>
                                        </p:tgtEl>
                                        <p:attrNameLst>
                                          <p:attrName>style.visibility</p:attrName>
                                        </p:attrNameLst>
                                      </p:cBhvr>
                                      <p:to>
                                        <p:strVal val="visible"/>
                                      </p:to>
                                    </p:set>
                                    <p:anim calcmode="lin" valueType="num">
                                      <p:cBhvr>
                                        <p:cTn id="28" dur="500" fill="hold"/>
                                        <p:tgtEl>
                                          <p:spTgt spid="26637"/>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26637"/>
                                        </p:tgtEl>
                                        <p:attrNameLst>
                                          <p:attrName>ppt_y</p:attrName>
                                        </p:attrNameLst>
                                      </p:cBhvr>
                                      <p:tavLst>
                                        <p:tav tm="0">
                                          <p:val>
                                            <p:strVal val="#ppt_y"/>
                                          </p:val>
                                        </p:tav>
                                        <p:tav tm="100000">
                                          <p:val>
                                            <p:strVal val="#ppt_y"/>
                                          </p:val>
                                        </p:tav>
                                      </p:tavLst>
                                    </p:anim>
                                    <p:anim calcmode="lin" valueType="num">
                                      <p:cBhvr>
                                        <p:cTn id="30" dur="500" fill="hold"/>
                                        <p:tgtEl>
                                          <p:spTgt spid="26637"/>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26637"/>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26637"/>
                                        </p:tgtEl>
                                      </p:cBhvr>
                                    </p:animEffect>
                                  </p:childTnLst>
                                </p:cTn>
                              </p:par>
                            </p:childTnLst>
                          </p:cTn>
                        </p:par>
                      </p:childTnLst>
                    </p:cTn>
                  </p:par>
                  <p:par>
                    <p:cTn id="33" fill="hold">
                      <p:stCondLst>
                        <p:cond delay="indefinite"/>
                      </p:stCondLst>
                      <p:childTnLst>
                        <p:par>
                          <p:cTn id="34" fill="hold">
                            <p:stCondLst>
                              <p:cond delay="0"/>
                            </p:stCondLst>
                            <p:childTnLst>
                              <p:par>
                                <p:cTn id="35" presetID="56" presetClass="entr" presetSubtype="0" fill="hold" grpId="0" nodeType="clickEffect">
                                  <p:stCondLst>
                                    <p:cond delay="0"/>
                                  </p:stCondLst>
                                  <p:iterate type="lt">
                                    <p:tmPct val="10000"/>
                                  </p:iterate>
                                  <p:childTnLst>
                                    <p:set>
                                      <p:cBhvr>
                                        <p:cTn id="36" dur="1" fill="hold">
                                          <p:stCondLst>
                                            <p:cond delay="0"/>
                                          </p:stCondLst>
                                        </p:cTn>
                                        <p:tgtEl>
                                          <p:spTgt spid="26638"/>
                                        </p:tgtEl>
                                        <p:attrNameLst>
                                          <p:attrName>style.visibility</p:attrName>
                                        </p:attrNameLst>
                                      </p:cBhvr>
                                      <p:to>
                                        <p:strVal val="visible"/>
                                      </p:to>
                                    </p:set>
                                    <p:anim by="(-#ppt_w*2)" calcmode="lin" valueType="num">
                                      <p:cBhvr rctx="PPT">
                                        <p:cTn id="37" dur="500" autoRev="1" fill="hold">
                                          <p:stCondLst>
                                            <p:cond delay="0"/>
                                          </p:stCondLst>
                                        </p:cTn>
                                        <p:tgtEl>
                                          <p:spTgt spid="26638"/>
                                        </p:tgtEl>
                                        <p:attrNameLst>
                                          <p:attrName>ppt_w</p:attrName>
                                        </p:attrNameLst>
                                      </p:cBhvr>
                                    </p:anim>
                                    <p:anim by="(#ppt_w*0.50)" calcmode="lin" valueType="num">
                                      <p:cBhvr>
                                        <p:cTn id="38" dur="500" decel="50000" autoRev="1" fill="hold">
                                          <p:stCondLst>
                                            <p:cond delay="0"/>
                                          </p:stCondLst>
                                        </p:cTn>
                                        <p:tgtEl>
                                          <p:spTgt spid="26638"/>
                                        </p:tgtEl>
                                        <p:attrNameLst>
                                          <p:attrName>ppt_x</p:attrName>
                                        </p:attrNameLst>
                                      </p:cBhvr>
                                    </p:anim>
                                    <p:anim from="(-#ppt_h/2)" to="(#ppt_y)" calcmode="lin" valueType="num">
                                      <p:cBhvr>
                                        <p:cTn id="39" dur="1000" fill="hold">
                                          <p:stCondLst>
                                            <p:cond delay="0"/>
                                          </p:stCondLst>
                                        </p:cTn>
                                        <p:tgtEl>
                                          <p:spTgt spid="26638"/>
                                        </p:tgtEl>
                                        <p:attrNameLst>
                                          <p:attrName>ppt_y</p:attrName>
                                        </p:attrNameLst>
                                      </p:cBhvr>
                                    </p:anim>
                                    <p:animRot by="21600000">
                                      <p:cBhvr>
                                        <p:cTn id="40" dur="1000" fill="hold">
                                          <p:stCondLst>
                                            <p:cond delay="0"/>
                                          </p:stCondLst>
                                        </p:cTn>
                                        <p:tgtEl>
                                          <p:spTgt spid="26638"/>
                                        </p:tgtEl>
                                        <p:attrNameLst>
                                          <p:attrName>r</p:attrName>
                                        </p:attrNameLst>
                                      </p:cBhvr>
                                    </p:animRot>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diamond(in)">
                                      <p:cBhvr>
                                        <p:cTn id="45" dur="500"/>
                                        <p:tgtEl>
                                          <p:spTgt spid="2"/>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26636"/>
                                        </p:tgtEl>
                                        <p:attrNameLst>
                                          <p:attrName>style.visibility</p:attrName>
                                        </p:attrNameLst>
                                      </p:cBhvr>
                                      <p:to>
                                        <p:strVal val="visible"/>
                                      </p:to>
                                    </p:set>
                                    <p:animEffect transition="in" filter="circle(in)">
                                      <p:cBhvr>
                                        <p:cTn id="50" dur="2000"/>
                                        <p:tgtEl>
                                          <p:spTgt spid="266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3" grpId="0"/>
      <p:bldP spid="26634" grpId="0"/>
      <p:bldP spid="26635" grpId="0"/>
      <p:bldP spid="26636" grpId="0"/>
      <p:bldP spid="26637" grpId="0"/>
      <p:bldP spid="26638" grpId="0"/>
      <p:bldP spid="266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p:cNvPicPr>
          <p:nvPr/>
        </p:nvPicPr>
        <p:blipFill>
          <a:blip r:embed="rId1"/>
          <a:srcRect l="18953" t="43910" r="5556" b="35378"/>
          <a:stretch>
            <a:fillRect/>
          </a:stretch>
        </p:blipFill>
        <p:spPr>
          <a:xfrm>
            <a:off x="1821180" y="835660"/>
            <a:ext cx="8982075" cy="2565400"/>
          </a:xfrm>
          <a:prstGeom prst="rect">
            <a:avLst/>
          </a:prstGeom>
          <a:noFill/>
          <a:ln w="9525">
            <a:noFill/>
          </a:ln>
        </p:spPr>
      </p:pic>
      <p:pic>
        <p:nvPicPr>
          <p:cNvPr id="7171" name="Picture 3"/>
          <p:cNvPicPr>
            <a:picLocks noChangeAspect="1"/>
          </p:cNvPicPr>
          <p:nvPr/>
        </p:nvPicPr>
        <p:blipFill>
          <a:blip r:embed="rId2"/>
          <a:srcRect l="18463" t="43573" r="26045" b="35229"/>
          <a:stretch>
            <a:fillRect/>
          </a:stretch>
        </p:blipFill>
        <p:spPr>
          <a:xfrm>
            <a:off x="1774825" y="4375150"/>
            <a:ext cx="8596313" cy="2114550"/>
          </a:xfrm>
          <a:prstGeom prst="rect">
            <a:avLst/>
          </a:prstGeom>
          <a:noFill/>
          <a:ln w="9525">
            <a:noFill/>
          </a:ln>
        </p:spPr>
      </p:pic>
      <p:sp>
        <p:nvSpPr>
          <p:cNvPr id="7172" name="Text Box 4"/>
          <p:cNvSpPr txBox="1"/>
          <p:nvPr/>
        </p:nvSpPr>
        <p:spPr>
          <a:xfrm>
            <a:off x="1821180" y="159385"/>
            <a:ext cx="9873615" cy="518160"/>
          </a:xfrm>
          <a:prstGeom prst="rect">
            <a:avLst/>
          </a:prstGeom>
          <a:noFill/>
          <a:ln w="9525" cap="flat" cmpd="sng">
            <a:solidFill>
              <a:schemeClr val="folHlink"/>
            </a:solidFill>
            <a:prstDash val="solid"/>
            <a:miter/>
            <a:headEnd type="none" w="med" len="med"/>
            <a:tailEnd type="none" w="med" len="med"/>
          </a:ln>
        </p:spPr>
        <p:txBody>
          <a:bodyPr wrap="square">
            <a:spAutoFit/>
          </a:bodyPr>
          <a:lstStyle/>
          <a:p>
            <a:pPr lvl="0" eaLnBrk="1" hangingPunct="1"/>
            <a:r>
              <a:rPr lang="zh-CN" altLang="en-US" sz="2800" b="1" dirty="0">
                <a:solidFill>
                  <a:srgbClr val="0000FF"/>
                </a:solidFill>
                <a:latin typeface="Arial" panose="020B0604020202020204" pitchFamily="34" charset="0"/>
                <a:ea typeface="宋体" panose="02010600030101010101" pitchFamily="2" charset="-122"/>
              </a:rPr>
              <a:t>表</a:t>
            </a:r>
            <a:r>
              <a:rPr lang="en-US" altLang="zh-CN" sz="2800" b="1" dirty="0">
                <a:solidFill>
                  <a:srgbClr val="0000FF"/>
                </a:solidFill>
                <a:latin typeface="Arial" panose="020B0604020202020204" pitchFamily="34" charset="0"/>
                <a:ea typeface="宋体" panose="02010600030101010101" pitchFamily="2" charset="-122"/>
              </a:rPr>
              <a:t>1-3-2</a:t>
            </a:r>
            <a:r>
              <a:rPr lang="zh-CN" altLang="en-US" sz="2800" b="1" dirty="0">
                <a:solidFill>
                  <a:srgbClr val="0000FF"/>
                </a:solidFill>
                <a:latin typeface="Arial" panose="020B0604020202020204" pitchFamily="34" charset="0"/>
                <a:ea typeface="宋体" panose="02010600030101010101" pitchFamily="2" charset="-122"/>
              </a:rPr>
              <a:t>第三周期元素（除</a:t>
            </a:r>
            <a:r>
              <a:rPr lang="en-US" altLang="zh-CN" sz="2800" b="1" dirty="0">
                <a:solidFill>
                  <a:srgbClr val="0000FF"/>
                </a:solidFill>
                <a:latin typeface="Arial" panose="020B0604020202020204" pitchFamily="34" charset="0"/>
                <a:ea typeface="宋体" panose="02010600030101010101" pitchFamily="2" charset="-122"/>
              </a:rPr>
              <a:t>Ar</a:t>
            </a:r>
            <a:r>
              <a:rPr lang="zh-CN" altLang="en-US" sz="2800" b="1" dirty="0">
                <a:solidFill>
                  <a:srgbClr val="0000FF"/>
                </a:solidFill>
                <a:latin typeface="Arial" panose="020B0604020202020204" pitchFamily="34" charset="0"/>
                <a:ea typeface="宋体" panose="02010600030101010101" pitchFamily="2" charset="-122"/>
              </a:rPr>
              <a:t>）的第一电离能的变化</a:t>
            </a:r>
            <a:endParaRPr lang="zh-CN" altLang="en-US" sz="2800" b="1" dirty="0">
              <a:solidFill>
                <a:srgbClr val="0000FF"/>
              </a:solidFill>
              <a:latin typeface="Arial" panose="020B0604020202020204" pitchFamily="34" charset="0"/>
              <a:ea typeface="宋体" panose="02010600030101010101" pitchFamily="2" charset="-122"/>
            </a:endParaRPr>
          </a:p>
        </p:txBody>
      </p:sp>
      <p:sp>
        <p:nvSpPr>
          <p:cNvPr id="7173" name="Text Box 5"/>
          <p:cNvSpPr txBox="1"/>
          <p:nvPr/>
        </p:nvSpPr>
        <p:spPr>
          <a:xfrm>
            <a:off x="1905953" y="3568383"/>
            <a:ext cx="6225540" cy="518160"/>
          </a:xfrm>
          <a:prstGeom prst="rect">
            <a:avLst/>
          </a:prstGeom>
          <a:noFill/>
          <a:ln w="9525" cap="flat" cmpd="sng">
            <a:solidFill>
              <a:schemeClr val="folHlink"/>
            </a:solidFill>
            <a:prstDash val="solid"/>
            <a:miter/>
            <a:headEnd type="none" w="med" len="med"/>
            <a:tailEnd type="none" w="med" len="med"/>
          </a:ln>
        </p:spPr>
        <p:txBody>
          <a:bodyPr wrap="none">
            <a:spAutoFit/>
          </a:bodyPr>
          <a:lstStyle/>
          <a:p>
            <a:pPr lvl="0" eaLnBrk="1" hangingPunct="1"/>
            <a:r>
              <a:rPr lang="zh-CN" altLang="en-US" sz="2800" b="1" dirty="0">
                <a:solidFill>
                  <a:srgbClr val="0000FF"/>
                </a:solidFill>
                <a:latin typeface="Arial" panose="020B0604020202020204" pitchFamily="34" charset="0"/>
                <a:ea typeface="宋体" panose="02010600030101010101" pitchFamily="2" charset="-122"/>
              </a:rPr>
              <a:t>表</a:t>
            </a:r>
            <a:r>
              <a:rPr lang="en-US" altLang="zh-CN" sz="2800" b="1" dirty="0">
                <a:solidFill>
                  <a:srgbClr val="0000FF"/>
                </a:solidFill>
                <a:latin typeface="Arial" panose="020B0604020202020204" pitchFamily="34" charset="0"/>
                <a:ea typeface="宋体" panose="02010600030101010101" pitchFamily="2" charset="-122"/>
              </a:rPr>
              <a:t>1-3-3 VA</a:t>
            </a:r>
            <a:r>
              <a:rPr lang="zh-CN" altLang="en-US" sz="2800" b="1" dirty="0">
                <a:solidFill>
                  <a:srgbClr val="0000FF"/>
                </a:solidFill>
                <a:latin typeface="Arial" panose="020B0604020202020204" pitchFamily="34" charset="0"/>
                <a:ea typeface="宋体" panose="02010600030101010101" pitchFamily="2" charset="-122"/>
              </a:rPr>
              <a:t>族元素的第一电离能的变化</a:t>
            </a:r>
            <a:endParaRPr lang="zh-CN" altLang="en-US" sz="2800" b="1" dirty="0">
              <a:solidFill>
                <a:srgbClr val="0000FF"/>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20060601152558680"/>
          <p:cNvPicPr>
            <a:picLocks noChangeAspect="1"/>
          </p:cNvPicPr>
          <p:nvPr/>
        </p:nvPicPr>
        <p:blipFill>
          <a:blip r:embed="rId1"/>
          <a:stretch>
            <a:fillRect/>
          </a:stretch>
        </p:blipFill>
        <p:spPr>
          <a:xfrm>
            <a:off x="10160" y="-81915"/>
            <a:ext cx="12264390" cy="6987540"/>
          </a:xfrm>
          <a:prstGeom prst="rect">
            <a:avLst/>
          </a:prstGeom>
          <a:noFill/>
          <a:ln w="9525">
            <a:noFill/>
          </a:ln>
        </p:spPr>
      </p:pic>
      <p:sp>
        <p:nvSpPr>
          <p:cNvPr id="40963" name="Rectangle 3"/>
          <p:cNvSpPr/>
          <p:nvPr/>
        </p:nvSpPr>
        <p:spPr>
          <a:xfrm>
            <a:off x="2373630" y="1066800"/>
            <a:ext cx="9161145" cy="1371600"/>
          </a:xfrm>
          <a:prstGeom prst="rect">
            <a:avLst/>
          </a:prstGeom>
          <a:noFill/>
          <a:ln w="9525">
            <a:noFill/>
          </a:ln>
        </p:spPr>
        <p:txBody>
          <a:bodyPr wrap="square">
            <a:spAutoFit/>
          </a:bodyPr>
          <a:lstStyle/>
          <a:p>
            <a:pPr lvl="0" eaLnBrk="1" hangingPunct="1"/>
            <a:r>
              <a:rPr lang="zh-CN" altLang="en-US" sz="2800" b="1" dirty="0">
                <a:solidFill>
                  <a:srgbClr val="0000FF"/>
                </a:solidFill>
                <a:latin typeface="Arial" panose="020B0604020202020204" pitchFamily="34" charset="0"/>
                <a:ea typeface="宋体" panose="02010600030101010101" pitchFamily="2" charset="-122"/>
              </a:rPr>
              <a:t>从左到右，元素的第一电离能在总体上呈现由小到大的变化趋势，表示元素原子越来越难失去电子</a:t>
            </a:r>
            <a:r>
              <a:rPr lang="en-US" altLang="zh-CN" sz="2800" b="1" dirty="0">
                <a:solidFill>
                  <a:srgbClr val="0000FF"/>
                </a:solidFill>
                <a:latin typeface="Arial" panose="020B0604020202020204" pitchFamily="34" charset="0"/>
                <a:ea typeface="宋体" panose="02010600030101010101" pitchFamily="2" charset="-122"/>
              </a:rPr>
              <a:t>,</a:t>
            </a:r>
            <a:r>
              <a:rPr lang="zh-CN" altLang="en-US" sz="2800" b="1" dirty="0">
                <a:solidFill>
                  <a:srgbClr val="FF0000"/>
                </a:solidFill>
                <a:latin typeface="Arial" panose="020B0604020202020204" pitchFamily="34" charset="0"/>
                <a:ea typeface="宋体" panose="02010600030101010101" pitchFamily="2" charset="-122"/>
              </a:rPr>
              <a:t>碱金属元素的第一电离能最小，稀有气体元素的第一电离能最大</a:t>
            </a:r>
            <a:endParaRPr lang="zh-CN" altLang="en-US" sz="2800" b="1" dirty="0">
              <a:solidFill>
                <a:srgbClr val="FF0000"/>
              </a:solidFill>
              <a:latin typeface="Arial" panose="020B0604020202020204" pitchFamily="34" charset="0"/>
              <a:ea typeface="宋体" panose="02010600030101010101" pitchFamily="2" charset="-122"/>
            </a:endParaRPr>
          </a:p>
        </p:txBody>
      </p:sp>
      <p:sp>
        <p:nvSpPr>
          <p:cNvPr id="40964" name="Rectangle 4"/>
          <p:cNvSpPr/>
          <p:nvPr/>
        </p:nvSpPr>
        <p:spPr>
          <a:xfrm>
            <a:off x="8972550" y="4062730"/>
            <a:ext cx="3118485" cy="2286000"/>
          </a:xfrm>
          <a:prstGeom prst="rect">
            <a:avLst/>
          </a:prstGeom>
          <a:noFill/>
          <a:ln w="9525">
            <a:noFill/>
          </a:ln>
        </p:spPr>
        <p:txBody>
          <a:bodyPr wrap="square">
            <a:spAutoFit/>
          </a:bodyPr>
          <a:lstStyle/>
          <a:p>
            <a:pPr lvl="0" eaLnBrk="1" hangingPunct="1"/>
            <a:r>
              <a:rPr lang="zh-CN" altLang="en-US" sz="2400" b="1" dirty="0">
                <a:solidFill>
                  <a:srgbClr val="FF0000"/>
                </a:solidFill>
                <a:latin typeface="Arial" panose="020B0604020202020204" pitchFamily="34" charset="0"/>
                <a:ea typeface="宋体" panose="02010600030101010101" pitchFamily="2" charset="-122"/>
              </a:rPr>
              <a:t>产生这种趋势的原因？</a:t>
            </a:r>
            <a:endParaRPr lang="zh-CN" altLang="en-US" sz="2400" b="1" dirty="0">
              <a:solidFill>
                <a:srgbClr val="FF0000"/>
              </a:solidFill>
              <a:latin typeface="Arial" panose="020B0604020202020204" pitchFamily="34" charset="0"/>
              <a:ea typeface="宋体" panose="02010600030101010101" pitchFamily="2" charset="-122"/>
            </a:endParaRPr>
          </a:p>
          <a:p>
            <a:pPr lvl="0" eaLnBrk="1" hangingPunct="1"/>
            <a:r>
              <a:rPr lang="zh-CN" altLang="en-US" b="1" dirty="0">
                <a:latin typeface="Arial" panose="020B0604020202020204" pitchFamily="34" charset="0"/>
                <a:ea typeface="宋体" panose="02010600030101010101" pitchFamily="2" charset="-122"/>
              </a:rPr>
              <a:t>    </a:t>
            </a:r>
            <a:r>
              <a:rPr lang="zh-CN" altLang="en-US" sz="2400" b="1" dirty="0">
                <a:latin typeface="Arial" panose="020B0604020202020204" pitchFamily="34" charset="0"/>
                <a:ea typeface="宋体" panose="02010600030101010101" pitchFamily="2" charset="-122"/>
              </a:rPr>
              <a:t>随着核电荷数的增大和原子半径的减小，核对外层电子的有效吸引作用依次增强。</a:t>
            </a:r>
            <a:endParaRPr lang="zh-CN" altLang="en-US" sz="2400" b="1"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diamond(in)">
                                      <p:cBhvr>
                                        <p:cTn id="7" dur="2000"/>
                                        <p:tgtEl>
                                          <p:spTgt spid="4096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wheel(4)">
                                      <p:cBhvr>
                                        <p:cTn id="12" dur="10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P spid="40964" grpId="0"/>
    </p:bldLst>
  </p:timing>
</p:sld>
</file>

<file path=ppt/tags/tag1.xml><?xml version="1.0" encoding="utf-8"?>
<p:tagLst xmlns:p="http://schemas.openxmlformats.org/presentationml/2006/main">
  <p:tag name="MH" val="20151014145756"/>
  <p:tag name="MH_LIBRARY" val="CONTENTS"/>
  <p:tag name="MH_TYPE" val="OTHERS"/>
  <p:tag name="ID" val="545823"/>
</p:tagLst>
</file>

<file path=ppt/tags/tag2.xml><?xml version="1.0" encoding="utf-8"?>
<p:tagLst xmlns:p="http://schemas.openxmlformats.org/presentationml/2006/main">
  <p:tag name="MH" val="20151014145756"/>
  <p:tag name="MH_LIBRARY" val="CONTENTS"/>
  <p:tag name="MH_TYPE" val="OTHERS"/>
  <p:tag name="ID" val="545823"/>
</p:tagLst>
</file>

<file path=ppt/tags/tag3.xml><?xml version="1.0" encoding="utf-8"?>
<p:tagLst xmlns:p="http://schemas.openxmlformats.org/presentationml/2006/main">
  <p:tag name="MH" val="20151014152641"/>
  <p:tag name="MH_LIBRARY" val="GRAPHIC"/>
  <p:tag name="MH_ORDER" val="Rectangle 2"/>
</p:tagLst>
</file>

<file path=ppt/tags/tag4.xml><?xml version="1.0" encoding="utf-8"?>
<p:tagLst xmlns:p="http://schemas.openxmlformats.org/presentationml/2006/main">
  <p:tag name="MH" val="20151014152641"/>
  <p:tag name="MH_LIBRARY" val="GRAPHIC"/>
  <p:tag name="MH_ORDER" val="Shape"/>
  <p:tag name="KSO_WM_TAG_VERSION" val="1.0"/>
  <p:tag name="KSO_WM_BEAUTIFY_FLAG" val="#wm#"/>
  <p:tag name="KSO_WM_UNIT_TYPE" val="i"/>
  <p:tag name="KSO_WM_UNIT_ID" val="279*i*1"/>
  <p:tag name="KSO_WM_TEMPLATE_CATEGORY" val="custom"/>
  <p:tag name="KSO_WM_TEMPLATE_INDEX" val="160137"/>
</p:tagLst>
</file>

<file path=ppt/tags/tag5.xml><?xml version="1.0" encoding="utf-8"?>
<p:tagLst xmlns:p="http://schemas.openxmlformats.org/presentationml/2006/main">
  <p:tag name="MH" val="20151014152641"/>
  <p:tag name="MH_LIBRARY" val="GRAPHIC"/>
  <p:tag name="MH_ORDER" val="Shape"/>
  <p:tag name="KSO_WM_UNIT_INDEX" val="4"/>
  <p:tag name="KSO_WM_UNIT_CLEAR" val="1"/>
  <p:tag name="KSO_WM_UNIT_LAYERLEVEL" val="1"/>
  <p:tag name="KSO_WM_UNIT_VALUE" val="0"/>
  <p:tag name="KSO_WM_UNIT_ISCONTENTSTITLE" val="0"/>
  <p:tag name="KSO_WM_UNIT_HIGHLIGHT" val="0"/>
  <p:tag name="KSO_WM_UNIT_COMPATIBLE" val="0"/>
  <p:tag name="KSO_WM_TAG_VERSION" val="1.0"/>
  <p:tag name="KSO_WM_BEAUTIFY_FLAG" val="#wm#"/>
  <p:tag name="KSO_WM_UNIT_TYPE" val="i"/>
  <p:tag name="KSO_WM_UNIT_ID" val="279*i*2"/>
  <p:tag name="KSO_WM_TEMPLATE_CATEGORY" val="custom"/>
  <p:tag name="KSO_WM_TEMPLATE_INDEX" val="160137"/>
</p:tagLst>
</file>

<file path=ppt/tags/tag6.xml><?xml version="1.0" encoding="utf-8"?>
<p:tagLst xmlns:p="http://schemas.openxmlformats.org/presentationml/2006/main">
  <p:tag name="MH" val="20151014152641"/>
  <p:tag name="MH_LIBRARY" val="GRAPHIC"/>
  <p:tag name="MH_ORDER" val="Shape"/>
  <p:tag name="KSO_WM_TAG_VERSION" val="1.0"/>
  <p:tag name="KSO_WM_BEAUTIFY_FLAG" val="#wm#"/>
  <p:tag name="KSO_WM_UNIT_TYPE" val="i"/>
  <p:tag name="KSO_WM_UNIT_ID" val="279*i*3"/>
  <p:tag name="KSO_WM_TEMPLATE_CATEGORY" val="custom"/>
  <p:tag name="KSO_WM_TEMPLATE_INDEX" val="160137"/>
</p:tagLst>
</file>

<file path=ppt/tags/tag7.xml><?xml version="1.0" encoding="utf-8"?>
<p:tagLst xmlns:p="http://schemas.openxmlformats.org/presentationml/2006/main">
  <p:tag name="MH" val="20151014152641"/>
  <p:tag name="MH_LIBRARY" val="GRAPHIC"/>
  <p:tag name="MH_ORDER" val="Shape"/>
  <p:tag name="KSO_WM_TAG_VERSION" val="1.0"/>
  <p:tag name="KSO_WM_BEAUTIFY_FLAG" val="#wm#"/>
  <p:tag name="KSO_WM_UNIT_TYPE" val="i"/>
  <p:tag name="KSO_WM_UNIT_ID" val="279*i*4"/>
  <p:tag name="KSO_WM_TEMPLATE_CATEGORY" val="custom"/>
  <p:tag name="KSO_WM_TEMPLATE_INDEX" val="160137"/>
</p:tagLst>
</file>

<file path=ppt/theme/theme1.xml><?xml version="1.0" encoding="utf-8"?>
<a:theme xmlns:a="http://schemas.openxmlformats.org/drawingml/2006/main" name="1_A000120140530A99PPBG">
  <a:themeElements>
    <a:clrScheme name="abc">
      <a:dk1>
        <a:srgbClr val="4D4D4D"/>
      </a:dk1>
      <a:lt1>
        <a:srgbClr val="FFFFFF"/>
      </a:lt1>
      <a:dk2>
        <a:srgbClr val="FFFFFF"/>
      </a:dk2>
      <a:lt2>
        <a:srgbClr val="4D4D4D"/>
      </a:lt2>
      <a:accent1>
        <a:srgbClr val="946A7D"/>
      </a:accent1>
      <a:accent2>
        <a:srgbClr val="B99179"/>
      </a:accent2>
      <a:accent3>
        <a:srgbClr val="9994A6"/>
      </a:accent3>
      <a:accent4>
        <a:srgbClr val="898CC1"/>
      </a:accent4>
      <a:accent5>
        <a:srgbClr val="626FCC"/>
      </a:accent5>
      <a:accent6>
        <a:srgbClr val="4DA98A"/>
      </a:accent6>
      <a:hlink>
        <a:srgbClr val="00AEF0"/>
      </a:hlink>
      <a:folHlink>
        <a:srgbClr val="AFB2B4"/>
      </a:folHlink>
    </a:clrScheme>
    <a:fontScheme name="自定义 10">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6173</Words>
  <Application>WPS 演示</Application>
  <PresentationFormat>宽屏</PresentationFormat>
  <Paragraphs>681</Paragraphs>
  <Slides>46</Slides>
  <Notes>1</Notes>
  <HiddenSlides>0</HiddenSlides>
  <MMClips>0</MMClips>
  <ScaleCrop>false</ScaleCrop>
  <HeadingPairs>
    <vt:vector size="8" baseType="variant">
      <vt:variant>
        <vt:lpstr>已用的字体</vt:lpstr>
      </vt:variant>
      <vt:variant>
        <vt:i4>18</vt:i4>
      </vt:variant>
      <vt:variant>
        <vt:lpstr>主题</vt:lpstr>
      </vt:variant>
      <vt:variant>
        <vt:i4>1</vt:i4>
      </vt:variant>
      <vt:variant>
        <vt:lpstr>嵌入 OLE 服务器</vt:lpstr>
      </vt:variant>
      <vt:variant>
        <vt:i4>1</vt:i4>
      </vt:variant>
      <vt:variant>
        <vt:lpstr>幻灯片标题</vt:lpstr>
      </vt:variant>
      <vt:variant>
        <vt:i4>46</vt:i4>
      </vt:variant>
    </vt:vector>
  </HeadingPairs>
  <TitlesOfParts>
    <vt:vector size="66" baseType="lpstr">
      <vt:lpstr>Arial</vt:lpstr>
      <vt:lpstr>宋体</vt:lpstr>
      <vt:lpstr>Wingdings</vt:lpstr>
      <vt:lpstr>微软雅黑</vt:lpstr>
      <vt:lpstr>Wingdings 2</vt:lpstr>
      <vt:lpstr>幼圆</vt:lpstr>
      <vt:lpstr>Times New Roman</vt:lpstr>
      <vt:lpstr>黑体</vt:lpstr>
      <vt:lpstr>华文行楷</vt:lpstr>
      <vt:lpstr>Calibri</vt:lpstr>
      <vt:lpstr>楷体_GB2312</vt:lpstr>
      <vt:lpstr>新宋体</vt:lpstr>
      <vt:lpstr>隶书</vt:lpstr>
      <vt:lpstr>Arial Unicode MS</vt:lpstr>
      <vt:lpstr>华文中宋</vt:lpstr>
      <vt:lpstr>Batang</vt:lpstr>
      <vt:lpstr>Tahoma</vt:lpstr>
      <vt:lpstr>方正彩云简体</vt:lpstr>
      <vt:lpstr>1_A000120140530A99PPBG</vt:lpstr>
      <vt:lpstr>MSGraph.Chart.8</vt:lpstr>
      <vt:lpstr>PowerPoint 演示文稿</vt:lpstr>
      <vt:lpstr>请同学们回忆一下：我们学过的元素主要性质有哪些？他们各有怎样的递变规律？</vt:lpstr>
      <vt:lpstr>Xe 的化学性质与O2相似吗？</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实质分析</vt:lpstr>
      <vt:lpstr>PowerPoint 演示文稿</vt:lpstr>
      <vt:lpstr>PowerPoint 演示文稿</vt:lpstr>
      <vt:lpstr> 1.下列原子的外围电子排布中，对应的第一电离能最大的是(    )  A.3s23p1              B.3s23p2                 C.3s23p3                   D.3s23p4</vt:lpstr>
      <vt:lpstr>PowerPoint 演示文稿</vt:lpstr>
      <vt:lpstr>PowerPoint 演示文稿</vt:lpstr>
      <vt:lpstr>PowerPoint 演示文稿</vt:lpstr>
      <vt:lpstr>PowerPoint 演示文稿</vt:lpstr>
      <vt:lpstr>PowerPoint 演示文稿</vt:lpstr>
      <vt:lpstr>你知道吗?</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判断HF是离子化合物还是共价化合物？</vt:lpstr>
      <vt:lpstr>PowerPoint 演示文稿</vt:lpstr>
      <vt:lpstr>PowerPoint 演示文稿</vt:lpstr>
      <vt:lpstr>四、元素的电负性与元素其它性质的关系：</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User</cp:lastModifiedBy>
  <cp:revision>12</cp:revision>
  <dcterms:created xsi:type="dcterms:W3CDTF">2016-10-27T08:53:00Z</dcterms:created>
  <dcterms:modified xsi:type="dcterms:W3CDTF">2021-03-02T01:45:58Z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