
<file path=[Content_Types].xml><?xml version="1.0" encoding="utf-8"?>
<Types xmlns="http://schemas.openxmlformats.org/package/2006/content-types">
  <Default Extension="jpeg" ContentType="image/jpeg"/>
  <Default Extension="JPG" ContentType="image/.jp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778" r:id="rId3"/>
    <p:sldId id="758" r:id="rId4"/>
    <p:sldId id="774" r:id="rId5"/>
    <p:sldId id="773" r:id="rId6"/>
    <p:sldId id="796" r:id="rId7"/>
    <p:sldId id="797" r:id="rId8"/>
    <p:sldId id="776" r:id="rId9"/>
    <p:sldId id="777" r:id="rId10"/>
    <p:sldId id="764" r:id="rId11"/>
    <p:sldId id="780" r:id="rId12"/>
    <p:sldId id="765" r:id="rId13"/>
  </p:sldIdLst>
  <p:sldSz cx="9144000" cy="6858000" type="screen4x3"/>
  <p:notesSz cx="6858000" cy="9144000"/>
  <p:custDataLst>
    <p:tags r:id="rId19"/>
  </p:custDataLst>
  <p:defaultTextStyle>
    <a:defPPr>
      <a:defRPr lang="en-US"/>
    </a:defPPr>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A9A9"/>
    <a:srgbClr val="FF3300"/>
    <a:srgbClr val="66FF33"/>
    <a:srgbClr val="669900"/>
    <a:srgbClr val="2FC600"/>
    <a:srgbClr val="FFFF00"/>
    <a:srgbClr val="FFCC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p:restoredTop sz="94655"/>
  </p:normalViewPr>
  <p:slideViewPr>
    <p:cSldViewPr showGuides="1">
      <p:cViewPr varScale="1">
        <p:scale>
          <a:sx n="109" d="100"/>
          <a:sy n="109" d="100"/>
        </p:scale>
        <p:origin x="-51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20" d="100"/>
        <a:sy n="20" d="100"/>
      </p:scale>
      <p:origin x="0" y="161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2.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4818" name="页眉占位符 34817"/>
          <p:cNvSpPr>
            <a:spLocks noGrp="1"/>
          </p:cNvSpPr>
          <p:nvPr>
            <p:ph type="hdr" sz="quarter"/>
          </p:nvPr>
        </p:nvSpPr>
        <p:spPr>
          <a:xfrm>
            <a:off x="0" y="0"/>
            <a:ext cx="2971800" cy="457200"/>
          </a:xfrm>
          <a:prstGeom prst="rect">
            <a:avLst/>
          </a:prstGeom>
          <a:noFill/>
          <a:ln w="12700">
            <a:noFill/>
          </a:ln>
        </p:spPr>
        <p:txBody>
          <a:bodyPr/>
          <a:p>
            <a:pPr lvl="0" eaLnBrk="1" fontAlgn="base" hangingPunct="1"/>
            <a:endParaRPr lang="zh-CN" altLang="en-US" sz="1200" strike="noStrike" noProof="1" dirty="0"/>
          </a:p>
        </p:txBody>
      </p:sp>
      <p:sp>
        <p:nvSpPr>
          <p:cNvPr id="34819" name="日期占位符 34818"/>
          <p:cNvSpPr>
            <a:spLocks noGrp="1"/>
          </p:cNvSpPr>
          <p:nvPr>
            <p:ph type="dt" sz="quarter" idx="1"/>
          </p:nvPr>
        </p:nvSpPr>
        <p:spPr>
          <a:xfrm>
            <a:off x="3886200" y="0"/>
            <a:ext cx="2971800" cy="457200"/>
          </a:xfrm>
          <a:prstGeom prst="rect">
            <a:avLst/>
          </a:prstGeom>
          <a:noFill/>
          <a:ln w="12700">
            <a:noFill/>
          </a:ln>
        </p:spPr>
        <p:txBody>
          <a:bodyPr/>
          <a:p>
            <a:pPr lvl="0" algn="r" eaLnBrk="1" fontAlgn="base" hangingPunct="1"/>
            <a:endParaRPr lang="zh-CN" altLang="en-US" sz="1200" strike="noStrike" noProof="1" dirty="0"/>
          </a:p>
        </p:txBody>
      </p:sp>
      <p:sp>
        <p:nvSpPr>
          <p:cNvPr id="34820" name="页脚占位符 34819"/>
          <p:cNvSpPr>
            <a:spLocks noGrp="1"/>
          </p:cNvSpPr>
          <p:nvPr>
            <p:ph type="ftr" sz="quarter" idx="2"/>
          </p:nvPr>
        </p:nvSpPr>
        <p:spPr>
          <a:xfrm>
            <a:off x="0" y="8686800"/>
            <a:ext cx="2971800" cy="457200"/>
          </a:xfrm>
          <a:prstGeom prst="rect">
            <a:avLst/>
          </a:prstGeom>
          <a:noFill/>
          <a:ln w="12700">
            <a:noFill/>
          </a:ln>
        </p:spPr>
        <p:txBody>
          <a:bodyPr anchor="b"/>
          <a:p>
            <a:pPr lvl="0" eaLnBrk="1" fontAlgn="base" hangingPunct="1"/>
            <a:endParaRPr lang="zh-CN" altLang="en-US" sz="1200" strike="noStrike" noProof="1" dirty="0"/>
          </a:p>
        </p:txBody>
      </p:sp>
      <p:sp>
        <p:nvSpPr>
          <p:cNvPr id="34821" name="灯片编号占位符 34820"/>
          <p:cNvSpPr>
            <a:spLocks noGrp="1"/>
          </p:cNvSpPr>
          <p:nvPr>
            <p:ph type="sldNum" sz="quarter" idx="3"/>
          </p:nvPr>
        </p:nvSpPr>
        <p:spPr>
          <a:xfrm>
            <a:off x="3886200" y="8686800"/>
            <a:ext cx="2971800" cy="457200"/>
          </a:xfrm>
          <a:prstGeom prst="rect">
            <a:avLst/>
          </a:prstGeom>
          <a:noFill/>
          <a:ln w="12700">
            <a:noFill/>
          </a:ln>
        </p:spPr>
        <p:txBody>
          <a:bodyPr anchor="b"/>
          <a:p>
            <a:pPr lvl="0" algn="r" eaLnBrk="1" fontAlgn="base" hangingPunct="1"/>
            <a:fld id="{9A0DB2DC-4C9A-4742-B13C-FB6460FD3503}" type="slidenum">
              <a:rPr lang="zh-CN" altLang="en-US" sz="1200" strike="noStrike" noProof="1" dirty="0">
                <a:latin typeface="Times New Roman" panose="0202060305040502030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2049"/>
          <p:cNvSpPr>
            <a:spLocks noGrp="1"/>
          </p:cNvSpPr>
          <p:nvPr>
            <p:ph type="hdr" sz="quarter"/>
          </p:nvPr>
        </p:nvSpPr>
        <p:spPr>
          <a:xfrm>
            <a:off x="0" y="0"/>
            <a:ext cx="2971800" cy="457200"/>
          </a:xfrm>
          <a:prstGeom prst="rect">
            <a:avLst/>
          </a:prstGeom>
          <a:noFill/>
          <a:ln w="12700">
            <a:noFill/>
          </a:ln>
        </p:spPr>
        <p:txBody>
          <a:bodyPr/>
          <a:p>
            <a:pPr lvl="0" eaLnBrk="1" fontAlgn="base" hangingPunct="1"/>
            <a:endParaRPr lang="zh-CN" altLang="en-US" sz="1200" strike="noStrike" noProof="1" dirty="0"/>
          </a:p>
        </p:txBody>
      </p:sp>
      <p:sp>
        <p:nvSpPr>
          <p:cNvPr id="4099" name="幻灯片图像占位符 2050"/>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4100" name="文本占位符 2051"/>
          <p:cNvSpPr>
            <a:spLocks noGrp="1"/>
          </p:cNvSpPr>
          <p:nvPr>
            <p:ph type="body" sz="quarter"/>
          </p:nvPr>
        </p:nvSpPr>
        <p:spPr>
          <a:xfrm>
            <a:off x="914400" y="4343400"/>
            <a:ext cx="5029200" cy="4114800"/>
          </a:xfrm>
          <a:prstGeom prst="rect">
            <a:avLst/>
          </a:prstGeom>
          <a:noFill/>
          <a:ln w="12700">
            <a:noFill/>
          </a:ln>
        </p:spPr>
        <p:txBody>
          <a:bodyPr anchor="t"/>
          <a:p>
            <a:pPr lvl="0"/>
            <a:r>
              <a:rPr lang="zh-CN" altLang="en-US" dirty="0"/>
              <a:t>单击此处编辑母版文本样式</a:t>
            </a:r>
            <a:endParaRPr lang="zh-CN" altLang="en-US" dirty="0"/>
          </a:p>
          <a:p>
            <a:pPr lvl="1" indent="0"/>
            <a:r>
              <a:rPr lang="zh-CN" altLang="en-US" dirty="0"/>
              <a:t>第二级</a:t>
            </a:r>
            <a:endParaRPr lang="zh-CN" altLang="en-US" dirty="0"/>
          </a:p>
          <a:p>
            <a:pPr lvl="2" indent="0"/>
            <a:r>
              <a:rPr lang="zh-CN" altLang="en-US" dirty="0"/>
              <a:t>第三级</a:t>
            </a:r>
            <a:endParaRPr lang="zh-CN" altLang="en-US" dirty="0"/>
          </a:p>
          <a:p>
            <a:pPr lvl="3" indent="0"/>
            <a:r>
              <a:rPr lang="zh-CN" altLang="en-US" dirty="0"/>
              <a:t>第四级</a:t>
            </a:r>
            <a:endParaRPr lang="zh-CN" altLang="en-US" dirty="0"/>
          </a:p>
          <a:p>
            <a:pPr lvl="4" indent="0"/>
            <a:r>
              <a:rPr lang="zh-CN" altLang="en-US" dirty="0"/>
              <a:t>第五级</a:t>
            </a:r>
            <a:endParaRPr lang="zh-CN" altLang="en-US" dirty="0"/>
          </a:p>
        </p:txBody>
      </p:sp>
      <p:sp>
        <p:nvSpPr>
          <p:cNvPr id="2053" name="日期占位符 2052"/>
          <p:cNvSpPr>
            <a:spLocks noGrp="1"/>
          </p:cNvSpPr>
          <p:nvPr>
            <p:ph type="dt" idx="1"/>
          </p:nvPr>
        </p:nvSpPr>
        <p:spPr>
          <a:xfrm>
            <a:off x="3886200" y="0"/>
            <a:ext cx="2971800" cy="457200"/>
          </a:xfrm>
          <a:prstGeom prst="rect">
            <a:avLst/>
          </a:prstGeom>
          <a:noFill/>
          <a:ln w="12700">
            <a:noFill/>
          </a:ln>
        </p:spPr>
        <p:txBody>
          <a:bodyPr/>
          <a:p>
            <a:pPr lvl="0" algn="r" eaLnBrk="1" fontAlgn="base" hangingPunct="1"/>
            <a:endParaRPr lang="zh-CN" altLang="en-US" sz="1200" strike="noStrike" noProof="1" dirty="0"/>
          </a:p>
        </p:txBody>
      </p:sp>
      <p:sp>
        <p:nvSpPr>
          <p:cNvPr id="2054" name="页脚占位符 2053"/>
          <p:cNvSpPr>
            <a:spLocks noGrp="1"/>
          </p:cNvSpPr>
          <p:nvPr>
            <p:ph type="ftr" sz="quarter" idx="4"/>
          </p:nvPr>
        </p:nvSpPr>
        <p:spPr>
          <a:xfrm>
            <a:off x="0" y="8686800"/>
            <a:ext cx="2971800" cy="457200"/>
          </a:xfrm>
          <a:prstGeom prst="rect">
            <a:avLst/>
          </a:prstGeom>
          <a:noFill/>
          <a:ln w="12700">
            <a:noFill/>
          </a:ln>
        </p:spPr>
        <p:txBody>
          <a:bodyPr anchor="b"/>
          <a:p>
            <a:pPr lvl="0" eaLnBrk="1" fontAlgn="base" hangingPunct="1"/>
            <a:endParaRPr lang="zh-CN" altLang="en-US" sz="1200" strike="noStrike" noProof="1" dirty="0"/>
          </a:p>
        </p:txBody>
      </p:sp>
      <p:sp>
        <p:nvSpPr>
          <p:cNvPr id="2055" name="灯片编号占位符 2054"/>
          <p:cNvSpPr>
            <a:spLocks noGrp="1"/>
          </p:cNvSpPr>
          <p:nvPr>
            <p:ph type="sldNum" sz="quarter" idx="5"/>
          </p:nvPr>
        </p:nvSpPr>
        <p:spPr>
          <a:xfrm>
            <a:off x="3886200" y="8686800"/>
            <a:ext cx="2971800" cy="457200"/>
          </a:xfrm>
          <a:prstGeom prst="rect">
            <a:avLst/>
          </a:prstGeom>
          <a:noFill/>
          <a:ln w="12700">
            <a:noFill/>
          </a:ln>
        </p:spPr>
        <p:txBody>
          <a:bodyPr anchor="b"/>
          <a:p>
            <a:pPr lvl="0" algn="r" eaLnBrk="1" fontAlgn="base" hangingPunct="1"/>
            <a:fld id="{9A0DB2DC-4C9A-4742-B13C-FB6460FD3503}" type="slidenum">
              <a:rPr lang="zh-CN" altLang="en-US" sz="1200" strike="noStrike" noProof="1" dirty="0">
                <a:latin typeface="Times New Roman" panose="02020603050405020304" charset="0"/>
                <a:ea typeface="宋体" panose="02010600030101010101" pitchFamily="2" charset="-122"/>
                <a:cs typeface="+mn-cs"/>
              </a:rPr>
            </a:fld>
            <a:endParaRPr lang="zh-CN" altLang="en-US" sz="1200" strike="noStrike" noProof="1" dirty="0"/>
          </a:p>
        </p:txBody>
      </p:sp>
    </p:spTree>
  </p:cSld>
  <p:clrMap bg1="lt1" tx1="dk1" bg2="lt2" tx2="dk2" accent1="accent1" accent2="accent2" accent3="accent3" accent4="accent4" accent5="accent5" accent6="accent6" hlink="hlink" folHlink="folHlink"/>
  <p:hf sldNum="0"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3" Type="http://schemas.microsoft.com/office/2007/relationships/media" Target="file:///D:\My%20Documents\&#25105;&#30340;&#35838;&#20214;\&#39640;&#19968;&#24517;&#20462;&#65288;2&#65289;\&#21270;&#23398;&#33021;&#19982;&#30005;&#33021;(5.6)\&#36820;&#32769;&#36824;&#31461;.mp3" TargetMode="External"/><Relationship Id="rId2" Type="http://schemas.openxmlformats.org/officeDocument/2006/relationships/audio" Target="file:///D:\My%20Documents\&#25105;&#30340;&#35838;&#20214;\&#39640;&#19968;&#24517;&#20462;&#65288;2&#65289;\&#21270;&#23398;&#33021;&#19982;&#30005;&#33021;(5.6)\&#36820;&#32769;&#36824;&#31461;.mp3"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solidFill>
          <a:schemeClr val="tx2"/>
        </a:solidFill>
        <a:effectLst>
          <a:outerShdw dist="107763" dir="2699999" algn="ctr" rotWithShape="0">
            <a:srgbClr val="020000"/>
          </a:outerShdw>
        </a:effectLst>
      </p:bgPr>
    </p:bg>
    <p:spTree>
      <p:nvGrpSpPr>
        <p:cNvPr id="1" name=""/>
        <p:cNvGrpSpPr/>
        <p:nvPr/>
      </p:nvGrpSpPr>
      <p:grpSpPr/>
      <p:pic>
        <p:nvPicPr>
          <p:cNvPr id="2050" name="返老还童.mp3">
            <a:hlinkClick r:id="" action="ppaction://media"/>
          </p:cNvPr>
          <p:cNvPicPr>
            <a:picLocks noRot="1" noChangeAspect="1"/>
          </p:cNvPicPr>
          <p:nvPr>
            <a:audioFile r:link="rId2"/>
            <p:extLst>
              <p:ext uri="{DAA4B4D4-6D71-4841-9C94-3DE7FCFB9230}">
                <p14:media xmlns:p14="http://schemas.microsoft.com/office/powerpoint/2010/main" r:link="rId3"/>
              </p:ext>
            </p:extLst>
          </p:nvPr>
        </p:nvPicPr>
        <p:blipFill>
          <a:blip r:embed="rId4"/>
          <a:stretch>
            <a:fillRect/>
          </a:stretch>
        </p:blipFill>
        <p:spPr>
          <a:xfrm>
            <a:off x="0" y="6553200"/>
            <a:ext cx="304800" cy="304800"/>
          </a:xfrm>
          <a:prstGeom prst="rect">
            <a:avLst/>
          </a:prstGeom>
          <a:noFill/>
          <a:ln w="9525">
            <a:noFill/>
          </a:ln>
        </p:spPr>
      </p:pic>
      <p:sp>
        <p:nvSpPr>
          <p:cNvPr id="2051" name="文本框 654422"/>
          <p:cNvSpPr txBox="1"/>
          <p:nvPr/>
        </p:nvSpPr>
        <p:spPr>
          <a:xfrm>
            <a:off x="1042988" y="0"/>
            <a:ext cx="8101012" cy="3381375"/>
          </a:xfrm>
          <a:prstGeom prst="rect">
            <a:avLst/>
          </a:prstGeom>
          <a:gradFill rotWithShape="1">
            <a:gsLst>
              <a:gs pos="0">
                <a:srgbClr val="33CCFF"/>
              </a:gs>
              <a:gs pos="100000">
                <a:srgbClr val="FFFFFF"/>
              </a:gs>
            </a:gsLst>
            <a:path path="rect">
              <a:fillToRect l="100000" b="100000"/>
            </a:path>
            <a:tileRect/>
          </a:gradFill>
          <a:ln w="9525">
            <a:noFill/>
          </a:ln>
        </p:spPr>
        <p:txBody>
          <a:bodyPr anchor="t">
            <a:spAutoFit/>
          </a:bodyPr>
          <a:p>
            <a:pPr lvl="0" algn="ctr">
              <a:spcBef>
                <a:spcPct val="50000"/>
              </a:spcBef>
            </a:pPr>
            <a:endParaRPr lang="zh-CN" altLang="en-US" sz="5400" dirty="0">
              <a:solidFill>
                <a:srgbClr val="33CCFF"/>
              </a:solidFill>
              <a:effectDag name="">
                <a:effect ref="fillLine"/>
                <a:cont type="tree" name="">
                  <a:effect ref="fillLine"/>
                  <a:outerShdw dist="38100" dir="13500000" algn="br">
                    <a:srgbClr val="FFFFFF"/>
                  </a:outerShdw>
                </a:cont>
                <a:cont type="tree" name="">
                  <a:effect ref="fillLine"/>
                  <a:outerShdw dist="38100" dir="2700000" algn="tl">
                    <a:srgbClr val="999999"/>
                  </a:outerShdw>
                </a:cont>
              </a:effectDag>
              <a:latin typeface="Times New Roman" panose="02020603050405020304" charset="0"/>
              <a:ea typeface="黑体" panose="02010609060101010101" pitchFamily="2" charset="-122"/>
            </a:endParaRPr>
          </a:p>
          <a:p>
            <a:pPr lvl="0" algn="ctr">
              <a:spcBef>
                <a:spcPct val="50000"/>
              </a:spcBef>
            </a:pPr>
            <a:endParaRPr lang="zh-CN" altLang="en-US" sz="5400" dirty="0">
              <a:solidFill>
                <a:srgbClr val="33CCFF"/>
              </a:solidFill>
              <a:effectDag name="">
                <a:effect ref="fillLine"/>
                <a:cont type="tree" name="">
                  <a:effect ref="fillLine"/>
                  <a:outerShdw dist="38100" dir="13500000" algn="br">
                    <a:srgbClr val="FFFFFF"/>
                  </a:outerShdw>
                </a:cont>
                <a:cont type="tree" name="">
                  <a:effect ref="fillLine"/>
                  <a:outerShdw dist="38100" dir="2700000" algn="tl">
                    <a:srgbClr val="999999"/>
                  </a:outerShdw>
                </a:cont>
              </a:effectDag>
              <a:latin typeface="Times New Roman" panose="02020603050405020304" charset="0"/>
              <a:ea typeface="黑体" panose="02010609060101010101" pitchFamily="2" charset="-122"/>
            </a:endParaRPr>
          </a:p>
          <a:p>
            <a:pPr lvl="0" algn="ctr">
              <a:spcBef>
                <a:spcPct val="50000"/>
              </a:spcBef>
            </a:pPr>
            <a:endParaRPr lang="zh-CN" altLang="en-US" sz="5400" dirty="0">
              <a:solidFill>
                <a:srgbClr val="33CCFF"/>
              </a:solidFill>
              <a:effectDag name="">
                <a:effect ref="fillLine"/>
                <a:cont type="tree" name="">
                  <a:effect ref="fillLine"/>
                  <a:outerShdw dist="38100" dir="13500000" algn="br">
                    <a:srgbClr val="FFFFFF"/>
                  </a:outerShdw>
                </a:cont>
                <a:cont type="tree" name="">
                  <a:effect ref="fillLine"/>
                  <a:outerShdw dist="38100" dir="2700000" algn="tl">
                    <a:srgbClr val="999999"/>
                  </a:outerShdw>
                </a:cont>
              </a:effectDag>
              <a:latin typeface="Times New Roman" panose="02020603050405020304" charset="0"/>
              <a:ea typeface="黑体" panose="02010609060101010101" pitchFamily="2" charset="-122"/>
            </a:endParaRPr>
          </a:p>
        </p:txBody>
      </p:sp>
      <p:sp>
        <p:nvSpPr>
          <p:cNvPr id="2052" name="矩形 654411"/>
          <p:cNvSpPr/>
          <p:nvPr/>
        </p:nvSpPr>
        <p:spPr>
          <a:xfrm>
            <a:off x="0" y="6351588"/>
            <a:ext cx="9144000" cy="152400"/>
          </a:xfrm>
          <a:prstGeom prst="rect">
            <a:avLst/>
          </a:prstGeom>
          <a:gradFill rotWithShape="0">
            <a:gsLst>
              <a:gs pos="0">
                <a:schemeClr val="bg1"/>
              </a:gs>
              <a:gs pos="100000">
                <a:srgbClr val="1C1C1C"/>
              </a:gs>
            </a:gsLst>
            <a:lin ang="5400000" scaled="1"/>
            <a:tileRect/>
          </a:gradFill>
          <a:ln w="9525">
            <a:noFill/>
          </a:ln>
        </p:spPr>
        <p:txBody>
          <a:bodyPr wrap="none" anchor="ctr"/>
          <a:p>
            <a:pPr lvl="0" algn="ctr"/>
            <a:endParaRPr lang="zh-CN" altLang="en-US" dirty="0">
              <a:latin typeface="Times New Roman" panose="02020603050405020304" charset="0"/>
            </a:endParaRPr>
          </a:p>
        </p:txBody>
      </p:sp>
      <p:sp>
        <p:nvSpPr>
          <p:cNvPr id="2053" name="直接连接符 654412"/>
          <p:cNvSpPr/>
          <p:nvPr/>
        </p:nvSpPr>
        <p:spPr>
          <a:xfrm>
            <a:off x="0" y="6502400"/>
            <a:ext cx="9144000" cy="1588"/>
          </a:xfrm>
          <a:prstGeom prst="line">
            <a:avLst/>
          </a:prstGeom>
          <a:ln w="19050" cap="flat" cmpd="sng">
            <a:solidFill>
              <a:schemeClr val="bg2"/>
            </a:solidFill>
            <a:prstDash val="solid"/>
            <a:round/>
            <a:headEnd type="none" w="med" len="med"/>
            <a:tailEnd type="none" w="med" len="med"/>
          </a:ln>
        </p:spPr>
      </p:sp>
      <p:sp>
        <p:nvSpPr>
          <p:cNvPr id="2054" name="矩形 654413"/>
          <p:cNvSpPr/>
          <p:nvPr/>
        </p:nvSpPr>
        <p:spPr>
          <a:xfrm>
            <a:off x="0" y="6503988"/>
            <a:ext cx="9144000" cy="381000"/>
          </a:xfrm>
          <a:prstGeom prst="rect">
            <a:avLst/>
          </a:prstGeom>
          <a:solidFill>
            <a:srgbClr val="1C1C1C"/>
          </a:solidFill>
          <a:ln w="9525">
            <a:noFill/>
          </a:ln>
        </p:spPr>
        <p:txBody>
          <a:bodyPr wrap="none" anchor="ctr"/>
          <a:p>
            <a:pPr lvl="0" algn="ctr"/>
            <a:endParaRPr lang="zh-CN" altLang="en-US" dirty="0">
              <a:latin typeface="Times New Roman" panose="02020603050405020304" charset="0"/>
            </a:endParaRPr>
          </a:p>
        </p:txBody>
      </p:sp>
      <p:sp>
        <p:nvSpPr>
          <p:cNvPr id="2055" name="动作按钮: 自定义 654415">
            <a:hlinkClick r:id="" action="ppaction://hlinkshowjump?jump=nextslide"/>
          </p:cNvPr>
          <p:cNvSpPr/>
          <p:nvPr/>
        </p:nvSpPr>
        <p:spPr>
          <a:xfrm>
            <a:off x="493713" y="6523038"/>
            <a:ext cx="1258887" cy="323850"/>
          </a:xfrm>
          <a:prstGeom prst="actionButtonBlank">
            <a:avLst/>
          </a:prstGeom>
          <a:noFill/>
          <a:ln w="12700" cap="sq" cmpd="sng">
            <a:solidFill>
              <a:schemeClr val="tx1"/>
            </a:solidFill>
            <a:prstDash val="solid"/>
            <a:miter/>
            <a:headEnd type="none" w="med" len="med"/>
            <a:tailEnd type="none" w="med" len="med"/>
          </a:ln>
        </p:spPr>
        <p:txBody>
          <a:bodyPr wrap="none" tIns="0" bIns="0" anchor="ctr"/>
          <a:p>
            <a:pPr lvl="0" algn="ctr">
              <a:buFont typeface="Wingdings 2" pitchFamily="18" charset="2"/>
              <a:buChar char="³"/>
            </a:pPr>
            <a:r>
              <a:rPr lang="zh-CN" altLang="en-US" sz="1800" b="1" dirty="0">
                <a:solidFill>
                  <a:srgbClr val="FF99FF"/>
                </a:solidFill>
                <a:latin typeface="Times New Roman" panose="02020603050405020304" charset="0"/>
                <a:ea typeface="幼圆" pitchFamily="49" charset="-122"/>
              </a:rPr>
              <a:t>温故知新</a:t>
            </a:r>
            <a:endParaRPr lang="zh-CN" altLang="en-US" sz="1800" b="1" dirty="0">
              <a:solidFill>
                <a:srgbClr val="FF99FF"/>
              </a:solidFill>
              <a:latin typeface="Times New Roman" panose="02020603050405020304" charset="0"/>
              <a:ea typeface="幼圆" pitchFamily="49" charset="-122"/>
            </a:endParaRPr>
          </a:p>
        </p:txBody>
      </p:sp>
      <p:sp>
        <p:nvSpPr>
          <p:cNvPr id="2056" name="动作按钮: 自定义 654416">
            <a:hlinkClick r:id="" action="ppaction://noaction"/>
          </p:cNvPr>
          <p:cNvSpPr/>
          <p:nvPr/>
        </p:nvSpPr>
        <p:spPr>
          <a:xfrm>
            <a:off x="1936750" y="6523038"/>
            <a:ext cx="1401763" cy="323850"/>
          </a:xfrm>
          <a:prstGeom prst="actionButtonBlank">
            <a:avLst/>
          </a:prstGeom>
          <a:noFill/>
          <a:ln w="12700" cap="sq" cmpd="sng">
            <a:solidFill>
              <a:schemeClr val="tx1"/>
            </a:solidFill>
            <a:prstDash val="solid"/>
            <a:miter/>
            <a:headEnd type="none" w="med" len="med"/>
            <a:tailEnd type="none" w="med" len="med"/>
          </a:ln>
        </p:spPr>
        <p:txBody>
          <a:bodyPr wrap="none" tIns="0" bIns="0" anchor="ctr"/>
          <a:p>
            <a:pPr lvl="0" algn="ctr">
              <a:buFont typeface="Webdings" panose="05030102010509060703" pitchFamily="18" charset="2"/>
              <a:buChar char=""/>
            </a:pPr>
            <a:r>
              <a:rPr lang="zh-CN" altLang="en-US" sz="1800" b="1" dirty="0">
                <a:solidFill>
                  <a:srgbClr val="FFFF66"/>
                </a:solidFill>
                <a:latin typeface="Times New Roman" panose="02020603050405020304" charset="0"/>
                <a:ea typeface="幼圆" pitchFamily="49" charset="-122"/>
              </a:rPr>
              <a:t>新课学习</a:t>
            </a:r>
            <a:endParaRPr lang="zh-CN" altLang="en-US" sz="1800" b="1" dirty="0">
              <a:solidFill>
                <a:srgbClr val="FFFF66"/>
              </a:solidFill>
              <a:latin typeface="Times New Roman" panose="02020603050405020304" charset="0"/>
              <a:ea typeface="幼圆" pitchFamily="49" charset="-122"/>
            </a:endParaRPr>
          </a:p>
        </p:txBody>
      </p:sp>
      <p:sp>
        <p:nvSpPr>
          <p:cNvPr id="2057" name="动作按钮: 自定义 654417">
            <a:hlinkClick r:id="" action="ppaction://noaction"/>
          </p:cNvPr>
          <p:cNvSpPr/>
          <p:nvPr/>
        </p:nvSpPr>
        <p:spPr>
          <a:xfrm>
            <a:off x="3529013" y="6523038"/>
            <a:ext cx="1258887" cy="323850"/>
          </a:xfrm>
          <a:prstGeom prst="actionButtonBlank">
            <a:avLst/>
          </a:prstGeom>
          <a:noFill/>
          <a:ln w="12700" cap="sq" cmpd="sng">
            <a:solidFill>
              <a:schemeClr val="tx1"/>
            </a:solidFill>
            <a:prstDash val="solid"/>
            <a:miter/>
            <a:headEnd type="none" w="med" len="med"/>
            <a:tailEnd type="none" w="med" len="med"/>
          </a:ln>
        </p:spPr>
        <p:txBody>
          <a:bodyPr wrap="none" tIns="0" bIns="0" anchor="ctr"/>
          <a:p>
            <a:pPr lvl="0" algn="ctr">
              <a:buFont typeface="Wingdings 2" pitchFamily="18" charset="2"/>
              <a:buChar char="²"/>
            </a:pPr>
            <a:r>
              <a:rPr lang="zh-CN" altLang="en-US" sz="1800" b="1" dirty="0">
                <a:solidFill>
                  <a:srgbClr val="66FF33"/>
                </a:solidFill>
                <a:latin typeface="Times New Roman" panose="02020603050405020304" charset="0"/>
                <a:ea typeface="幼圆" pitchFamily="49" charset="-122"/>
              </a:rPr>
              <a:t>巩固练习</a:t>
            </a:r>
            <a:endParaRPr lang="zh-CN" altLang="en-US" sz="1800" b="1" dirty="0">
              <a:solidFill>
                <a:srgbClr val="66FF33"/>
              </a:solidFill>
              <a:latin typeface="Times New Roman" panose="02020603050405020304" charset="0"/>
              <a:ea typeface="幼圆" pitchFamily="49" charset="-122"/>
            </a:endParaRPr>
          </a:p>
        </p:txBody>
      </p:sp>
      <p:pic>
        <p:nvPicPr>
          <p:cNvPr id="2058" name="图片 654420" descr="sun_cloud"/>
          <p:cNvPicPr>
            <a:picLocks noChangeAspect="1"/>
          </p:cNvPicPr>
          <p:nvPr/>
        </p:nvPicPr>
        <p:blipFill>
          <a:blip r:embed="rId5"/>
          <a:stretch>
            <a:fillRect/>
          </a:stretch>
        </p:blipFill>
        <p:spPr>
          <a:xfrm>
            <a:off x="4356100" y="333375"/>
            <a:ext cx="4427538" cy="431800"/>
          </a:xfrm>
          <a:prstGeom prst="rect">
            <a:avLst/>
          </a:prstGeom>
          <a:noFill/>
          <a:ln w="9525">
            <a:noFill/>
          </a:ln>
        </p:spPr>
      </p:pic>
      <p:pic>
        <p:nvPicPr>
          <p:cNvPr id="2059" name="ShockwaveFlash1"/>
          <p:cNvPicPr/>
          <p:nvPr/>
        </p:nvPicPr>
        <p:blipFill>
          <a:blip r:embed="rId6"/>
          <a:stretch>
            <a:fillRect/>
          </a:stretch>
        </p:blipFill>
        <p:spPr>
          <a:xfrm>
            <a:off x="1588" y="4221163"/>
            <a:ext cx="9142412" cy="2087562"/>
          </a:xfrm>
          <a:prstGeom prst="rect">
            <a:avLst/>
          </a:prstGeom>
          <a:noFill/>
          <a:ln w="9525">
            <a:noFill/>
          </a:ln>
        </p:spPr>
      </p:pic>
      <p:sp>
        <p:nvSpPr>
          <p:cNvPr id="2060" name="文本框 654427"/>
          <p:cNvSpPr txBox="1"/>
          <p:nvPr/>
        </p:nvSpPr>
        <p:spPr>
          <a:xfrm>
            <a:off x="1849438" y="3141663"/>
            <a:ext cx="3095625" cy="457200"/>
          </a:xfrm>
          <a:prstGeom prst="rect">
            <a:avLst/>
          </a:prstGeom>
          <a:solidFill>
            <a:schemeClr val="tx2"/>
          </a:solidFill>
          <a:ln w="9525">
            <a:noFill/>
          </a:ln>
        </p:spPr>
        <p:txBody>
          <a:bodyPr anchor="t">
            <a:spAutoFit/>
          </a:bodyPr>
          <a:p>
            <a:pPr lvl="0" algn="l">
              <a:spcBef>
                <a:spcPct val="50000"/>
              </a:spcBef>
            </a:pPr>
            <a:r>
              <a:rPr lang="zh-CN" altLang="en-US" b="1" dirty="0">
                <a:solidFill>
                  <a:srgbClr val="286BF2"/>
                </a:solidFill>
                <a:latin typeface="仿宋_GB2312" pitchFamily="49" charset="-122"/>
                <a:ea typeface="仿宋_GB2312" pitchFamily="49" charset="-122"/>
              </a:rPr>
              <a:t>广东肇庆中学 曾凯芳</a:t>
            </a:r>
            <a:endParaRPr lang="zh-CN" altLang="en-US" b="1" dirty="0">
              <a:solidFill>
                <a:srgbClr val="286BF2"/>
              </a:solidFill>
              <a:latin typeface="仿宋_GB2312" pitchFamily="49" charset="-122"/>
              <a:ea typeface="仿宋_GB2312" pitchFamily="49" charset="-122"/>
            </a:endParaRPr>
          </a:p>
        </p:txBody>
      </p:sp>
      <p:sp>
        <p:nvSpPr>
          <p:cNvPr id="2061" name="文本框 654428"/>
          <p:cNvSpPr txBox="1"/>
          <p:nvPr/>
        </p:nvSpPr>
        <p:spPr>
          <a:xfrm>
            <a:off x="452438" y="1441450"/>
            <a:ext cx="5976937" cy="641350"/>
          </a:xfrm>
          <a:prstGeom prst="rect">
            <a:avLst/>
          </a:prstGeom>
          <a:noFill/>
          <a:ln w="9525">
            <a:noFill/>
          </a:ln>
        </p:spPr>
        <p:txBody>
          <a:bodyPr anchor="t">
            <a:spAutoFit/>
          </a:bodyPr>
          <a:p>
            <a:pPr lvl="0" algn="ctr"/>
            <a:r>
              <a:rPr lang="zh-CN" altLang="en-US" sz="3600" b="1" dirty="0">
                <a:solidFill>
                  <a:srgbClr val="286BF2"/>
                </a:solidFill>
                <a:latin typeface="Arial" panose="020B0604020202020204" pitchFamily="34" charset="0"/>
                <a:ea typeface="华文楷体" pitchFamily="2" charset="-122"/>
              </a:rPr>
              <a:t>物质结构与性质</a:t>
            </a:r>
            <a:endParaRPr lang="zh-CN" altLang="en-US" sz="5400" b="1" dirty="0">
              <a:solidFill>
                <a:srgbClr val="FF3300"/>
              </a:solidFill>
              <a:latin typeface="Arial" panose="020B0604020202020204" pitchFamily="34" charset="0"/>
              <a:ea typeface="华文隶书" pitchFamily="2" charset="-122"/>
            </a:endParaRPr>
          </a:p>
        </p:txBody>
      </p:sp>
      <p:sp>
        <p:nvSpPr>
          <p:cNvPr id="654426" name="日期占位符 654425"/>
          <p:cNvSpPr>
            <a:spLocks noGrp="1"/>
          </p:cNvSpPr>
          <p:nvPr>
            <p:ph type="dt" sz="half" idx="2"/>
          </p:nvPr>
        </p:nvSpPr>
        <p:spPr>
          <a:xfrm>
            <a:off x="6732588" y="6496050"/>
            <a:ext cx="1905000" cy="261938"/>
          </a:xfrm>
          <a:prstGeom prst="rect">
            <a:avLst/>
          </a:prstGeom>
          <a:noFill/>
          <a:ln w="9525">
            <a:noFill/>
          </a:ln>
        </p:spPr>
        <p:txBody>
          <a:bodyPr anchor="t"/>
          <a:lstStyle>
            <a:lvl1pPr>
              <a:defRPr sz="2000">
                <a:solidFill>
                  <a:srgbClr val="66FF99"/>
                </a:solidFill>
              </a:defRPr>
            </a:lvl1pPr>
          </a:lstStyle>
          <a:p>
            <a:pPr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hf sldNum="0" hd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a:prstGeom prst="rect">
            <a:avLst/>
          </a:prstGeo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28650" y="365125"/>
            <a:ext cx="5800725" cy="5811838"/>
          </a:xfrm>
          <a:prstGeom prst="rect">
            <a:avLst/>
          </a:prstGeo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表格占位符 2"/>
          <p:cNvSpPr>
            <a:spLocks noGrp="1"/>
          </p:cNvSpPr>
          <p:nvPr>
            <p:ph type="tbl" idx="1"/>
          </p:nvPr>
        </p:nvSpPr>
        <p:spPr/>
        <p:txBody>
          <a:bodyPr/>
          <a:lstStyle/>
          <a:p>
            <a:pPr fontAlgn="base"/>
            <a:endParaRPr lang="zh-CN" altLang="en-US" strike="noStrike" noProof="1"/>
          </a:p>
        </p:txBody>
      </p:sp>
      <p:sp>
        <p:nvSpPr>
          <p:cNvPr id="4" name="日期占位符 3"/>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600200"/>
            <a:ext cx="8229600" cy="4526280"/>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a:prstGeom prst="rect">
            <a:avLst/>
          </a:prstGeo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28650" y="1825625"/>
            <a:ext cx="38862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890081" y="2665379"/>
            <a:ext cx="3655181"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92704" y="2665379"/>
            <a:ext cx="3673182" cy="3524284"/>
          </a:xfrm>
          <a:prstGeom prst="rect">
            <a:avLst/>
          </a:prstGeo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a:prstGeom prst="rect">
            <a:avLst/>
          </a:prstGeo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a:prstGeom prst="rect">
            <a:avLst/>
          </a:prstGeo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 Target="../slides/slide1.xml"/><Relationship Id="rId15" Type="http://schemas.openxmlformats.org/officeDocument/2006/relationships/image" Target="../media/image5.png"/><Relationship Id="rId14" Type="http://schemas.openxmlformats.org/officeDocument/2006/relationships/audio" Target="../media/audio1.wav"/><Relationship Id="rId13" Type="http://schemas.openxmlformats.org/officeDocument/2006/relationships/image" Target="../media/image4.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a:outerShdw dist="107763" dir="2699999" algn="ctr" rotWithShape="0">
            <a:srgbClr val="020000"/>
          </a:outerShdw>
        </a:effectLst>
      </p:bgPr>
    </p:bg>
    <p:spTree>
      <p:nvGrpSpPr>
        <p:cNvPr id="1" name=""/>
        <p:cNvGrpSpPr/>
        <p:nvPr/>
      </p:nvGrpSpPr>
      <p:grpSpPr/>
      <p:sp>
        <p:nvSpPr>
          <p:cNvPr id="1026" name="矩形 310273"/>
          <p:cNvSpPr/>
          <p:nvPr/>
        </p:nvSpPr>
        <p:spPr>
          <a:xfrm>
            <a:off x="12700" y="6381750"/>
            <a:ext cx="9144000" cy="214313"/>
          </a:xfrm>
          <a:prstGeom prst="rect">
            <a:avLst/>
          </a:prstGeom>
          <a:gradFill rotWithShape="0">
            <a:gsLst>
              <a:gs pos="0">
                <a:schemeClr val="bg1"/>
              </a:gs>
              <a:gs pos="100000">
                <a:srgbClr val="1C1C1C"/>
              </a:gs>
            </a:gsLst>
            <a:lin ang="5400000" scaled="1"/>
            <a:tileRect/>
          </a:gradFill>
          <a:ln w="9525">
            <a:noFill/>
          </a:ln>
        </p:spPr>
        <p:txBody>
          <a:bodyPr wrap="none" anchor="ctr"/>
          <a:p>
            <a:pPr lvl="0" algn="ctr"/>
            <a:endParaRPr lang="zh-CN" altLang="en-US" dirty="0">
              <a:latin typeface="Times New Roman" panose="02020603050405020304" charset="0"/>
            </a:endParaRPr>
          </a:p>
        </p:txBody>
      </p:sp>
      <p:sp>
        <p:nvSpPr>
          <p:cNvPr id="1027" name="矩形 310275" descr="绿色大理石"/>
          <p:cNvSpPr/>
          <p:nvPr/>
        </p:nvSpPr>
        <p:spPr>
          <a:xfrm>
            <a:off x="0" y="6537325"/>
            <a:ext cx="9144000" cy="333375"/>
          </a:xfrm>
          <a:prstGeom prst="rect">
            <a:avLst/>
          </a:prstGeom>
          <a:blipFill rotWithShape="1">
            <a:blip r:embed="rId13"/>
          </a:blipFill>
          <a:ln w="9525">
            <a:noFill/>
          </a:ln>
        </p:spPr>
        <p:txBody>
          <a:bodyPr wrap="none" anchor="ctr"/>
          <a:p>
            <a:pPr lvl="0" algn="ctr"/>
            <a:endParaRPr lang="zh-CN" altLang="en-US" dirty="0">
              <a:latin typeface="Times New Roman" panose="02020603050405020304" charset="0"/>
            </a:endParaRPr>
          </a:p>
        </p:txBody>
      </p:sp>
      <p:sp>
        <p:nvSpPr>
          <p:cNvPr id="1028" name="矩形 310297"/>
          <p:cNvSpPr/>
          <p:nvPr/>
        </p:nvSpPr>
        <p:spPr>
          <a:xfrm flipV="1">
            <a:off x="0" y="476250"/>
            <a:ext cx="9144000" cy="144463"/>
          </a:xfrm>
          <a:prstGeom prst="rect">
            <a:avLst/>
          </a:prstGeom>
          <a:gradFill rotWithShape="0">
            <a:gsLst>
              <a:gs pos="0">
                <a:srgbClr val="1C1C1C"/>
              </a:gs>
              <a:gs pos="100000">
                <a:schemeClr val="bg1"/>
              </a:gs>
            </a:gsLst>
            <a:lin ang="5400000" scaled="1"/>
            <a:tileRect/>
          </a:gradFill>
          <a:ln w="9525">
            <a:noFill/>
          </a:ln>
        </p:spPr>
        <p:txBody>
          <a:bodyPr rot="10800000" wrap="none" anchor="ctr"/>
          <a:p>
            <a:pPr lvl="0" algn="ctr"/>
            <a:endParaRPr lang="zh-CN" altLang="en-US" dirty="0">
              <a:latin typeface="Times New Roman" panose="02020603050405020304" charset="0"/>
            </a:endParaRPr>
          </a:p>
        </p:txBody>
      </p:sp>
      <p:sp>
        <p:nvSpPr>
          <p:cNvPr id="1029" name="矩形 310278" descr="绿色大理石"/>
          <p:cNvSpPr/>
          <p:nvPr/>
        </p:nvSpPr>
        <p:spPr>
          <a:xfrm>
            <a:off x="0" y="-26987"/>
            <a:ext cx="9144000" cy="506412"/>
          </a:xfrm>
          <a:prstGeom prst="rect">
            <a:avLst/>
          </a:prstGeom>
          <a:blipFill rotWithShape="1">
            <a:blip r:embed="rId13"/>
          </a:blipFill>
          <a:ln w="9525">
            <a:noFill/>
          </a:ln>
        </p:spPr>
        <p:txBody>
          <a:bodyPr wrap="none" anchor="ctr"/>
          <a:p>
            <a:pPr lvl="0" algn="ctr"/>
            <a:endParaRPr lang="zh-CN" altLang="en-US" dirty="0">
              <a:latin typeface="Times New Roman" panose="02020603050405020304" charset="0"/>
            </a:endParaRPr>
          </a:p>
        </p:txBody>
      </p:sp>
      <p:sp>
        <p:nvSpPr>
          <p:cNvPr id="1030" name="直接连接符 310274"/>
          <p:cNvSpPr/>
          <p:nvPr/>
        </p:nvSpPr>
        <p:spPr>
          <a:xfrm>
            <a:off x="-12700" y="6489700"/>
            <a:ext cx="9144000" cy="1588"/>
          </a:xfrm>
          <a:prstGeom prst="line">
            <a:avLst/>
          </a:prstGeom>
          <a:ln w="6350" cap="flat" cmpd="sng">
            <a:solidFill>
              <a:schemeClr val="bg2"/>
            </a:solidFill>
            <a:prstDash val="solid"/>
            <a:round/>
            <a:headEnd type="none" w="med" len="med"/>
            <a:tailEnd type="none" w="med" len="med"/>
          </a:ln>
        </p:spPr>
      </p:sp>
      <p:sp>
        <p:nvSpPr>
          <p:cNvPr id="310283" name="日期占位符 310282"/>
          <p:cNvSpPr>
            <a:spLocks noGrp="1"/>
          </p:cNvSpPr>
          <p:nvPr>
            <p:ph type="dt" sz="half" idx="2"/>
          </p:nvPr>
        </p:nvSpPr>
        <p:spPr>
          <a:xfrm>
            <a:off x="6877050" y="6551613"/>
            <a:ext cx="1905000" cy="261938"/>
          </a:xfrm>
          <a:prstGeom prst="rect">
            <a:avLst/>
          </a:prstGeom>
          <a:noFill/>
          <a:ln w="9525">
            <a:noFill/>
          </a:ln>
        </p:spPr>
        <p:txBody>
          <a:bodyPr/>
          <a:lstStyle>
            <a:lvl1pPr>
              <a:defRPr sz="1600">
                <a:solidFill>
                  <a:srgbClr val="66FF99"/>
                </a:solidFill>
              </a:defRPr>
            </a:lvl1pPr>
          </a:lstStyle>
          <a:p>
            <a:pPr lvl="0" eaLnBrk="1" fontAlgn="base" hangingPunct="1">
              <a:spcBef>
                <a:spcPct val="50000"/>
              </a:spcBef>
            </a:pPr>
            <a:fld id="{BB962C8B-B14F-4D97-AF65-F5344CB8AC3E}" type="datetime1">
              <a:rPr lang="zh-CN" altLang="en-US" strike="noStrike" noProof="1" dirty="0">
                <a:latin typeface="Times New Roman" panose="02020603050405020304" charset="0"/>
                <a:ea typeface="宋体" panose="02010600030101010101" pitchFamily="2" charset="-122"/>
                <a:cs typeface="+mn-cs"/>
              </a:rPr>
            </a:fld>
            <a:endParaRPr lang="zh-CN" altLang="en-US" strike="noStrike" noProof="1" dirty="0">
              <a:latin typeface="Times New Roman" panose="02020603050405020304" charset="0"/>
            </a:endParaRPr>
          </a:p>
        </p:txBody>
      </p:sp>
      <p:sp>
        <p:nvSpPr>
          <p:cNvPr id="1032" name="直接连接符 310283"/>
          <p:cNvSpPr/>
          <p:nvPr/>
        </p:nvSpPr>
        <p:spPr>
          <a:xfrm>
            <a:off x="0" y="549275"/>
            <a:ext cx="9144000" cy="1588"/>
          </a:xfrm>
          <a:prstGeom prst="line">
            <a:avLst/>
          </a:prstGeom>
          <a:ln w="19050" cap="flat" cmpd="sng">
            <a:solidFill>
              <a:schemeClr val="bg2"/>
            </a:solidFill>
            <a:prstDash val="solid"/>
            <a:round/>
            <a:headEnd type="none" w="med" len="med"/>
            <a:tailEnd type="none" w="med" len="med"/>
          </a:ln>
        </p:spPr>
      </p:sp>
      <p:sp>
        <p:nvSpPr>
          <p:cNvPr id="1033" name="动作按钮: 自定义 310285" descr="绿色大理石">
            <a:hlinkClick r:id="" action="ppaction://hlinkshowjump?jump=nextslide">
              <a:snd r:embed="rId14" name="click.wav"/>
            </a:hlinkClick>
          </p:cNvPr>
          <p:cNvSpPr/>
          <p:nvPr/>
        </p:nvSpPr>
        <p:spPr>
          <a:xfrm>
            <a:off x="2044700" y="6537325"/>
            <a:ext cx="1079500" cy="323850"/>
          </a:xfrm>
          <a:prstGeom prst="actionButtonBlank">
            <a:avLst/>
          </a:prstGeom>
          <a:blipFill rotWithShape="0">
            <a:blip r:embed="rId13"/>
          </a:blipFill>
          <a:ln w="12700">
            <a:noFill/>
          </a:ln>
        </p:spPr>
        <p:txBody>
          <a:bodyPr wrap="none" tIns="0" bIns="0" anchor="ctr"/>
          <a:p>
            <a:pPr lvl="0" algn="ctr">
              <a:buFont typeface="Wingdings 3" pitchFamily="18" charset="2"/>
              <a:buChar char="u"/>
            </a:pPr>
            <a:r>
              <a:rPr lang="zh-CN" altLang="en-US" sz="1400" b="1" dirty="0">
                <a:solidFill>
                  <a:schemeClr val="accent2"/>
                </a:solidFill>
                <a:latin typeface="Times New Roman" panose="02020603050405020304" charset="0"/>
                <a:ea typeface="幼圆" pitchFamily="49" charset="-122"/>
              </a:rPr>
              <a:t>下     页</a:t>
            </a:r>
            <a:endParaRPr lang="zh-CN" altLang="en-US" sz="1400" b="1" dirty="0">
              <a:solidFill>
                <a:schemeClr val="accent2"/>
              </a:solidFill>
              <a:latin typeface="Times New Roman" panose="02020603050405020304" charset="0"/>
              <a:ea typeface="幼圆" pitchFamily="49" charset="-122"/>
            </a:endParaRPr>
          </a:p>
        </p:txBody>
      </p:sp>
      <p:pic>
        <p:nvPicPr>
          <p:cNvPr id="1034" name="图片 310289" descr="huizhang"/>
          <p:cNvPicPr>
            <a:picLocks noChangeAspect="1"/>
          </p:cNvPicPr>
          <p:nvPr/>
        </p:nvPicPr>
        <p:blipFill>
          <a:blip r:embed="rId15"/>
          <a:stretch>
            <a:fillRect/>
          </a:stretch>
        </p:blipFill>
        <p:spPr>
          <a:xfrm>
            <a:off x="179388" y="101600"/>
            <a:ext cx="307975" cy="360363"/>
          </a:xfrm>
          <a:prstGeom prst="rect">
            <a:avLst/>
          </a:prstGeom>
          <a:noFill/>
          <a:ln w="9525">
            <a:noFill/>
          </a:ln>
        </p:spPr>
      </p:pic>
      <p:sp>
        <p:nvSpPr>
          <p:cNvPr id="1035" name="直接连接符 310290"/>
          <p:cNvSpPr/>
          <p:nvPr/>
        </p:nvSpPr>
        <p:spPr>
          <a:xfrm>
            <a:off x="-12700" y="581025"/>
            <a:ext cx="9144000" cy="1588"/>
          </a:xfrm>
          <a:prstGeom prst="line">
            <a:avLst/>
          </a:prstGeom>
          <a:ln w="22225" cap="flat" cmpd="sng">
            <a:solidFill>
              <a:srgbClr val="CC0000"/>
            </a:solidFill>
            <a:prstDash val="solid"/>
            <a:round/>
            <a:headEnd type="none" w="med" len="med"/>
            <a:tailEnd type="none" w="med" len="med"/>
          </a:ln>
        </p:spPr>
      </p:sp>
      <p:sp>
        <p:nvSpPr>
          <p:cNvPr id="1036" name="动作按钮: 自定义 310293" descr="绿色大理石">
            <a:hlinkClick r:id="" action="ppaction://hlinkshowjump?jump=previousslide">
              <a:snd r:embed="rId14" name="click.wav"/>
            </a:hlinkClick>
          </p:cNvPr>
          <p:cNvSpPr/>
          <p:nvPr/>
        </p:nvSpPr>
        <p:spPr>
          <a:xfrm>
            <a:off x="684213" y="6534150"/>
            <a:ext cx="1079500" cy="323850"/>
          </a:xfrm>
          <a:prstGeom prst="actionButtonBlank">
            <a:avLst/>
          </a:prstGeom>
          <a:blipFill rotWithShape="0">
            <a:blip r:embed="rId13"/>
          </a:blipFill>
          <a:ln w="12700">
            <a:noFill/>
          </a:ln>
        </p:spPr>
        <p:txBody>
          <a:bodyPr wrap="none" tIns="0" bIns="0" anchor="ctr"/>
          <a:p>
            <a:pPr lvl="0" algn="ctr">
              <a:buFont typeface="Wingdings 3" pitchFamily="18" charset="2"/>
              <a:buChar char="t"/>
            </a:pPr>
            <a:r>
              <a:rPr lang="zh-CN" altLang="en-US" sz="1400" b="1" dirty="0">
                <a:solidFill>
                  <a:srgbClr val="FF3300"/>
                </a:solidFill>
                <a:latin typeface="Times New Roman" panose="02020603050405020304" charset="0"/>
                <a:ea typeface="幼圆" pitchFamily="49" charset="-122"/>
              </a:rPr>
              <a:t>上     页</a:t>
            </a:r>
            <a:endParaRPr lang="zh-CN" altLang="en-US" sz="1400" b="1" dirty="0">
              <a:solidFill>
                <a:srgbClr val="FF3300"/>
              </a:solidFill>
              <a:latin typeface="Times New Roman" panose="02020603050405020304" charset="0"/>
              <a:ea typeface="幼圆" pitchFamily="49" charset="-122"/>
            </a:endParaRPr>
          </a:p>
        </p:txBody>
      </p:sp>
      <p:sp>
        <p:nvSpPr>
          <p:cNvPr id="1037" name="动作按钮: 自定义 310295" descr="绿色大理石">
            <a:hlinkClick r:id="rId16" action="ppaction://hlinksldjump">
              <a:snd r:embed="rId14" name="click.wav"/>
            </a:hlinkClick>
          </p:cNvPr>
          <p:cNvSpPr/>
          <p:nvPr/>
        </p:nvSpPr>
        <p:spPr>
          <a:xfrm>
            <a:off x="3348038" y="6534150"/>
            <a:ext cx="1079500" cy="323850"/>
          </a:xfrm>
          <a:prstGeom prst="actionButtonBlank">
            <a:avLst/>
          </a:prstGeom>
          <a:blipFill rotWithShape="0">
            <a:blip r:embed="rId13"/>
          </a:blipFill>
          <a:ln w="12700">
            <a:noFill/>
          </a:ln>
        </p:spPr>
        <p:txBody>
          <a:bodyPr wrap="none" tIns="0" bIns="0" anchor="ctr"/>
          <a:p>
            <a:pPr lvl="0" algn="ctr">
              <a:buFont typeface="Wingdings 2" pitchFamily="18" charset="2"/>
              <a:buChar char="²"/>
            </a:pPr>
            <a:r>
              <a:rPr lang="zh-CN" altLang="en-US" sz="1400" b="1" dirty="0">
                <a:solidFill>
                  <a:srgbClr val="FFFF66"/>
                </a:solidFill>
                <a:latin typeface="Times New Roman" panose="02020603050405020304" charset="0"/>
                <a:ea typeface="幼圆" pitchFamily="49" charset="-122"/>
              </a:rPr>
              <a:t>首     页</a:t>
            </a:r>
            <a:endParaRPr lang="zh-CN" altLang="en-US" sz="1400" b="1" dirty="0">
              <a:solidFill>
                <a:srgbClr val="FFFF66"/>
              </a:solidFill>
              <a:latin typeface="Times New Roman" panose="02020603050405020304" charset="0"/>
              <a:ea typeface="幼圆" pitchFamily="49" charset="-122"/>
            </a:endParaRPr>
          </a:p>
        </p:txBody>
      </p:sp>
      <p:sp>
        <p:nvSpPr>
          <p:cNvPr id="1038" name="动作按钮: 自定义 310296" descr="绿色大理石">
            <a:hlinkClick r:id="" action="ppaction://hlinkshowjump?jump=lastslideviewed">
              <a:snd r:embed="rId14" name="click.wav"/>
            </a:hlinkClick>
          </p:cNvPr>
          <p:cNvSpPr/>
          <p:nvPr/>
        </p:nvSpPr>
        <p:spPr>
          <a:xfrm>
            <a:off x="4643438" y="6534150"/>
            <a:ext cx="1079500" cy="323850"/>
          </a:xfrm>
          <a:prstGeom prst="actionButtonBlank">
            <a:avLst/>
          </a:prstGeom>
          <a:blipFill rotWithShape="0">
            <a:blip r:embed="rId13"/>
          </a:blipFill>
          <a:ln w="12700">
            <a:noFill/>
          </a:ln>
        </p:spPr>
        <p:txBody>
          <a:bodyPr wrap="none" tIns="0" bIns="0" anchor="ctr"/>
          <a:p>
            <a:pPr lvl="0" algn="ctr">
              <a:buFont typeface="Wingdings 3" pitchFamily="18" charset="2"/>
              <a:buChar char="O"/>
            </a:pPr>
            <a:r>
              <a:rPr lang="zh-CN" altLang="en-US" sz="1400" b="1" dirty="0">
                <a:solidFill>
                  <a:srgbClr val="66FF33"/>
                </a:solidFill>
                <a:latin typeface="Times New Roman" panose="02020603050405020304" charset="0"/>
                <a:ea typeface="幼圆" pitchFamily="49" charset="-122"/>
              </a:rPr>
              <a:t>返      回</a:t>
            </a:r>
            <a:endParaRPr lang="zh-CN" altLang="en-US" sz="1400" b="1" dirty="0">
              <a:solidFill>
                <a:srgbClr val="66FF33"/>
              </a:solidFill>
              <a:latin typeface="Times New Roman" panose="02020603050405020304" charset="0"/>
              <a:ea typeface="幼圆" pitchFamily="49" charset="-122"/>
            </a:endParaRPr>
          </a:p>
        </p:txBody>
      </p:sp>
      <p:sp>
        <p:nvSpPr>
          <p:cNvPr id="1039" name="直接连接符 310298"/>
          <p:cNvSpPr/>
          <p:nvPr/>
        </p:nvSpPr>
        <p:spPr>
          <a:xfrm>
            <a:off x="-12700" y="6453188"/>
            <a:ext cx="9144000" cy="1587"/>
          </a:xfrm>
          <a:prstGeom prst="line">
            <a:avLst/>
          </a:prstGeom>
          <a:ln w="22225" cap="flat" cmpd="sng">
            <a:solidFill>
              <a:srgbClr val="CC0000"/>
            </a:solidFill>
            <a:prstDash val="solid"/>
            <a:round/>
            <a:headEnd type="none" w="med" len="med"/>
            <a:tailEnd type="none" w="med" len="med"/>
          </a:ln>
        </p:spPr>
      </p:sp>
      <p:sp>
        <p:nvSpPr>
          <p:cNvPr id="1040" name="文本框 310299"/>
          <p:cNvSpPr txBox="1"/>
          <p:nvPr/>
        </p:nvSpPr>
        <p:spPr>
          <a:xfrm>
            <a:off x="8585200" y="6451600"/>
            <a:ext cx="574675" cy="457200"/>
          </a:xfrm>
          <a:prstGeom prst="rect">
            <a:avLst/>
          </a:prstGeom>
          <a:noFill/>
          <a:ln w="25400">
            <a:noFill/>
          </a:ln>
        </p:spPr>
        <p:txBody>
          <a:bodyPr lIns="90000" tIns="46800" rIns="90000" bIns="46800" anchor="t">
            <a:spAutoFit/>
          </a:bodyPr>
          <a:p>
            <a:pPr lvl="0" algn="ctr">
              <a:spcBef>
                <a:spcPct val="50000"/>
              </a:spcBef>
            </a:pPr>
            <a:fld id="{9A0DB2DC-4C9A-4742-B13C-FB6460FD3503}" type="slidenum">
              <a:rPr lang="zh-CN" altLang="en-US" dirty="0">
                <a:solidFill>
                  <a:srgbClr val="66FF33"/>
                </a:solidFill>
                <a:latin typeface="幼圆" pitchFamily="49" charset="-122"/>
                <a:ea typeface="幼圆" pitchFamily="49" charset="-122"/>
              </a:rPr>
            </a:fld>
            <a:endParaRPr lang="zh-CN" altLang="en-US" dirty="0">
              <a:solidFill>
                <a:srgbClr val="66FF33"/>
              </a:solidFill>
              <a:latin typeface="幼圆" pitchFamily="49" charset="-122"/>
              <a:ea typeface="幼圆" pitchFamily="49"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marL="0" lvl="0" indent="0" algn="l" defTabSz="914400" rtl="0" eaLnBrk="1" fontAlgn="base" latinLnBrk="0" hangingPunct="1">
        <a:lnSpc>
          <a:spcPct val="100000"/>
        </a:lnSpc>
        <a:spcBef>
          <a:spcPct val="0"/>
        </a:spcBef>
        <a:spcAft>
          <a:spcPct val="0"/>
        </a:spcAft>
        <a:buNone/>
        <a:defRPr sz="4000" b="0" i="1" u="none" kern="1200" baseline="0">
          <a:solidFill>
            <a:srgbClr val="FFFF00"/>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5122" name="文本占位符 1020931"/>
          <p:cNvSpPr>
            <a:spLocks noGrp="1"/>
          </p:cNvSpPr>
          <p:nvPr>
            <p:ph idx="1"/>
          </p:nvPr>
        </p:nvSpPr>
        <p:spPr>
          <a:xfrm>
            <a:off x="0" y="1600200"/>
            <a:ext cx="9144000" cy="1900238"/>
          </a:xfrm>
          <a:noFill/>
          <a:ln>
            <a:noFill/>
          </a:ln>
        </p:spPr>
        <p:txBody>
          <a:bodyPr anchor="t"/>
          <a:p>
            <a:pPr algn="ctr">
              <a:lnSpc>
                <a:spcPct val="85000"/>
              </a:lnSpc>
            </a:pPr>
            <a:r>
              <a:rPr lang="zh-CN" altLang="en-US" sz="6000" b="1" dirty="0">
                <a:solidFill>
                  <a:srgbClr val="FF3300"/>
                </a:solidFill>
                <a:ea typeface="隶书" pitchFamily="49" charset="-122"/>
              </a:rPr>
              <a:t>原子结构与性质知识归纳</a:t>
            </a:r>
            <a:endParaRPr lang="zh-CN" altLang="en-US" sz="6000" b="1" dirty="0">
              <a:solidFill>
                <a:srgbClr val="FF3300"/>
              </a:solidFill>
              <a:ea typeface="隶书" pitchFamily="49" charset="-122"/>
            </a:endParaRPr>
          </a:p>
        </p:txBody>
      </p:sp>
      <p:sp>
        <p:nvSpPr>
          <p:cNvPr id="3" name="文本框 2"/>
          <p:cNvSpPr txBox="1"/>
          <p:nvPr/>
        </p:nvSpPr>
        <p:spPr>
          <a:xfrm>
            <a:off x="4376420" y="3321050"/>
            <a:ext cx="3202305" cy="521970"/>
          </a:xfrm>
          <a:prstGeom prst="rect">
            <a:avLst/>
          </a:prstGeom>
          <a:noFill/>
        </p:spPr>
        <p:txBody>
          <a:bodyPr wrap="none" rtlCol="0" anchor="t">
            <a:spAutoFit/>
          </a:bodyPr>
          <a:p>
            <a:r>
              <a:rPr lang="zh-CN" altLang="en-US" sz="2800" b="1" kern="0" noProof="0" smtClean="0">
                <a:ln>
                  <a:noFill/>
                </a:ln>
                <a:effectLst>
                  <a:outerShdw blurRad="38100" dist="38100" dir="2700000" algn="tl">
                    <a:srgbClr val="FFFFFF"/>
                  </a:outerShdw>
                </a:effectLst>
                <a:uLnTx/>
                <a:uFillTx/>
                <a:latin typeface="微软雅黑" panose="020B0503020204020204" charset="-122"/>
                <a:ea typeface="微软雅黑" panose="020B0503020204020204" charset="-122"/>
                <a:cs typeface="+mj-cs"/>
                <a:sym typeface="+mn-ea"/>
              </a:rPr>
              <a:t>清流一中</a:t>
            </a:r>
            <a:r>
              <a:rPr lang="en-US" altLang="zh-CN" sz="2800" b="1" kern="0" noProof="0" smtClean="0">
                <a:ln>
                  <a:noFill/>
                </a:ln>
                <a:effectLst>
                  <a:outerShdw blurRad="38100" dist="38100" dir="2700000" algn="tl">
                    <a:srgbClr val="FFFFFF"/>
                  </a:outerShdw>
                </a:effectLst>
                <a:uLnTx/>
                <a:uFillTx/>
                <a:latin typeface="微软雅黑" panose="020B0503020204020204" charset="-122"/>
                <a:ea typeface="微软雅黑" panose="020B0503020204020204" charset="-122"/>
                <a:cs typeface="+mj-cs"/>
                <a:sym typeface="+mn-ea"/>
              </a:rPr>
              <a:t>     </a:t>
            </a:r>
            <a:r>
              <a:rPr lang="zh-CN" altLang="en-US" sz="2800" b="1" kern="0" noProof="0" smtClean="0">
                <a:ln>
                  <a:noFill/>
                </a:ln>
                <a:effectLst>
                  <a:outerShdw blurRad="38100" dist="38100" dir="2700000" algn="tl">
                    <a:srgbClr val="FFFFFF"/>
                  </a:outerShdw>
                </a:effectLst>
                <a:uLnTx/>
                <a:uFillTx/>
                <a:latin typeface="微软雅黑" panose="020B0503020204020204" charset="-122"/>
                <a:ea typeface="微软雅黑" panose="020B0503020204020204" charset="-122"/>
                <a:cs typeface="+mj-cs"/>
                <a:sym typeface="+mn-ea"/>
              </a:rPr>
              <a:t>林建苍</a:t>
            </a:r>
            <a:endParaRPr lang="zh-CN" altLang="en-US" sz="2800" b="1" kern="0" noProof="0" smtClean="0">
              <a:ln>
                <a:noFill/>
              </a:ln>
              <a:effectLst>
                <a:outerShdw blurRad="38100" dist="38100" dir="2700000" algn="tl">
                  <a:srgbClr val="FFFFFF"/>
                </a:outerShdw>
              </a:effectLst>
              <a:uLnTx/>
              <a:uFillTx/>
              <a:latin typeface="微软雅黑" panose="020B0503020204020204" charset="-122"/>
              <a:ea typeface="微软雅黑" panose="020B0503020204020204" charset="-122"/>
              <a:cs typeface="+mj-cs"/>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6369"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graphicFrame>
        <p:nvGraphicFramePr>
          <p:cNvPr id="1023007" name="内容占位符 1023006"/>
          <p:cNvGraphicFramePr/>
          <p:nvPr>
            <p:ph idx="1"/>
          </p:nvPr>
        </p:nvGraphicFramePr>
        <p:xfrm>
          <a:off x="250825" y="692150"/>
          <a:ext cx="8497888" cy="5257800"/>
        </p:xfrm>
        <a:graphic>
          <a:graphicData uri="http://schemas.openxmlformats.org/drawingml/2006/table">
            <a:tbl>
              <a:tblPr/>
              <a:tblGrid>
                <a:gridCol w="2124075"/>
                <a:gridCol w="2125663"/>
                <a:gridCol w="2124075"/>
                <a:gridCol w="2124075"/>
              </a:tblGrid>
              <a:tr h="13144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buNone/>
                      </a:pPr>
                      <a:r>
                        <a:rPr lang="zh-CN" altLang="en-US" b="1" dirty="0"/>
                        <a:t>原子序数</a:t>
                      </a:r>
                      <a:endParaRPr lang="zh-CN" altLang="en-US" b="1" dirty="0"/>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buNone/>
                      </a:pPr>
                      <a:r>
                        <a:rPr lang="zh-CN" altLang="en-US" b="1" dirty="0"/>
                        <a:t>核外电子排布式</a:t>
                      </a: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buNone/>
                      </a:pPr>
                      <a:r>
                        <a:rPr lang="zh-CN" altLang="en-US" b="1" dirty="0"/>
                        <a:t>价电子层</a:t>
                      </a: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buNone/>
                      </a:pPr>
                      <a:r>
                        <a:rPr lang="zh-CN" altLang="en-US" b="1" dirty="0"/>
                        <a:t>最高正价和负价</a:t>
                      </a:r>
                      <a:endParaRPr lang="zh-CN" altLang="en-US" b="1"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3144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t>14</a:t>
                      </a:r>
                      <a:endParaRPr lang="en-US" altLang="zh-CN" b="1"/>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3144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t>25</a:t>
                      </a:r>
                      <a:endParaRPr lang="en-US" altLang="zh-CN" b="1"/>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1314450">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t>35</a:t>
                      </a:r>
                      <a:endParaRPr lang="en-US" altLang="zh-CN" b="1"/>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85347" name="文本框 1007618"/>
          <p:cNvSpPr txBox="1"/>
          <p:nvPr/>
        </p:nvSpPr>
        <p:spPr>
          <a:xfrm>
            <a:off x="684530" y="0"/>
            <a:ext cx="5597525" cy="523240"/>
          </a:xfrm>
          <a:prstGeom prst="rect">
            <a:avLst/>
          </a:prstGeom>
          <a:noFill/>
          <a:ln w="25400">
            <a:noFill/>
          </a:ln>
        </p:spPr>
        <p:txBody>
          <a:bodyPr wrap="square" lIns="90000" tIns="46800" rIns="90000" bIns="46800" anchor="t">
            <a:spAutoFit/>
          </a:bodyPr>
          <a:p>
            <a:pPr>
              <a:spcBef>
                <a:spcPct val="50000"/>
              </a:spcBef>
            </a:pPr>
            <a:r>
              <a:rPr lang="en-US" altLang="zh-CN" sz="2800" b="1" dirty="0">
                <a:solidFill>
                  <a:srgbClr val="FFFF00"/>
                </a:solidFill>
                <a:latin typeface="Times New Roman" panose="02020603050405020304" charset="0"/>
                <a:ea typeface="华文隶书" pitchFamily="2" charset="-122"/>
              </a:rPr>
              <a:t>8.</a:t>
            </a:r>
            <a:r>
              <a:rPr lang="zh-CN" altLang="en-US" sz="2800" b="1" dirty="0">
                <a:solidFill>
                  <a:srgbClr val="FF0000"/>
                </a:solidFill>
                <a:latin typeface="华文楷体" pitchFamily="2" charset="-122"/>
                <a:ea typeface="华文楷体" pitchFamily="2" charset="-122"/>
                <a:sym typeface="+mn-ea"/>
              </a:rPr>
              <a:t>有关化合价与价电子数</a:t>
            </a:r>
            <a:endParaRPr lang="zh-CN" altLang="en-US" sz="2800" b="1" dirty="0">
              <a:solidFill>
                <a:srgbClr val="FF0000"/>
              </a:solidFill>
              <a:latin typeface="华文楷体" pitchFamily="2" charset="-122"/>
              <a:ea typeface="华文楷体" pitchFamily="2" charset="-122"/>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8417"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8418" name="文本框 1006593"/>
          <p:cNvSpPr txBox="1"/>
          <p:nvPr/>
        </p:nvSpPr>
        <p:spPr>
          <a:xfrm>
            <a:off x="468313" y="692150"/>
            <a:ext cx="8280400" cy="461645"/>
          </a:xfrm>
          <a:prstGeom prst="rect">
            <a:avLst/>
          </a:prstGeom>
          <a:noFill/>
          <a:ln w="25400">
            <a:noFill/>
          </a:ln>
        </p:spPr>
        <p:txBody>
          <a:bodyPr lIns="90000" tIns="46800" rIns="90000" bIns="46800" anchor="t">
            <a:spAutoFit/>
          </a:bodyPr>
          <a:p>
            <a:pPr>
              <a:spcBef>
                <a:spcPct val="50000"/>
              </a:spcBef>
            </a:pPr>
            <a:r>
              <a:rPr lang="en-US" altLang="zh-CN" b="1" dirty="0">
                <a:latin typeface="华文楷体" pitchFamily="2" charset="-122"/>
                <a:ea typeface="华文楷体" pitchFamily="2" charset="-122"/>
              </a:rPr>
              <a:t>1</a:t>
            </a:r>
            <a:r>
              <a:rPr lang="zh-CN" altLang="en-US" b="1" dirty="0">
                <a:latin typeface="华文楷体" pitchFamily="2" charset="-122"/>
                <a:ea typeface="华文楷体" pitchFamily="2" charset="-122"/>
              </a:rPr>
              <a:t>、一些气态原子失去核外不同电子所需的能量</a:t>
            </a:r>
            <a:r>
              <a:rPr lang="en-US" altLang="zh-CN" b="1">
                <a:latin typeface="华文楷体" pitchFamily="2" charset="-122"/>
                <a:ea typeface="华文楷体" pitchFamily="2" charset="-122"/>
              </a:rPr>
              <a:t>(kj.mol</a:t>
            </a:r>
            <a:r>
              <a:rPr lang="en-US" altLang="zh-CN" b="1" baseline="30000">
                <a:latin typeface="华文楷体" pitchFamily="2" charset="-122"/>
                <a:ea typeface="华文楷体" pitchFamily="2" charset="-122"/>
              </a:rPr>
              <a:t>-1</a:t>
            </a:r>
            <a:r>
              <a:rPr lang="en-US" altLang="zh-CN" b="1">
                <a:latin typeface="华文楷体" pitchFamily="2" charset="-122"/>
                <a:ea typeface="华文楷体" pitchFamily="2" charset="-122"/>
              </a:rPr>
              <a:t>)</a:t>
            </a:r>
            <a:endParaRPr lang="en-US" altLang="zh-CN" b="1">
              <a:latin typeface="华文楷体" pitchFamily="2" charset="-122"/>
              <a:ea typeface="华文楷体" pitchFamily="2" charset="-122"/>
            </a:endParaRPr>
          </a:p>
        </p:txBody>
      </p:sp>
      <p:graphicFrame>
        <p:nvGraphicFramePr>
          <p:cNvPr id="1006633" name="表格 1006632"/>
          <p:cNvGraphicFramePr/>
          <p:nvPr/>
        </p:nvGraphicFramePr>
        <p:xfrm>
          <a:off x="468313" y="1196975"/>
          <a:ext cx="7993063" cy="2603500"/>
        </p:xfrm>
        <a:graphic>
          <a:graphicData uri="http://schemas.openxmlformats.org/drawingml/2006/table">
            <a:tbl>
              <a:tblPr/>
              <a:tblGrid>
                <a:gridCol w="1998663"/>
                <a:gridCol w="1998662"/>
                <a:gridCol w="1998663"/>
                <a:gridCol w="1997075"/>
              </a:tblGrid>
              <a:tr h="51911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锂</a:t>
                      </a:r>
                      <a:endParaRPr lang="zh-CN" altLang="en-US" b="1" dirty="0">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X</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Y</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2">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第一个电子</a:t>
                      </a: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519</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502</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580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第二个电子</a:t>
                      </a: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7296</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4570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1820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2">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第三个电子</a:t>
                      </a: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11799</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6920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2750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zh-CN" altLang="en-US" b="1" dirty="0">
                          <a:latin typeface="华文楷体" pitchFamily="2" charset="-122"/>
                          <a:ea typeface="华文楷体" pitchFamily="2" charset="-122"/>
                        </a:rPr>
                        <a:t>第四个电子</a:t>
                      </a:r>
                      <a:endParaRPr lang="zh-CN" altLang="en-US" b="1" dirty="0">
                        <a:latin typeface="华文楷体" pitchFamily="2" charset="-122"/>
                        <a:ea typeface="华文楷体" pitchFamily="2" charset="-122"/>
                      </a:endParaRPr>
                    </a:p>
                  </a:txBody>
                  <a:tcPr marL="90000" marR="90000" marT="46800" marB="46800">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endParaRPr lang="zh-CN" altLang="en-US" b="1" dirty="0">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9550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a:buNone/>
                      </a:pPr>
                      <a:r>
                        <a:rPr lang="en-US" altLang="zh-CN" b="1">
                          <a:latin typeface="华文楷体" pitchFamily="2" charset="-122"/>
                          <a:ea typeface="华文楷体" pitchFamily="2" charset="-122"/>
                        </a:rPr>
                        <a:t>11600</a:t>
                      </a:r>
                      <a:endParaRPr lang="en-US" altLang="zh-CN" b="1">
                        <a:latin typeface="华文楷体" pitchFamily="2" charset="-122"/>
                        <a:ea typeface="华文楷体" pitchFamily="2" charset="-122"/>
                      </a:endParaRPr>
                    </a:p>
                  </a:txBody>
                  <a:tcPr marL="90000" marR="90000" marT="46800" marB="46800">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r>
            </a:tbl>
          </a:graphicData>
        </a:graphic>
      </p:graphicFrame>
      <p:sp>
        <p:nvSpPr>
          <p:cNvPr id="188451" name="文本框 1006631"/>
          <p:cNvSpPr txBox="1"/>
          <p:nvPr/>
        </p:nvSpPr>
        <p:spPr>
          <a:xfrm>
            <a:off x="468313" y="4005263"/>
            <a:ext cx="8496300" cy="2228850"/>
          </a:xfrm>
          <a:prstGeom prst="rect">
            <a:avLst/>
          </a:prstGeom>
          <a:noFill/>
          <a:ln w="25400">
            <a:noFill/>
          </a:ln>
        </p:spPr>
        <p:txBody>
          <a:bodyPr lIns="90000" tIns="46800" rIns="90000" bIns="46800" anchor="t">
            <a:spAutoFit/>
          </a:bodyPr>
          <a:p>
            <a:pPr>
              <a:spcBef>
                <a:spcPct val="50000"/>
              </a:spcBef>
            </a:pPr>
            <a:r>
              <a:rPr lang="en-US" altLang="zh-CN" sz="2800" b="1">
                <a:latin typeface="华文楷体" pitchFamily="2" charset="-122"/>
                <a:ea typeface="华文楷体" pitchFamily="2" charset="-122"/>
              </a:rPr>
              <a:t>(1)</a:t>
            </a:r>
            <a:r>
              <a:rPr lang="zh-CN" altLang="en-US" sz="2800" b="1" dirty="0">
                <a:latin typeface="华文楷体" pitchFamily="2" charset="-122"/>
                <a:ea typeface="华文楷体" pitchFamily="2" charset="-122"/>
              </a:rPr>
              <a:t>为什么锂原子失去第二个电子所需能量远大于失去第一个电子所需能量</a:t>
            </a:r>
            <a:r>
              <a:rPr lang="en-US" altLang="zh-CN" sz="2800" b="1">
                <a:latin typeface="华文楷体" pitchFamily="2" charset="-122"/>
                <a:ea typeface="华文楷体" pitchFamily="2" charset="-122"/>
              </a:rPr>
              <a:t>?</a:t>
            </a:r>
            <a:endParaRPr lang="en-US" altLang="zh-CN" sz="2800" b="1">
              <a:latin typeface="华文楷体" pitchFamily="2" charset="-122"/>
              <a:ea typeface="华文楷体" pitchFamily="2" charset="-122"/>
            </a:endParaRPr>
          </a:p>
          <a:p>
            <a:pPr>
              <a:spcBef>
                <a:spcPct val="50000"/>
              </a:spcBef>
            </a:pPr>
            <a:r>
              <a:rPr lang="en-US" altLang="zh-CN" sz="2800" b="1">
                <a:latin typeface="华文楷体" pitchFamily="2" charset="-122"/>
                <a:ea typeface="华文楷体" pitchFamily="2" charset="-122"/>
              </a:rPr>
              <a:t>(2)X</a:t>
            </a:r>
            <a:r>
              <a:rPr lang="zh-CN" altLang="en-US" sz="2800" b="1" dirty="0">
                <a:latin typeface="华文楷体" pitchFamily="2" charset="-122"/>
                <a:ea typeface="华文楷体" pitchFamily="2" charset="-122"/>
              </a:rPr>
              <a:t>元素的硫酸盐的化学式为</a:t>
            </a:r>
            <a:r>
              <a:rPr lang="zh-CN" altLang="en-US" sz="2800" b="1" u="sng" dirty="0">
                <a:latin typeface="华文楷体" pitchFamily="2" charset="-122"/>
                <a:ea typeface="华文楷体" pitchFamily="2" charset="-122"/>
              </a:rPr>
              <a:t>                </a:t>
            </a:r>
            <a:r>
              <a:rPr lang="zh-CN" altLang="en-US" sz="2800" b="1" dirty="0">
                <a:latin typeface="华文楷体" pitchFamily="2" charset="-122"/>
                <a:ea typeface="华文楷体" pitchFamily="2" charset="-122"/>
              </a:rPr>
              <a:t>。</a:t>
            </a:r>
            <a:endParaRPr lang="zh-CN" altLang="en-US" sz="2800" b="1" dirty="0">
              <a:latin typeface="华文楷体" pitchFamily="2" charset="-122"/>
              <a:ea typeface="华文楷体" pitchFamily="2" charset="-122"/>
            </a:endParaRPr>
          </a:p>
          <a:p>
            <a:pPr>
              <a:spcBef>
                <a:spcPct val="50000"/>
              </a:spcBef>
            </a:pPr>
            <a:r>
              <a:rPr lang="en-US" altLang="zh-CN" sz="2800" b="1">
                <a:latin typeface="华文楷体" pitchFamily="2" charset="-122"/>
                <a:ea typeface="华文楷体" pitchFamily="2" charset="-122"/>
              </a:rPr>
              <a:t>(3)Y</a:t>
            </a:r>
            <a:r>
              <a:rPr lang="zh-CN" altLang="en-US" sz="2800" b="1" dirty="0">
                <a:latin typeface="华文楷体" pitchFamily="2" charset="-122"/>
                <a:ea typeface="华文楷体" pitchFamily="2" charset="-122"/>
              </a:rPr>
              <a:t>是周期表中 </a:t>
            </a:r>
            <a:r>
              <a:rPr lang="zh-CN" altLang="en-US" sz="2800" b="1" u="sng" dirty="0">
                <a:latin typeface="华文楷体" pitchFamily="2" charset="-122"/>
                <a:ea typeface="华文楷体" pitchFamily="2" charset="-122"/>
              </a:rPr>
              <a:t>                    </a:t>
            </a:r>
            <a:r>
              <a:rPr lang="zh-CN" altLang="en-US" sz="2800" b="1" dirty="0">
                <a:latin typeface="华文楷体" pitchFamily="2" charset="-122"/>
                <a:ea typeface="华文楷体" pitchFamily="2" charset="-122"/>
              </a:rPr>
              <a:t>族元素。</a:t>
            </a:r>
            <a:endParaRPr lang="zh-CN" altLang="en-US" sz="2800" b="1" dirty="0">
              <a:latin typeface="华文楷体" pitchFamily="2" charset="-122"/>
              <a:ea typeface="华文楷体" pitchFamily="2" charset="-122"/>
            </a:endParaRPr>
          </a:p>
        </p:txBody>
      </p:sp>
      <p:sp>
        <p:nvSpPr>
          <p:cNvPr id="185347" name="文本框 1007618"/>
          <p:cNvSpPr txBox="1"/>
          <p:nvPr/>
        </p:nvSpPr>
        <p:spPr>
          <a:xfrm>
            <a:off x="684530" y="0"/>
            <a:ext cx="3062605" cy="523240"/>
          </a:xfrm>
          <a:prstGeom prst="rect">
            <a:avLst/>
          </a:prstGeom>
          <a:noFill/>
          <a:ln w="25400">
            <a:noFill/>
          </a:ln>
        </p:spPr>
        <p:txBody>
          <a:bodyPr wrap="square" lIns="90000" tIns="46800" rIns="90000" bIns="46800" anchor="t">
            <a:spAutoFit/>
          </a:bodyPr>
          <a:p>
            <a:pPr>
              <a:spcBef>
                <a:spcPct val="50000"/>
              </a:spcBef>
            </a:pPr>
            <a:r>
              <a:rPr lang="en-US" altLang="zh-CN" sz="2800" b="1" dirty="0">
                <a:solidFill>
                  <a:srgbClr val="FFFF00"/>
                </a:solidFill>
                <a:latin typeface="Times New Roman" panose="02020603050405020304" charset="0"/>
                <a:ea typeface="华文隶书" pitchFamily="2" charset="-122"/>
              </a:rPr>
              <a:t>9.</a:t>
            </a:r>
            <a:r>
              <a:rPr lang="zh-CN" altLang="en-US" sz="2800" b="1" dirty="0">
                <a:solidFill>
                  <a:srgbClr val="FFFF00"/>
                </a:solidFill>
                <a:latin typeface="Times New Roman" panose="02020603050405020304" charset="0"/>
                <a:ea typeface="华文隶书" pitchFamily="2" charset="-122"/>
              </a:rPr>
              <a:t>综合</a:t>
            </a:r>
            <a:endParaRPr lang="zh-CN" altLang="en-US" sz="2800" b="1" dirty="0">
              <a:solidFill>
                <a:srgbClr val="FFFF00"/>
              </a:solidFill>
              <a:latin typeface="Times New Roman" panose="02020603050405020304" charset="0"/>
              <a:ea typeface="华文隶书" pitchFamily="2"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graphicFrame>
        <p:nvGraphicFramePr>
          <p:cNvPr id="1014508" name="表格 1014507"/>
          <p:cNvGraphicFramePr/>
          <p:nvPr>
            <p:custDataLst>
              <p:tags r:id="rId1"/>
            </p:custDataLst>
          </p:nvPr>
        </p:nvGraphicFramePr>
        <p:xfrm>
          <a:off x="0" y="620713"/>
          <a:ext cx="9144000" cy="5616575"/>
        </p:xfrm>
        <a:graphic>
          <a:graphicData uri="http://schemas.openxmlformats.org/drawingml/2006/table">
            <a:tbl>
              <a:tblPr/>
              <a:tblGrid>
                <a:gridCol w="1466850"/>
                <a:gridCol w="812800"/>
                <a:gridCol w="647700"/>
                <a:gridCol w="650875"/>
                <a:gridCol w="654050"/>
                <a:gridCol w="652463"/>
                <a:gridCol w="815975"/>
                <a:gridCol w="557212"/>
                <a:gridCol w="665163"/>
                <a:gridCol w="735012"/>
                <a:gridCol w="658813"/>
                <a:gridCol w="827087"/>
              </a:tblGrid>
              <a:tr h="674688">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zh-CN" altLang="en-US" sz="2400" b="1" dirty="0">
                          <a:latin typeface="华文楷体" pitchFamily="2" charset="-122"/>
                          <a:ea typeface="华文楷体" pitchFamily="2" charset="-122"/>
                        </a:rPr>
                        <a:t>能层</a:t>
                      </a:r>
                      <a:r>
                        <a:rPr lang="en-US" altLang="zh-CN" sz="2400" b="1">
                          <a:latin typeface="华文楷体" pitchFamily="2" charset="-122"/>
                          <a:ea typeface="华文楷体" pitchFamily="2" charset="-122"/>
                        </a:rPr>
                        <a:t>n</a:t>
                      </a:r>
                      <a:endParaRPr lang="en-US" altLang="zh-CN" sz="2400" b="1">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en-US" altLang="zh-CN" sz="2400" b="1">
                          <a:latin typeface="华文楷体" pitchFamily="2" charset="-122"/>
                          <a:ea typeface="华文楷体" pitchFamily="2" charset="-122"/>
                        </a:rPr>
                        <a:t>1</a:t>
                      </a:r>
                      <a:endParaRPr lang="en-US" altLang="zh-CN" sz="2400" b="1">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en-US" altLang="zh-CN" sz="2400" b="1">
                          <a:latin typeface="华文楷体" pitchFamily="2" charset="-122"/>
                          <a:ea typeface="华文楷体" pitchFamily="2" charset="-122"/>
                        </a:rPr>
                        <a:t>2</a:t>
                      </a:r>
                      <a:endParaRPr lang="en-US" altLang="zh-CN" sz="2400" b="1">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3">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en-US" altLang="zh-CN" sz="2400" b="1">
                          <a:latin typeface="华文楷体" pitchFamily="2" charset="-122"/>
                          <a:ea typeface="华文楷体" pitchFamily="2" charset="-122"/>
                        </a:rPr>
                        <a:t>3</a:t>
                      </a:r>
                      <a:endParaRPr lang="en-US" altLang="zh-CN" sz="2400" b="1">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en-US" altLang="zh-CN" sz="2400" b="1">
                          <a:latin typeface="华文楷体" pitchFamily="2" charset="-122"/>
                          <a:ea typeface="华文楷体" pitchFamily="2" charset="-122"/>
                        </a:rPr>
                        <a:t>4</a:t>
                      </a:r>
                      <a:endParaRPr lang="en-US" altLang="zh-CN" sz="2400" b="1">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01675">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zh-CN" altLang="en-US" sz="2400" b="1" dirty="0">
                          <a:latin typeface="华文楷体" pitchFamily="2" charset="-122"/>
                          <a:ea typeface="华文楷体" pitchFamily="2" charset="-122"/>
                        </a:rPr>
                        <a:t>符 号</a:t>
                      </a:r>
                      <a:endParaRPr lang="zh-CN" altLang="en-US" sz="2400" b="1" dirty="0">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en-US" altLang="zh-CN" sz="2400" b="1">
                          <a:solidFill>
                            <a:srgbClr val="003399"/>
                          </a:solidFill>
                          <a:latin typeface="华文楷体" pitchFamily="2" charset="-122"/>
                          <a:ea typeface="华文楷体" pitchFamily="2" charset="-122"/>
                        </a:rPr>
                        <a:t>K</a:t>
                      </a:r>
                      <a:endParaRPr lang="en-US" altLang="zh-CN" sz="2400" b="1">
                        <a:solidFill>
                          <a:srgbClr val="003399"/>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en-US" altLang="zh-CN" sz="2400" b="1">
                          <a:solidFill>
                            <a:srgbClr val="003399"/>
                          </a:solidFill>
                          <a:latin typeface="华文楷体" pitchFamily="2" charset="-122"/>
                          <a:ea typeface="华文楷体" pitchFamily="2" charset="-122"/>
                        </a:rPr>
                        <a:t>L</a:t>
                      </a:r>
                      <a:endParaRPr lang="en-US" altLang="zh-CN" sz="2400" b="1">
                        <a:solidFill>
                          <a:srgbClr val="003399"/>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3">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en-US" altLang="zh-CN" sz="2400" b="1">
                          <a:solidFill>
                            <a:srgbClr val="003399"/>
                          </a:solidFill>
                          <a:latin typeface="华文楷体" pitchFamily="2" charset="-122"/>
                          <a:ea typeface="华文楷体" pitchFamily="2" charset="-122"/>
                        </a:rPr>
                        <a:t>M</a:t>
                      </a:r>
                      <a:endParaRPr lang="en-US" altLang="zh-CN" sz="2400" b="1">
                        <a:solidFill>
                          <a:srgbClr val="003399"/>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en-US" altLang="zh-CN" sz="2400" b="1">
                          <a:solidFill>
                            <a:srgbClr val="003399"/>
                          </a:solidFill>
                          <a:latin typeface="华文楷体" pitchFamily="2" charset="-122"/>
                          <a:ea typeface="华文楷体" pitchFamily="2" charset="-122"/>
                        </a:rPr>
                        <a:t>N</a:t>
                      </a:r>
                      <a:endParaRPr lang="en-US" altLang="zh-CN" sz="2400" b="1">
                        <a:solidFill>
                          <a:srgbClr val="003399"/>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003399"/>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33462">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zh-CN" altLang="en-US" sz="2400" b="1" dirty="0">
                          <a:latin typeface="华文楷体" pitchFamily="2" charset="-122"/>
                          <a:ea typeface="华文楷体" pitchFamily="2" charset="-122"/>
                        </a:rPr>
                        <a:t>能级</a:t>
                      </a:r>
                      <a:endParaRPr lang="zh-CN" altLang="en-US" sz="2400" b="1" dirty="0">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buNone/>
                      </a:pPr>
                      <a:endParaRPr lang="zh-CN" altLang="en-US" sz="2400" b="1" dirty="0">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68388">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zh-CN" altLang="en-US" sz="2400" b="1" dirty="0">
                          <a:latin typeface="华文楷体" pitchFamily="2" charset="-122"/>
                          <a:ea typeface="华文楷体" pitchFamily="2" charset="-122"/>
                        </a:rPr>
                        <a:t>轨道数</a:t>
                      </a:r>
                      <a:endParaRPr lang="zh-CN" altLang="en-US" sz="2400" b="1" dirty="0">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buNone/>
                      </a:pPr>
                      <a:endParaRPr lang="zh-CN" altLang="en-US" sz="2400" b="1" dirty="0">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69975">
                <a:tc row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r>
                        <a:rPr lang="zh-CN" altLang="en-US" sz="2400" b="1" dirty="0">
                          <a:latin typeface="华文楷体" pitchFamily="2" charset="-122"/>
                          <a:ea typeface="华文楷体" pitchFamily="2" charset="-122"/>
                        </a:rPr>
                        <a:t>最多容纳的电子数</a:t>
                      </a:r>
                      <a:endParaRPr lang="zh-CN" altLang="en-US" sz="2400" b="1" dirty="0">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buNone/>
                      </a:pPr>
                      <a:endParaRPr lang="zh-CN" altLang="en-US" sz="2400" b="1" dirty="0">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68387">
                <a:tc vMerge="1">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2">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3">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lgn="ctr" eaLnBrk="0" hangingPunct="0">
                        <a:spcBef>
                          <a:spcPct val="0"/>
                        </a:spcBef>
                        <a:buClrTx/>
                        <a:buNone/>
                      </a:pPr>
                      <a:endParaRPr lang="en-US" altLang="zh-CN" sz="2400" b="1">
                        <a:solidFill>
                          <a:srgbClr val="FF3300"/>
                        </a:solidFill>
                        <a:latin typeface="华文楷体" pitchFamily="2" charset="-122"/>
                        <a:ea typeface="华文楷体" pitchFamily="2" charset="-122"/>
                      </a:endParaRPr>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342900" lvl="0" indent="-342900" algn="l" defTabSz="914400" rtl="0" eaLnBrk="1" fontAlgn="base" latinLnBrk="0" hangingPunct="1">
                        <a:lnSpc>
                          <a:spcPct val="100000"/>
                        </a:lnSpc>
                        <a:spcBef>
                          <a:spcPct val="20000"/>
                        </a:spcBef>
                        <a:spcAft>
                          <a:spcPct val="0"/>
                        </a:spcAft>
                        <a:buClr>
                          <a:schemeClr val="hlink"/>
                        </a:buClr>
                        <a:buSzTx/>
                        <a:buFontTx/>
                        <a:buChar char="•"/>
                        <a:defRPr sz="2800" u="none" kern="1200" baseline="0">
                          <a:solidFill>
                            <a:schemeClr val="tx1"/>
                          </a:solidFill>
                          <a:latin typeface="Times New Roman" panose="02020603050405020304"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Times New Roman" panose="02020603050405020304"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Tx/>
                        <a:buSzTx/>
                        <a:buFontTx/>
                        <a:buChar char="•"/>
                        <a:defRPr sz="2000" b="0" i="0" u="none" kern="1200" baseline="0">
                          <a:solidFill>
                            <a:schemeClr val="tx1"/>
                          </a:solidFill>
                          <a:latin typeface="Times New Roman" panose="02020603050405020304"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Times New Roman" panose="02020603050405020304" charset="0"/>
                          <a:ea typeface="宋体" panose="02010600030101010101" pitchFamily="2" charset="-122"/>
                        </a:defRPr>
                      </a:lvl5pPr>
                    </a:lstStyle>
                    <a:p>
                      <a:pPr marL="0" lvl="0" indent="0">
                        <a:buNone/>
                      </a:pPr>
                      <a:endParaRPr lang="zh-CN" altLang="en-US" baseline="30000" dirty="0"/>
                    </a:p>
                  </a:txBody>
                  <a:tcPr marL="90000" marR="90000" marT="46800" marB="46800" anchor="ctr" anchorCtr="1">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7244" name="文本框 1014424"/>
          <p:cNvSpPr txBox="1"/>
          <p:nvPr/>
        </p:nvSpPr>
        <p:spPr>
          <a:xfrm>
            <a:off x="468313" y="0"/>
            <a:ext cx="6335712" cy="523240"/>
          </a:xfrm>
          <a:prstGeom prst="rect">
            <a:avLst/>
          </a:prstGeom>
          <a:noFill/>
          <a:ln w="25400">
            <a:noFill/>
          </a:ln>
        </p:spPr>
        <p:txBody>
          <a:bodyPr lIns="90000" tIns="46800" rIns="90000" bIns="46800" anchor="t">
            <a:spAutoFit/>
          </a:bodyPr>
          <a:p>
            <a:pPr algn="ctr">
              <a:spcBef>
                <a:spcPct val="50000"/>
              </a:spcBef>
            </a:pPr>
            <a:r>
              <a:rPr lang="en-US" altLang="zh-CN" sz="2800" b="1" dirty="0">
                <a:solidFill>
                  <a:srgbClr val="FFFF00"/>
                </a:solidFill>
                <a:latin typeface="Times New Roman" panose="02020603050405020304" charset="0"/>
                <a:ea typeface="华文隶书" pitchFamily="2" charset="-122"/>
              </a:rPr>
              <a:t>1.</a:t>
            </a:r>
            <a:r>
              <a:rPr lang="zh-CN" altLang="en-US" sz="2800" b="1" dirty="0">
                <a:solidFill>
                  <a:srgbClr val="FFFF00"/>
                </a:solidFill>
                <a:latin typeface="Times New Roman" panose="02020603050405020304" charset="0"/>
                <a:ea typeface="华文隶书" pitchFamily="2" charset="-122"/>
              </a:rPr>
              <a:t>能层、能级、原子轨道之间的关系：</a:t>
            </a:r>
            <a:endParaRPr lang="zh-CN" altLang="en-US" sz="2800" b="1" dirty="0">
              <a:solidFill>
                <a:srgbClr val="FFFF00"/>
              </a:solidFill>
              <a:latin typeface="Times New Roman" panose="02020603050405020304" charset="0"/>
              <a:ea typeface="华文隶书"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5105"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75106" name="文本占位符 1016833"/>
          <p:cNvSpPr>
            <a:spLocks noGrp="1"/>
          </p:cNvSpPr>
          <p:nvPr>
            <p:ph idx="1"/>
          </p:nvPr>
        </p:nvSpPr>
        <p:spPr>
          <a:xfrm>
            <a:off x="179388" y="908050"/>
            <a:ext cx="8856662" cy="5400675"/>
          </a:xfrm>
          <a:noFill/>
          <a:ln>
            <a:noFill/>
          </a:ln>
        </p:spPr>
        <p:txBody>
          <a:bodyPr anchor="t"/>
          <a:p>
            <a:pPr marL="0" indent="0">
              <a:lnSpc>
                <a:spcPct val="90000"/>
              </a:lnSpc>
              <a:buNone/>
            </a:pPr>
            <a:r>
              <a:rPr lang="en-US" altLang="zh-CN" sz="3500" b="1">
                <a:latin typeface="华文楷体" pitchFamily="2" charset="-122"/>
                <a:ea typeface="华文楷体" pitchFamily="2" charset="-122"/>
              </a:rPr>
              <a:t>①</a:t>
            </a:r>
            <a:r>
              <a:rPr lang="zh-CN" altLang="en-US" sz="3500" b="1" dirty="0">
                <a:latin typeface="华文楷体" pitchFamily="2" charset="-122"/>
                <a:ea typeface="华文楷体" pitchFamily="2" charset="-122"/>
              </a:rPr>
              <a:t>能量最低理</a:t>
            </a:r>
            <a:endParaRPr lang="zh-CN" altLang="en-US" sz="3500" b="1" dirty="0">
              <a:latin typeface="华文楷体" pitchFamily="2" charset="-122"/>
              <a:ea typeface="华文楷体" pitchFamily="2" charset="-122"/>
            </a:endParaRPr>
          </a:p>
          <a:p>
            <a:pPr marL="0" indent="0">
              <a:lnSpc>
                <a:spcPct val="90000"/>
              </a:lnSpc>
              <a:buNone/>
            </a:pPr>
            <a:r>
              <a:rPr lang="en-US" altLang="zh-CN" sz="3500" b="1">
                <a:latin typeface="华文楷体" pitchFamily="2" charset="-122"/>
                <a:ea typeface="华文楷体" pitchFamily="2" charset="-122"/>
              </a:rPr>
              <a:t>②</a:t>
            </a:r>
            <a:r>
              <a:rPr lang="zh-CN" altLang="en-US" sz="3500" b="1" dirty="0">
                <a:latin typeface="华文楷体" pitchFamily="2" charset="-122"/>
                <a:ea typeface="华文楷体" pitchFamily="2" charset="-122"/>
              </a:rPr>
              <a:t>泡利理：</a:t>
            </a:r>
            <a:endParaRPr lang="zh-CN" altLang="en-US" sz="3500" b="1" dirty="0">
              <a:latin typeface="华文楷体" pitchFamily="2" charset="-122"/>
              <a:ea typeface="华文楷体" pitchFamily="2" charset="-122"/>
            </a:endParaRPr>
          </a:p>
          <a:p>
            <a:pPr marL="0" indent="0">
              <a:lnSpc>
                <a:spcPct val="90000"/>
              </a:lnSpc>
              <a:buNone/>
            </a:pPr>
            <a:r>
              <a:rPr lang="en-US" altLang="zh-CN" sz="3500" b="1">
                <a:latin typeface="华文楷体" pitchFamily="2" charset="-122"/>
                <a:ea typeface="华文楷体" pitchFamily="2" charset="-122"/>
              </a:rPr>
              <a:t>③</a:t>
            </a:r>
            <a:r>
              <a:rPr lang="zh-CN" altLang="en-US" sz="3500" b="1" dirty="0">
                <a:latin typeface="华文楷体" pitchFamily="2" charset="-122"/>
                <a:ea typeface="华文楷体" pitchFamily="2" charset="-122"/>
              </a:rPr>
              <a:t>洪特规则：</a:t>
            </a:r>
            <a:endParaRPr lang="zh-CN" altLang="en-US" sz="3500" b="1" dirty="0">
              <a:latin typeface="华文楷体" pitchFamily="2" charset="-122"/>
              <a:ea typeface="华文楷体" pitchFamily="2" charset="-122"/>
            </a:endParaRPr>
          </a:p>
          <a:p>
            <a:pPr marL="0" indent="0">
              <a:lnSpc>
                <a:spcPct val="90000"/>
              </a:lnSpc>
              <a:buNone/>
            </a:pPr>
            <a:r>
              <a:rPr lang="zh-CN" altLang="en-US" sz="3500" b="1" dirty="0">
                <a:latin typeface="华文楷体" pitchFamily="2" charset="-122"/>
                <a:ea typeface="华文楷体" pitchFamily="2" charset="-122"/>
              </a:rPr>
              <a:t>（</a:t>
            </a:r>
            <a:r>
              <a:rPr lang="en-US" altLang="zh-CN" sz="3500" b="1">
                <a:latin typeface="华文楷体" pitchFamily="2" charset="-122"/>
                <a:ea typeface="华文楷体" pitchFamily="2" charset="-122"/>
              </a:rPr>
              <a:t>1</a:t>
            </a:r>
            <a:r>
              <a:rPr lang="zh-CN" altLang="en-US" sz="3500" b="1" dirty="0">
                <a:latin typeface="华文楷体" pitchFamily="2" charset="-122"/>
                <a:ea typeface="华文楷体" pitchFamily="2" charset="-122"/>
              </a:rPr>
              <a:t>）</a:t>
            </a:r>
            <a:r>
              <a:rPr lang="zh-CN" altLang="en-US" sz="3500" b="1" u="sng" dirty="0">
                <a:latin typeface="华文楷体" pitchFamily="2" charset="-122"/>
                <a:ea typeface="华文楷体" pitchFamily="2" charset="-122"/>
              </a:rPr>
              <a:t>                   </a:t>
            </a:r>
            <a:r>
              <a:rPr lang="zh-CN" altLang="en-US" sz="3500" b="1" dirty="0">
                <a:latin typeface="华文楷体" pitchFamily="2" charset="-122"/>
                <a:ea typeface="华文楷体" pitchFamily="2" charset="-122"/>
              </a:rPr>
              <a:t> 。</a:t>
            </a:r>
            <a:endParaRPr lang="zh-CN" altLang="en-US" sz="3500" b="1" dirty="0">
              <a:latin typeface="华文楷体" pitchFamily="2" charset="-122"/>
              <a:ea typeface="华文楷体" pitchFamily="2" charset="-122"/>
            </a:endParaRPr>
          </a:p>
          <a:p>
            <a:pPr marL="0" indent="0">
              <a:lnSpc>
                <a:spcPct val="90000"/>
              </a:lnSpc>
              <a:buNone/>
            </a:pPr>
            <a:r>
              <a:rPr lang="zh-CN" altLang="en-US" sz="3500" b="1" dirty="0">
                <a:latin typeface="华文楷体" pitchFamily="2" charset="-122"/>
                <a:ea typeface="华文楷体" pitchFamily="2" charset="-122"/>
              </a:rPr>
              <a:t>                        （</a:t>
            </a:r>
            <a:r>
              <a:rPr lang="en-US" altLang="zh-CN" sz="3500" b="1">
                <a:latin typeface="华文楷体" pitchFamily="2" charset="-122"/>
                <a:ea typeface="华文楷体" pitchFamily="2" charset="-122"/>
              </a:rPr>
              <a:t>2</a:t>
            </a:r>
            <a:r>
              <a:rPr lang="zh-CN" altLang="en-US" sz="3500" b="1" dirty="0">
                <a:latin typeface="华文楷体" pitchFamily="2" charset="-122"/>
                <a:ea typeface="华文楷体" pitchFamily="2" charset="-122"/>
              </a:rPr>
              <a:t>）</a:t>
            </a:r>
            <a:r>
              <a:rPr lang="zh-CN" altLang="en-US" sz="3500" b="1" u="sng" dirty="0">
                <a:latin typeface="华文楷体" pitchFamily="2" charset="-122"/>
                <a:ea typeface="华文楷体" pitchFamily="2" charset="-122"/>
              </a:rPr>
              <a:t>                       </a:t>
            </a:r>
            <a:r>
              <a:rPr lang="zh-CN" altLang="en-US" sz="3500" b="1" dirty="0">
                <a:latin typeface="华文楷体" pitchFamily="2" charset="-122"/>
                <a:ea typeface="华文楷体" pitchFamily="2" charset="-122"/>
              </a:rPr>
              <a:t> 。</a:t>
            </a:r>
            <a:endParaRPr lang="zh-CN" altLang="en-US" sz="3500" b="1" dirty="0">
              <a:latin typeface="华文楷体" pitchFamily="2" charset="-122"/>
              <a:ea typeface="华文楷体" pitchFamily="2" charset="-122"/>
            </a:endParaRPr>
          </a:p>
          <a:p>
            <a:pPr marL="0" indent="0">
              <a:lnSpc>
                <a:spcPct val="90000"/>
              </a:lnSpc>
              <a:buNone/>
            </a:pPr>
            <a:r>
              <a:rPr lang="zh-CN" altLang="en-US" sz="3500" b="1" dirty="0">
                <a:latin typeface="华文楷体" pitchFamily="2" charset="-122"/>
                <a:ea typeface="华文楷体" pitchFamily="2" charset="-122"/>
              </a:rPr>
              <a:t>   以上使得原子核外电子排布最外层不超过</a:t>
            </a:r>
            <a:r>
              <a:rPr lang="en-US" altLang="zh-CN" sz="3500" b="1">
                <a:latin typeface="华文楷体" pitchFamily="2" charset="-122"/>
                <a:ea typeface="华文楷体" pitchFamily="2" charset="-122"/>
              </a:rPr>
              <a:t>8</a:t>
            </a:r>
            <a:r>
              <a:rPr lang="zh-CN" altLang="en-US" sz="3500" b="1" dirty="0">
                <a:latin typeface="华文楷体" pitchFamily="2" charset="-122"/>
                <a:ea typeface="华文楷体" pitchFamily="2" charset="-122"/>
              </a:rPr>
              <a:t>个电子，次外层最多不超过</a:t>
            </a:r>
            <a:r>
              <a:rPr lang="en-US" altLang="zh-CN" sz="3500" b="1">
                <a:latin typeface="华文楷体" pitchFamily="2" charset="-122"/>
                <a:ea typeface="华文楷体" pitchFamily="2" charset="-122"/>
              </a:rPr>
              <a:t>18</a:t>
            </a:r>
            <a:r>
              <a:rPr lang="zh-CN" altLang="en-US" sz="3500" b="1" dirty="0">
                <a:latin typeface="华文楷体" pitchFamily="2" charset="-122"/>
                <a:ea typeface="华文楷体" pitchFamily="2" charset="-122"/>
              </a:rPr>
              <a:t>个电子等。</a:t>
            </a:r>
            <a:endParaRPr lang="zh-CN" altLang="en-US" sz="3500" b="1" dirty="0">
              <a:latin typeface="华文楷体" pitchFamily="2" charset="-122"/>
              <a:ea typeface="华文楷体" pitchFamily="2" charset="-122"/>
            </a:endParaRPr>
          </a:p>
          <a:p>
            <a:pPr marL="0" indent="0">
              <a:lnSpc>
                <a:spcPct val="90000"/>
              </a:lnSpc>
              <a:buNone/>
            </a:pPr>
            <a:r>
              <a:rPr lang="zh-CN" altLang="en-US" sz="3500" b="1" dirty="0">
                <a:latin typeface="华文楷体" pitchFamily="2" charset="-122"/>
                <a:ea typeface="华文楷体" pitchFamily="2" charset="-122"/>
              </a:rPr>
              <a:t>   </a:t>
            </a:r>
            <a:r>
              <a:rPr lang="zh-CN" altLang="en-US" sz="3500" b="1" dirty="0">
                <a:solidFill>
                  <a:srgbClr val="FF3300"/>
                </a:solidFill>
                <a:latin typeface="华文楷体" pitchFamily="2" charset="-122"/>
                <a:ea typeface="华文楷体" pitchFamily="2" charset="-122"/>
              </a:rPr>
              <a:t>基态与激发态</a:t>
            </a:r>
            <a:r>
              <a:rPr lang="zh-CN" altLang="en-US" sz="3500" b="1" dirty="0">
                <a:latin typeface="华文楷体" pitchFamily="2" charset="-122"/>
                <a:ea typeface="华文楷体" pitchFamily="2" charset="-122"/>
              </a:rPr>
              <a:t>：</a:t>
            </a:r>
            <a:endParaRPr lang="zh-CN" altLang="en-US" sz="3500" b="1" dirty="0">
              <a:latin typeface="华文楷体" pitchFamily="2" charset="-122"/>
              <a:ea typeface="华文楷体" pitchFamily="2" charset="-122"/>
            </a:endParaRPr>
          </a:p>
        </p:txBody>
      </p:sp>
      <p:sp>
        <p:nvSpPr>
          <p:cNvPr id="175107" name="文本框 1016834"/>
          <p:cNvSpPr txBox="1"/>
          <p:nvPr/>
        </p:nvSpPr>
        <p:spPr>
          <a:xfrm>
            <a:off x="755650" y="0"/>
            <a:ext cx="3887788" cy="523240"/>
          </a:xfrm>
          <a:prstGeom prst="rect">
            <a:avLst/>
          </a:prstGeom>
          <a:noFill/>
          <a:ln w="25400">
            <a:noFill/>
          </a:ln>
        </p:spPr>
        <p:txBody>
          <a:bodyPr lIns="90000" tIns="46800" rIns="90000" bIns="46800" anchor="t">
            <a:spAutoFit/>
          </a:bodyPr>
          <a:p>
            <a:pPr algn="ctr">
              <a:spcBef>
                <a:spcPct val="50000"/>
              </a:spcBef>
            </a:pPr>
            <a:r>
              <a:rPr lang="en-US" altLang="zh-CN" sz="2800" b="1" dirty="0">
                <a:solidFill>
                  <a:srgbClr val="FFFF00"/>
                </a:solidFill>
                <a:latin typeface="Times New Roman" panose="02020603050405020304" charset="0"/>
                <a:ea typeface="华文隶书" pitchFamily="2" charset="-122"/>
              </a:rPr>
              <a:t>2.</a:t>
            </a:r>
            <a:r>
              <a:rPr lang="zh-CN" altLang="en-US" sz="2800" b="1" dirty="0">
                <a:solidFill>
                  <a:srgbClr val="FFFF00"/>
                </a:solidFill>
                <a:latin typeface="Times New Roman" panose="02020603050405020304" charset="0"/>
                <a:ea typeface="华文隶书" pitchFamily="2" charset="-122"/>
              </a:rPr>
              <a:t>核外电子排布规律</a:t>
            </a:r>
            <a:endParaRPr lang="zh-CN" altLang="en-US" sz="2800" b="1" dirty="0">
              <a:solidFill>
                <a:srgbClr val="FFFF00"/>
              </a:solidFill>
              <a:latin typeface="Times New Roman" panose="02020603050405020304" charset="0"/>
              <a:ea typeface="华文隶书"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6129"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76130" name="文本框 1014787"/>
          <p:cNvSpPr txBox="1"/>
          <p:nvPr/>
        </p:nvSpPr>
        <p:spPr>
          <a:xfrm>
            <a:off x="755650" y="0"/>
            <a:ext cx="3887788" cy="523240"/>
          </a:xfrm>
          <a:prstGeom prst="rect">
            <a:avLst/>
          </a:prstGeom>
          <a:noFill/>
          <a:ln w="25400">
            <a:noFill/>
          </a:ln>
        </p:spPr>
        <p:txBody>
          <a:bodyPr lIns="90000" tIns="46800" rIns="90000" bIns="46800" anchor="t">
            <a:spAutoFit/>
          </a:bodyPr>
          <a:p>
            <a:pPr algn="ctr">
              <a:spcBef>
                <a:spcPct val="50000"/>
              </a:spcBef>
            </a:pPr>
            <a:r>
              <a:rPr lang="en-US" altLang="zh-CN" sz="2800" b="1" dirty="0">
                <a:solidFill>
                  <a:srgbClr val="FFFF00"/>
                </a:solidFill>
                <a:latin typeface="Times New Roman" panose="02020603050405020304" charset="0"/>
                <a:ea typeface="华文隶书" pitchFamily="2" charset="-122"/>
              </a:rPr>
              <a:t>3</a:t>
            </a:r>
            <a:r>
              <a:rPr lang="zh-CN" altLang="en-US" sz="2800" b="1" dirty="0">
                <a:solidFill>
                  <a:srgbClr val="FFFF00"/>
                </a:solidFill>
                <a:latin typeface="Times New Roman" panose="02020603050405020304" charset="0"/>
                <a:ea typeface="华文隶书" pitchFamily="2" charset="-122"/>
              </a:rPr>
              <a:t>、核外电子排布</a:t>
            </a:r>
            <a:endParaRPr lang="zh-CN" altLang="en-US" sz="2800" b="1" dirty="0">
              <a:solidFill>
                <a:srgbClr val="FFFF00"/>
              </a:solidFill>
              <a:latin typeface="Times New Roman" panose="02020603050405020304" charset="0"/>
              <a:ea typeface="华文隶书" pitchFamily="2" charset="-122"/>
            </a:endParaRPr>
          </a:p>
        </p:txBody>
      </p:sp>
      <p:sp>
        <p:nvSpPr>
          <p:cNvPr id="176131" name="文本框 1014790"/>
          <p:cNvSpPr txBox="1"/>
          <p:nvPr/>
        </p:nvSpPr>
        <p:spPr>
          <a:xfrm>
            <a:off x="1138238" y="5589588"/>
            <a:ext cx="184150" cy="457200"/>
          </a:xfrm>
          <a:prstGeom prst="rect">
            <a:avLst/>
          </a:prstGeom>
          <a:noFill/>
          <a:ln w="9525">
            <a:noFill/>
          </a:ln>
        </p:spPr>
        <p:txBody>
          <a:bodyPr wrap="none" anchor="t">
            <a:spAutoFit/>
          </a:bodyPr>
          <a:p>
            <a:endParaRPr lang="zh-CN" altLang="en-US" dirty="0">
              <a:solidFill>
                <a:srgbClr val="0000FF"/>
              </a:solidFill>
              <a:latin typeface="Arial" panose="020B0604020202020204" pitchFamily="34" charset="0"/>
            </a:endParaRPr>
          </a:p>
        </p:txBody>
      </p:sp>
      <p:sp>
        <p:nvSpPr>
          <p:cNvPr id="176132" name="文本框 1014791"/>
          <p:cNvSpPr txBox="1"/>
          <p:nvPr/>
        </p:nvSpPr>
        <p:spPr>
          <a:xfrm>
            <a:off x="1187450" y="765175"/>
            <a:ext cx="6337300" cy="460375"/>
          </a:xfrm>
          <a:prstGeom prst="rect">
            <a:avLst/>
          </a:prstGeom>
          <a:noFill/>
          <a:ln w="9525">
            <a:noFill/>
          </a:ln>
        </p:spPr>
        <p:txBody>
          <a:bodyPr anchor="t">
            <a:spAutoFit/>
          </a:bodyPr>
          <a:p>
            <a:pPr>
              <a:spcBef>
                <a:spcPct val="50000"/>
              </a:spcBef>
            </a:pPr>
            <a:r>
              <a:rPr lang="zh-CN" altLang="en-US" dirty="0">
                <a:solidFill>
                  <a:srgbClr val="0000FF"/>
                </a:solidFill>
                <a:latin typeface="Arial" panose="020B0604020202020204" pitchFamily="34" charset="0"/>
              </a:rPr>
              <a:t>    </a:t>
            </a:r>
            <a:r>
              <a:rPr lang="zh-CN" altLang="en-US" b="1" dirty="0">
                <a:solidFill>
                  <a:srgbClr val="0000FF"/>
                </a:solidFill>
                <a:latin typeface="Arial" panose="020B0604020202020204" pitchFamily="34" charset="0"/>
                <a:ea typeface="华文楷体" pitchFamily="2" charset="-122"/>
              </a:rPr>
              <a:t>用轨道表示式表示出铁原子的核外电子排布</a:t>
            </a:r>
            <a:endParaRPr lang="zh-CN" altLang="en-US" b="1" dirty="0">
              <a:solidFill>
                <a:srgbClr val="0000FF"/>
              </a:solidFill>
              <a:latin typeface="Arial" panose="020B0604020202020204" pitchFamily="34" charset="0"/>
              <a:ea typeface="华文楷体" pitchFamily="2" charset="-122"/>
            </a:endParaRPr>
          </a:p>
        </p:txBody>
      </p:sp>
      <p:sp>
        <p:nvSpPr>
          <p:cNvPr id="1014793" name="矩形 1014792"/>
          <p:cNvSpPr/>
          <p:nvPr/>
        </p:nvSpPr>
        <p:spPr>
          <a:xfrm>
            <a:off x="179388"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4" name="矩形 1014793"/>
          <p:cNvSpPr/>
          <p:nvPr/>
        </p:nvSpPr>
        <p:spPr>
          <a:xfrm>
            <a:off x="900113"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5" name="矩形 1014794"/>
          <p:cNvSpPr/>
          <p:nvPr/>
        </p:nvSpPr>
        <p:spPr>
          <a:xfrm>
            <a:off x="1619250"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6" name="矩形 1014795"/>
          <p:cNvSpPr/>
          <p:nvPr/>
        </p:nvSpPr>
        <p:spPr>
          <a:xfrm>
            <a:off x="2122488"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7" name="矩形 1014796"/>
          <p:cNvSpPr/>
          <p:nvPr/>
        </p:nvSpPr>
        <p:spPr>
          <a:xfrm>
            <a:off x="2627313"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8" name="矩形 1014797"/>
          <p:cNvSpPr/>
          <p:nvPr/>
        </p:nvSpPr>
        <p:spPr>
          <a:xfrm>
            <a:off x="3275013" y="3500438"/>
            <a:ext cx="504825" cy="287337"/>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799" name="矩形 1014798"/>
          <p:cNvSpPr/>
          <p:nvPr/>
        </p:nvSpPr>
        <p:spPr>
          <a:xfrm>
            <a:off x="3922713"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0" name="矩形 1014799"/>
          <p:cNvSpPr/>
          <p:nvPr/>
        </p:nvSpPr>
        <p:spPr>
          <a:xfrm>
            <a:off x="4425950"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1" name="矩形 1014800"/>
          <p:cNvSpPr/>
          <p:nvPr/>
        </p:nvSpPr>
        <p:spPr>
          <a:xfrm>
            <a:off x="4930775"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2" name="矩形 1014801"/>
          <p:cNvSpPr/>
          <p:nvPr/>
        </p:nvSpPr>
        <p:spPr>
          <a:xfrm>
            <a:off x="8388350"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3" name="矩形 1014802"/>
          <p:cNvSpPr/>
          <p:nvPr/>
        </p:nvSpPr>
        <p:spPr>
          <a:xfrm>
            <a:off x="5651500"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4" name="矩形 1014803"/>
          <p:cNvSpPr/>
          <p:nvPr/>
        </p:nvSpPr>
        <p:spPr>
          <a:xfrm>
            <a:off x="6154738"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5" name="矩形 1014804"/>
          <p:cNvSpPr/>
          <p:nvPr/>
        </p:nvSpPr>
        <p:spPr>
          <a:xfrm>
            <a:off x="6659563"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6" name="矩形 1014805"/>
          <p:cNvSpPr/>
          <p:nvPr/>
        </p:nvSpPr>
        <p:spPr>
          <a:xfrm>
            <a:off x="7162800"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07" name="矩形 1014806"/>
          <p:cNvSpPr/>
          <p:nvPr/>
        </p:nvSpPr>
        <p:spPr>
          <a:xfrm>
            <a:off x="7667625" y="3502025"/>
            <a:ext cx="504825" cy="287338"/>
          </a:xfrm>
          <a:prstGeom prst="rect">
            <a:avLst/>
          </a:prstGeom>
          <a:noFill/>
          <a:ln w="25400" cap="flat" cmpd="sng">
            <a:solidFill>
              <a:schemeClr val="tx1"/>
            </a:solidFill>
            <a:prstDash val="solid"/>
            <a:miter/>
            <a:headEnd type="none" w="med" len="med"/>
            <a:tailEnd type="none" w="med" len="med"/>
          </a:ln>
        </p:spPr>
        <p:txBody>
          <a:bodyPr wrap="none" anchor="ctr"/>
          <a:p>
            <a:pPr algn="ctr"/>
            <a:r>
              <a:rPr lang="en-US" altLang="zh-CN" sz="1800">
                <a:solidFill>
                  <a:srgbClr val="0000FF"/>
                </a:solidFill>
                <a:latin typeface="Arial" panose="020B0604020202020204" pitchFamily="34" charset="0"/>
              </a:rPr>
              <a:t>↑</a:t>
            </a:r>
            <a:endParaRPr lang="en-US" altLang="zh-CN" sz="1800">
              <a:solidFill>
                <a:srgbClr val="0000FF"/>
              </a:solidFill>
              <a:latin typeface="Arial" panose="020B0604020202020204" pitchFamily="34" charset="0"/>
            </a:endParaRPr>
          </a:p>
        </p:txBody>
      </p:sp>
      <p:sp>
        <p:nvSpPr>
          <p:cNvPr id="1014816" name="文本框 1014815"/>
          <p:cNvSpPr txBox="1"/>
          <p:nvPr/>
        </p:nvSpPr>
        <p:spPr>
          <a:xfrm>
            <a:off x="0" y="3789363"/>
            <a:ext cx="9144000" cy="457200"/>
          </a:xfrm>
          <a:prstGeom prst="rect">
            <a:avLst/>
          </a:prstGeom>
          <a:noFill/>
          <a:ln w="25400">
            <a:noFill/>
          </a:ln>
        </p:spPr>
        <p:txBody>
          <a:bodyPr lIns="90000" tIns="46800" rIns="90000" bIns="46800" anchor="t">
            <a:spAutoFit/>
          </a:bodyPr>
          <a:p>
            <a:pPr>
              <a:spcBef>
                <a:spcPct val="50000"/>
              </a:spcBef>
            </a:pPr>
            <a:r>
              <a:rPr lang="en-US" altLang="zh-CN">
                <a:latin typeface="Times New Roman" panose="02020603050405020304" charset="0"/>
              </a:rPr>
              <a:t> 1s        2s     2p                   3s     3p                                              3d   4s</a:t>
            </a:r>
            <a:endParaRPr lang="en-US" altLang="zh-CN">
              <a:latin typeface="Times New Roman" panose="02020603050405020304" charset="0"/>
            </a:endParaRPr>
          </a:p>
        </p:txBody>
      </p:sp>
      <p:sp>
        <p:nvSpPr>
          <p:cNvPr id="2" name="文本框 1"/>
          <p:cNvSpPr txBox="1"/>
          <p:nvPr/>
        </p:nvSpPr>
        <p:spPr>
          <a:xfrm>
            <a:off x="1537335" y="1333500"/>
            <a:ext cx="5998210" cy="460375"/>
          </a:xfrm>
          <a:prstGeom prst="rect">
            <a:avLst/>
          </a:prstGeom>
          <a:noFill/>
        </p:spPr>
        <p:txBody>
          <a:bodyPr wrap="none" rtlCol="0" anchor="t">
            <a:spAutoFit/>
          </a:bodyPr>
          <a:p>
            <a:pPr>
              <a:spcBef>
                <a:spcPct val="50000"/>
              </a:spcBef>
            </a:pPr>
            <a:r>
              <a:rPr lang="zh-CN" altLang="en-US" b="1" dirty="0">
                <a:solidFill>
                  <a:srgbClr val="0000FF"/>
                </a:solidFill>
                <a:latin typeface="Arial" panose="020B0604020202020204" pitchFamily="34" charset="0"/>
                <a:ea typeface="华文楷体" pitchFamily="2" charset="-122"/>
                <a:sym typeface="+mn-ea"/>
              </a:rPr>
              <a:t>用电子排布式表示出铁原子的核外电子排布</a:t>
            </a:r>
            <a:endParaRPr lang="zh-CN" altLang="en-US"/>
          </a:p>
        </p:txBody>
      </p:sp>
      <p:sp>
        <p:nvSpPr>
          <p:cNvPr id="3" name="文本框 2"/>
          <p:cNvSpPr txBox="1"/>
          <p:nvPr/>
        </p:nvSpPr>
        <p:spPr>
          <a:xfrm>
            <a:off x="1619250" y="1993265"/>
            <a:ext cx="6304280" cy="460375"/>
          </a:xfrm>
          <a:prstGeom prst="rect">
            <a:avLst/>
          </a:prstGeom>
          <a:noFill/>
        </p:spPr>
        <p:txBody>
          <a:bodyPr wrap="none" rtlCol="0" anchor="t">
            <a:spAutoFit/>
          </a:bodyPr>
          <a:p>
            <a:pPr>
              <a:spcBef>
                <a:spcPct val="50000"/>
              </a:spcBef>
            </a:pPr>
            <a:r>
              <a:rPr lang="zh-CN" altLang="en-US" b="1" dirty="0">
                <a:solidFill>
                  <a:srgbClr val="0000FF"/>
                </a:solidFill>
                <a:latin typeface="Arial" panose="020B0604020202020204" pitchFamily="34" charset="0"/>
                <a:ea typeface="华文楷体" pitchFamily="2" charset="-122"/>
                <a:sym typeface="+mn-ea"/>
              </a:rPr>
              <a:t>用电子排布简式表示出铁原子的核外电子排布</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14793"/>
                                        </p:tgtEl>
                                        <p:attrNameLst>
                                          <p:attrName>style.visibility</p:attrName>
                                        </p:attrNameLst>
                                      </p:cBhvr>
                                      <p:to>
                                        <p:strVal val="visible"/>
                                      </p:to>
                                    </p:set>
                                    <p:animEffect transition="in" filter="blinds(horizontal)">
                                      <p:cBhvr>
                                        <p:cTn id="7" dur="500"/>
                                        <p:tgtEl>
                                          <p:spTgt spid="101479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14794"/>
                                        </p:tgtEl>
                                        <p:attrNameLst>
                                          <p:attrName>style.visibility</p:attrName>
                                        </p:attrNameLst>
                                      </p:cBhvr>
                                      <p:to>
                                        <p:strVal val="visible"/>
                                      </p:to>
                                    </p:set>
                                    <p:animEffect transition="in" filter="blinds(horizontal)">
                                      <p:cBhvr>
                                        <p:cTn id="12" dur="500"/>
                                        <p:tgtEl>
                                          <p:spTgt spid="101479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014795"/>
                                        </p:tgtEl>
                                        <p:attrNameLst>
                                          <p:attrName>style.visibility</p:attrName>
                                        </p:attrNameLst>
                                      </p:cBhvr>
                                      <p:to>
                                        <p:strVal val="visible"/>
                                      </p:to>
                                    </p:set>
                                    <p:animEffect transition="in" filter="blinds(horizontal)">
                                      <p:cBhvr>
                                        <p:cTn id="17" dur="500"/>
                                        <p:tgtEl>
                                          <p:spTgt spid="101479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014796"/>
                                        </p:tgtEl>
                                        <p:attrNameLst>
                                          <p:attrName>style.visibility</p:attrName>
                                        </p:attrNameLst>
                                      </p:cBhvr>
                                      <p:to>
                                        <p:strVal val="visible"/>
                                      </p:to>
                                    </p:set>
                                    <p:animEffect transition="in" filter="blinds(horizontal)">
                                      <p:cBhvr>
                                        <p:cTn id="20" dur="500"/>
                                        <p:tgtEl>
                                          <p:spTgt spid="1014796"/>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014797"/>
                                        </p:tgtEl>
                                        <p:attrNameLst>
                                          <p:attrName>style.visibility</p:attrName>
                                        </p:attrNameLst>
                                      </p:cBhvr>
                                      <p:to>
                                        <p:strVal val="visible"/>
                                      </p:to>
                                    </p:set>
                                    <p:animEffect transition="in" filter="blinds(horizontal)">
                                      <p:cBhvr>
                                        <p:cTn id="23" dur="500"/>
                                        <p:tgtEl>
                                          <p:spTgt spid="101479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014798"/>
                                        </p:tgtEl>
                                        <p:attrNameLst>
                                          <p:attrName>style.visibility</p:attrName>
                                        </p:attrNameLst>
                                      </p:cBhvr>
                                      <p:to>
                                        <p:strVal val="visible"/>
                                      </p:to>
                                    </p:set>
                                    <p:animEffect transition="in" filter="blinds(horizontal)">
                                      <p:cBhvr>
                                        <p:cTn id="28" dur="500"/>
                                        <p:tgtEl>
                                          <p:spTgt spid="1014798"/>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14799"/>
                                        </p:tgtEl>
                                        <p:attrNameLst>
                                          <p:attrName>style.visibility</p:attrName>
                                        </p:attrNameLst>
                                      </p:cBhvr>
                                      <p:to>
                                        <p:strVal val="visible"/>
                                      </p:to>
                                    </p:set>
                                    <p:animEffect transition="in" filter="blinds(horizontal)">
                                      <p:cBhvr>
                                        <p:cTn id="33" dur="500"/>
                                        <p:tgtEl>
                                          <p:spTgt spid="1014799"/>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014800"/>
                                        </p:tgtEl>
                                        <p:attrNameLst>
                                          <p:attrName>style.visibility</p:attrName>
                                        </p:attrNameLst>
                                      </p:cBhvr>
                                      <p:to>
                                        <p:strVal val="visible"/>
                                      </p:to>
                                    </p:set>
                                    <p:animEffect transition="in" filter="blinds(horizontal)">
                                      <p:cBhvr>
                                        <p:cTn id="36" dur="500"/>
                                        <p:tgtEl>
                                          <p:spTgt spid="1014800"/>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014801"/>
                                        </p:tgtEl>
                                        <p:attrNameLst>
                                          <p:attrName>style.visibility</p:attrName>
                                        </p:attrNameLst>
                                      </p:cBhvr>
                                      <p:to>
                                        <p:strVal val="visible"/>
                                      </p:to>
                                    </p:set>
                                    <p:animEffect transition="in" filter="blinds(horizontal)">
                                      <p:cBhvr>
                                        <p:cTn id="39" dur="500"/>
                                        <p:tgtEl>
                                          <p:spTgt spid="1014801"/>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1014802"/>
                                        </p:tgtEl>
                                        <p:attrNameLst>
                                          <p:attrName>style.visibility</p:attrName>
                                        </p:attrNameLst>
                                      </p:cBhvr>
                                      <p:to>
                                        <p:strVal val="visible"/>
                                      </p:to>
                                    </p:set>
                                    <p:animEffect transition="in" filter="blinds(horizontal)">
                                      <p:cBhvr>
                                        <p:cTn id="44" dur="500"/>
                                        <p:tgtEl>
                                          <p:spTgt spid="1014802"/>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1014816"/>
                                        </p:tgtEl>
                                        <p:attrNameLst>
                                          <p:attrName>style.visibility</p:attrName>
                                        </p:attrNameLst>
                                      </p:cBhvr>
                                      <p:to>
                                        <p:strVal val="visible"/>
                                      </p:to>
                                    </p:set>
                                    <p:animEffect transition="in" filter="blinds(horizontal)">
                                      <p:cBhvr>
                                        <p:cTn id="49" dur="500"/>
                                        <p:tgtEl>
                                          <p:spTgt spid="1014816"/>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014803"/>
                                        </p:tgtEl>
                                        <p:attrNameLst>
                                          <p:attrName>style.visibility</p:attrName>
                                        </p:attrNameLst>
                                      </p:cBhvr>
                                      <p:to>
                                        <p:strVal val="visible"/>
                                      </p:to>
                                    </p:set>
                                    <p:animEffect transition="in" filter="blinds(horizontal)">
                                      <p:cBhvr>
                                        <p:cTn id="54" dur="500"/>
                                        <p:tgtEl>
                                          <p:spTgt spid="1014803"/>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1014804"/>
                                        </p:tgtEl>
                                        <p:attrNameLst>
                                          <p:attrName>style.visibility</p:attrName>
                                        </p:attrNameLst>
                                      </p:cBhvr>
                                      <p:to>
                                        <p:strVal val="visible"/>
                                      </p:to>
                                    </p:set>
                                    <p:animEffect transition="in" filter="blinds(horizontal)">
                                      <p:cBhvr>
                                        <p:cTn id="57" dur="500"/>
                                        <p:tgtEl>
                                          <p:spTgt spid="1014804"/>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1014805"/>
                                        </p:tgtEl>
                                        <p:attrNameLst>
                                          <p:attrName>style.visibility</p:attrName>
                                        </p:attrNameLst>
                                      </p:cBhvr>
                                      <p:to>
                                        <p:strVal val="visible"/>
                                      </p:to>
                                    </p:set>
                                    <p:animEffect transition="in" filter="blinds(horizontal)">
                                      <p:cBhvr>
                                        <p:cTn id="60" dur="500"/>
                                        <p:tgtEl>
                                          <p:spTgt spid="1014805"/>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1014806"/>
                                        </p:tgtEl>
                                        <p:attrNameLst>
                                          <p:attrName>style.visibility</p:attrName>
                                        </p:attrNameLst>
                                      </p:cBhvr>
                                      <p:to>
                                        <p:strVal val="visible"/>
                                      </p:to>
                                    </p:set>
                                    <p:animEffect transition="in" filter="blinds(horizontal)">
                                      <p:cBhvr>
                                        <p:cTn id="63" dur="500"/>
                                        <p:tgtEl>
                                          <p:spTgt spid="1014806"/>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1014807"/>
                                        </p:tgtEl>
                                        <p:attrNameLst>
                                          <p:attrName>style.visibility</p:attrName>
                                        </p:attrNameLst>
                                      </p:cBhvr>
                                      <p:to>
                                        <p:strVal val="visible"/>
                                      </p:to>
                                    </p:set>
                                    <p:animEffect transition="in" filter="blinds(horizontal)">
                                      <p:cBhvr>
                                        <p:cTn id="66" dur="500"/>
                                        <p:tgtEl>
                                          <p:spTgt spid="1014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793" grpId="0" animBg="1"/>
      <p:bldP spid="1014794" grpId="0" animBg="1"/>
      <p:bldP spid="1014795" grpId="0" animBg="1"/>
      <p:bldP spid="1014796" grpId="0" animBg="1"/>
      <p:bldP spid="1014797" grpId="0" animBg="1"/>
      <p:bldP spid="1014798" grpId="0" animBg="1"/>
      <p:bldP spid="1014799" grpId="0" animBg="1"/>
      <p:bldP spid="1014800" grpId="0" animBg="1"/>
      <p:bldP spid="1014801" grpId="0" animBg="1"/>
      <p:bldP spid="1014802" grpId="0" animBg="1"/>
      <p:bldP spid="1014803" grpId="0" animBg="1"/>
      <p:bldP spid="1014804" grpId="0" animBg="1"/>
      <p:bldP spid="1014805" grpId="0" animBg="1"/>
      <p:bldP spid="1014806" grpId="0" animBg="1"/>
      <p:bldP spid="1014807" grpId="0" animBg="1"/>
      <p:bldP spid="10148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0225"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0226" name="文本框 1012737"/>
          <p:cNvSpPr txBox="1"/>
          <p:nvPr/>
        </p:nvSpPr>
        <p:spPr>
          <a:xfrm>
            <a:off x="325755" y="-77470"/>
            <a:ext cx="5540375" cy="646430"/>
          </a:xfrm>
          <a:prstGeom prst="rect">
            <a:avLst/>
          </a:prstGeom>
          <a:noFill/>
          <a:ln w="25400">
            <a:noFill/>
          </a:ln>
        </p:spPr>
        <p:txBody>
          <a:bodyPr wrap="square" lIns="90000" tIns="46800" rIns="90000" bIns="46800" anchor="t">
            <a:spAutoFit/>
          </a:bodyPr>
          <a:p>
            <a:pPr algn="ctr">
              <a:spcBef>
                <a:spcPct val="50000"/>
              </a:spcBef>
            </a:pPr>
            <a:r>
              <a:rPr lang="en-US" altLang="zh-CN" sz="3600" b="1" dirty="0">
                <a:solidFill>
                  <a:schemeClr val="tx2"/>
                </a:solidFill>
                <a:latin typeface="Times New Roman" panose="02020603050405020304" charset="0"/>
                <a:ea typeface="华文隶书" pitchFamily="2" charset="-122"/>
              </a:rPr>
              <a:t>4.</a:t>
            </a:r>
            <a:r>
              <a:rPr lang="zh-CN" altLang="en-US" sz="3600" b="1" dirty="0">
                <a:solidFill>
                  <a:schemeClr val="tx2"/>
                </a:solidFill>
                <a:latin typeface="Times New Roman" panose="02020603050405020304" charset="0"/>
                <a:ea typeface="华文隶书" pitchFamily="2" charset="-122"/>
              </a:rPr>
              <a:t>其他电子排布表示</a:t>
            </a:r>
            <a:endParaRPr lang="zh-CN" altLang="en-US" sz="3600" b="1" dirty="0">
              <a:solidFill>
                <a:schemeClr val="tx2"/>
              </a:solidFill>
              <a:latin typeface="Times New Roman" panose="02020603050405020304" charset="0"/>
              <a:ea typeface="华文隶书" pitchFamily="2" charset="-122"/>
            </a:endParaRPr>
          </a:p>
        </p:txBody>
      </p:sp>
      <p:sp>
        <p:nvSpPr>
          <p:cNvPr id="1012739" name="文本框 1012738"/>
          <p:cNvSpPr txBox="1"/>
          <p:nvPr/>
        </p:nvSpPr>
        <p:spPr>
          <a:xfrm>
            <a:off x="323850" y="620713"/>
            <a:ext cx="8640763" cy="1790700"/>
          </a:xfrm>
          <a:prstGeom prst="rect">
            <a:avLst/>
          </a:prstGeom>
          <a:noFill/>
          <a:ln w="25400">
            <a:noFill/>
          </a:ln>
        </p:spPr>
        <p:txBody>
          <a:bodyPr lIns="90000" tIns="46800" rIns="90000" bIns="46800" anchor="t">
            <a:spAutoFit/>
          </a:bodyPr>
          <a:p>
            <a:pPr>
              <a:spcBef>
                <a:spcPct val="20000"/>
              </a:spcBef>
            </a:pPr>
            <a:endParaRPr lang="zh-CN" altLang="en-US" b="1" dirty="0">
              <a:latin typeface="华文楷体" pitchFamily="2" charset="-122"/>
              <a:ea typeface="华文楷体" pitchFamily="2" charset="-122"/>
            </a:endParaRPr>
          </a:p>
          <a:p>
            <a:pPr>
              <a:spcBef>
                <a:spcPct val="20000"/>
              </a:spcBef>
            </a:pPr>
            <a:r>
              <a:rPr lang="zh-CN" altLang="en-US" b="1" dirty="0">
                <a:latin typeface="华文楷体" pitchFamily="2" charset="-122"/>
                <a:ea typeface="华文楷体" pitchFamily="2" charset="-122"/>
              </a:rPr>
              <a:t>  </a:t>
            </a:r>
            <a:r>
              <a:rPr lang="en-US" altLang="zh-CN" b="1" dirty="0">
                <a:latin typeface="华文楷体" pitchFamily="2" charset="-122"/>
                <a:ea typeface="华文楷体" pitchFamily="2" charset="-122"/>
              </a:rPr>
              <a:t>1</a:t>
            </a:r>
            <a:r>
              <a:rPr lang="en-US" altLang="zh-CN" b="1">
                <a:latin typeface="华文楷体" pitchFamily="2" charset="-122"/>
                <a:ea typeface="华文楷体" pitchFamily="2" charset="-122"/>
              </a:rPr>
              <a:t> .Cu</a:t>
            </a:r>
            <a:r>
              <a:rPr lang="zh-CN" altLang="en-US" b="1" dirty="0">
                <a:latin typeface="华文楷体" pitchFamily="2" charset="-122"/>
                <a:ea typeface="华文楷体" pitchFamily="2" charset="-122"/>
              </a:rPr>
              <a:t>原子的外围电子排布是 </a:t>
            </a:r>
            <a:endParaRPr lang="zh-CN" altLang="en-US" b="1" dirty="0">
              <a:latin typeface="华文楷体" pitchFamily="2" charset="-122"/>
              <a:ea typeface="华文楷体" pitchFamily="2" charset="-122"/>
            </a:endParaRPr>
          </a:p>
          <a:p>
            <a:pPr>
              <a:spcBef>
                <a:spcPct val="20000"/>
              </a:spcBef>
            </a:pPr>
            <a:r>
              <a:rPr lang="en-US" altLang="zh-CN" b="1">
                <a:latin typeface="华文楷体" pitchFamily="2" charset="-122"/>
                <a:ea typeface="华文楷体" pitchFamily="2" charset="-122"/>
              </a:rPr>
              <a:t>  2.  S </a:t>
            </a:r>
            <a:r>
              <a:rPr lang="zh-CN" altLang="en-US" b="1" dirty="0">
                <a:latin typeface="华文楷体" pitchFamily="2" charset="-122"/>
                <a:ea typeface="华文楷体" pitchFamily="2" charset="-122"/>
              </a:rPr>
              <a:t>原子的价电子排布是 </a:t>
            </a:r>
            <a:endParaRPr lang="zh-CN" altLang="en-US" b="1" dirty="0">
              <a:latin typeface="华文楷体" pitchFamily="2" charset="-122"/>
              <a:ea typeface="华文楷体" pitchFamily="2" charset="-122"/>
            </a:endParaRPr>
          </a:p>
          <a:p>
            <a:pPr>
              <a:spcBef>
                <a:spcPct val="20000"/>
              </a:spcBef>
            </a:pPr>
            <a:r>
              <a:rPr lang="en-US" altLang="zh-CN" b="1">
                <a:latin typeface="华文楷体" pitchFamily="2" charset="-122"/>
                <a:ea typeface="华文楷体" pitchFamily="2" charset="-122"/>
              </a:rPr>
              <a:t> </a:t>
            </a:r>
            <a:endParaRPr lang="zh-CN" altLang="en-US" b="1" dirty="0">
              <a:latin typeface="华文楷体" pitchFamily="2" charset="-122"/>
              <a:ea typeface="华文楷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12739">
                                            <p:txEl>
                                              <p:charRg st="314" end="349"/>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12739">
                                            <p:txEl>
                                              <p:charRg st="349" end="38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2739"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7393"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7394" name="文本占位符 1025026"/>
          <p:cNvSpPr>
            <a:spLocks noGrp="1"/>
          </p:cNvSpPr>
          <p:nvPr>
            <p:ph idx="1"/>
          </p:nvPr>
        </p:nvSpPr>
        <p:spPr>
          <a:xfrm>
            <a:off x="457200" y="765175"/>
            <a:ext cx="8229600" cy="5360988"/>
          </a:xfrm>
          <a:noFill/>
          <a:ln>
            <a:noFill/>
          </a:ln>
        </p:spPr>
        <p:txBody>
          <a:bodyPr anchor="t"/>
          <a:p>
            <a:pPr>
              <a:lnSpc>
                <a:spcPct val="125000"/>
              </a:lnSpc>
            </a:pPr>
            <a:r>
              <a:rPr lang="en-US" altLang="zh-CN" b="1" dirty="0">
                <a:solidFill>
                  <a:srgbClr val="FF3300"/>
                </a:solidFill>
              </a:rPr>
              <a:t>5.</a:t>
            </a:r>
            <a:r>
              <a:rPr lang="zh-CN" altLang="en-US" b="1" dirty="0">
                <a:solidFill>
                  <a:srgbClr val="FF3300"/>
                </a:solidFill>
              </a:rPr>
              <a:t>比较</a:t>
            </a:r>
            <a:r>
              <a:rPr lang="en-US" altLang="zh-CN" b="1">
                <a:solidFill>
                  <a:srgbClr val="FF3300"/>
                </a:solidFill>
              </a:rPr>
              <a:t>:</a:t>
            </a:r>
            <a:endParaRPr lang="en-US" altLang="zh-CN" b="1">
              <a:solidFill>
                <a:srgbClr val="FF3300"/>
              </a:solidFill>
            </a:endParaRPr>
          </a:p>
          <a:p>
            <a:pPr>
              <a:lnSpc>
                <a:spcPct val="125000"/>
              </a:lnSpc>
            </a:pPr>
            <a:r>
              <a:rPr lang="en-US" altLang="zh-CN" b="1"/>
              <a:t>(1)</a:t>
            </a:r>
            <a:r>
              <a:rPr lang="zh-CN" altLang="en-US" b="1" dirty="0"/>
              <a:t>微粒半径</a:t>
            </a:r>
            <a:r>
              <a:rPr lang="en-US" altLang="zh-CN" b="1"/>
              <a:t>:   </a:t>
            </a:r>
            <a:r>
              <a:rPr lang="en-GB" altLang="zh-CN" b="1"/>
              <a:t>Mg</a:t>
            </a:r>
            <a:r>
              <a:rPr lang="en-GB" altLang="zh-CN" b="1" baseline="30000"/>
              <a:t>2+</a:t>
            </a:r>
            <a:r>
              <a:rPr lang="en-GB" altLang="zh-CN" b="1"/>
              <a:t>,Na</a:t>
            </a:r>
            <a:r>
              <a:rPr lang="en-GB" altLang="zh-CN" b="1" baseline="30000"/>
              <a:t>+</a:t>
            </a:r>
            <a:r>
              <a:rPr lang="en-GB" altLang="zh-CN" b="1"/>
              <a:t>,F</a:t>
            </a:r>
            <a:r>
              <a:rPr lang="en-GB" altLang="zh-CN" b="1" baseline="30000"/>
              <a:t>-</a:t>
            </a:r>
            <a:endParaRPr lang="en-US" altLang="zh-CN" b="1" baseline="30000"/>
          </a:p>
          <a:p>
            <a:pPr>
              <a:lnSpc>
                <a:spcPct val="125000"/>
              </a:lnSpc>
            </a:pPr>
            <a:r>
              <a:rPr lang="en-US" altLang="zh-CN" b="1"/>
              <a:t>(2)</a:t>
            </a:r>
            <a:r>
              <a:rPr lang="zh-CN" altLang="en-US" b="1" dirty="0"/>
              <a:t>第一电离能</a:t>
            </a:r>
            <a:r>
              <a:rPr lang="en-US" altLang="zh-CN" b="1"/>
              <a:t>:</a:t>
            </a:r>
            <a:r>
              <a:rPr lang="en-US" altLang="zh-CN" b="1" err="1"/>
              <a:t>Na,Mg,K</a:t>
            </a:r>
            <a:endParaRPr lang="en-US" altLang="zh-CN" b="1" err="1"/>
          </a:p>
          <a:p>
            <a:pPr>
              <a:lnSpc>
                <a:spcPct val="125000"/>
              </a:lnSpc>
            </a:pPr>
            <a:r>
              <a:rPr lang="zh-CN" altLang="en-US" b="1" dirty="0">
                <a:sym typeface="+mn-ea"/>
              </a:rPr>
              <a:t>      第二电离能</a:t>
            </a:r>
            <a:r>
              <a:rPr lang="en-US" altLang="zh-CN" b="1">
                <a:sym typeface="+mn-ea"/>
              </a:rPr>
              <a:t>:</a:t>
            </a:r>
            <a:r>
              <a:rPr lang="en-US" altLang="zh-CN" b="1" err="1">
                <a:sym typeface="+mn-ea"/>
              </a:rPr>
              <a:t>Na,Mg,K</a:t>
            </a:r>
            <a:endParaRPr lang="en-US" altLang="zh-CN" b="1" err="1">
              <a:sym typeface="+mn-ea"/>
            </a:endParaRPr>
          </a:p>
          <a:p>
            <a:pPr>
              <a:lnSpc>
                <a:spcPct val="125000"/>
              </a:lnSpc>
            </a:pPr>
            <a:r>
              <a:rPr lang="en-US" altLang="zh-CN" b="1" err="1">
                <a:sym typeface="+mn-ea"/>
              </a:rPr>
              <a:t>  </a:t>
            </a:r>
            <a:r>
              <a:rPr lang="en-US" altLang="zh-CN" b="1" err="1">
                <a:sym typeface="+mn-ea"/>
              </a:rPr>
              <a:t>Na</a:t>
            </a:r>
            <a:r>
              <a:rPr lang="en-US" altLang="zh-CN" b="1">
                <a:sym typeface="+mn-ea"/>
              </a:rPr>
              <a:t>:</a:t>
            </a:r>
            <a:r>
              <a:rPr lang="en-US" altLang="zh-CN" b="1" err="1">
                <a:sym typeface="+mn-ea"/>
              </a:rPr>
              <a:t> </a:t>
            </a:r>
            <a:r>
              <a:rPr lang="zh-CN" altLang="en-US" b="1" dirty="0">
                <a:sym typeface="+mn-ea"/>
              </a:rPr>
              <a:t>第一电离能    </a:t>
            </a:r>
            <a:r>
              <a:rPr lang="zh-CN" altLang="en-US" b="1" dirty="0">
                <a:sym typeface="+mn-ea"/>
              </a:rPr>
              <a:t>第二电离能 第三电离能</a:t>
            </a:r>
            <a:r>
              <a:rPr lang="en-US" altLang="zh-CN" b="1" err="1">
                <a:sym typeface="+mn-ea"/>
              </a:rPr>
              <a:t> </a:t>
            </a:r>
            <a:endParaRPr lang="en-US" altLang="zh-CN" b="1"/>
          </a:p>
          <a:p>
            <a:pPr>
              <a:lnSpc>
                <a:spcPct val="125000"/>
              </a:lnSpc>
            </a:pPr>
            <a:r>
              <a:rPr lang="en-US" altLang="zh-CN" b="1"/>
              <a:t>(3)</a:t>
            </a:r>
            <a:r>
              <a:rPr lang="zh-CN" altLang="en-US" b="1" dirty="0"/>
              <a:t>电负性</a:t>
            </a:r>
            <a:r>
              <a:rPr lang="en-US" altLang="zh-CN" b="1"/>
              <a:t>:F, S, O</a:t>
            </a:r>
            <a:endParaRPr lang="en-US" altLang="zh-CN" b="1"/>
          </a:p>
          <a:p>
            <a:pPr>
              <a:lnSpc>
                <a:spcPct val="125000"/>
              </a:lnSpc>
            </a:pPr>
            <a:r>
              <a:rPr lang="en-US" altLang="zh-CN" b="1"/>
              <a:t>(4)</a:t>
            </a:r>
            <a:r>
              <a:rPr lang="zh-CN" altLang="en-US" b="1" dirty="0"/>
              <a:t>热稳定性</a:t>
            </a:r>
            <a:r>
              <a:rPr lang="en-US" altLang="zh-CN" b="1"/>
              <a:t>:</a:t>
            </a:r>
            <a:r>
              <a:rPr lang="en-US" altLang="zh-CN" b="1" err="1"/>
              <a:t>HF,  HCl,  HBr, HI</a:t>
            </a:r>
            <a:endParaRPr lang="en-US" altLang="zh-CN" b="1"/>
          </a:p>
          <a:p>
            <a:pPr>
              <a:lnSpc>
                <a:spcPct val="125000"/>
              </a:lnSpc>
            </a:pPr>
            <a:r>
              <a:rPr lang="en-US" altLang="zh-CN" b="1"/>
              <a:t>(5)</a:t>
            </a:r>
            <a:r>
              <a:rPr lang="zh-CN" altLang="en-US" b="1" dirty="0"/>
              <a:t>酸性</a:t>
            </a:r>
            <a:r>
              <a:rPr lang="en-US" altLang="zh-CN" b="1"/>
              <a:t>:H</a:t>
            </a:r>
            <a:r>
              <a:rPr lang="en-US" altLang="zh-CN" b="1" baseline="-25000"/>
              <a:t>2</a:t>
            </a:r>
            <a:r>
              <a:rPr lang="en-US" altLang="zh-CN" b="1"/>
              <a:t>SO</a:t>
            </a:r>
            <a:r>
              <a:rPr lang="en-US" altLang="zh-CN" b="1" baseline="-25000"/>
              <a:t>4</a:t>
            </a:r>
            <a:r>
              <a:rPr lang="en-US" altLang="zh-CN" b="1"/>
              <a:t>, HClO</a:t>
            </a:r>
            <a:r>
              <a:rPr lang="en-US" altLang="zh-CN" b="1" baseline="-25000"/>
              <a:t>4</a:t>
            </a:r>
            <a:r>
              <a:rPr lang="en-US" altLang="zh-CN" b="1"/>
              <a:t>, H</a:t>
            </a:r>
            <a:r>
              <a:rPr lang="en-US" altLang="zh-CN" b="1" baseline="-25000"/>
              <a:t>3</a:t>
            </a:r>
            <a:r>
              <a:rPr lang="en-US" altLang="zh-CN" b="1"/>
              <a:t>PO</a:t>
            </a:r>
            <a:r>
              <a:rPr lang="en-US" altLang="zh-CN" b="1" baseline="-25000"/>
              <a:t>4</a:t>
            </a:r>
            <a:r>
              <a:rPr lang="en-US" altLang="zh-CN" b="1"/>
              <a:t>, H</a:t>
            </a:r>
            <a:r>
              <a:rPr lang="en-US" altLang="zh-CN" b="1" baseline="-25000"/>
              <a:t>2</a:t>
            </a:r>
            <a:r>
              <a:rPr lang="en-US" altLang="zh-CN" b="1"/>
              <a:t>CO</a:t>
            </a:r>
            <a:r>
              <a:rPr lang="en-US" altLang="zh-CN" b="1" baseline="-25000"/>
              <a:t>3</a:t>
            </a:r>
            <a:endParaRPr lang="en-US" altLang="zh-CN" b="1" baseline="-25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3297"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3298" name="文本框 1018883"/>
          <p:cNvSpPr txBox="1"/>
          <p:nvPr/>
        </p:nvSpPr>
        <p:spPr>
          <a:xfrm>
            <a:off x="1187450" y="1233488"/>
            <a:ext cx="792163" cy="2227262"/>
          </a:xfrm>
          <a:prstGeom prst="rect">
            <a:avLst/>
          </a:prstGeom>
          <a:noFill/>
          <a:ln w="25400">
            <a:noFill/>
          </a:ln>
        </p:spPr>
        <p:txBody>
          <a:bodyPr lIns="90000" tIns="46800" rIns="90000" bIns="46800" anchor="t">
            <a:spAutoFit/>
          </a:bodyPr>
          <a:p>
            <a:pPr algn="ctr">
              <a:spcBef>
                <a:spcPct val="50000"/>
              </a:spcBef>
            </a:pPr>
            <a:r>
              <a:rPr lang="zh-CN" altLang="en-US" sz="2800" b="1" dirty="0">
                <a:latin typeface="华文楷体" pitchFamily="2" charset="-122"/>
                <a:ea typeface="华文楷体" pitchFamily="2" charset="-122"/>
              </a:rPr>
              <a:t>金属性强弱</a:t>
            </a:r>
            <a:endParaRPr lang="zh-CN" altLang="en-US" sz="2800" b="1" dirty="0">
              <a:latin typeface="华文楷体" pitchFamily="2" charset="-122"/>
              <a:ea typeface="华文楷体" pitchFamily="2" charset="-122"/>
            </a:endParaRPr>
          </a:p>
        </p:txBody>
      </p:sp>
      <p:sp>
        <p:nvSpPr>
          <p:cNvPr id="183299" name="文本框 1018884"/>
          <p:cNvSpPr txBox="1"/>
          <p:nvPr/>
        </p:nvSpPr>
        <p:spPr>
          <a:xfrm>
            <a:off x="1042988" y="3933825"/>
            <a:ext cx="1008062" cy="1373188"/>
          </a:xfrm>
          <a:prstGeom prst="rect">
            <a:avLst/>
          </a:prstGeom>
          <a:noFill/>
          <a:ln w="25400">
            <a:noFill/>
          </a:ln>
        </p:spPr>
        <p:txBody>
          <a:bodyPr lIns="90000" tIns="46800" rIns="90000" bIns="46800" anchor="t">
            <a:spAutoFit/>
          </a:bodyPr>
          <a:p>
            <a:pPr algn="ctr">
              <a:spcBef>
                <a:spcPct val="50000"/>
              </a:spcBef>
            </a:pPr>
            <a:r>
              <a:rPr lang="zh-CN" altLang="en-US" sz="2800" b="1" dirty="0">
                <a:latin typeface="华文楷体" pitchFamily="2" charset="-122"/>
                <a:ea typeface="华文楷体" pitchFamily="2" charset="-122"/>
              </a:rPr>
              <a:t>非金属性强弱</a:t>
            </a:r>
            <a:endParaRPr lang="zh-CN" altLang="en-US" sz="2800" b="1" dirty="0">
              <a:latin typeface="华文楷体" pitchFamily="2" charset="-122"/>
              <a:ea typeface="华文楷体" pitchFamily="2" charset="-122"/>
            </a:endParaRPr>
          </a:p>
        </p:txBody>
      </p:sp>
      <p:sp>
        <p:nvSpPr>
          <p:cNvPr id="183300" name="左大括号 1018885"/>
          <p:cNvSpPr/>
          <p:nvPr/>
        </p:nvSpPr>
        <p:spPr>
          <a:xfrm>
            <a:off x="900113" y="1844675"/>
            <a:ext cx="287337" cy="2590800"/>
          </a:xfrm>
          <a:prstGeom prst="leftBrace">
            <a:avLst>
              <a:gd name="adj1" fmla="val 75096"/>
              <a:gd name="adj2" fmla="val 50000"/>
            </a:avLst>
          </a:prstGeom>
          <a:noFill/>
          <a:ln w="25400" cap="flat" cmpd="sng">
            <a:solidFill>
              <a:srgbClr val="00FF00"/>
            </a:solidFill>
            <a:prstDash val="solid"/>
            <a:round/>
            <a:headEnd type="none" w="med" len="med"/>
            <a:tailEnd type="none" w="med" len="med"/>
          </a:ln>
        </p:spPr>
        <p:txBody>
          <a:bodyPr anchor="t"/>
          <a:p>
            <a:pPr algn="ctr"/>
            <a:endParaRPr lang="zh-CN" altLang="en-US">
              <a:latin typeface="Times New Roman" panose="02020603050405020304" charset="0"/>
            </a:endParaRPr>
          </a:p>
        </p:txBody>
      </p:sp>
      <p:sp>
        <p:nvSpPr>
          <p:cNvPr id="183301" name="文本框 1018886"/>
          <p:cNvSpPr txBox="1"/>
          <p:nvPr/>
        </p:nvSpPr>
        <p:spPr>
          <a:xfrm>
            <a:off x="2268538" y="1001713"/>
            <a:ext cx="6624637" cy="2654300"/>
          </a:xfrm>
          <a:prstGeom prst="rect">
            <a:avLst/>
          </a:prstGeom>
          <a:noFill/>
          <a:ln w="25400">
            <a:noFill/>
          </a:ln>
        </p:spPr>
        <p:txBody>
          <a:bodyPr lIns="90000" tIns="46800" rIns="90000" bIns="46800" anchor="t">
            <a:spAutoFit/>
          </a:bodyPr>
          <a:p>
            <a:r>
              <a:rPr lang="en-US" altLang="zh-CN" sz="2800" b="1">
                <a:latin typeface="华文楷体" pitchFamily="2" charset="-122"/>
                <a:ea typeface="华文楷体" pitchFamily="2" charset="-122"/>
              </a:rPr>
              <a:t>①</a:t>
            </a:r>
            <a:r>
              <a:rPr lang="zh-CN" altLang="en-US" sz="2800" b="1" dirty="0">
                <a:latin typeface="华文楷体" pitchFamily="2" charset="-122"/>
                <a:ea typeface="华文楷体" pitchFamily="2" charset="-122"/>
              </a:rPr>
              <a:t>与水反应置换氢的难易 </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②</a:t>
            </a:r>
            <a:r>
              <a:rPr lang="zh-CN" altLang="en-US" sz="2800" b="1" dirty="0">
                <a:latin typeface="华文楷体" pitchFamily="2" charset="-122"/>
                <a:ea typeface="华文楷体" pitchFamily="2" charset="-122"/>
              </a:rPr>
              <a:t>最高价氧化物的水化物碱性强弱</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③</a:t>
            </a:r>
            <a:r>
              <a:rPr lang="zh-CN" altLang="en-US" sz="2800" b="1" dirty="0">
                <a:latin typeface="华文楷体" pitchFamily="2" charset="-122"/>
                <a:ea typeface="华文楷体" pitchFamily="2" charset="-122"/>
              </a:rPr>
              <a:t>单质的还原性或离子的氧化性（电解中在阴极上得电子的先后）</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④</a:t>
            </a:r>
            <a:r>
              <a:rPr lang="zh-CN" altLang="en-US" sz="2800" b="1" dirty="0">
                <a:latin typeface="华文楷体" pitchFamily="2" charset="-122"/>
                <a:ea typeface="华文楷体" pitchFamily="2" charset="-122"/>
              </a:rPr>
              <a:t>互相置换反应</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⑤</a:t>
            </a:r>
            <a:r>
              <a:rPr lang="zh-CN" altLang="en-US" sz="2800" b="1" dirty="0">
                <a:latin typeface="华文楷体" pitchFamily="2" charset="-122"/>
                <a:ea typeface="华文楷体" pitchFamily="2" charset="-122"/>
              </a:rPr>
              <a:t>原电池反应中正负极</a:t>
            </a:r>
            <a:endParaRPr lang="en-US" altLang="zh-CN" sz="2800" b="1">
              <a:latin typeface="华文楷体" pitchFamily="2" charset="-122"/>
              <a:ea typeface="华文楷体" pitchFamily="2" charset="-122"/>
            </a:endParaRPr>
          </a:p>
        </p:txBody>
      </p:sp>
      <p:sp>
        <p:nvSpPr>
          <p:cNvPr id="183302" name="文本框 1018887"/>
          <p:cNvSpPr txBox="1"/>
          <p:nvPr/>
        </p:nvSpPr>
        <p:spPr>
          <a:xfrm>
            <a:off x="2268538" y="3860800"/>
            <a:ext cx="6407150" cy="1800225"/>
          </a:xfrm>
          <a:prstGeom prst="rect">
            <a:avLst/>
          </a:prstGeom>
          <a:noFill/>
          <a:ln w="25400">
            <a:noFill/>
          </a:ln>
        </p:spPr>
        <p:txBody>
          <a:bodyPr lIns="90000" tIns="46800" rIns="90000" bIns="46800" anchor="t">
            <a:spAutoFit/>
          </a:bodyPr>
          <a:p>
            <a:r>
              <a:rPr lang="en-US" altLang="zh-CN" sz="2800" b="1">
                <a:latin typeface="华文楷体" pitchFamily="2" charset="-122"/>
                <a:ea typeface="华文楷体" pitchFamily="2" charset="-122"/>
              </a:rPr>
              <a:t>①</a:t>
            </a:r>
            <a:r>
              <a:rPr lang="zh-CN" altLang="en-US" sz="2800" b="1" dirty="0">
                <a:latin typeface="华文楷体" pitchFamily="2" charset="-122"/>
                <a:ea typeface="华文楷体" pitchFamily="2" charset="-122"/>
              </a:rPr>
              <a:t>与</a:t>
            </a:r>
            <a:r>
              <a:rPr lang="en-US" altLang="zh-CN" sz="2800" b="1">
                <a:latin typeface="华文楷体" pitchFamily="2" charset="-122"/>
                <a:ea typeface="华文楷体" pitchFamily="2" charset="-122"/>
              </a:rPr>
              <a:t>H</a:t>
            </a:r>
            <a:r>
              <a:rPr lang="en-US" altLang="zh-CN" sz="2800" b="1" baseline="-25000">
                <a:latin typeface="华文楷体" pitchFamily="2" charset="-122"/>
                <a:ea typeface="华文楷体" pitchFamily="2" charset="-122"/>
              </a:rPr>
              <a:t>2</a:t>
            </a:r>
            <a:r>
              <a:rPr lang="zh-CN" altLang="en-US" sz="2800" b="1" dirty="0">
                <a:latin typeface="华文楷体" pitchFamily="2" charset="-122"/>
                <a:ea typeface="华文楷体" pitchFamily="2" charset="-122"/>
              </a:rPr>
              <a:t>化合的难易及氢化物的稳定性</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②</a:t>
            </a:r>
            <a:r>
              <a:rPr lang="zh-CN" altLang="en-US" sz="2800" b="1" dirty="0">
                <a:latin typeface="华文楷体" pitchFamily="2" charset="-122"/>
                <a:ea typeface="华文楷体" pitchFamily="2" charset="-122"/>
              </a:rPr>
              <a:t>最高价氧化物的水化物酸性强弱</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③</a:t>
            </a:r>
            <a:r>
              <a:rPr lang="zh-CN" altLang="en-US" sz="2800" b="1" dirty="0">
                <a:latin typeface="华文楷体" pitchFamily="2" charset="-122"/>
                <a:ea typeface="华文楷体" pitchFamily="2" charset="-122"/>
              </a:rPr>
              <a:t>单质的氧化性或离子的还原性</a:t>
            </a:r>
            <a:endParaRPr lang="zh-CN" altLang="en-US" sz="2800" b="1" dirty="0">
              <a:latin typeface="华文楷体" pitchFamily="2" charset="-122"/>
              <a:ea typeface="华文楷体" pitchFamily="2" charset="-122"/>
            </a:endParaRPr>
          </a:p>
          <a:p>
            <a:r>
              <a:rPr lang="en-US" altLang="zh-CN" sz="2800" b="1">
                <a:latin typeface="华文楷体" pitchFamily="2" charset="-122"/>
                <a:ea typeface="华文楷体" pitchFamily="2" charset="-122"/>
              </a:rPr>
              <a:t>④</a:t>
            </a:r>
            <a:r>
              <a:rPr lang="zh-CN" altLang="en-US" sz="2800" b="1" dirty="0">
                <a:latin typeface="华文楷体" pitchFamily="2" charset="-122"/>
                <a:ea typeface="华文楷体" pitchFamily="2" charset="-122"/>
              </a:rPr>
              <a:t>互相置换反应</a:t>
            </a:r>
            <a:endParaRPr lang="en-US" altLang="zh-CN" sz="2800" b="1">
              <a:latin typeface="华文楷体" pitchFamily="2" charset="-122"/>
              <a:ea typeface="华文楷体" pitchFamily="2" charset="-122"/>
            </a:endParaRPr>
          </a:p>
        </p:txBody>
      </p:sp>
      <p:sp>
        <p:nvSpPr>
          <p:cNvPr id="183303" name="文本框 1018889"/>
          <p:cNvSpPr txBox="1"/>
          <p:nvPr/>
        </p:nvSpPr>
        <p:spPr>
          <a:xfrm>
            <a:off x="217488" y="2276475"/>
            <a:ext cx="682625" cy="1800225"/>
          </a:xfrm>
          <a:prstGeom prst="rect">
            <a:avLst/>
          </a:prstGeom>
          <a:noFill/>
          <a:ln w="25400">
            <a:noFill/>
          </a:ln>
        </p:spPr>
        <p:txBody>
          <a:bodyPr lIns="90000" tIns="46800" rIns="90000" bIns="46800" anchor="t">
            <a:spAutoFit/>
          </a:bodyPr>
          <a:p>
            <a:pPr algn="ctr">
              <a:spcBef>
                <a:spcPct val="50000"/>
              </a:spcBef>
            </a:pPr>
            <a:r>
              <a:rPr lang="zh-CN" altLang="en-US" sz="2800" b="1" dirty="0">
                <a:latin typeface="Times New Roman" panose="02020603050405020304" charset="0"/>
                <a:ea typeface="华文楷体" pitchFamily="2" charset="-122"/>
              </a:rPr>
              <a:t>判断依据</a:t>
            </a:r>
            <a:endParaRPr lang="zh-CN" altLang="en-US" sz="2800" b="1" dirty="0">
              <a:latin typeface="Times New Roman" panose="02020603050405020304" charset="0"/>
              <a:ea typeface="华文楷体" pitchFamily="2" charset="-122"/>
            </a:endParaRPr>
          </a:p>
        </p:txBody>
      </p:sp>
      <p:sp>
        <p:nvSpPr>
          <p:cNvPr id="183304" name="左大括号 1018890"/>
          <p:cNvSpPr/>
          <p:nvPr/>
        </p:nvSpPr>
        <p:spPr>
          <a:xfrm>
            <a:off x="2051050" y="4005263"/>
            <a:ext cx="73025" cy="1584325"/>
          </a:xfrm>
          <a:prstGeom prst="leftBrace">
            <a:avLst>
              <a:gd name="adj1" fmla="val 180696"/>
              <a:gd name="adj2" fmla="val 50000"/>
            </a:avLst>
          </a:prstGeom>
          <a:noFill/>
          <a:ln w="25400" cap="flat" cmpd="sng">
            <a:solidFill>
              <a:srgbClr val="00FF00"/>
            </a:solidFill>
            <a:prstDash val="solid"/>
            <a:round/>
            <a:headEnd type="none" w="med" len="med"/>
            <a:tailEnd type="none" w="med" len="med"/>
          </a:ln>
        </p:spPr>
        <p:txBody>
          <a:bodyPr anchor="t"/>
          <a:p>
            <a:pPr algn="ctr"/>
            <a:endParaRPr lang="zh-CN" altLang="en-US">
              <a:latin typeface="Times New Roman" panose="02020603050405020304" charset="0"/>
            </a:endParaRPr>
          </a:p>
        </p:txBody>
      </p:sp>
      <p:sp>
        <p:nvSpPr>
          <p:cNvPr id="183305" name="左大括号 1018891"/>
          <p:cNvSpPr/>
          <p:nvPr/>
        </p:nvSpPr>
        <p:spPr>
          <a:xfrm>
            <a:off x="1979613" y="1125538"/>
            <a:ext cx="288925" cy="2374900"/>
          </a:xfrm>
          <a:prstGeom prst="leftBrace">
            <a:avLst>
              <a:gd name="adj1" fmla="val 68460"/>
              <a:gd name="adj2" fmla="val 50000"/>
            </a:avLst>
          </a:prstGeom>
          <a:noFill/>
          <a:ln w="25400" cap="flat" cmpd="sng">
            <a:solidFill>
              <a:srgbClr val="00FF00"/>
            </a:solidFill>
            <a:prstDash val="solid"/>
            <a:round/>
            <a:headEnd type="none" w="med" len="med"/>
            <a:tailEnd type="none" w="med" len="med"/>
          </a:ln>
        </p:spPr>
        <p:txBody>
          <a:bodyPr anchor="t"/>
          <a:p>
            <a:pPr algn="ctr"/>
            <a:endParaRPr lang="zh-CN" altLang="en-US">
              <a:latin typeface="Times New Roman" panose="02020603050405020304" charset="0"/>
            </a:endParaRPr>
          </a:p>
        </p:txBody>
      </p:sp>
      <p:sp>
        <p:nvSpPr>
          <p:cNvPr id="183306" name="文本框 1018892"/>
          <p:cNvSpPr txBox="1"/>
          <p:nvPr/>
        </p:nvSpPr>
        <p:spPr>
          <a:xfrm>
            <a:off x="755650" y="0"/>
            <a:ext cx="4968875" cy="519113"/>
          </a:xfrm>
          <a:prstGeom prst="rect">
            <a:avLst/>
          </a:prstGeom>
          <a:noFill/>
          <a:ln w="25400">
            <a:noFill/>
          </a:ln>
        </p:spPr>
        <p:txBody>
          <a:bodyPr lIns="90000" tIns="46800" rIns="90000" bIns="46800" anchor="t">
            <a:spAutoFit/>
          </a:bodyPr>
          <a:p>
            <a:pPr>
              <a:spcBef>
                <a:spcPct val="50000"/>
              </a:spcBef>
            </a:pPr>
            <a:r>
              <a:rPr lang="zh-CN" altLang="en-US" sz="2800" b="1" dirty="0">
                <a:solidFill>
                  <a:srgbClr val="FFFF00"/>
                </a:solidFill>
                <a:latin typeface="Times New Roman" panose="02020603050405020304" charset="0"/>
                <a:ea typeface="华文隶书" pitchFamily="2" charset="-122"/>
              </a:rPr>
              <a:t>元素的金属性与非金属性</a:t>
            </a:r>
            <a:endParaRPr lang="zh-CN" altLang="en-US" sz="2800" b="1" dirty="0">
              <a:solidFill>
                <a:srgbClr val="FFFF00"/>
              </a:solidFill>
              <a:latin typeface="Times New Roman" panose="02020603050405020304" charset="0"/>
              <a:ea typeface="华文隶书"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21"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4322" name="文本占位符 1019907"/>
          <p:cNvSpPr>
            <a:spLocks noGrp="1"/>
          </p:cNvSpPr>
          <p:nvPr>
            <p:ph idx="1"/>
          </p:nvPr>
        </p:nvSpPr>
        <p:spPr>
          <a:xfrm>
            <a:off x="34925" y="1412875"/>
            <a:ext cx="8964613" cy="4525963"/>
          </a:xfrm>
          <a:noFill/>
          <a:ln>
            <a:noFill/>
          </a:ln>
        </p:spPr>
        <p:txBody>
          <a:bodyPr anchor="t"/>
          <a:p>
            <a:pPr>
              <a:lnSpc>
                <a:spcPct val="115000"/>
              </a:lnSpc>
            </a:pPr>
            <a:r>
              <a:rPr lang="en-US" altLang="zh-CN" b="1">
                <a:solidFill>
                  <a:srgbClr val="FF3300"/>
                </a:solidFill>
                <a:latin typeface="华文楷体" pitchFamily="2" charset="-122"/>
                <a:ea typeface="华文楷体" pitchFamily="2" charset="-122"/>
              </a:rPr>
              <a:t>①</a:t>
            </a:r>
            <a:r>
              <a:rPr lang="zh-CN" altLang="en-US" b="1" dirty="0">
                <a:latin typeface="华文楷体" pitchFamily="2" charset="-122"/>
                <a:ea typeface="华文楷体" pitchFamily="2" charset="-122"/>
              </a:rPr>
              <a:t>、同周期元素的金属性：</a:t>
            </a:r>
            <a:r>
              <a:rPr lang="en-US" altLang="zh-CN" b="1">
                <a:latin typeface="华文楷体" pitchFamily="2" charset="-122"/>
                <a:ea typeface="华文楷体" pitchFamily="2" charset="-122"/>
              </a:rPr>
              <a:t>Na Mg  Al;</a:t>
            </a:r>
            <a:endParaRPr lang="en-US" altLang="zh-CN" b="1">
              <a:latin typeface="华文楷体" pitchFamily="2" charset="-122"/>
              <a:ea typeface="华文楷体" pitchFamily="2" charset="-122"/>
            </a:endParaRPr>
          </a:p>
          <a:p>
            <a:pPr>
              <a:lnSpc>
                <a:spcPct val="115000"/>
              </a:lnSpc>
            </a:pPr>
            <a:r>
              <a:rPr lang="zh-CN" altLang="en-US" b="1" dirty="0">
                <a:latin typeface="华文楷体" pitchFamily="2" charset="-122"/>
                <a:ea typeface="华文楷体" pitchFamily="2" charset="-122"/>
              </a:rPr>
              <a:t>非金属性：</a:t>
            </a:r>
            <a:r>
              <a:rPr lang="en-US" altLang="zh-CN" b="1">
                <a:latin typeface="华文楷体" pitchFamily="2" charset="-122"/>
                <a:ea typeface="华文楷体" pitchFamily="2" charset="-122"/>
              </a:rPr>
              <a:t>Si P S</a:t>
            </a:r>
            <a:r>
              <a:rPr lang="en-US" altLang="zh-CN" b="1" err="1">
                <a:latin typeface="华文楷体" pitchFamily="2" charset="-122"/>
                <a:ea typeface="华文楷体" pitchFamily="2" charset="-122"/>
              </a:rPr>
              <a:t>Cl</a:t>
            </a:r>
            <a:r>
              <a:rPr lang="zh-CN" altLang="en-US" b="1" dirty="0">
                <a:latin typeface="华文楷体" pitchFamily="2" charset="-122"/>
                <a:ea typeface="华文楷体" pitchFamily="2" charset="-122"/>
              </a:rPr>
              <a:t>。</a:t>
            </a:r>
            <a:endParaRPr lang="zh-CN" altLang="en-US" b="1" dirty="0">
              <a:latin typeface="华文楷体" pitchFamily="2" charset="-122"/>
              <a:ea typeface="华文楷体" pitchFamily="2" charset="-122"/>
            </a:endParaRPr>
          </a:p>
          <a:p>
            <a:pPr>
              <a:lnSpc>
                <a:spcPct val="115000"/>
              </a:lnSpc>
            </a:pPr>
            <a:r>
              <a:rPr lang="en-US" altLang="zh-CN" b="1">
                <a:solidFill>
                  <a:srgbClr val="FF3300"/>
                </a:solidFill>
                <a:latin typeface="华文楷体" pitchFamily="2" charset="-122"/>
                <a:ea typeface="华文楷体" pitchFamily="2" charset="-122"/>
              </a:rPr>
              <a:t>②</a:t>
            </a:r>
            <a:r>
              <a:rPr lang="zh-CN" altLang="en-US" b="1" dirty="0">
                <a:latin typeface="华文楷体" pitchFamily="2" charset="-122"/>
                <a:ea typeface="华文楷体" pitchFamily="2" charset="-122"/>
              </a:rPr>
              <a:t>、同主族元素的金属性：</a:t>
            </a:r>
            <a:r>
              <a:rPr lang="en-US" altLang="zh-CN" b="1">
                <a:latin typeface="华文楷体" pitchFamily="2" charset="-122"/>
                <a:ea typeface="华文楷体" pitchFamily="2" charset="-122"/>
              </a:rPr>
              <a:t>Li  Na K </a:t>
            </a:r>
            <a:r>
              <a:rPr lang="en-US" altLang="zh-CN" b="1" err="1">
                <a:latin typeface="华文楷体" pitchFamily="2" charset="-122"/>
                <a:ea typeface="华文楷体" pitchFamily="2" charset="-122"/>
              </a:rPr>
              <a:t>Rb</a:t>
            </a:r>
            <a:endParaRPr lang="en-US" altLang="zh-CN" b="1" err="1">
              <a:latin typeface="华文楷体" pitchFamily="2" charset="-122"/>
              <a:ea typeface="华文楷体" pitchFamily="2" charset="-122"/>
            </a:endParaRPr>
          </a:p>
          <a:p>
            <a:pPr>
              <a:lnSpc>
                <a:spcPct val="115000"/>
              </a:lnSpc>
            </a:pPr>
            <a:r>
              <a:rPr lang="zh-CN" altLang="en-US" b="1" dirty="0">
                <a:latin typeface="华文楷体" pitchFamily="2" charset="-122"/>
                <a:ea typeface="华文楷体" pitchFamily="2" charset="-122"/>
              </a:rPr>
              <a:t>非金属性：</a:t>
            </a:r>
            <a:r>
              <a:rPr lang="en-US" altLang="zh-CN" b="1">
                <a:latin typeface="华文楷体" pitchFamily="2" charset="-122"/>
                <a:ea typeface="华文楷体" pitchFamily="2" charset="-122"/>
              </a:rPr>
              <a:t>F   </a:t>
            </a:r>
            <a:r>
              <a:rPr lang="en-US" altLang="zh-CN" b="1" err="1">
                <a:latin typeface="华文楷体" pitchFamily="2" charset="-122"/>
                <a:ea typeface="华文楷体" pitchFamily="2" charset="-122"/>
              </a:rPr>
              <a:t>Cl  </a:t>
            </a:r>
            <a:r>
              <a:rPr lang="en-US" altLang="zh-CN" b="1">
                <a:latin typeface="华文楷体" pitchFamily="2" charset="-122"/>
                <a:ea typeface="华文楷体" pitchFamily="2" charset="-122"/>
              </a:rPr>
              <a:t>Br  I</a:t>
            </a:r>
            <a:r>
              <a:rPr lang="zh-CN" altLang="en-US" b="1" dirty="0">
                <a:latin typeface="华文楷体" pitchFamily="2" charset="-122"/>
                <a:ea typeface="华文楷体" pitchFamily="2" charset="-122"/>
              </a:rPr>
              <a:t>。</a:t>
            </a:r>
            <a:endParaRPr lang="zh-CN" altLang="en-US" b="1" dirty="0">
              <a:latin typeface="华文楷体" pitchFamily="2" charset="-122"/>
              <a:ea typeface="华文楷体" pitchFamily="2" charset="-122"/>
            </a:endParaRPr>
          </a:p>
          <a:p>
            <a:pPr>
              <a:lnSpc>
                <a:spcPct val="115000"/>
              </a:lnSpc>
            </a:pPr>
            <a:r>
              <a:rPr lang="en-US" altLang="zh-CN" b="1">
                <a:solidFill>
                  <a:srgbClr val="FF3300"/>
                </a:solidFill>
                <a:latin typeface="华文楷体" pitchFamily="2" charset="-122"/>
                <a:ea typeface="华文楷体" pitchFamily="2" charset="-122"/>
              </a:rPr>
              <a:t>③</a:t>
            </a:r>
            <a:r>
              <a:rPr lang="zh-CN" altLang="en-US" b="1" dirty="0">
                <a:latin typeface="华文楷体" pitchFamily="2" charset="-122"/>
                <a:ea typeface="华文楷体" pitchFamily="2" charset="-122"/>
              </a:rPr>
              <a:t>、金属活动性顺序表：</a:t>
            </a:r>
            <a:endParaRPr lang="zh-CN" altLang="en-US" b="1" dirty="0">
              <a:latin typeface="华文楷体" pitchFamily="2" charset="-122"/>
              <a:ea typeface="华文楷体" pitchFamily="2" charset="-122"/>
            </a:endParaRPr>
          </a:p>
          <a:p>
            <a:pPr>
              <a:lnSpc>
                <a:spcPct val="115000"/>
              </a:lnSpc>
            </a:pPr>
            <a:r>
              <a:rPr lang="en-US" altLang="zh-CN" b="1">
                <a:latin typeface="华文楷体" pitchFamily="2" charset="-122"/>
                <a:ea typeface="华文楷体" pitchFamily="2" charset="-122"/>
              </a:rPr>
              <a:t>K Ca Mg Al Zn Fe</a:t>
            </a:r>
            <a:endParaRPr lang="zh-CN" altLang="en-US" b="1" dirty="0">
              <a:latin typeface="华文楷体" pitchFamily="2" charset="-122"/>
              <a:ea typeface="华文楷体" pitchFamily="2" charset="-122"/>
            </a:endParaRPr>
          </a:p>
        </p:txBody>
      </p:sp>
      <p:sp>
        <p:nvSpPr>
          <p:cNvPr id="184323" name="文本框 1019908"/>
          <p:cNvSpPr txBox="1"/>
          <p:nvPr/>
        </p:nvSpPr>
        <p:spPr>
          <a:xfrm>
            <a:off x="323850" y="692150"/>
            <a:ext cx="1512888" cy="641350"/>
          </a:xfrm>
          <a:prstGeom prst="rect">
            <a:avLst/>
          </a:prstGeom>
          <a:noFill/>
          <a:ln w="25400">
            <a:noFill/>
          </a:ln>
        </p:spPr>
        <p:txBody>
          <a:bodyPr lIns="90000" tIns="46800" rIns="90000" bIns="46800" anchor="t">
            <a:spAutoFit/>
          </a:bodyPr>
          <a:p>
            <a:pPr algn="ctr">
              <a:spcBef>
                <a:spcPct val="50000"/>
              </a:spcBef>
            </a:pPr>
            <a:r>
              <a:rPr lang="zh-CN" altLang="en-US" sz="3600" b="1" dirty="0">
                <a:solidFill>
                  <a:srgbClr val="FF3300"/>
                </a:solidFill>
                <a:latin typeface="Times New Roman" panose="02020603050405020304" charset="0"/>
                <a:ea typeface="华文隶书" pitchFamily="2" charset="-122"/>
              </a:rPr>
              <a:t>规律：</a:t>
            </a:r>
            <a:endParaRPr lang="zh-CN" altLang="en-US" sz="3600" b="1" dirty="0">
              <a:solidFill>
                <a:srgbClr val="FF3300"/>
              </a:solidFill>
              <a:latin typeface="Times New Roman" panose="02020603050405020304" charset="0"/>
              <a:ea typeface="华文隶书" pitchFamily="2" charset="-122"/>
            </a:endParaRPr>
          </a:p>
        </p:txBody>
      </p:sp>
      <p:sp>
        <p:nvSpPr>
          <p:cNvPr id="184324" name="文本框 1019909"/>
          <p:cNvSpPr txBox="1"/>
          <p:nvPr/>
        </p:nvSpPr>
        <p:spPr>
          <a:xfrm>
            <a:off x="755650" y="0"/>
            <a:ext cx="4968875" cy="523240"/>
          </a:xfrm>
          <a:prstGeom prst="rect">
            <a:avLst/>
          </a:prstGeom>
          <a:noFill/>
          <a:ln w="25400">
            <a:noFill/>
          </a:ln>
        </p:spPr>
        <p:txBody>
          <a:bodyPr lIns="90000" tIns="46800" rIns="90000" bIns="46800" anchor="t">
            <a:spAutoFit/>
          </a:bodyPr>
          <a:p>
            <a:pPr>
              <a:spcBef>
                <a:spcPct val="50000"/>
              </a:spcBef>
            </a:pPr>
            <a:r>
              <a:rPr lang="en-US" altLang="zh-CN" sz="2800" b="1" dirty="0">
                <a:solidFill>
                  <a:srgbClr val="FFFF00"/>
                </a:solidFill>
                <a:latin typeface="Times New Roman" panose="02020603050405020304" charset="0"/>
                <a:ea typeface="华文隶书" pitchFamily="2" charset="-122"/>
              </a:rPr>
              <a:t>6.</a:t>
            </a:r>
            <a:r>
              <a:rPr lang="zh-CN" altLang="en-US" sz="2800" b="1" dirty="0">
                <a:solidFill>
                  <a:srgbClr val="FFFF00"/>
                </a:solidFill>
                <a:latin typeface="Times New Roman" panose="02020603050405020304" charset="0"/>
                <a:ea typeface="华文隶书" pitchFamily="2" charset="-122"/>
              </a:rPr>
              <a:t>元素的金属性与非金属性</a:t>
            </a:r>
            <a:endParaRPr lang="zh-CN" altLang="en-US" sz="2800" b="1" dirty="0">
              <a:solidFill>
                <a:srgbClr val="FFFF00"/>
              </a:solidFill>
              <a:latin typeface="Times New Roman" panose="02020603050405020304" charset="0"/>
              <a:ea typeface="华文隶书"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5345" name="日期占位符 1"/>
          <p:cNvSpPr/>
          <p:nvPr>
            <p:ph type="dt" sz="half" idx="10"/>
          </p:nvPr>
        </p:nvSpPr>
        <p:spPr>
          <a:xfrm>
            <a:off x="6877050" y="6551613"/>
            <a:ext cx="1905000" cy="261937"/>
          </a:xfrm>
        </p:spPr>
        <p:txBody>
          <a:bodyPr anchor="t"/>
          <a:lstStyle>
            <a:lvl1pPr marL="0" lvl="0" indent="0" algn="ctr"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defRPr>
            </a:lvl1pPr>
            <a:lvl2pPr marL="457200" lvl="1"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Times New Roman" panose="02020603050405020304" charset="0"/>
                <a:ea typeface="宋体" panose="02010600030101010101" pitchFamily="2" charset="-122"/>
                <a:cs typeface="+mn-cs"/>
              </a:defRPr>
            </a:lvl5pPr>
          </a:lstStyle>
          <a:p>
            <a:pPr lvl="0">
              <a:spcBef>
                <a:spcPct val="50000"/>
              </a:spcBef>
            </a:pPr>
            <a:fld id="{BB962C8B-B14F-4D97-AF65-F5344CB8AC3E}" type="datetime1">
              <a:rPr lang="zh-CN" altLang="en-US" sz="1600" dirty="0">
                <a:solidFill>
                  <a:srgbClr val="66FF99"/>
                </a:solidFill>
              </a:rPr>
            </a:fld>
            <a:endParaRPr lang="zh-CN" altLang="en-US" sz="1600" dirty="0">
              <a:solidFill>
                <a:srgbClr val="66FF99"/>
              </a:solidFill>
            </a:endParaRPr>
          </a:p>
        </p:txBody>
      </p:sp>
      <p:sp>
        <p:nvSpPr>
          <p:cNvPr id="185346" name="文本框 1007617"/>
          <p:cNvSpPr txBox="1"/>
          <p:nvPr/>
        </p:nvSpPr>
        <p:spPr>
          <a:xfrm>
            <a:off x="179388" y="620713"/>
            <a:ext cx="8569325" cy="1077595"/>
          </a:xfrm>
          <a:prstGeom prst="rect">
            <a:avLst/>
          </a:prstGeom>
          <a:noFill/>
          <a:ln w="25400">
            <a:noFill/>
          </a:ln>
        </p:spPr>
        <p:txBody>
          <a:bodyPr lIns="90000" tIns="46800" rIns="90000" bIns="46800" anchor="t">
            <a:spAutoFit/>
          </a:bodyPr>
          <a:p>
            <a:pPr marL="457200" indent="-457200"/>
            <a:r>
              <a:rPr lang="en-US" altLang="zh-CN" sz="3200" b="1">
                <a:latin typeface="华文楷体" pitchFamily="2" charset="-122"/>
                <a:ea typeface="华文楷体" pitchFamily="2" charset="-122"/>
              </a:rPr>
              <a:t>1</a:t>
            </a:r>
            <a:r>
              <a:rPr lang="zh-CN" altLang="en-US" sz="3200" b="1" dirty="0">
                <a:latin typeface="华文楷体" pitchFamily="2" charset="-122"/>
                <a:ea typeface="华文楷体" pitchFamily="2" charset="-122"/>
              </a:rPr>
              <a:t>、试用有关理论解释</a:t>
            </a:r>
            <a:r>
              <a:rPr lang="en-US" altLang="zh-CN" sz="3200" b="1">
                <a:latin typeface="华文楷体" pitchFamily="2" charset="-122"/>
                <a:ea typeface="华文楷体" pitchFamily="2" charset="-122"/>
              </a:rPr>
              <a:t>Cu</a:t>
            </a:r>
            <a:r>
              <a:rPr lang="zh-CN" altLang="en-US" sz="3200" b="1" dirty="0">
                <a:latin typeface="华文楷体" pitchFamily="2" charset="-122"/>
                <a:ea typeface="华文楷体" pitchFamily="2" charset="-122"/>
              </a:rPr>
              <a:t>元素原子的外围电子排布是</a:t>
            </a:r>
            <a:r>
              <a:rPr lang="en-US" altLang="zh-CN" sz="3200" b="1">
                <a:latin typeface="华文楷体" pitchFamily="2" charset="-122"/>
                <a:ea typeface="华文楷体" pitchFamily="2" charset="-122"/>
              </a:rPr>
              <a:t>3d</a:t>
            </a:r>
            <a:r>
              <a:rPr lang="en-US" altLang="zh-CN" sz="3200" b="1" baseline="30000">
                <a:latin typeface="华文楷体" pitchFamily="2" charset="-122"/>
                <a:ea typeface="华文楷体" pitchFamily="2" charset="-122"/>
              </a:rPr>
              <a:t>10</a:t>
            </a:r>
            <a:r>
              <a:rPr lang="en-US" altLang="zh-CN" sz="3200" b="1">
                <a:latin typeface="华文楷体" pitchFamily="2" charset="-122"/>
                <a:ea typeface="华文楷体" pitchFamily="2" charset="-122"/>
              </a:rPr>
              <a:t>4s</a:t>
            </a:r>
            <a:r>
              <a:rPr lang="en-US" altLang="zh-CN" sz="3200" b="1" baseline="30000">
                <a:latin typeface="华文楷体" pitchFamily="2" charset="-122"/>
                <a:ea typeface="华文楷体" pitchFamily="2" charset="-122"/>
              </a:rPr>
              <a:t>1</a:t>
            </a:r>
            <a:r>
              <a:rPr lang="zh-CN" altLang="en-US" sz="3200" b="1" dirty="0">
                <a:latin typeface="华文楷体" pitchFamily="2" charset="-122"/>
                <a:ea typeface="华文楷体" pitchFamily="2" charset="-122"/>
              </a:rPr>
              <a:t>而不是</a:t>
            </a:r>
            <a:r>
              <a:rPr lang="en-US" altLang="zh-CN" sz="3200" b="1">
                <a:latin typeface="华文楷体" pitchFamily="2" charset="-122"/>
                <a:ea typeface="华文楷体" pitchFamily="2" charset="-122"/>
              </a:rPr>
              <a:t>3d</a:t>
            </a:r>
            <a:r>
              <a:rPr lang="en-US" altLang="zh-CN" sz="3200" b="1" baseline="30000">
                <a:latin typeface="华文楷体" pitchFamily="2" charset="-122"/>
                <a:ea typeface="华文楷体" pitchFamily="2" charset="-122"/>
              </a:rPr>
              <a:t>9</a:t>
            </a:r>
            <a:r>
              <a:rPr lang="en-US" altLang="zh-CN" sz="3200" b="1">
                <a:latin typeface="华文楷体" pitchFamily="2" charset="-122"/>
                <a:ea typeface="华文楷体" pitchFamily="2" charset="-122"/>
              </a:rPr>
              <a:t>4s</a:t>
            </a:r>
            <a:r>
              <a:rPr lang="en-US" altLang="zh-CN" sz="3200" b="1" baseline="30000">
                <a:latin typeface="华文楷体" pitchFamily="2" charset="-122"/>
                <a:ea typeface="华文楷体" pitchFamily="2" charset="-122"/>
              </a:rPr>
              <a:t>2</a:t>
            </a:r>
            <a:r>
              <a:rPr lang="zh-CN" altLang="en-US" sz="3200" b="1" dirty="0">
                <a:latin typeface="华文楷体" pitchFamily="2" charset="-122"/>
                <a:ea typeface="华文楷体" pitchFamily="2" charset="-122"/>
              </a:rPr>
              <a:t>，简述其理由。 </a:t>
            </a:r>
            <a:endParaRPr lang="zh-CN" altLang="en-US" sz="3200" b="1" dirty="0">
              <a:latin typeface="华文楷体" pitchFamily="2" charset="-122"/>
              <a:ea typeface="华文楷体" pitchFamily="2" charset="-122"/>
            </a:endParaRPr>
          </a:p>
        </p:txBody>
      </p:sp>
      <p:sp>
        <p:nvSpPr>
          <p:cNvPr id="185347" name="文本框 1007618"/>
          <p:cNvSpPr txBox="1"/>
          <p:nvPr/>
        </p:nvSpPr>
        <p:spPr>
          <a:xfrm>
            <a:off x="684530" y="0"/>
            <a:ext cx="3062605" cy="523240"/>
          </a:xfrm>
          <a:prstGeom prst="rect">
            <a:avLst/>
          </a:prstGeom>
          <a:noFill/>
          <a:ln w="25400">
            <a:noFill/>
          </a:ln>
        </p:spPr>
        <p:txBody>
          <a:bodyPr wrap="square" lIns="90000" tIns="46800" rIns="90000" bIns="46800" anchor="t">
            <a:spAutoFit/>
          </a:bodyPr>
          <a:p>
            <a:pPr>
              <a:spcBef>
                <a:spcPct val="50000"/>
              </a:spcBef>
            </a:pPr>
            <a:r>
              <a:rPr lang="en-US" altLang="zh-CN" sz="2800" b="1" dirty="0">
                <a:solidFill>
                  <a:srgbClr val="FFFF00"/>
                </a:solidFill>
                <a:latin typeface="Times New Roman" panose="02020603050405020304" charset="0"/>
                <a:ea typeface="华文隶书" pitchFamily="2" charset="-122"/>
              </a:rPr>
              <a:t>7.</a:t>
            </a:r>
            <a:r>
              <a:rPr lang="zh-CN" altLang="en-US" sz="2800" b="1" dirty="0">
                <a:solidFill>
                  <a:srgbClr val="FF0000"/>
                </a:solidFill>
                <a:latin typeface="华文楷体" pitchFamily="2" charset="-122"/>
                <a:ea typeface="华文楷体" pitchFamily="2" charset="-122"/>
                <a:sym typeface="+mn-ea"/>
              </a:rPr>
              <a:t>有关理论解释</a:t>
            </a:r>
            <a:endParaRPr lang="zh-CN" altLang="en-US" sz="2800" b="1" dirty="0">
              <a:solidFill>
                <a:srgbClr val="FF0000"/>
              </a:solidFill>
              <a:latin typeface="华文楷体" pitchFamily="2" charset="-122"/>
              <a:ea typeface="华文楷体" pitchFamily="2" charset="-122"/>
              <a:sym typeface="+mn-ea"/>
            </a:endParaRPr>
          </a:p>
        </p:txBody>
      </p:sp>
    </p:spTree>
  </p:cSld>
  <p:clrMapOvr>
    <a:masterClrMapping/>
  </p:clrMapOvr>
</p:sld>
</file>

<file path=ppt/tags/tag1.xml><?xml version="1.0" encoding="utf-8"?>
<p:tagLst xmlns:p="http://schemas.openxmlformats.org/presentationml/2006/main">
  <p:tag name="KSO_WM_UNIT_TABLE_BEAUTIFY" val="smartTable{92231e3b-4c10-45c5-bf62-fc5ea24f1047}"/>
</p:tagLst>
</file>

<file path=ppt/tags/tag2.xml><?xml version="1.0" encoding="utf-8"?>
<p:tagLst xmlns:p="http://schemas.openxmlformats.org/presentationml/2006/main">
  <p:tag name="BRANCHTO" val="264"/>
  <p:tag name="HOTSPOTTYPE" val="DefinedInNavigator"/>
  <p:tag name="DEFINEDINNAVIGATOR" val="True"/>
</p:tagLst>
</file>

<file path=ppt/theme/theme1.xml><?xml version="1.0" encoding="utf-8"?>
<a:theme xmlns:a="http://schemas.openxmlformats.org/drawingml/2006/main" name="动力学Ⅱ">
  <a:themeElements>
    <a:clrScheme name="">
      <a:dk1>
        <a:srgbClr val="003300"/>
      </a:dk1>
      <a:lt1>
        <a:srgbClr val="F1F7E9"/>
      </a:lt1>
      <a:dk2>
        <a:srgbClr val="FFFFFF"/>
      </a:dk2>
      <a:lt2>
        <a:srgbClr val="366B1B"/>
      </a:lt2>
      <a:accent1>
        <a:srgbClr val="8BAE6C"/>
      </a:accent1>
      <a:accent2>
        <a:srgbClr val="FF66FF"/>
      </a:accent2>
      <a:accent3>
        <a:srgbClr val="F7FAF2"/>
      </a:accent3>
      <a:accent4>
        <a:srgbClr val="002A00"/>
      </a:accent4>
      <a:accent5>
        <a:srgbClr val="C5D3BA"/>
      </a:accent5>
      <a:accent6>
        <a:srgbClr val="E55BE5"/>
      </a:accent6>
      <a:hlink>
        <a:srgbClr val="808000"/>
      </a:hlink>
      <a:folHlink>
        <a:srgbClr val="8DBA76"/>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3D541E"/>
        </a:lt1>
        <a:dk2>
          <a:srgbClr val="FFFFFF"/>
        </a:dk2>
        <a:lt2>
          <a:srgbClr val="112208"/>
        </a:lt2>
        <a:accent1>
          <a:srgbClr val="8BAE6C"/>
        </a:accent1>
        <a:accent2>
          <a:srgbClr val="FF66FF"/>
        </a:accent2>
        <a:accent3>
          <a:srgbClr val="AFB4AA"/>
        </a:accent3>
        <a:accent4>
          <a:srgbClr val="DCDCDC"/>
        </a:accent4>
        <a:accent5>
          <a:srgbClr val="C5D3BA"/>
        </a:accent5>
        <a:accent6>
          <a:srgbClr val="E55BE5"/>
        </a:accent6>
        <a:hlink>
          <a:srgbClr val="808000"/>
        </a:hlink>
        <a:folHlink>
          <a:srgbClr val="162B0B"/>
        </a:folHlink>
      </a:clrScheme>
      <a:clrMap bg1="lt1" tx1="dk1" bg2="lt2" tx2="dk2" accent1="accent1" accent2="accent2" accent3="accent3" accent4="accent4" accent5="accent5" accent6="accent6" hlink="hlink" folHlink="folHlink"/>
    </a:extraClrScheme>
    <a:extraClrScheme>
      <a:clrScheme name="">
        <a:dk1>
          <a:srgbClr val="003300"/>
        </a:dk1>
        <a:lt1>
          <a:srgbClr val="F1F7E9"/>
        </a:lt1>
        <a:dk2>
          <a:srgbClr val="FFFFFF"/>
        </a:dk2>
        <a:lt2>
          <a:srgbClr val="366B1B"/>
        </a:lt2>
        <a:accent1>
          <a:srgbClr val="8BAE6C"/>
        </a:accent1>
        <a:accent2>
          <a:srgbClr val="FF66FF"/>
        </a:accent2>
        <a:accent3>
          <a:srgbClr val="F7FAF2"/>
        </a:accent3>
        <a:accent4>
          <a:srgbClr val="002A00"/>
        </a:accent4>
        <a:accent5>
          <a:srgbClr val="C5D3BA"/>
        </a:accent5>
        <a:accent6>
          <a:srgbClr val="E55BE5"/>
        </a:accent6>
        <a:hlink>
          <a:srgbClr val="808000"/>
        </a:hlink>
        <a:folHlink>
          <a:srgbClr val="8DBA7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93939"/>
        </a:lt2>
        <a:accent1>
          <a:srgbClr val="CBCBCB"/>
        </a:accent1>
        <a:accent2>
          <a:srgbClr val="5F5F5F"/>
        </a:accent2>
        <a:accent3>
          <a:srgbClr val="FFFFFF"/>
        </a:accent3>
        <a:accent4>
          <a:srgbClr val="000000"/>
        </a:accent4>
        <a:accent5>
          <a:srgbClr val="E1E1E1"/>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1230</Words>
  <Application>WPS 演示</Application>
  <PresentationFormat>在屏幕上显示</PresentationFormat>
  <Paragraphs>239</Paragraphs>
  <Slides>11</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11</vt:i4>
      </vt:variant>
    </vt:vector>
  </HeadingPairs>
  <TitlesOfParts>
    <vt:vector size="30" baseType="lpstr">
      <vt:lpstr>Arial</vt:lpstr>
      <vt:lpstr>宋体</vt:lpstr>
      <vt:lpstr>Wingdings</vt:lpstr>
      <vt:lpstr>Times New Roman</vt:lpstr>
      <vt:lpstr>Wingdings 3</vt:lpstr>
      <vt:lpstr>Symbol</vt:lpstr>
      <vt:lpstr>幼圆</vt:lpstr>
      <vt:lpstr>Wingdings 2</vt:lpstr>
      <vt:lpstr>黑体</vt:lpstr>
      <vt:lpstr>Wingdings</vt:lpstr>
      <vt:lpstr>Webdings</vt:lpstr>
      <vt:lpstr>仿宋_GB2312</vt:lpstr>
      <vt:lpstr>华文楷体</vt:lpstr>
      <vt:lpstr>华文隶书</vt:lpstr>
      <vt:lpstr>隶书</vt:lpstr>
      <vt:lpstr>微软雅黑</vt:lpstr>
      <vt:lpstr>Arial Unicode MS</vt:lpstr>
      <vt:lpstr>仿宋</vt:lpstr>
      <vt:lpstr>动力学Ⅱ</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BMTD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公司概述</dc:title>
  <dc:creator/>
  <cp:lastModifiedBy>ch</cp:lastModifiedBy>
  <cp:revision>1305</cp:revision>
  <dcterms:created xsi:type="dcterms:W3CDTF">1998-11-11T03:42:00Z</dcterms:created>
  <dcterms:modified xsi:type="dcterms:W3CDTF">2021-08-15T08:08:19Z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2052-11.1.0.10337</vt:lpwstr>
  </property>
  <property fmtid="{D5CDD505-2E9C-101B-9397-08002B2CF9AE}" pid="3" name="ICV">
    <vt:lpwstr>42F28F35BC024B2991D6312F7630C49C</vt:lpwstr>
  </property>
</Properties>
</file>