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417" r:id="rId4"/>
    <p:sldId id="416" r:id="rId5"/>
    <p:sldId id="414" r:id="rId6"/>
    <p:sldId id="413" r:id="rId7"/>
    <p:sldId id="41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姜石龙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9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10849146" y="530370"/>
            <a:ext cx="1093710" cy="369332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 </a:t>
            </a:r>
            <a:fld id="{2EEF1883-7A0E-4F66-9932-E581691AD397}" type="slidenum">
              <a:rPr lang="zh-CN" altLang="en-US" sz="1600" dirty="0">
                <a:solidFill>
                  <a:prstClr val="white"/>
                </a:solidFill>
                <a:latin typeface="Calibri" panose="020F0502020204030204"/>
                <a:ea typeface="微软雅黑" panose="020B0503020204020204" pitchFamily="34" charset="-122"/>
              </a:rPr>
            </a:fld>
            <a:r>
              <a:rPr lang="zh-CN" altLang="en-US" sz="1600" dirty="0">
                <a:solidFill>
                  <a:prstClr val="white"/>
                </a:solidFill>
                <a:latin typeface="Calibri" panose="020F0502020204030204"/>
              </a:rPr>
              <a:t>  </a:t>
            </a: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</a:t>
            </a:r>
            <a:endParaRPr lang="zh-CN" altLang="en-US" sz="16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518180" y="914400"/>
            <a:ext cx="11131385" cy="53398"/>
            <a:chOff x="765506" y="908720"/>
            <a:chExt cx="5305500" cy="66485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765506" y="908720"/>
              <a:ext cx="5305500" cy="0"/>
            </a:xfrm>
            <a:prstGeom prst="line">
              <a:avLst/>
            </a:prstGeom>
            <a:ln>
              <a:solidFill>
                <a:srgbClr val="36B2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765506" y="975205"/>
              <a:ext cx="5305500" cy="0"/>
            </a:xfrm>
            <a:prstGeom prst="line">
              <a:avLst/>
            </a:prstGeom>
            <a:ln w="57150">
              <a:solidFill>
                <a:srgbClr val="36B2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6"/>
          <p:cNvGrpSpPr/>
          <p:nvPr userDrawn="1"/>
        </p:nvGrpSpPr>
        <p:grpSpPr bwMode="auto">
          <a:xfrm>
            <a:off x="481076" y="914400"/>
            <a:ext cx="11329875" cy="53975"/>
            <a:chOff x="765506" y="908720"/>
            <a:chExt cx="5305500" cy="66485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765506" y="908720"/>
              <a:ext cx="5305500" cy="0"/>
            </a:xfrm>
            <a:prstGeom prst="line">
              <a:avLst/>
            </a:prstGeom>
            <a:ln>
              <a:solidFill>
                <a:srgbClr val="36B2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765506" y="975205"/>
              <a:ext cx="5305500" cy="0"/>
            </a:xfrm>
            <a:prstGeom prst="line">
              <a:avLst/>
            </a:prstGeom>
            <a:ln w="57150">
              <a:solidFill>
                <a:srgbClr val="36B2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36DA-23DB-4059-9C1F-33B35DFE7D23}" type="datetimeFigureOut">
              <a:rPr lang="zh-CN" altLang="en-US"/>
            </a:fld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F744-BB4A-495E-B1DB-0361ED7A0C82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grpSp>
        <p:nvGrpSpPr>
          <p:cNvPr id="7" name="组合 6"/>
          <p:cNvGrpSpPr/>
          <p:nvPr userDrawn="1"/>
        </p:nvGrpSpPr>
        <p:grpSpPr>
          <a:xfrm>
            <a:off x="518180" y="914400"/>
            <a:ext cx="11131385" cy="53398"/>
            <a:chOff x="765506" y="908720"/>
            <a:chExt cx="5305500" cy="66485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765506" y="908720"/>
              <a:ext cx="5305500" cy="0"/>
            </a:xfrm>
            <a:prstGeom prst="line">
              <a:avLst/>
            </a:prstGeom>
            <a:ln>
              <a:solidFill>
                <a:srgbClr val="36B2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765506" y="975205"/>
              <a:ext cx="5305500" cy="0"/>
            </a:xfrm>
            <a:prstGeom prst="line">
              <a:avLst/>
            </a:prstGeom>
            <a:ln w="57150">
              <a:solidFill>
                <a:srgbClr val="36B2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 9"/>
          <p:cNvSpPr/>
          <p:nvPr userDrawn="1"/>
        </p:nvSpPr>
        <p:spPr>
          <a:xfrm>
            <a:off x="456807" y="271115"/>
            <a:ext cx="7801821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zh-CN" sz="36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767330" y="2162810"/>
            <a:ext cx="543115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000" b="1">
                <a:latin typeface="微软雅黑" panose="020B0503020204020204" pitchFamily="34" charset="-122"/>
                <a:ea typeface="微软雅黑" panose="020B0503020204020204" pitchFamily="34" charset="-122"/>
              </a:rPr>
              <a:t>物构知识点</a:t>
            </a:r>
            <a:endParaRPr lang="zh-CN" altLang="en-US" sz="8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30350" y="1659255"/>
            <a:ext cx="1033780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 b="1">
                <a:latin typeface="微软雅黑" panose="020B0503020204020204" pitchFamily="34" charset="-122"/>
                <a:ea typeface="微软雅黑" panose="020B0503020204020204" pitchFamily="34" charset="-122"/>
              </a:rPr>
              <a:t>1cm=10</a:t>
            </a:r>
            <a:r>
              <a:rPr lang="en-US" altLang="zh-CN" sz="9600" b="1" baseline="30000">
                <a:latin typeface="微软雅黑" panose="020B0503020204020204" pitchFamily="34" charset="-122"/>
                <a:ea typeface="微软雅黑" panose="020B0503020204020204" pitchFamily="34" charset="-122"/>
              </a:rPr>
              <a:t>-7</a:t>
            </a:r>
            <a:r>
              <a:rPr lang="en-US" altLang="zh-CN" sz="9600" b="1">
                <a:latin typeface="微软雅黑" panose="020B0503020204020204" pitchFamily="34" charset="-122"/>
                <a:ea typeface="微软雅黑" panose="020B0503020204020204" pitchFamily="34" charset="-122"/>
              </a:rPr>
              <a:t>nm</a:t>
            </a:r>
            <a:endParaRPr lang="en-US" altLang="zh-CN" sz="9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600" b="1">
                <a:latin typeface="微软雅黑" panose="020B0503020204020204" pitchFamily="34" charset="-122"/>
                <a:ea typeface="微软雅黑" panose="020B0503020204020204" pitchFamily="34" charset="-122"/>
              </a:rPr>
              <a:t>       =10</a:t>
            </a:r>
            <a:r>
              <a:rPr lang="en-US" altLang="zh-CN" sz="9600" b="1" baseline="30000">
                <a:latin typeface="微软雅黑" panose="020B0503020204020204" pitchFamily="34" charset="-122"/>
                <a:ea typeface="微软雅黑" panose="020B0503020204020204" pitchFamily="34" charset="-122"/>
              </a:rPr>
              <a:t>-10</a:t>
            </a:r>
            <a:r>
              <a:rPr lang="en-US" altLang="zh-CN" sz="9600" b="1">
                <a:latin typeface="微软雅黑" panose="020B0503020204020204" pitchFamily="34" charset="-122"/>
                <a:ea typeface="微软雅黑" panose="020B0503020204020204" pitchFamily="34" charset="-122"/>
              </a:rPr>
              <a:t>pm</a:t>
            </a:r>
            <a:endParaRPr lang="en-US" altLang="zh-CN" sz="9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TextBox 12"/>
          <p:cNvSpPr txBox="1"/>
          <p:nvPr/>
        </p:nvSpPr>
        <p:spPr>
          <a:xfrm>
            <a:off x="558800" y="347980"/>
            <a:ext cx="2056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回顾</a:t>
            </a:r>
            <a:endParaRPr lang="zh-CN" altLang="en-US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16660" y="1176655"/>
            <a:ext cx="98240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原子结构模型建立的历史过程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38885" y="1845310"/>
            <a:ext cx="98024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原子轨道中能层、能级的关系及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表示方法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25550" y="2559685"/>
            <a:ext cx="91014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电子云（任意两个电子的运动状态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都不一样）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86180" y="3197860"/>
            <a:ext cx="100323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核外电子排布（三原则、找特殊）的表示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方法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98295" y="3891915"/>
            <a:ext cx="101168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核外电子排布式（轨道式）、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价电子排布式（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轨道式）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77290" y="4523105"/>
            <a:ext cx="101174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核外电子排布与周期表、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微粒半径的关系（周期、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族）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86180" y="5287010"/>
            <a:ext cx="101174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电离能的定义及意义、第一电离能的变化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规律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53160" y="5983605"/>
            <a:ext cx="62471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电负性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的定义及意义、变化规律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86015" y="5974715"/>
            <a:ext cx="37363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稳定性是化学性质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TextBox 12"/>
          <p:cNvSpPr txBox="1"/>
          <p:nvPr/>
        </p:nvSpPr>
        <p:spPr>
          <a:xfrm>
            <a:off x="558800" y="347980"/>
            <a:ext cx="2056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回顾</a:t>
            </a:r>
            <a:endParaRPr lang="zh-CN" altLang="en-US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16660" y="1176655"/>
            <a:ext cx="93579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共价键的形成和本质以及分类、电子式的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书写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38885" y="1845310"/>
            <a:ext cx="98024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2.σ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键和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π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键的形成过程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极性键与非极性键的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形成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25550" y="2559685"/>
            <a:ext cx="98806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键能、键长、键角对化学键强弱及空间构型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影响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86180" y="3197860"/>
            <a:ext cx="100323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杂化轨道及杂化方式的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计算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27125" y="3891915"/>
            <a:ext cx="101168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价电子对互斥理论模型和分子空间构型的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判断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77290" y="4523105"/>
            <a:ext cx="55441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分子的极性及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相似相容原理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86180" y="5287010"/>
            <a:ext cx="104787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离子键、配位键（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配位化学物）、金属键的形成及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特征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53160" y="5983605"/>
            <a:ext cx="66281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分子间作用力（范德华力和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氢键）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808470" y="4479290"/>
            <a:ext cx="26822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物理性质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81290" y="5983605"/>
            <a:ext cx="3883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氢键的分类和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2" grpId="0"/>
      <p:bldP spid="12" grpId="1"/>
      <p:bldP spid="10" grpId="0"/>
      <p:bldP spid="10" grpId="1"/>
      <p:bldP spid="11" grpId="0"/>
      <p:bldP spid="11" grpId="1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TextBox 12"/>
          <p:cNvSpPr txBox="1"/>
          <p:nvPr/>
        </p:nvSpPr>
        <p:spPr>
          <a:xfrm>
            <a:off x="558800" y="347980"/>
            <a:ext cx="2056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回顾</a:t>
            </a:r>
            <a:endParaRPr lang="zh-CN" altLang="en-US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2140" y="1176655"/>
            <a:ext cx="105943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晶体的定义、特征、及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科学判断方法，四大晶体的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分类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8330" y="1868170"/>
            <a:ext cx="90309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等径圆球（金属）的堆积、非等径圆球的堆积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1660" y="2533015"/>
            <a:ext cx="1123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金属晶体的定义、成键微粒、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作用力、堆积方式、配位数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等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1660" y="3197860"/>
            <a:ext cx="1123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离子晶体的定义、成键微粒、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作用力、堆积方式、配位数等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34695" y="3860800"/>
            <a:ext cx="101168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晶格能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00" y="4523105"/>
            <a:ext cx="960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原子晶体、分子晶体、混合键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型晶体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7540" y="5253355"/>
            <a:ext cx="47110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各种晶体的熔沸点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比较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69925" y="6017895"/>
            <a:ext cx="104787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晶胞密度的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计算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2" grpId="0"/>
      <p:bldP spid="2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lligraph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noFill/>
        <a:noFill/>
        <a:noFill/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WPS 演示</Application>
  <PresentationFormat>宽屏</PresentationFormat>
  <Paragraphs>65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Calibri</vt:lpstr>
      <vt:lpstr>Time New Romans</vt:lpstr>
      <vt:lpstr>Times New Roman</vt:lpstr>
      <vt:lpstr>Segoe Print</vt:lpstr>
      <vt:lpstr>Office 主题​​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User</cp:lastModifiedBy>
  <cp:revision>177</cp:revision>
  <dcterms:created xsi:type="dcterms:W3CDTF">2019-06-19T02:08:00Z</dcterms:created>
  <dcterms:modified xsi:type="dcterms:W3CDTF">2021-03-29T02:40:10Z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0D3C9086234042B6A0DC58A0DD741CA3</vt:lpwstr>
  </property>
</Properties>
</file>