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08" r:id="rId3"/>
    <p:sldId id="311" r:id="rId4"/>
    <p:sldId id="310" r:id="rId5"/>
    <p:sldId id="328" r:id="rId6"/>
    <p:sldId id="329" r:id="rId7"/>
    <p:sldId id="266" r:id="rId8"/>
    <p:sldId id="270" r:id="rId9"/>
    <p:sldId id="272" r:id="rId10"/>
    <p:sldId id="330" r:id="rId11"/>
    <p:sldId id="331" r:id="rId12"/>
    <p:sldId id="332" r:id="rId13"/>
    <p:sldId id="271" r:id="rId14"/>
    <p:sldId id="312" r:id="rId15"/>
    <p:sldId id="276" r:id="rId16"/>
    <p:sldId id="277" r:id="rId17"/>
    <p:sldId id="289" r:id="rId18"/>
    <p:sldId id="279" r:id="rId19"/>
    <p:sldId id="280" r:id="rId20"/>
    <p:sldId id="281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幼圆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幼圆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幼圆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幼圆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幼圆" pitchFamily="49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幼圆" pitchFamily="49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幼圆" pitchFamily="49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幼圆" pitchFamily="49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幼圆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9">
          <p15:clr>
            <a:srgbClr val="A4A3A4"/>
          </p15:clr>
        </p15:guide>
        <p15:guide id="2" pos="28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49"/>
        <p:guide pos="28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44CCA3-CA7E-46B9-8273-DCBF7D0C96BC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B3C829B-359D-4FF8-B45A-C9F1B379D81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599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3795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fld id="{9A53F1D7-1873-4FCD-AF83-88ECEA126E1C}" type="slidenum">
              <a:rPr lang="zh-CN" altLang="en-US">
                <a:latin typeface="Arial" charset="0"/>
                <a:cs typeface="幼圆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None/>
                <a:defRPr/>
              </a:pPr>
              <a:t>18</a:t>
            </a:fld>
            <a:endParaRPr lang="en-US" altLang="zh-CN">
              <a:latin typeface="Arial" charset="0"/>
              <a:cs typeface="幼圆"/>
            </a:endParaRPr>
          </a:p>
        </p:txBody>
      </p:sp>
    </p:spTree>
    <p:extLst>
      <p:ext uri="{BB962C8B-B14F-4D97-AF65-F5344CB8AC3E}">
        <p14:creationId xmlns:p14="http://schemas.microsoft.com/office/powerpoint/2010/main" val="3664968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5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5" name="图片 61"/>
          <p:cNvPicPr>
            <a:picLocks noChangeAspect="1"/>
          </p:cNvPicPr>
          <p:nvPr/>
        </p:nvPicPr>
        <p:blipFill>
          <a:blip r:embed="rId2"/>
          <a:srcRect t="1131" b="10210"/>
          <a:stretch>
            <a:fillRect/>
          </a:stretch>
        </p:blipFill>
        <p:spPr bwMode="auto">
          <a:xfrm>
            <a:off x="0" y="354013"/>
            <a:ext cx="9144000" cy="614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KSO_CT1"/>
          <p:cNvSpPr>
            <a:spLocks noGrp="1"/>
          </p:cNvSpPr>
          <p:nvPr>
            <p:ph type="title"/>
          </p:nvPr>
        </p:nvSpPr>
        <p:spPr>
          <a:xfrm>
            <a:off x="2139351" y="2182487"/>
            <a:ext cx="5132717" cy="1455039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rgbClr val="853689"/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KSO_CT2"/>
          <p:cNvSpPr>
            <a:spLocks noGrp="1"/>
          </p:cNvSpPr>
          <p:nvPr>
            <p:ph type="subTitle" idx="1"/>
          </p:nvPr>
        </p:nvSpPr>
        <p:spPr>
          <a:xfrm>
            <a:off x="2127663" y="4155268"/>
            <a:ext cx="5145202" cy="48461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单击此处编辑母版副标题样式</a:t>
            </a:r>
          </a:p>
        </p:txBody>
      </p:sp>
      <p:sp>
        <p:nvSpPr>
          <p:cNvPr id="6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A1DC1-2C1C-425D-B5A1-29D28BE70095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06397-A9E8-4380-8CE1-213F8045DD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BA04-73E0-476F-8063-C2F96A4F80F7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0BBFE-F71B-4044-A4E8-CF420E42A7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7628468" y="365125"/>
            <a:ext cx="886883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1585382" y="365125"/>
            <a:ext cx="5949952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4078-D5DC-481E-8CD4-EC54443851B6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D4EAB-872D-4BC5-AB14-B8B9D986C7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1600" b="0"/>
            </a:lvl2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855DE-1222-4F15-866B-F95DA4628518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78B1C-980A-489D-B274-8641FEE6FE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4007" y="2108201"/>
            <a:ext cx="5995988" cy="1235075"/>
          </a:xfrm>
        </p:spPr>
        <p:txBody>
          <a:bodyPr anchor="b"/>
          <a:lstStyle>
            <a:lvl1pPr algn="ctr">
              <a:defRPr sz="32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3038170" y="3400425"/>
            <a:ext cx="3067663" cy="357478"/>
          </a:xfrm>
          <a:prstGeom prst="roundRect">
            <a:avLst>
              <a:gd name="adj" fmla="val 50000"/>
            </a:avLst>
          </a:prstGeo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5932-E966-42EC-A90D-7889133A4639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9C24-42C0-4C86-8295-F7D5E9D6667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049867" y="1244602"/>
            <a:ext cx="381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4889500" y="1244602"/>
            <a:ext cx="3820587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F5B9B-43EA-4719-B3DB-0E5E2414D7B5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FFDA-0A04-408E-A9C8-30FFCFF5EC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727199" y="118532"/>
            <a:ext cx="6984076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77" y="1376362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24577" y="2200274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885" y="1376362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823885" y="2200274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07751-F68C-47A5-928D-8C5F5CB2A06C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02CF-A075-4CF4-B7C5-C9E890C48E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25682-43B5-4BFF-AE61-FBF1545B59A4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E9906-E27E-4144-81A8-BFC6FF0463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1BD55-FEA0-48D3-9D15-D6215D53C5AF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6F150-C63A-4F18-8A1A-F320FF263CD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58443" y="533402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4115992" y="1063630"/>
            <a:ext cx="4629150" cy="487362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858443" y="2133602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06AB1-66C0-4568-B051-DBA00A93A551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ED347-52DD-4C0C-8468-D6A5118E988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934644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4082125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altLang="en-US" noProof="0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934644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D1E85-BB3D-4919-A232-3AFA430C8C04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3478F-2C9D-42E7-8335-DB10C6D0B5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5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28650" y="6451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7F7846-F930-4147-8C33-72EDBA068973}" type="datetimeFigureOut">
              <a:rPr lang="zh-CN" altLang="en-US"/>
              <a:pPr>
                <a:defRPr/>
              </a:pPr>
              <a:t>2018/11/7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3028950" y="64516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6457950" y="6451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BF3047D-82D8-4F00-A6D9-85A6E8839E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030" name="KSO_BC1"/>
          <p:cNvSpPr>
            <a:spLocks noGrp="1"/>
          </p:cNvSpPr>
          <p:nvPr>
            <p:ph type="body" idx="1"/>
          </p:nvPr>
        </p:nvSpPr>
        <p:spPr bwMode="auto">
          <a:xfrm>
            <a:off x="371475" y="1120775"/>
            <a:ext cx="8435975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71475" y="166688"/>
            <a:ext cx="8435975" cy="641350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rgbClr val="218E8C"/>
          </a:solidFill>
          <a:latin typeface="+mj-ea"/>
          <a:ea typeface="+mj-ea"/>
          <a:cs typeface="微软雅黑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18E8C"/>
          </a:solidFill>
          <a:latin typeface="微软雅黑"/>
          <a:ea typeface="微软雅黑"/>
          <a:cs typeface="微软雅黑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18E8C"/>
          </a:solidFill>
          <a:latin typeface="微软雅黑"/>
          <a:ea typeface="微软雅黑"/>
          <a:cs typeface="微软雅黑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18E8C"/>
          </a:solidFill>
          <a:latin typeface="微软雅黑"/>
          <a:ea typeface="微软雅黑"/>
          <a:cs typeface="微软雅黑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18E8C"/>
          </a:solidFill>
          <a:latin typeface="微软雅黑"/>
          <a:ea typeface="微软雅黑"/>
          <a:cs typeface="微软雅黑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18E8C"/>
          </a:solidFill>
          <a:latin typeface="微软雅黑"/>
          <a:ea typeface="微软雅黑"/>
          <a:cs typeface="微软雅黑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18E8C"/>
          </a:solidFill>
          <a:latin typeface="微软雅黑"/>
          <a:ea typeface="微软雅黑"/>
          <a:cs typeface="微软雅黑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18E8C"/>
          </a:solidFill>
          <a:latin typeface="微软雅黑"/>
          <a:ea typeface="微软雅黑"/>
          <a:cs typeface="微软雅黑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18E8C"/>
          </a:solidFill>
          <a:latin typeface="微软雅黑"/>
          <a:ea typeface="微软雅黑"/>
          <a:cs typeface="微软雅黑"/>
        </a:defRPr>
      </a:lvl9pPr>
    </p:titleStyle>
    <p:bodyStyle>
      <a:lvl1pPr marL="361950" indent="-361950" algn="just" defTabSz="685800" rtl="0" eaLnBrk="0" fontAlgn="base" hangingPunct="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80000"/>
        <a:buFont typeface="Webdings" pitchFamily="18" charset="2"/>
        <a:buChar char="Ù"/>
        <a:defRPr lang="zh-CN" altLang="en-US" sz="2400" b="1" kern="1200" dirty="0">
          <a:solidFill>
            <a:srgbClr val="218E8C"/>
          </a:solidFill>
          <a:latin typeface="+mn-ea"/>
          <a:ea typeface="+mn-ea"/>
          <a:cs typeface="幼圆"/>
        </a:defRPr>
      </a:lvl1pPr>
      <a:lvl2pPr marL="361950" indent="-361950" algn="just" defTabSz="685800" rtl="0" eaLnBrk="0" fontAlgn="base" hangingPunct="0">
        <a:lnSpc>
          <a:spcPct val="120000"/>
        </a:lnSpc>
        <a:spcBef>
          <a:spcPct val="0"/>
        </a:spcBef>
        <a:spcAft>
          <a:spcPts val="1200"/>
        </a:spcAft>
        <a:buClr>
          <a:srgbClr val="5CD3FF"/>
        </a:buClr>
        <a:buFont typeface="幼圆" pitchFamily="49" charset="-122"/>
        <a:buChar char=" "/>
        <a:defRPr sz="1600" kern="1200">
          <a:solidFill>
            <a:schemeClr val="tx1"/>
          </a:solidFill>
          <a:latin typeface="+mn-ea"/>
          <a:ea typeface="+mn-ea"/>
          <a:cs typeface="幼圆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幼圆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幼圆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幼圆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196752"/>
            <a:ext cx="7344816" cy="252028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4800" dirty="0" smtClean="0">
                <a:cs typeface="+mj-cs"/>
              </a:rPr>
              <a:t/>
            </a:r>
            <a:br>
              <a:rPr lang="en-US" altLang="zh-CN" sz="4800" dirty="0" smtClean="0">
                <a:cs typeface="+mj-cs"/>
              </a:rPr>
            </a:br>
            <a:r>
              <a:rPr lang="en-US" altLang="zh-CN" sz="4800" dirty="0" smtClean="0">
                <a:cs typeface="+mj-cs"/>
              </a:rPr>
              <a:t/>
            </a:r>
            <a:br>
              <a:rPr lang="en-US" altLang="zh-CN" sz="4800" dirty="0" smtClean="0">
                <a:cs typeface="+mj-cs"/>
              </a:rPr>
            </a:br>
            <a:r>
              <a:rPr lang="en-US" altLang="zh-CN" sz="4800" dirty="0" smtClean="0">
                <a:cs typeface="+mj-cs"/>
              </a:rPr>
              <a:t/>
            </a:r>
            <a:br>
              <a:rPr lang="en-US" altLang="zh-CN" sz="4800" dirty="0" smtClean="0">
                <a:cs typeface="+mj-cs"/>
              </a:rPr>
            </a:br>
            <a:r>
              <a:rPr lang="en-US" altLang="zh-CN" sz="4800" dirty="0" smtClean="0">
                <a:cs typeface="+mj-cs"/>
              </a:rPr>
              <a:t/>
            </a:r>
            <a:br>
              <a:rPr lang="en-US" altLang="zh-CN" sz="4800" dirty="0" smtClean="0">
                <a:cs typeface="+mj-cs"/>
              </a:rPr>
            </a:br>
            <a:r>
              <a:rPr lang="zh-CN" altLang="en-US" sz="4000" dirty="0" smtClean="0">
                <a:cs typeface="+mj-cs"/>
              </a:rPr>
              <a:t>第三单元第七课第二框</a:t>
            </a:r>
            <a:r>
              <a:rPr lang="en-US" altLang="zh-CN" sz="4000" dirty="0" smtClean="0">
                <a:cs typeface="+mj-cs"/>
              </a:rPr>
              <a:t/>
            </a:r>
            <a:br>
              <a:rPr lang="en-US" altLang="zh-CN" sz="4000" dirty="0" smtClean="0">
                <a:cs typeface="+mj-cs"/>
              </a:rPr>
            </a:br>
            <a:r>
              <a:rPr lang="en-US" altLang="zh-CN" sz="4800" dirty="0" smtClean="0">
                <a:cs typeface="+mj-cs"/>
              </a:rPr>
              <a:t/>
            </a:r>
            <a:br>
              <a:rPr lang="en-US" altLang="zh-CN" sz="4800" dirty="0" smtClean="0">
                <a:cs typeface="+mj-cs"/>
              </a:rPr>
            </a:br>
            <a:r>
              <a:rPr lang="zh-CN" altLang="en-US" sz="6000" dirty="0" smtClean="0">
                <a:cs typeface="+mj-cs"/>
              </a:rPr>
              <a:t>收入分配与社会公平</a:t>
            </a:r>
            <a:endParaRPr lang="zh-CN" altLang="en-US" sz="6000" dirty="0">
              <a:cs typeface="+mj-cs"/>
            </a:endParaRPr>
          </a:p>
        </p:txBody>
      </p:sp>
      <p:sp>
        <p:nvSpPr>
          <p:cNvPr id="15364" name="副标题 2"/>
          <p:cNvSpPr>
            <a:spLocks noGrp="1"/>
          </p:cNvSpPr>
          <p:nvPr>
            <p:ph type="subTitle" idx="1"/>
          </p:nvPr>
        </p:nvSpPr>
        <p:spPr>
          <a:xfrm>
            <a:off x="2127250" y="4154488"/>
            <a:ext cx="5145088" cy="485775"/>
          </a:xfrm>
        </p:spPr>
        <p:txBody>
          <a:bodyPr/>
          <a:lstStyle/>
          <a:p>
            <a:pPr eaLnBrk="1" hangingPunct="1"/>
            <a:r>
              <a:rPr sz="3200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3"/>
          <p:cNvSpPr txBox="1">
            <a:spLocks noChangeArrowheads="1"/>
          </p:cNvSpPr>
          <p:nvPr/>
        </p:nvSpPr>
        <p:spPr bwMode="auto">
          <a:xfrm>
            <a:off x="500063" y="2393950"/>
            <a:ext cx="4459287" cy="1431925"/>
          </a:xfrm>
          <a:prstGeom prst="rect">
            <a:avLst/>
          </a:prstGeom>
          <a:solidFill>
            <a:srgbClr val="D7FF65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zh-CN" altLang="en-US" sz="4400">
                <a:solidFill>
                  <a:srgbClr val="002AB2"/>
                </a:solidFill>
                <a:latin typeface="黑体" pitchFamily="2" charset="-122"/>
                <a:ea typeface="黑体" pitchFamily="2" charset="-122"/>
              </a:rPr>
              <a:t>   </a:t>
            </a:r>
            <a:r>
              <a:rPr lang="zh-CN" altLang="en-US" sz="4000">
                <a:solidFill>
                  <a:srgbClr val="002AB2"/>
                </a:solidFill>
                <a:latin typeface="宋体" charset="-122"/>
                <a:ea typeface="黑体" pitchFamily="2" charset="-122"/>
              </a:rPr>
              <a:t>“</a:t>
            </a:r>
            <a:r>
              <a:rPr lang="zh-CN" altLang="en-US" sz="4000">
                <a:solidFill>
                  <a:srgbClr val="002AB2"/>
                </a:solidFill>
                <a:latin typeface="黑体" pitchFamily="2" charset="-122"/>
                <a:ea typeface="黑体" pitchFamily="2" charset="-122"/>
              </a:rPr>
              <a:t>大锅饭</a:t>
            </a:r>
            <a:r>
              <a:rPr lang="zh-CN" altLang="en-US" sz="4000">
                <a:solidFill>
                  <a:srgbClr val="002AB2"/>
                </a:solidFill>
                <a:latin typeface="宋体" charset="-122"/>
                <a:ea typeface="黑体" pitchFamily="2" charset="-122"/>
              </a:rPr>
              <a:t>”</a:t>
            </a:r>
            <a:endParaRPr lang="zh-CN" altLang="en-US" sz="4000">
              <a:solidFill>
                <a:srgbClr val="002AB2"/>
              </a:solidFill>
              <a:latin typeface="黑体" pitchFamily="2" charset="-122"/>
              <a:ea typeface="黑体" pitchFamily="2" charset="-122"/>
            </a:endParaRPr>
          </a:p>
          <a:p>
            <a:pPr eaLnBrk="0" hangingPunct="0">
              <a:lnSpc>
                <a:spcPct val="110000"/>
              </a:lnSpc>
            </a:pPr>
            <a:endParaRPr lang="zh-CN" altLang="en-US" sz="4000">
              <a:solidFill>
                <a:srgbClr val="002AB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77892" name="Text Box 4"/>
          <p:cNvSpPr txBox="1">
            <a:spLocks noChangeArrowheads="1"/>
          </p:cNvSpPr>
          <p:nvPr/>
        </p:nvSpPr>
        <p:spPr bwMode="auto">
          <a:xfrm>
            <a:off x="0" y="714375"/>
            <a:ext cx="9144000" cy="52387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>
                <a:solidFill>
                  <a:srgbClr val="FFFF00"/>
                </a:solidFill>
                <a:latin typeface="黑体" pitchFamily="2" charset="-122"/>
                <a:ea typeface="黑体" pitchFamily="2" charset="-122"/>
              </a:rPr>
              <a:t>没有效率为基础的公平只能导致平均主义和普遍贫穷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285750" y="5013325"/>
            <a:ext cx="8643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360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在计划经济下，统一经营，集中劳动，平均分配，吃大锅饭。</a:t>
            </a:r>
            <a:r>
              <a:rPr lang="zh-CN" altLang="en-US" sz="360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 </a:t>
            </a:r>
          </a:p>
        </p:txBody>
      </p:sp>
      <p:pic>
        <p:nvPicPr>
          <p:cNvPr id="36868" name="Picture 6" descr="image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1557338"/>
            <a:ext cx="3670300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动作按钮: 第一张 1">
            <a:hlinkClick r:id="rId3" action="ppaction://hlinksldjump" highlightClick="1"/>
          </p:cNvPr>
          <p:cNvSpPr/>
          <p:nvPr/>
        </p:nvSpPr>
        <p:spPr>
          <a:xfrm>
            <a:off x="8604250" y="6237288"/>
            <a:ext cx="539750" cy="620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89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 descr="u=1759309143,3477067696&amp;gp=-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0"/>
            <a:ext cx="223361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3851275" y="1000125"/>
            <a:ext cx="230505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3600" b="1">
                <a:solidFill>
                  <a:srgbClr val="FF3300"/>
                </a:solidFill>
                <a:latin typeface="Calibri" pitchFamily="34" charset="0"/>
                <a:ea typeface="黑体" pitchFamily="2" charset="-122"/>
              </a:rPr>
              <a:t>合作探究</a:t>
            </a:r>
          </a:p>
        </p:txBody>
      </p:sp>
      <p:sp>
        <p:nvSpPr>
          <p:cNvPr id="26628" name="Rectangle 8"/>
          <p:cNvSpPr>
            <a:spLocks noChangeArrowheads="1"/>
          </p:cNvSpPr>
          <p:nvPr/>
        </p:nvSpPr>
        <p:spPr bwMode="auto">
          <a:xfrm>
            <a:off x="341313" y="1719263"/>
            <a:ext cx="8497887" cy="272415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92100">
              <a:spcBef>
                <a:spcPct val="50000"/>
              </a:spcBef>
              <a:buFont typeface="Wingdings" pitchFamily="2" charset="2"/>
              <a:buNone/>
            </a:pPr>
            <a:endParaRPr kumimoji="1" lang="zh-CN" altLang="en-US" sz="1100" dirty="0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indent="292100">
              <a:spcBef>
                <a:spcPct val="50000"/>
              </a:spcBef>
              <a:buFont typeface="Wingdings" pitchFamily="2" charset="2"/>
              <a:buChar char="n"/>
            </a:pPr>
            <a:r>
              <a:rPr kumimoji="1" lang="zh-CN" altLang="en-US" sz="3200" b="1" dirty="0">
                <a:solidFill>
                  <a:srgbClr val="0000FF"/>
                </a:solidFill>
                <a:latin typeface="Calibri" pitchFamily="34" charset="0"/>
                <a:ea typeface="仿宋_GB2312" pitchFamily="49" charset="-122"/>
              </a:rPr>
              <a:t>如果只强调公平，不讲效率，会出现什么结果？</a:t>
            </a:r>
          </a:p>
          <a:p>
            <a:pPr indent="292100">
              <a:spcBef>
                <a:spcPct val="50000"/>
              </a:spcBef>
              <a:buFont typeface="Wingdings" pitchFamily="2" charset="2"/>
              <a:buChar char="n"/>
            </a:pPr>
            <a:r>
              <a:rPr kumimoji="1" lang="zh-CN" altLang="en-US" sz="3200" b="1" dirty="0">
                <a:solidFill>
                  <a:srgbClr val="0000FF"/>
                </a:solidFill>
                <a:latin typeface="Calibri" pitchFamily="34" charset="0"/>
                <a:ea typeface="仿宋_GB2312" pitchFamily="49" charset="-122"/>
              </a:rPr>
              <a:t>如果只讲效率，不注重公平，结果又会怎么样</a:t>
            </a:r>
            <a:r>
              <a:rPr kumimoji="1" lang="zh-CN" altLang="en-US" sz="3200" b="1" dirty="0" smtClean="0">
                <a:solidFill>
                  <a:srgbClr val="0000FF"/>
                </a:solidFill>
                <a:latin typeface="Calibri" pitchFamily="34" charset="0"/>
                <a:ea typeface="仿宋_GB2312" pitchFamily="49" charset="-122"/>
              </a:rPr>
              <a:t>？</a:t>
            </a:r>
            <a:endParaRPr kumimoji="1" lang="zh-CN" altLang="en-US" sz="3200" b="1" dirty="0">
              <a:solidFill>
                <a:srgbClr val="0000FF"/>
              </a:solidFill>
              <a:latin typeface="Calibri" pitchFamily="34" charset="0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088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9" name="Text Box 7"/>
          <p:cNvSpPr txBox="1">
            <a:spLocks noChangeArrowheads="1"/>
          </p:cNvSpPr>
          <p:nvPr/>
        </p:nvSpPr>
        <p:spPr bwMode="auto">
          <a:xfrm>
            <a:off x="323850" y="214313"/>
            <a:ext cx="7343775" cy="584200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3200">
                <a:solidFill>
                  <a:srgbClr val="FFFF00"/>
                </a:solidFill>
                <a:latin typeface="Calibri" pitchFamily="34" charset="0"/>
              </a:rPr>
              <a:t>     忽视公平引起贫富悬殊。</a:t>
            </a:r>
          </a:p>
        </p:txBody>
      </p:sp>
      <p:pic>
        <p:nvPicPr>
          <p:cNvPr id="37890" name="Picture 8" descr="W020070303678175949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33475"/>
            <a:ext cx="4706938" cy="536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动作按钮: 第一张 6">
            <a:hlinkClick r:id="rId3" action="ppaction://hlinksldjump" highlightClick="1"/>
          </p:cNvPr>
          <p:cNvSpPr/>
          <p:nvPr/>
        </p:nvSpPr>
        <p:spPr>
          <a:xfrm>
            <a:off x="8604250" y="6237288"/>
            <a:ext cx="539750" cy="620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37892" name="Picture 4" descr="http://img1.cache.netease.com/catchpic/A/A9/A920B526A34AE0C238155839C23C458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9338" y="1133475"/>
            <a:ext cx="4176712" cy="50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29795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19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组合 18"/>
          <p:cNvGrpSpPr>
            <a:grpSpLocks/>
          </p:cNvGrpSpPr>
          <p:nvPr/>
        </p:nvGrpSpPr>
        <p:grpSpPr bwMode="auto">
          <a:xfrm>
            <a:off x="342900" y="2336800"/>
            <a:ext cx="1852613" cy="1714500"/>
            <a:chOff x="107504" y="2336800"/>
            <a:chExt cx="1853059" cy="1714500"/>
          </a:xfrm>
        </p:grpSpPr>
        <p:pic>
          <p:nvPicPr>
            <p:cNvPr id="27665" name="Picture 3" descr="LB_circle0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504" y="2336800"/>
              <a:ext cx="1714500" cy="1714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66" name="Text Box 4"/>
            <p:cNvSpPr txBox="1">
              <a:spLocks noChangeArrowheads="1"/>
            </p:cNvSpPr>
            <p:nvPr/>
          </p:nvSpPr>
          <p:spPr bwMode="auto">
            <a:xfrm>
              <a:off x="357188" y="2857500"/>
              <a:ext cx="1603375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4000" b="1">
                  <a:latin typeface="微软雅黑"/>
                  <a:ea typeface="微软雅黑"/>
                  <a:cs typeface="微软雅黑"/>
                </a:rPr>
                <a:t>效率</a:t>
              </a:r>
            </a:p>
          </p:txBody>
        </p:sp>
      </p:grpSp>
      <p:grpSp>
        <p:nvGrpSpPr>
          <p:cNvPr id="27650" name="组合 17"/>
          <p:cNvGrpSpPr>
            <a:grpSpLocks/>
          </p:cNvGrpSpPr>
          <p:nvPr/>
        </p:nvGrpSpPr>
        <p:grpSpPr bwMode="auto">
          <a:xfrm>
            <a:off x="4584700" y="2286000"/>
            <a:ext cx="2006600" cy="1643063"/>
            <a:chOff x="3851920" y="2286000"/>
            <a:chExt cx="2005955" cy="1643063"/>
          </a:xfrm>
        </p:grpSpPr>
        <p:pic>
          <p:nvPicPr>
            <p:cNvPr id="27663" name="Picture 2" descr="RY_circle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51920" y="2286000"/>
              <a:ext cx="1828800" cy="1643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64" name="Text Box 5"/>
            <p:cNvSpPr txBox="1">
              <a:spLocks noChangeArrowheads="1"/>
            </p:cNvSpPr>
            <p:nvPr/>
          </p:nvSpPr>
          <p:spPr bwMode="auto">
            <a:xfrm>
              <a:off x="4071938" y="2786063"/>
              <a:ext cx="1785937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4000" b="1">
                  <a:latin typeface="微软雅黑"/>
                  <a:ea typeface="微软雅黑"/>
                  <a:cs typeface="微软雅黑"/>
                </a:rPr>
                <a:t>公平</a:t>
              </a:r>
            </a:p>
          </p:txBody>
        </p:sp>
      </p:grp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143125" y="2286000"/>
            <a:ext cx="2185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微软雅黑"/>
                <a:ea typeface="微软雅黑"/>
                <a:cs typeface="微软雅黑"/>
              </a:rPr>
              <a:t>物质前提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132138" y="3716338"/>
            <a:ext cx="1800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微软雅黑"/>
                <a:ea typeface="微软雅黑"/>
                <a:cs typeface="微软雅黑"/>
              </a:rPr>
              <a:t>保   证</a:t>
            </a:r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2144713" y="2852738"/>
            <a:ext cx="2540000" cy="290512"/>
          </a:xfrm>
          <a:prstGeom prst="rightArrow">
            <a:avLst>
              <a:gd name="adj1" fmla="val 50000"/>
              <a:gd name="adj2" fmla="val 39146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2073275" y="3357563"/>
            <a:ext cx="2486025" cy="287337"/>
          </a:xfrm>
          <a:prstGeom prst="leftArrow">
            <a:avLst>
              <a:gd name="adj1" fmla="val 50000"/>
              <a:gd name="adj2" fmla="val 39222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357188" y="5715000"/>
            <a:ext cx="7815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分别强调不同的方面，二者存在矛盾</a:t>
            </a:r>
          </a:p>
        </p:txBody>
      </p:sp>
      <p:sp>
        <p:nvSpPr>
          <p:cNvPr id="27656" name="Text Box 3"/>
          <p:cNvSpPr txBox="1">
            <a:spLocks noChangeArrowheads="1"/>
          </p:cNvSpPr>
          <p:nvPr/>
        </p:nvSpPr>
        <p:spPr bwMode="auto">
          <a:xfrm>
            <a:off x="214313" y="642938"/>
            <a:ext cx="6215062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400" b="1">
                <a:latin typeface="华文行楷" pitchFamily="2" charset="-122"/>
                <a:ea typeface="华文行楷" pitchFamily="2" charset="-122"/>
              </a:rPr>
              <a:t>2</a:t>
            </a:r>
            <a:r>
              <a:rPr lang="zh-CN" altLang="en-US" sz="4400" b="1">
                <a:latin typeface="华文行楷" pitchFamily="2" charset="-122"/>
                <a:ea typeface="华文行楷" pitchFamily="2" charset="-122"/>
              </a:rPr>
              <a:t>、效率与公平的关系</a:t>
            </a:r>
            <a:endParaRPr lang="en-US" sz="4400" b="1">
              <a:latin typeface="华文行楷" pitchFamily="2" charset="-122"/>
              <a:ea typeface="华文行楷" pitchFamily="2" charset="-122"/>
            </a:endParaRPr>
          </a:p>
          <a:p>
            <a:endParaRPr lang="zh-CN" altLang="en-US" sz="3200">
              <a:latin typeface="Times New Roman" pitchFamily="18" charset="0"/>
              <a:ea typeface="宋体" charset="-122"/>
            </a:endParaRPr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1490663" y="1428750"/>
            <a:ext cx="1857375" cy="785813"/>
          </a:xfrm>
          <a:prstGeom prst="flowChartAlternateProcess">
            <a:avLst/>
          </a:prstGeom>
          <a:solidFill>
            <a:srgbClr val="FFFFCC">
              <a:alpha val="92155"/>
            </a:srgbClr>
          </a:solidFill>
          <a:ln w="57150" cmpd="dbl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3600" b="1">
                <a:solidFill>
                  <a:schemeClr val="tx2"/>
                </a:solidFill>
                <a:latin typeface="Calibri" pitchFamily="34" charset="0"/>
                <a:ea typeface="微软雅黑"/>
                <a:cs typeface="微软雅黑"/>
              </a:rPr>
              <a:t>一致性</a:t>
            </a:r>
          </a:p>
        </p:txBody>
      </p:sp>
      <p:sp>
        <p:nvSpPr>
          <p:cNvPr id="29" name="AutoShape 13"/>
          <p:cNvSpPr>
            <a:spLocks noChangeArrowheads="1"/>
          </p:cNvSpPr>
          <p:nvPr/>
        </p:nvSpPr>
        <p:spPr bwMode="auto">
          <a:xfrm>
            <a:off x="1562100" y="4857750"/>
            <a:ext cx="1857375" cy="785813"/>
          </a:xfrm>
          <a:prstGeom prst="flowChartAlternateProcess">
            <a:avLst/>
          </a:prstGeom>
          <a:solidFill>
            <a:srgbClr val="FFFFCC">
              <a:alpha val="92155"/>
            </a:srgbClr>
          </a:solidFill>
          <a:ln w="57150" cmpd="dbl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3600" b="1">
                <a:solidFill>
                  <a:schemeClr val="tx2"/>
                </a:solidFill>
                <a:latin typeface="Calibri" pitchFamily="34" charset="0"/>
                <a:ea typeface="微软雅黑"/>
                <a:cs typeface="微软雅黑"/>
              </a:rPr>
              <a:t>矛盾性</a:t>
            </a:r>
          </a:p>
        </p:txBody>
      </p:sp>
      <p:sp>
        <p:nvSpPr>
          <p:cNvPr id="38927" name="TextBox 14"/>
          <p:cNvSpPr txBox="1">
            <a:spLocks noChangeArrowheads="1"/>
          </p:cNvSpPr>
          <p:nvPr/>
        </p:nvSpPr>
        <p:spPr bwMode="auto">
          <a:xfrm>
            <a:off x="552450" y="4214813"/>
            <a:ext cx="2282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Calibri" pitchFamily="34" charset="0"/>
              </a:rPr>
              <a:t>做大蛋糕</a:t>
            </a:r>
          </a:p>
        </p:txBody>
      </p:sp>
      <p:sp>
        <p:nvSpPr>
          <p:cNvPr id="38928" name="TextBox 15"/>
          <p:cNvSpPr txBox="1">
            <a:spLocks noChangeArrowheads="1"/>
          </p:cNvSpPr>
          <p:nvPr/>
        </p:nvSpPr>
        <p:spPr bwMode="auto">
          <a:xfrm>
            <a:off x="5448300" y="4143375"/>
            <a:ext cx="186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Calibri" pitchFamily="34" charset="0"/>
              </a:rPr>
              <a:t>分好蛋糕</a:t>
            </a:r>
          </a:p>
        </p:txBody>
      </p:sp>
      <p:sp>
        <p:nvSpPr>
          <p:cNvPr id="17" name="右箭头 16">
            <a:hlinkClick r:id="rId4" action="ppaction://hlinksldjump"/>
          </p:cNvPr>
          <p:cNvSpPr/>
          <p:nvPr/>
        </p:nvSpPr>
        <p:spPr>
          <a:xfrm>
            <a:off x="7596188" y="5589588"/>
            <a:ext cx="792162" cy="71913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27662" name="Picture 1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65863" y="119063"/>
            <a:ext cx="2808287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/>
      <p:bldP spid="59401" grpId="0"/>
      <p:bldP spid="59402" grpId="0" bldLvl="0" animBg="1"/>
      <p:bldP spid="59403" grpId="0" bldLvl="0" animBg="1"/>
      <p:bldP spid="43022" grpId="0"/>
      <p:bldP spid="40973" grpId="0" animBg="1"/>
      <p:bldP spid="29" grpId="0" animBg="1"/>
      <p:bldP spid="38927" grpId="0"/>
      <p:bldP spid="389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u=1759309143,3477067696&amp;gp=-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0"/>
            <a:ext cx="223361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851275" y="1000125"/>
            <a:ext cx="230505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3600" b="1">
                <a:solidFill>
                  <a:srgbClr val="FF3300"/>
                </a:solidFill>
                <a:latin typeface="Calibri" pitchFamily="34" charset="0"/>
                <a:ea typeface="黑体" pitchFamily="2" charset="-122"/>
              </a:rPr>
              <a:t>合作探究</a:t>
            </a: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341313" y="1719263"/>
            <a:ext cx="8497887" cy="3462337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92100">
              <a:spcBef>
                <a:spcPct val="50000"/>
              </a:spcBef>
              <a:buFont typeface="Wingdings" pitchFamily="2" charset="2"/>
              <a:buNone/>
            </a:pPr>
            <a:endParaRPr kumimoji="1" lang="zh-CN" altLang="en-US" sz="1100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indent="292100">
              <a:spcBef>
                <a:spcPct val="50000"/>
              </a:spcBef>
              <a:buFont typeface="Wingdings" pitchFamily="2" charset="2"/>
              <a:buChar char="n"/>
            </a:pPr>
            <a:r>
              <a:rPr kumimoji="1" lang="zh-CN" altLang="en-US" sz="3200" b="1">
                <a:solidFill>
                  <a:srgbClr val="0000FF"/>
                </a:solidFill>
                <a:latin typeface="Calibri" pitchFamily="34" charset="0"/>
                <a:ea typeface="仿宋_GB2312" pitchFamily="49" charset="-122"/>
              </a:rPr>
              <a:t>如果只强调公平，不讲效率，会出现什么结果？</a:t>
            </a:r>
          </a:p>
          <a:p>
            <a:pPr indent="292100">
              <a:spcBef>
                <a:spcPct val="50000"/>
              </a:spcBef>
              <a:buFont typeface="Wingdings" pitchFamily="2" charset="2"/>
              <a:buChar char="n"/>
            </a:pPr>
            <a:r>
              <a:rPr kumimoji="1" lang="zh-CN" altLang="en-US" sz="3200" b="1">
                <a:solidFill>
                  <a:srgbClr val="0000FF"/>
                </a:solidFill>
                <a:latin typeface="Calibri" pitchFamily="34" charset="0"/>
                <a:ea typeface="仿宋_GB2312" pitchFamily="49" charset="-122"/>
              </a:rPr>
              <a:t>如果只讲效率，不注重公平，结果又会怎么样？</a:t>
            </a:r>
          </a:p>
          <a:p>
            <a:pPr indent="292100">
              <a:spcBef>
                <a:spcPct val="50000"/>
              </a:spcBef>
              <a:buFont typeface="Wingdings" pitchFamily="2" charset="2"/>
              <a:buChar char="n"/>
            </a:pPr>
            <a:r>
              <a:rPr kumimoji="1" lang="zh-CN" altLang="en-US" sz="3200" b="1">
                <a:solidFill>
                  <a:srgbClr val="0000FF"/>
                </a:solidFill>
                <a:latin typeface="仿宋_GB2312" pitchFamily="49" charset="-122"/>
                <a:ea typeface="仿宋_GB2312" pitchFamily="49" charset="-122"/>
              </a:rPr>
              <a:t>该如何处理效率和公平的关系？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0"/>
            <a:ext cx="2016125" cy="150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4313" y="1898650"/>
            <a:ext cx="8670925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Calibri" pitchFamily="34" charset="0"/>
              </a:rPr>
              <a:t>①初次分配和再分配都要兼顾效率和公平，既提高效率，又要促进公平。使发展成果更多更公平惠及全体人民。</a:t>
            </a:r>
          </a:p>
        </p:txBody>
      </p:sp>
      <p:sp>
        <p:nvSpPr>
          <p:cNvPr id="29699" name="Text Box 14"/>
          <p:cNvSpPr txBox="1">
            <a:spLocks noChangeArrowheads="1"/>
          </p:cNvSpPr>
          <p:nvPr/>
        </p:nvSpPr>
        <p:spPr bwMode="auto">
          <a:xfrm>
            <a:off x="0" y="334963"/>
            <a:ext cx="6948488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华文行楷" pitchFamily="2" charset="-122"/>
                <a:ea typeface="华文行楷" pitchFamily="2" charset="-122"/>
              </a:rPr>
              <a:t>3</a:t>
            </a:r>
            <a:r>
              <a:rPr lang="zh-CN" altLang="en-US" sz="3600" b="1">
                <a:latin typeface="华文行楷" pitchFamily="2" charset="-122"/>
                <a:ea typeface="华文行楷" pitchFamily="2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如何</a:t>
            </a:r>
            <a:r>
              <a:rPr lang="zh-CN" altLang="en-US" sz="3600" b="1">
                <a:latin typeface="华文行楷" pitchFamily="2" charset="-122"/>
                <a:ea typeface="华文行楷" pitchFamily="2" charset="-122"/>
              </a:rPr>
              <a:t>处理好效率与公平的关系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23850" y="3917950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Calibri" pitchFamily="34" charset="0"/>
              </a:rPr>
              <a:t>②处理好效率与公平，反平均，防悬殊；落政策，倡奉献；鼓致富，倡回报和先帮后，实现共同富裕。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4572000" y="2924175"/>
            <a:ext cx="3960813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372225" y="4941888"/>
            <a:ext cx="1584325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50825" y="3357563"/>
            <a:ext cx="865188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3"/>
          <p:cNvSpPr txBox="1">
            <a:spLocks noChangeArrowheads="1"/>
          </p:cNvSpPr>
          <p:nvPr/>
        </p:nvSpPr>
        <p:spPr bwMode="auto">
          <a:xfrm>
            <a:off x="2714625" y="4429125"/>
            <a:ext cx="321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黑体" pitchFamily="2" charset="-122"/>
              </a:rPr>
              <a:t>2</a:t>
            </a:r>
            <a:r>
              <a:rPr lang="zh-CN" altLang="en-US" sz="2400" b="1">
                <a:latin typeface="黑体" pitchFamily="2" charset="-122"/>
              </a:rPr>
              <a:t>、效率与公平的关系</a:t>
            </a:r>
          </a:p>
        </p:txBody>
      </p:sp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2643188" y="2286000"/>
            <a:ext cx="23574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黑体" pitchFamily="2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黑体" pitchFamily="2" charset="-122"/>
              </a:rPr>
              <a:t>、如何实现收入分配的公平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285750" y="1571625"/>
            <a:ext cx="576263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黑体" pitchFamily="2" charset="-122"/>
              </a:rPr>
              <a:t>收入分配与社会公平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714625" y="1500188"/>
            <a:ext cx="2805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黑体" pitchFamily="2" charset="-122"/>
              </a:rPr>
              <a:t>1</a:t>
            </a:r>
            <a:r>
              <a:rPr lang="zh-CN" altLang="en-US" sz="2400" b="1">
                <a:latin typeface="黑体" pitchFamily="2" charset="-122"/>
              </a:rPr>
              <a:t>、收入分配的公平</a:t>
            </a:r>
          </a:p>
        </p:txBody>
      </p:sp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5857875" y="1214438"/>
            <a:ext cx="161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黑体" pitchFamily="2" charset="-122"/>
                <a:sym typeface="Wingdings" pitchFamily="2" charset="2"/>
              </a:rPr>
              <a:t></a:t>
            </a:r>
            <a:r>
              <a:rPr lang="zh-CN" altLang="en-US" sz="2400" b="1">
                <a:latin typeface="黑体" pitchFamily="2" charset="-122"/>
              </a:rPr>
              <a:t>含义</a:t>
            </a:r>
          </a:p>
        </p:txBody>
      </p:sp>
      <p:sp>
        <p:nvSpPr>
          <p:cNvPr id="30726" name="Text Box 9"/>
          <p:cNvSpPr txBox="1">
            <a:spLocks noChangeArrowheads="1"/>
          </p:cNvSpPr>
          <p:nvPr/>
        </p:nvSpPr>
        <p:spPr bwMode="auto">
          <a:xfrm>
            <a:off x="5786438" y="1714500"/>
            <a:ext cx="1493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黑体" pitchFamily="2" charset="-122"/>
                <a:sym typeface="Wingdings" pitchFamily="2" charset="2"/>
              </a:rPr>
              <a:t></a:t>
            </a:r>
            <a:r>
              <a:rPr lang="zh-CN" altLang="en-US" sz="2400" b="1">
                <a:latin typeface="黑体" pitchFamily="2" charset="-122"/>
              </a:rPr>
              <a:t>意义</a:t>
            </a:r>
          </a:p>
        </p:txBody>
      </p:sp>
      <p:sp>
        <p:nvSpPr>
          <p:cNvPr id="30727" name="Text Box 10"/>
          <p:cNvSpPr txBox="1">
            <a:spLocks noChangeArrowheads="1"/>
          </p:cNvSpPr>
          <p:nvPr/>
        </p:nvSpPr>
        <p:spPr bwMode="auto">
          <a:xfrm>
            <a:off x="5286375" y="2643188"/>
            <a:ext cx="3857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微软雅黑"/>
                <a:ea typeface="微软雅黑"/>
                <a:cs typeface="Times New Roman" pitchFamily="18" charset="0"/>
              </a:rPr>
              <a:t>②</a:t>
            </a:r>
            <a:r>
              <a:rPr lang="zh-CN" altLang="en-US" sz="2400" b="1" dirty="0" smtClean="0">
                <a:latin typeface="黑体" pitchFamily="2" charset="-122"/>
                <a:ea typeface="微软雅黑"/>
                <a:cs typeface="Times New Roman" pitchFamily="18" charset="0"/>
              </a:rPr>
              <a:t>两</a:t>
            </a:r>
            <a:r>
              <a:rPr lang="zh-CN" altLang="en-US" sz="2400" b="1" dirty="0">
                <a:latin typeface="黑体" pitchFamily="2" charset="-122"/>
                <a:ea typeface="微软雅黑"/>
                <a:cs typeface="Times New Roman" pitchFamily="18" charset="0"/>
              </a:rPr>
              <a:t>个同步</a:t>
            </a:r>
          </a:p>
        </p:txBody>
      </p:sp>
      <p:sp>
        <p:nvSpPr>
          <p:cNvPr id="30728" name="Text Box 11"/>
          <p:cNvSpPr txBox="1">
            <a:spLocks noChangeArrowheads="1"/>
          </p:cNvSpPr>
          <p:nvPr/>
        </p:nvSpPr>
        <p:spPr bwMode="auto">
          <a:xfrm>
            <a:off x="5214938" y="3286125"/>
            <a:ext cx="785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微软雅黑"/>
                <a:ea typeface="微软雅黑"/>
                <a:cs typeface="Times New Roman" pitchFamily="18" charset="0"/>
              </a:rPr>
              <a:t>③</a:t>
            </a:r>
            <a:endParaRPr lang="zh-CN" altLang="en-US" sz="2400" b="1">
              <a:latin typeface="黑体" pitchFamily="2" charset="-122"/>
              <a:ea typeface="微软雅黑"/>
              <a:cs typeface="Times New Roman" pitchFamily="18" charset="0"/>
            </a:endParaRPr>
          </a:p>
        </p:txBody>
      </p:sp>
      <p:sp>
        <p:nvSpPr>
          <p:cNvPr id="30729" name="Text Box 12"/>
          <p:cNvSpPr txBox="1">
            <a:spLocks noChangeArrowheads="1"/>
          </p:cNvSpPr>
          <p:nvPr/>
        </p:nvSpPr>
        <p:spPr bwMode="auto">
          <a:xfrm>
            <a:off x="2714625" y="371475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黑体" pitchFamily="2" charset="-122"/>
              </a:rPr>
              <a:t>1</a:t>
            </a:r>
            <a:r>
              <a:rPr lang="zh-CN" altLang="en-US" sz="2400" b="1">
                <a:latin typeface="黑体" pitchFamily="2" charset="-122"/>
              </a:rPr>
              <a:t>、效率的含义</a:t>
            </a:r>
          </a:p>
        </p:txBody>
      </p:sp>
      <p:sp>
        <p:nvSpPr>
          <p:cNvPr id="30730" name="Text Box 13"/>
          <p:cNvSpPr txBox="1">
            <a:spLocks noChangeArrowheads="1"/>
          </p:cNvSpPr>
          <p:nvPr/>
        </p:nvSpPr>
        <p:spPr bwMode="auto">
          <a:xfrm>
            <a:off x="2500313" y="5429250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黑体" pitchFamily="2" charset="-122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黑体" pitchFamily="2" charset="-122"/>
              </a:rPr>
              <a:t>、如何处理</a:t>
            </a:r>
          </a:p>
        </p:txBody>
      </p:sp>
      <p:sp>
        <p:nvSpPr>
          <p:cNvPr id="30731" name="Text Box 14"/>
          <p:cNvSpPr txBox="1">
            <a:spLocks noChangeArrowheads="1"/>
          </p:cNvSpPr>
          <p:nvPr/>
        </p:nvSpPr>
        <p:spPr bwMode="auto">
          <a:xfrm>
            <a:off x="6215063" y="4714875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黑体" pitchFamily="2" charset="-122"/>
              </a:rPr>
              <a:t>矛盾性</a:t>
            </a:r>
          </a:p>
        </p:txBody>
      </p:sp>
      <p:sp>
        <p:nvSpPr>
          <p:cNvPr id="30732" name="Text Box 15"/>
          <p:cNvSpPr txBox="1">
            <a:spLocks noChangeArrowheads="1"/>
          </p:cNvSpPr>
          <p:nvPr/>
        </p:nvSpPr>
        <p:spPr bwMode="auto">
          <a:xfrm>
            <a:off x="6215063" y="4214813"/>
            <a:ext cx="1368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黑体" pitchFamily="2" charset="-122"/>
              </a:rPr>
              <a:t>一致性</a:t>
            </a:r>
          </a:p>
        </p:txBody>
      </p:sp>
      <p:sp>
        <p:nvSpPr>
          <p:cNvPr id="30733" name="AutoShape 16"/>
          <p:cNvSpPr>
            <a:spLocks/>
          </p:cNvSpPr>
          <p:nvPr/>
        </p:nvSpPr>
        <p:spPr bwMode="auto">
          <a:xfrm>
            <a:off x="828675" y="1341438"/>
            <a:ext cx="503238" cy="4392612"/>
          </a:xfrm>
          <a:prstGeom prst="leftBrace">
            <a:avLst>
              <a:gd name="adj1" fmla="val 7273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  <a:ea typeface="宋体" charset="-122"/>
            </a:endParaRPr>
          </a:p>
        </p:txBody>
      </p:sp>
      <p:sp>
        <p:nvSpPr>
          <p:cNvPr id="30734" name="AutoShape 17"/>
          <p:cNvSpPr>
            <a:spLocks/>
          </p:cNvSpPr>
          <p:nvPr/>
        </p:nvSpPr>
        <p:spPr bwMode="auto">
          <a:xfrm>
            <a:off x="5500688" y="1428750"/>
            <a:ext cx="287337" cy="576263"/>
          </a:xfrm>
          <a:prstGeom prst="leftBrace">
            <a:avLst>
              <a:gd name="adj1" fmla="val 1671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  <a:ea typeface="宋体" charset="-122"/>
            </a:endParaRPr>
          </a:p>
        </p:txBody>
      </p:sp>
      <p:sp>
        <p:nvSpPr>
          <p:cNvPr id="30735" name="AutoShape 18"/>
          <p:cNvSpPr>
            <a:spLocks/>
          </p:cNvSpPr>
          <p:nvPr/>
        </p:nvSpPr>
        <p:spPr bwMode="auto">
          <a:xfrm>
            <a:off x="4857750" y="2071688"/>
            <a:ext cx="477838" cy="1576387"/>
          </a:xfrm>
          <a:prstGeom prst="leftBrace">
            <a:avLst>
              <a:gd name="adj1" fmla="val 1670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  <a:ea typeface="宋体" charset="-122"/>
            </a:endParaRPr>
          </a:p>
        </p:txBody>
      </p:sp>
      <p:sp>
        <p:nvSpPr>
          <p:cNvPr id="30736" name="AutoShape 19"/>
          <p:cNvSpPr>
            <a:spLocks/>
          </p:cNvSpPr>
          <p:nvPr/>
        </p:nvSpPr>
        <p:spPr bwMode="auto">
          <a:xfrm>
            <a:off x="5929313" y="4429125"/>
            <a:ext cx="287337" cy="576263"/>
          </a:xfrm>
          <a:prstGeom prst="leftBrace">
            <a:avLst>
              <a:gd name="adj1" fmla="val 1671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  <a:ea typeface="宋体" charset="-122"/>
            </a:endParaRPr>
          </a:p>
        </p:txBody>
      </p:sp>
      <p:sp>
        <p:nvSpPr>
          <p:cNvPr id="30737" name="Text Box 5"/>
          <p:cNvSpPr txBox="1">
            <a:spLocks noChangeArrowheads="1"/>
          </p:cNvSpPr>
          <p:nvPr/>
        </p:nvSpPr>
        <p:spPr bwMode="auto">
          <a:xfrm>
            <a:off x="1214438" y="1500188"/>
            <a:ext cx="1439862" cy="138588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Calibri" pitchFamily="34" charset="0"/>
              </a:rPr>
              <a:t>社会公平的重要体现</a:t>
            </a:r>
          </a:p>
        </p:txBody>
      </p:sp>
      <p:sp>
        <p:nvSpPr>
          <p:cNvPr id="30738" name="Text Box 6"/>
          <p:cNvSpPr txBox="1">
            <a:spLocks noChangeArrowheads="1"/>
          </p:cNvSpPr>
          <p:nvPr/>
        </p:nvSpPr>
        <p:spPr bwMode="auto">
          <a:xfrm>
            <a:off x="1114425" y="4143375"/>
            <a:ext cx="1512888" cy="13843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Calibri" pitchFamily="34" charset="0"/>
              </a:rPr>
              <a:t>兼顾效率与公平</a:t>
            </a:r>
          </a:p>
        </p:txBody>
      </p:sp>
      <p:sp>
        <p:nvSpPr>
          <p:cNvPr id="30739" name="AutoShape 7"/>
          <p:cNvSpPr>
            <a:spLocks/>
          </p:cNvSpPr>
          <p:nvPr/>
        </p:nvSpPr>
        <p:spPr bwMode="auto">
          <a:xfrm>
            <a:off x="2500313" y="1214438"/>
            <a:ext cx="215900" cy="2232025"/>
          </a:xfrm>
          <a:prstGeom prst="leftBrace">
            <a:avLst>
              <a:gd name="adj1" fmla="val 86152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30740" name="AutoShape 9"/>
          <p:cNvSpPr>
            <a:spLocks/>
          </p:cNvSpPr>
          <p:nvPr/>
        </p:nvSpPr>
        <p:spPr bwMode="auto">
          <a:xfrm>
            <a:off x="2357438" y="3714750"/>
            <a:ext cx="285750" cy="2214563"/>
          </a:xfrm>
          <a:prstGeom prst="leftBrace">
            <a:avLst>
              <a:gd name="adj1" fmla="val 99638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grpSp>
        <p:nvGrpSpPr>
          <p:cNvPr id="30741" name="Group 2"/>
          <p:cNvGrpSpPr>
            <a:grpSpLocks/>
          </p:cNvGrpSpPr>
          <p:nvPr/>
        </p:nvGrpSpPr>
        <p:grpSpPr bwMode="auto">
          <a:xfrm>
            <a:off x="214313" y="82550"/>
            <a:ext cx="3810000" cy="969963"/>
            <a:chOff x="0" y="-88"/>
            <a:chExt cx="3431" cy="645"/>
          </a:xfrm>
        </p:grpSpPr>
        <p:sp>
          <p:nvSpPr>
            <p:cNvPr id="30747" name="AutoShape 3"/>
            <p:cNvSpPr>
              <a:spLocks noChangeArrowheads="1"/>
            </p:cNvSpPr>
            <p:nvPr/>
          </p:nvSpPr>
          <p:spPr bwMode="auto">
            <a:xfrm>
              <a:off x="359" y="-20"/>
              <a:ext cx="3072" cy="480"/>
            </a:xfrm>
            <a:prstGeom prst="flowChartTerminator">
              <a:avLst/>
            </a:prstGeom>
            <a:solidFill>
              <a:srgbClr val="CCFF99"/>
            </a:solidFill>
            <a:ln w="57150" cmpd="dbl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CN" altLang="en-US" sz="3200" b="1">
                  <a:solidFill>
                    <a:srgbClr val="000000"/>
                  </a:solidFill>
                  <a:latin typeface="Calibri" pitchFamily="34" charset="0"/>
                  <a:ea typeface="微软雅黑"/>
                  <a:cs typeface="微软雅黑"/>
                </a:rPr>
                <a:t>课堂小结</a:t>
              </a:r>
            </a:p>
          </p:txBody>
        </p:sp>
        <p:sp>
          <p:nvSpPr>
            <p:cNvPr id="30748" name="AutoShape 4"/>
            <p:cNvSpPr>
              <a:spLocks noChangeArrowheads="1"/>
            </p:cNvSpPr>
            <p:nvPr/>
          </p:nvSpPr>
          <p:spPr bwMode="auto">
            <a:xfrm rot="1938279">
              <a:off x="23" y="105"/>
              <a:ext cx="455" cy="452"/>
            </a:xfrm>
            <a:prstGeom prst="flowChartProcess">
              <a:avLst/>
            </a:prstGeom>
            <a:solidFill>
              <a:srgbClr val="969696"/>
            </a:solidFill>
            <a:ln w="38100" cmpd="dbl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0"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30749" name="AutoShape 5"/>
            <p:cNvSpPr>
              <a:spLocks noChangeArrowheads="1"/>
            </p:cNvSpPr>
            <p:nvPr/>
          </p:nvSpPr>
          <p:spPr bwMode="auto">
            <a:xfrm rot="1938279">
              <a:off x="0" y="-88"/>
              <a:ext cx="455" cy="452"/>
            </a:xfrm>
            <a:prstGeom prst="flowChartProcess">
              <a:avLst/>
            </a:prstGeom>
            <a:solidFill>
              <a:srgbClr val="008000"/>
            </a:solidFill>
            <a:ln w="38100" cmpd="dbl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0">
                <a:latin typeface="Calibri" pitchFamily="34" charset="0"/>
                <a:ea typeface="宋体" charset="-122"/>
              </a:endParaRPr>
            </a:p>
          </p:txBody>
        </p:sp>
      </p:grpSp>
      <p:sp>
        <p:nvSpPr>
          <p:cNvPr id="30742" name="Text Box 10"/>
          <p:cNvSpPr txBox="1">
            <a:spLocks noChangeArrowheads="1"/>
          </p:cNvSpPr>
          <p:nvPr/>
        </p:nvSpPr>
        <p:spPr bwMode="auto">
          <a:xfrm>
            <a:off x="5214938" y="2071688"/>
            <a:ext cx="1928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微软雅黑"/>
                <a:ea typeface="微软雅黑"/>
                <a:cs typeface="Times New Roman" pitchFamily="18" charset="0"/>
              </a:rPr>
              <a:t>①</a:t>
            </a:r>
            <a:r>
              <a:rPr lang="zh-CN" altLang="en-US" sz="2400" b="1">
                <a:latin typeface="黑体" pitchFamily="2" charset="-122"/>
                <a:ea typeface="微软雅黑"/>
                <a:cs typeface="Times New Roman" pitchFamily="18" charset="0"/>
              </a:rPr>
              <a:t>制度保证</a:t>
            </a:r>
          </a:p>
        </p:txBody>
      </p:sp>
      <p:sp>
        <p:nvSpPr>
          <p:cNvPr id="30743" name="AutoShape 18"/>
          <p:cNvSpPr>
            <a:spLocks/>
          </p:cNvSpPr>
          <p:nvPr/>
        </p:nvSpPr>
        <p:spPr bwMode="auto">
          <a:xfrm>
            <a:off x="4286250" y="5214938"/>
            <a:ext cx="285750" cy="1004887"/>
          </a:xfrm>
          <a:prstGeom prst="leftBrace">
            <a:avLst>
              <a:gd name="adj1" fmla="val 1672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  <a:ea typeface="宋体" charset="-122"/>
            </a:endParaRPr>
          </a:p>
        </p:txBody>
      </p:sp>
      <p:sp>
        <p:nvSpPr>
          <p:cNvPr id="30744" name="TextBox 28"/>
          <p:cNvSpPr txBox="1">
            <a:spLocks noChangeArrowheads="1"/>
          </p:cNvSpPr>
          <p:nvPr/>
        </p:nvSpPr>
        <p:spPr bwMode="auto">
          <a:xfrm>
            <a:off x="4643438" y="5143500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Calibri" pitchFamily="34" charset="0"/>
                <a:sym typeface="Wingdings" pitchFamily="2" charset="2"/>
              </a:rPr>
              <a:t></a:t>
            </a:r>
            <a:r>
              <a:rPr lang="zh-CN" altLang="en-US" sz="2400" b="1">
                <a:latin typeface="Calibri" pitchFamily="34" charset="0"/>
              </a:rPr>
              <a:t>既提高效率又要促进公平</a:t>
            </a:r>
          </a:p>
        </p:txBody>
      </p:sp>
      <p:sp>
        <p:nvSpPr>
          <p:cNvPr id="30745" name="TextBox 29"/>
          <p:cNvSpPr txBox="1">
            <a:spLocks noChangeArrowheads="1"/>
          </p:cNvSpPr>
          <p:nvPr/>
        </p:nvSpPr>
        <p:spPr bwMode="auto">
          <a:xfrm>
            <a:off x="4572000" y="5643563"/>
            <a:ext cx="4572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Calibri" pitchFamily="34" charset="0"/>
                <a:sym typeface="Wingdings" pitchFamily="2" charset="2"/>
              </a:rPr>
              <a:t></a:t>
            </a:r>
            <a:r>
              <a:rPr lang="zh-CN" altLang="en-US" sz="2400" b="1">
                <a:latin typeface="Calibri" pitchFamily="34" charset="0"/>
              </a:rPr>
              <a:t>反平均，防悬殊；落政策，倡奉献；鼓致富，倡回报和先帮后。</a:t>
            </a:r>
          </a:p>
        </p:txBody>
      </p:sp>
      <p:sp>
        <p:nvSpPr>
          <p:cNvPr id="30746" name="矩形 31"/>
          <p:cNvSpPr>
            <a:spLocks noChangeArrowheads="1"/>
          </p:cNvSpPr>
          <p:nvPr/>
        </p:nvSpPr>
        <p:spPr bwMode="auto">
          <a:xfrm>
            <a:off x="5651500" y="3286125"/>
            <a:ext cx="2339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latin typeface="微软雅黑"/>
                <a:ea typeface="微软雅黑"/>
                <a:cs typeface="Times New Roman" pitchFamily="18" charset="0"/>
              </a:rPr>
              <a:t>收入分配更合理</a:t>
            </a:r>
            <a:endParaRPr lang="zh-CN" altLang="en-US" sz="2400" b="1" dirty="0">
              <a:latin typeface="Calibri" pitchFamily="34" charset="0"/>
              <a:ea typeface="微软雅黑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AutoShape 13"/>
          <p:cNvSpPr>
            <a:spLocks noChangeArrowheads="1"/>
          </p:cNvSpPr>
          <p:nvPr/>
        </p:nvSpPr>
        <p:spPr bwMode="auto">
          <a:xfrm>
            <a:off x="285750" y="1785938"/>
            <a:ext cx="8572500" cy="4857750"/>
          </a:xfrm>
          <a:prstGeom prst="flowChartAlternateProcess">
            <a:avLst/>
          </a:prstGeom>
          <a:solidFill>
            <a:srgbClr val="FFFFCC">
              <a:alpha val="92155"/>
            </a:srgbClr>
          </a:solidFill>
          <a:ln w="57150" cmpd="dbl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zh-CN" altLang="en-US">
              <a:latin typeface="微软雅黑"/>
              <a:ea typeface="微软雅黑"/>
              <a:cs typeface="微软雅黑"/>
            </a:endParaRPr>
          </a:p>
        </p:txBody>
      </p:sp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179388" y="719138"/>
            <a:ext cx="3810000" cy="838200"/>
            <a:chOff x="0" y="0"/>
            <a:chExt cx="3431" cy="557"/>
          </a:xfrm>
        </p:grpSpPr>
        <p:sp>
          <p:nvSpPr>
            <p:cNvPr id="31751" name="AutoShape 3"/>
            <p:cNvSpPr>
              <a:spLocks noChangeArrowheads="1"/>
            </p:cNvSpPr>
            <p:nvPr/>
          </p:nvSpPr>
          <p:spPr bwMode="auto">
            <a:xfrm>
              <a:off x="359" y="68"/>
              <a:ext cx="3072" cy="480"/>
            </a:xfrm>
            <a:prstGeom prst="flowChartTerminator">
              <a:avLst/>
            </a:prstGeom>
            <a:solidFill>
              <a:srgbClr val="CCFF99"/>
            </a:solidFill>
            <a:ln w="57150" cmpd="dbl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CN" altLang="en-US" sz="3200" b="1">
                  <a:solidFill>
                    <a:srgbClr val="000000"/>
                  </a:solidFill>
                  <a:latin typeface="Calibri" pitchFamily="34" charset="0"/>
                  <a:ea typeface="微软雅黑"/>
                  <a:cs typeface="微软雅黑"/>
                </a:rPr>
                <a:t>课堂练习</a:t>
              </a:r>
            </a:p>
          </p:txBody>
        </p:sp>
        <p:sp>
          <p:nvSpPr>
            <p:cNvPr id="31752" name="AutoShape 4"/>
            <p:cNvSpPr>
              <a:spLocks noChangeArrowheads="1"/>
            </p:cNvSpPr>
            <p:nvPr/>
          </p:nvSpPr>
          <p:spPr bwMode="auto">
            <a:xfrm rot="1938279">
              <a:off x="23" y="105"/>
              <a:ext cx="455" cy="452"/>
            </a:xfrm>
            <a:prstGeom prst="flowChartProcess">
              <a:avLst/>
            </a:prstGeom>
            <a:solidFill>
              <a:srgbClr val="969696"/>
            </a:solidFill>
            <a:ln w="38100" cmpd="dbl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0"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31753" name="AutoShape 5"/>
            <p:cNvSpPr>
              <a:spLocks noChangeArrowheads="1"/>
            </p:cNvSpPr>
            <p:nvPr/>
          </p:nvSpPr>
          <p:spPr bwMode="auto">
            <a:xfrm rot="1938279">
              <a:off x="0" y="0"/>
              <a:ext cx="455" cy="452"/>
            </a:xfrm>
            <a:prstGeom prst="flowChartProcess">
              <a:avLst/>
            </a:prstGeom>
            <a:solidFill>
              <a:srgbClr val="008000"/>
            </a:solidFill>
            <a:ln w="38100" cmpd="dbl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0">
                <a:latin typeface="Calibri" pitchFamily="34" charset="0"/>
                <a:ea typeface="宋体" charset="-122"/>
              </a:endParaRPr>
            </a:p>
          </p:txBody>
        </p:sp>
      </p:grp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31748" name="TextBox 8"/>
          <p:cNvSpPr txBox="1">
            <a:spLocks noChangeArrowheads="1"/>
          </p:cNvSpPr>
          <p:nvPr/>
        </p:nvSpPr>
        <p:spPr bwMode="auto">
          <a:xfrm>
            <a:off x="500063" y="2071688"/>
            <a:ext cx="8215312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微软雅黑"/>
                <a:ea typeface="微软雅黑"/>
                <a:cs typeface="微软雅黑"/>
              </a:rPr>
              <a:t>1</a:t>
            </a:r>
            <a:r>
              <a:rPr lang="zh-CN" altLang="en-US" sz="2400" b="1">
                <a:latin typeface="微软雅黑"/>
                <a:ea typeface="微软雅黑"/>
                <a:cs typeface="微软雅黑"/>
              </a:rPr>
              <a:t>、国家统计局数据显示，</a:t>
            </a:r>
            <a:r>
              <a:rPr lang="en-US" altLang="zh-CN" sz="2400" b="1">
                <a:latin typeface="微软雅黑"/>
                <a:ea typeface="微软雅黑"/>
                <a:cs typeface="微软雅黑"/>
              </a:rPr>
              <a:t>2015</a:t>
            </a:r>
            <a:r>
              <a:rPr lang="zh-CN" altLang="en-US" sz="2400" b="1">
                <a:latin typeface="微软雅黑"/>
                <a:ea typeface="微软雅黑"/>
                <a:cs typeface="微软雅黑"/>
              </a:rPr>
              <a:t>年平均工资保持较快发展，但工资水平的地区差距、行业差距、岗位差距仍然较大。针对这一问题，可采取的合理措施有   </a:t>
            </a:r>
            <a:r>
              <a:rPr lang="en-US" altLang="zh-CN" sz="2400" b="1">
                <a:latin typeface="微软雅黑"/>
                <a:ea typeface="微软雅黑"/>
                <a:cs typeface="微软雅黑"/>
              </a:rPr>
              <a:t>(          )</a:t>
            </a:r>
          </a:p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31749" name="矩形 10"/>
          <p:cNvSpPr>
            <a:spLocks noChangeArrowheads="1"/>
          </p:cNvSpPr>
          <p:nvPr/>
        </p:nvSpPr>
        <p:spPr bwMode="auto">
          <a:xfrm>
            <a:off x="357188" y="3857625"/>
            <a:ext cx="83581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zh-CN" sz="2400" b="1">
                <a:latin typeface="微软雅黑"/>
                <a:ea typeface="微软雅黑"/>
                <a:cs typeface="Times New Roman" pitchFamily="18" charset="0"/>
              </a:rPr>
              <a:t>①</a:t>
            </a:r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提高劳动报酬在再分配中的比重                                     </a:t>
            </a:r>
            <a:endParaRPr lang="en-US" altLang="zh-CN" sz="2400" b="1">
              <a:latin typeface="微软雅黑"/>
              <a:ea typeface="微软雅黑"/>
              <a:cs typeface="Times New Roman" pitchFamily="18" charset="0"/>
            </a:endParaRPr>
          </a:p>
          <a:p>
            <a:pPr eaLnBrk="0" hangingPunct="0"/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②创新扶贫方式，推进特殊困难地区的发展</a:t>
            </a:r>
          </a:p>
          <a:p>
            <a:pPr eaLnBrk="0" hangingPunct="0"/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③禁止非法垄断及非法竞争行为</a:t>
            </a:r>
            <a:endParaRPr lang="en-US" altLang="zh-CN" sz="2400" b="1">
              <a:latin typeface="微软雅黑"/>
              <a:ea typeface="微软雅黑"/>
              <a:cs typeface="Times New Roman" pitchFamily="18" charset="0"/>
            </a:endParaRPr>
          </a:p>
          <a:p>
            <a:pPr eaLnBrk="0" hangingPunct="0"/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④逐步实现城乡基本公共服务平均化</a:t>
            </a:r>
          </a:p>
          <a:p>
            <a:pPr eaLnBrk="0" hangingPunct="0"/>
            <a:endParaRPr lang="en-US" altLang="zh-CN" sz="2400" b="1">
              <a:latin typeface="微软雅黑"/>
              <a:ea typeface="微软雅黑"/>
              <a:cs typeface="Times New Roman" pitchFamily="18" charset="0"/>
            </a:endParaRPr>
          </a:p>
          <a:p>
            <a:pPr eaLnBrk="0" hangingPunct="0"/>
            <a:r>
              <a:rPr lang="en-US" altLang="zh-CN" sz="2400" b="1">
                <a:latin typeface="微软雅黑"/>
                <a:ea typeface="微软雅黑"/>
                <a:cs typeface="Times New Roman" pitchFamily="18" charset="0"/>
              </a:rPr>
              <a:t>A. ①③        B. ①④        C. ②③          D. ②④</a:t>
            </a:r>
            <a:endParaRPr lang="zh-CN" altLang="en-US" sz="2400" b="1">
              <a:latin typeface="Calibri" pitchFamily="34" charset="0"/>
              <a:ea typeface="微软雅黑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720375" y="2763517"/>
            <a:ext cx="68480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C</a:t>
            </a:r>
            <a:endParaRPr lang="zh-CN" altLang="en-US" sz="5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"/>
          <p:cNvGrpSpPr>
            <a:grpSpLocks/>
          </p:cNvGrpSpPr>
          <p:nvPr/>
        </p:nvGrpSpPr>
        <p:grpSpPr bwMode="auto">
          <a:xfrm>
            <a:off x="214313" y="0"/>
            <a:ext cx="3810000" cy="838200"/>
            <a:chOff x="0" y="0"/>
            <a:chExt cx="3431" cy="557"/>
          </a:xfrm>
        </p:grpSpPr>
        <p:sp>
          <p:nvSpPr>
            <p:cNvPr id="32777" name="AutoShape 3"/>
            <p:cNvSpPr>
              <a:spLocks noChangeArrowheads="1"/>
            </p:cNvSpPr>
            <p:nvPr/>
          </p:nvSpPr>
          <p:spPr bwMode="auto">
            <a:xfrm>
              <a:off x="359" y="68"/>
              <a:ext cx="3072" cy="480"/>
            </a:xfrm>
            <a:prstGeom prst="flowChartTerminator">
              <a:avLst/>
            </a:prstGeom>
            <a:solidFill>
              <a:srgbClr val="CCFF99"/>
            </a:solidFill>
            <a:ln w="57150" cmpd="dbl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CN" altLang="en-US" sz="3200" b="1">
                  <a:solidFill>
                    <a:srgbClr val="000000"/>
                  </a:solidFill>
                  <a:latin typeface="Calibri" pitchFamily="34" charset="0"/>
                  <a:ea typeface="微软雅黑"/>
                  <a:cs typeface="微软雅黑"/>
                </a:rPr>
                <a:t>课堂练习</a:t>
              </a:r>
            </a:p>
          </p:txBody>
        </p:sp>
        <p:sp>
          <p:nvSpPr>
            <p:cNvPr id="32778" name="AutoShape 4"/>
            <p:cNvSpPr>
              <a:spLocks noChangeArrowheads="1"/>
            </p:cNvSpPr>
            <p:nvPr/>
          </p:nvSpPr>
          <p:spPr bwMode="auto">
            <a:xfrm rot="1938279">
              <a:off x="23" y="105"/>
              <a:ext cx="455" cy="452"/>
            </a:xfrm>
            <a:prstGeom prst="flowChartProcess">
              <a:avLst/>
            </a:prstGeom>
            <a:solidFill>
              <a:srgbClr val="969696"/>
            </a:solidFill>
            <a:ln w="38100" cmpd="dbl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0"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32779" name="AutoShape 5"/>
            <p:cNvSpPr>
              <a:spLocks noChangeArrowheads="1"/>
            </p:cNvSpPr>
            <p:nvPr/>
          </p:nvSpPr>
          <p:spPr bwMode="auto">
            <a:xfrm rot="1938279">
              <a:off x="0" y="0"/>
              <a:ext cx="455" cy="452"/>
            </a:xfrm>
            <a:prstGeom prst="flowChartProcess">
              <a:avLst/>
            </a:prstGeom>
            <a:solidFill>
              <a:srgbClr val="008000"/>
            </a:solidFill>
            <a:ln w="38100" cmpd="dbl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0">
                <a:latin typeface="Calibri" pitchFamily="34" charset="0"/>
                <a:ea typeface="宋体" charset="-122"/>
              </a:endParaRPr>
            </a:p>
          </p:txBody>
        </p:sp>
      </p:grp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32771" name="TextBox 8"/>
          <p:cNvSpPr txBox="1">
            <a:spLocks noChangeArrowheads="1"/>
          </p:cNvSpPr>
          <p:nvPr/>
        </p:nvSpPr>
        <p:spPr bwMode="auto">
          <a:xfrm>
            <a:off x="0" y="928688"/>
            <a:ext cx="8893175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微软雅黑"/>
                <a:ea typeface="微软雅黑"/>
                <a:cs typeface="微软雅黑"/>
              </a:rPr>
              <a:t>2</a:t>
            </a:r>
            <a:r>
              <a:rPr lang="zh-CN" altLang="en-US" sz="2400" b="1">
                <a:latin typeface="微软雅黑"/>
                <a:ea typeface="微软雅黑"/>
                <a:cs typeface="微软雅黑"/>
              </a:rPr>
              <a:t>、要解决下面漫画</a:t>
            </a:r>
            <a:r>
              <a:rPr lang="en-US" altLang="zh-CN" sz="2400" b="1">
                <a:latin typeface="微软雅黑"/>
                <a:ea typeface="微软雅黑"/>
                <a:cs typeface="微软雅黑"/>
              </a:rPr>
              <a:t>《</a:t>
            </a:r>
            <a:r>
              <a:rPr lang="zh-CN" altLang="en-US" sz="2400" b="1">
                <a:latin typeface="微软雅黑"/>
                <a:ea typeface="微软雅黑"/>
                <a:cs typeface="微软雅黑"/>
              </a:rPr>
              <a:t>相形见绌</a:t>
            </a:r>
            <a:r>
              <a:rPr lang="en-US" altLang="zh-CN" sz="2400" b="1">
                <a:latin typeface="微软雅黑"/>
                <a:ea typeface="微软雅黑"/>
                <a:cs typeface="微软雅黑"/>
              </a:rPr>
              <a:t>》</a:t>
            </a:r>
            <a:r>
              <a:rPr lang="zh-CN" altLang="en-US" sz="2400" b="1">
                <a:latin typeface="微软雅黑"/>
                <a:ea typeface="微软雅黑"/>
                <a:cs typeface="微软雅黑"/>
              </a:rPr>
              <a:t>中反映的问题，必须                          </a:t>
            </a:r>
            <a:endParaRPr lang="en-US" altLang="zh-CN" sz="2400" b="1">
              <a:latin typeface="微软雅黑"/>
              <a:ea typeface="微软雅黑"/>
              <a:cs typeface="微软雅黑"/>
            </a:endParaRPr>
          </a:p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32772" name="矩形 10"/>
          <p:cNvSpPr>
            <a:spLocks noChangeArrowheads="1"/>
          </p:cNvSpPr>
          <p:nvPr/>
        </p:nvSpPr>
        <p:spPr bwMode="auto">
          <a:xfrm>
            <a:off x="107950" y="4724400"/>
            <a:ext cx="91440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ts val="3800"/>
              </a:lnSpc>
              <a:buFont typeface="Arial" charset="0"/>
              <a:buAutoNum type="alphaUcPeriod"/>
            </a:pPr>
            <a:r>
              <a:rPr lang="zh-CN" altLang="en-US" sz="2400" b="1">
                <a:latin typeface="黑体" pitchFamily="2" charset="-122"/>
                <a:ea typeface="黑体" pitchFamily="2" charset="-122"/>
                <a:cs typeface="Times New Roman" pitchFamily="18" charset="0"/>
              </a:rPr>
              <a:t>促进国民经济快速发展</a:t>
            </a:r>
            <a:r>
              <a:rPr lang="en-US" altLang="zh-CN" sz="2400" b="1">
                <a:latin typeface="黑体" pitchFamily="2" charset="-122"/>
                <a:ea typeface="黑体" pitchFamily="2" charset="-122"/>
                <a:cs typeface="Times New Roman" pitchFamily="18" charset="0"/>
              </a:rPr>
              <a:t>     </a:t>
            </a:r>
          </a:p>
          <a:p>
            <a:pPr marL="457200" indent="-457200" eaLnBrk="0" hangingPunct="0">
              <a:lnSpc>
                <a:spcPts val="3800"/>
              </a:lnSpc>
              <a:buFont typeface="Arial" charset="0"/>
              <a:buAutoNum type="alphaUcPeriod"/>
            </a:pPr>
            <a:r>
              <a:rPr lang="zh-CN" altLang="en-US" sz="2400" b="1">
                <a:latin typeface="黑体" pitchFamily="2" charset="-122"/>
                <a:ea typeface="黑体" pitchFamily="2" charset="-122"/>
                <a:cs typeface="Times New Roman" pitchFamily="18" charset="0"/>
              </a:rPr>
              <a:t>提高劳动报酬在再分配中的比重</a:t>
            </a:r>
            <a:r>
              <a:rPr lang="en-US" altLang="zh-CN" sz="2400" b="1">
                <a:latin typeface="黑体" pitchFamily="2" charset="-122"/>
                <a:ea typeface="黑体" pitchFamily="2" charset="-122"/>
                <a:cs typeface="Times New Roman" pitchFamily="18" charset="0"/>
              </a:rPr>
              <a:t>   </a:t>
            </a:r>
          </a:p>
          <a:p>
            <a:pPr marL="457200" indent="-457200" eaLnBrk="0" hangingPunct="0">
              <a:lnSpc>
                <a:spcPts val="3800"/>
              </a:lnSpc>
              <a:buFont typeface="Arial" charset="0"/>
              <a:buAutoNum type="alphaUcPeriod"/>
            </a:pPr>
            <a:r>
              <a:rPr lang="zh-CN" altLang="en-US" sz="2400" b="1">
                <a:latin typeface="黑体" pitchFamily="2" charset="-122"/>
                <a:ea typeface="黑体" pitchFamily="2" charset="-122"/>
                <a:cs typeface="Times New Roman" pitchFamily="18" charset="0"/>
              </a:rPr>
              <a:t>努力实现居民收入增长和经济发展同步</a:t>
            </a:r>
            <a:r>
              <a:rPr lang="en-US" altLang="zh-CN" sz="2400" b="1">
                <a:latin typeface="黑体" pitchFamily="2" charset="-122"/>
                <a:ea typeface="黑体" pitchFamily="2" charset="-122"/>
                <a:cs typeface="Times New Roman" pitchFamily="18" charset="0"/>
              </a:rPr>
              <a:t> </a:t>
            </a:r>
          </a:p>
          <a:p>
            <a:pPr marL="457200" indent="-457200" eaLnBrk="0" hangingPunct="0">
              <a:lnSpc>
                <a:spcPts val="3800"/>
              </a:lnSpc>
              <a:buFont typeface="Arial" charset="0"/>
              <a:buAutoNum type="alphaUcPeriod"/>
            </a:pPr>
            <a:r>
              <a:rPr lang="zh-CN" altLang="en-US" sz="2400" b="1">
                <a:latin typeface="黑体" pitchFamily="2" charset="-122"/>
                <a:ea typeface="黑体" pitchFamily="2" charset="-122"/>
                <a:cs typeface="Times New Roman" pitchFamily="18" charset="0"/>
              </a:rPr>
              <a:t>进一步拓宽居民就业、创业渠道。</a:t>
            </a:r>
          </a:p>
        </p:txBody>
      </p:sp>
      <p:pic>
        <p:nvPicPr>
          <p:cNvPr id="32773" name="图片 11" descr="2545164_90900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1941513"/>
            <a:ext cx="63087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7522091" y="240194"/>
            <a:ext cx="813043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c</a:t>
            </a:r>
            <a:endParaRPr lang="zh-CN" altLang="en-US" sz="8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32775" name="TextBox 11"/>
          <p:cNvSpPr txBox="1">
            <a:spLocks noChangeArrowheads="1"/>
          </p:cNvSpPr>
          <p:nvPr/>
        </p:nvSpPr>
        <p:spPr bwMode="auto">
          <a:xfrm>
            <a:off x="2286000" y="1928813"/>
            <a:ext cx="17859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Calibri" pitchFamily="34" charset="0"/>
              </a:rPr>
              <a:t>GDP</a:t>
            </a:r>
            <a:r>
              <a:rPr lang="zh-CN" altLang="en-US">
                <a:solidFill>
                  <a:srgbClr val="FF0000"/>
                </a:solidFill>
                <a:latin typeface="Calibri" pitchFamily="34" charset="0"/>
              </a:rPr>
              <a:t>增长</a:t>
            </a:r>
          </a:p>
        </p:txBody>
      </p:sp>
      <p:sp>
        <p:nvSpPr>
          <p:cNvPr id="32776" name="TextBox 12"/>
          <p:cNvSpPr txBox="1">
            <a:spLocks noChangeArrowheads="1"/>
          </p:cNvSpPr>
          <p:nvPr/>
        </p:nvSpPr>
        <p:spPr bwMode="auto">
          <a:xfrm>
            <a:off x="5072063" y="1928813"/>
            <a:ext cx="178593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latin typeface="Calibri" pitchFamily="34" charset="0"/>
              </a:rPr>
              <a:t>工资增长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roup 2"/>
          <p:cNvGrpSpPr>
            <a:grpSpLocks/>
          </p:cNvGrpSpPr>
          <p:nvPr/>
        </p:nvGrpSpPr>
        <p:grpSpPr bwMode="auto">
          <a:xfrm>
            <a:off x="214313" y="142875"/>
            <a:ext cx="3810000" cy="838200"/>
            <a:chOff x="0" y="0"/>
            <a:chExt cx="3431" cy="557"/>
          </a:xfrm>
        </p:grpSpPr>
        <p:sp>
          <p:nvSpPr>
            <p:cNvPr id="34823" name="AutoShape 3"/>
            <p:cNvSpPr>
              <a:spLocks noChangeArrowheads="1"/>
            </p:cNvSpPr>
            <p:nvPr/>
          </p:nvSpPr>
          <p:spPr bwMode="auto">
            <a:xfrm>
              <a:off x="359" y="68"/>
              <a:ext cx="3072" cy="480"/>
            </a:xfrm>
            <a:prstGeom prst="flowChartTerminator">
              <a:avLst/>
            </a:prstGeom>
            <a:solidFill>
              <a:srgbClr val="CCFF99"/>
            </a:solidFill>
            <a:ln w="57150" cmpd="dbl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CN" altLang="en-US" sz="3200" b="1">
                  <a:solidFill>
                    <a:srgbClr val="000000"/>
                  </a:solidFill>
                  <a:latin typeface="Calibri" pitchFamily="34" charset="0"/>
                  <a:ea typeface="微软雅黑"/>
                  <a:cs typeface="微软雅黑"/>
                </a:rPr>
                <a:t>课堂练习</a:t>
              </a:r>
            </a:p>
          </p:txBody>
        </p:sp>
        <p:sp>
          <p:nvSpPr>
            <p:cNvPr id="34824" name="AutoShape 4"/>
            <p:cNvSpPr>
              <a:spLocks noChangeArrowheads="1"/>
            </p:cNvSpPr>
            <p:nvPr/>
          </p:nvSpPr>
          <p:spPr bwMode="auto">
            <a:xfrm rot="1938279">
              <a:off x="23" y="105"/>
              <a:ext cx="455" cy="452"/>
            </a:xfrm>
            <a:prstGeom prst="flowChartProcess">
              <a:avLst/>
            </a:prstGeom>
            <a:solidFill>
              <a:srgbClr val="969696"/>
            </a:solidFill>
            <a:ln w="38100" cmpd="dbl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0"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34825" name="AutoShape 5"/>
            <p:cNvSpPr>
              <a:spLocks noChangeArrowheads="1"/>
            </p:cNvSpPr>
            <p:nvPr/>
          </p:nvSpPr>
          <p:spPr bwMode="auto">
            <a:xfrm rot="1938279">
              <a:off x="0" y="0"/>
              <a:ext cx="455" cy="452"/>
            </a:xfrm>
            <a:prstGeom prst="flowChartProcess">
              <a:avLst/>
            </a:prstGeom>
            <a:solidFill>
              <a:srgbClr val="008000"/>
            </a:solidFill>
            <a:ln w="38100" cmpd="dbl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0">
                <a:latin typeface="Calibri" pitchFamily="34" charset="0"/>
                <a:ea typeface="宋体" charset="-122"/>
              </a:endParaRPr>
            </a:p>
          </p:txBody>
        </p:sp>
      </p:grp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34819" name="Rectangle 10"/>
          <p:cNvSpPr>
            <a:spLocks noChangeArrowheads="1"/>
          </p:cNvSpPr>
          <p:nvPr/>
        </p:nvSpPr>
        <p:spPr bwMode="auto">
          <a:xfrm>
            <a:off x="285750" y="1066800"/>
            <a:ext cx="8072438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400" b="1">
                <a:latin typeface="微软雅黑"/>
                <a:ea typeface="微软雅黑"/>
                <a:cs typeface="Times New Roman" pitchFamily="18" charset="0"/>
              </a:rPr>
              <a:t>3</a:t>
            </a:r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、如图</a:t>
            </a:r>
            <a:r>
              <a:rPr lang="en-US" altLang="zh-CN" sz="2400" b="1">
                <a:latin typeface="微软雅黑"/>
                <a:ea typeface="微软雅黑"/>
                <a:cs typeface="Times New Roman" pitchFamily="18" charset="0"/>
              </a:rPr>
              <a:t>2</a:t>
            </a:r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所示</a:t>
            </a:r>
            <a:r>
              <a:rPr lang="en-US" altLang="zh-CN" sz="2400" b="1">
                <a:latin typeface="微软雅黑"/>
                <a:ea typeface="微软雅黑"/>
                <a:cs typeface="Times New Roman" pitchFamily="18" charset="0"/>
              </a:rPr>
              <a:t>,</a:t>
            </a:r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有利于实现社会结构由“金字塔型“向“橄榄型”转变的措施是</a:t>
            </a:r>
          </a:p>
          <a:p>
            <a:pPr eaLnBrk="0" hangingPunct="0"/>
            <a:endParaRPr lang="zh-CN" altLang="en-US" sz="4800">
              <a:latin typeface="Calibri" pitchFamily="34" charset="0"/>
              <a:ea typeface="微软雅黑"/>
              <a:cs typeface="Times New Roman" pitchFamily="18" charset="0"/>
            </a:endParaRPr>
          </a:p>
        </p:txBody>
      </p:sp>
      <p:sp>
        <p:nvSpPr>
          <p:cNvPr id="34820" name="Rectangle 11"/>
          <p:cNvSpPr>
            <a:spLocks noChangeArrowheads="1"/>
          </p:cNvSpPr>
          <p:nvPr/>
        </p:nvSpPr>
        <p:spPr bwMode="auto">
          <a:xfrm>
            <a:off x="0" y="5157788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zh-CN" sz="2400" b="1">
                <a:latin typeface="微软雅黑"/>
                <a:ea typeface="微软雅黑"/>
                <a:cs typeface="Times New Roman" pitchFamily="18" charset="0"/>
              </a:rPr>
              <a:t>①</a:t>
            </a:r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改革税制增加社会各阶层收入</a:t>
            </a:r>
            <a:r>
              <a:rPr lang="en-US" altLang="zh-CN" sz="2400" b="1">
                <a:latin typeface="微软雅黑"/>
                <a:ea typeface="微软雅黑"/>
                <a:cs typeface="Times New Roman" pitchFamily="18" charset="0"/>
              </a:rPr>
              <a:t>    </a:t>
            </a:r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②不断加强社会保障体系的建设</a:t>
            </a:r>
          </a:p>
          <a:p>
            <a:pPr eaLnBrk="0" hangingPunct="0"/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③提高初次分配中劳动报酬比重</a:t>
            </a:r>
            <a:r>
              <a:rPr lang="en-US" altLang="zh-CN" sz="2400" b="1">
                <a:latin typeface="微软雅黑"/>
                <a:ea typeface="微软雅黑"/>
                <a:cs typeface="Times New Roman" pitchFamily="18" charset="0"/>
              </a:rPr>
              <a:t>    </a:t>
            </a:r>
            <a:r>
              <a:rPr lang="zh-CN" altLang="en-US" sz="2400" b="1">
                <a:latin typeface="微软雅黑"/>
                <a:ea typeface="微软雅黑"/>
                <a:cs typeface="Times New Roman" pitchFamily="18" charset="0"/>
              </a:rPr>
              <a:t>④逐步增加社会公共物品的供给</a:t>
            </a:r>
          </a:p>
          <a:p>
            <a:pPr eaLnBrk="0" hangingPunct="0"/>
            <a:r>
              <a:rPr lang="en-US" altLang="zh-CN" sz="2400" b="1">
                <a:latin typeface="微软雅黑"/>
                <a:ea typeface="微软雅黑"/>
                <a:cs typeface="Times New Roman" pitchFamily="18" charset="0"/>
              </a:rPr>
              <a:t>A. ①②        B. ②③      C. ②④        D. ③④</a:t>
            </a:r>
            <a:endParaRPr lang="en-US" altLang="zh-CN" sz="7200">
              <a:latin typeface="Calibri" pitchFamily="34" charset="0"/>
              <a:ea typeface="微软雅黑"/>
              <a:cs typeface="Times New Roman" pitchFamily="18" charset="0"/>
            </a:endParaRPr>
          </a:p>
        </p:txBody>
      </p:sp>
      <p:pic>
        <p:nvPicPr>
          <p:cNvPr id="34821" name="图片 12" descr="http://s4.sinaimg.cn/large/00343yAOzy6Kn311PtV73&amp;6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916113"/>
            <a:ext cx="8640763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4500562" y="1500174"/>
            <a:ext cx="65755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</a:t>
            </a:r>
            <a:endParaRPr lang="zh-CN" altLang="en-US" sz="5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AutoShape 13"/>
          <p:cNvSpPr>
            <a:spLocks noChangeArrowheads="1"/>
          </p:cNvSpPr>
          <p:nvPr/>
        </p:nvSpPr>
        <p:spPr bwMode="auto">
          <a:xfrm>
            <a:off x="395288" y="2781300"/>
            <a:ext cx="8501062" cy="2074863"/>
          </a:xfrm>
          <a:prstGeom prst="flowChartAlternateProcess">
            <a:avLst/>
          </a:prstGeom>
          <a:solidFill>
            <a:srgbClr val="FFFFCC">
              <a:alpha val="92155"/>
            </a:srgbClr>
          </a:solidFill>
          <a:ln w="57150" cmpd="dbl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800">
              <a:solidFill>
                <a:schemeClr val="tx2"/>
              </a:solidFill>
              <a:latin typeface="Calibri" pitchFamily="34" charset="0"/>
              <a:ea typeface="微软雅黑"/>
              <a:cs typeface="微软雅黑"/>
            </a:endParaRPr>
          </a:p>
        </p:txBody>
      </p:sp>
      <p:sp>
        <p:nvSpPr>
          <p:cNvPr id="17410" name="Rectangle 13"/>
          <p:cNvSpPr>
            <a:spLocks noChangeArrowheads="1"/>
          </p:cNvSpPr>
          <p:nvPr/>
        </p:nvSpPr>
        <p:spPr bwMode="auto">
          <a:xfrm>
            <a:off x="361950" y="2000250"/>
            <a:ext cx="485775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b="1">
                <a:latin typeface="华文行楷" pitchFamily="2" charset="-122"/>
                <a:ea typeface="华文行楷" pitchFamily="2" charset="-122"/>
              </a:rPr>
              <a:t>  </a:t>
            </a:r>
            <a:r>
              <a:rPr lang="zh-CN" altLang="en-US" sz="4000" b="1">
                <a:latin typeface="华文行楷" pitchFamily="2" charset="-122"/>
                <a:ea typeface="华文行楷" pitchFamily="2" charset="-122"/>
                <a:sym typeface="Wingdings" pitchFamily="2" charset="2"/>
              </a:rPr>
              <a:t></a:t>
            </a:r>
            <a:r>
              <a:rPr lang="zh-CN" altLang="en-US" sz="4000" b="1">
                <a:latin typeface="华文行楷" pitchFamily="2" charset="-122"/>
                <a:ea typeface="华文行楷" pitchFamily="2" charset="-122"/>
              </a:rPr>
              <a:t>含义</a:t>
            </a:r>
            <a:endParaRPr lang="en-US" sz="4000" b="1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7411" name="Rectangle 19"/>
          <p:cNvSpPr>
            <a:spLocks noChangeArrowheads="1"/>
          </p:cNvSpPr>
          <p:nvPr/>
        </p:nvSpPr>
        <p:spPr bwMode="auto">
          <a:xfrm>
            <a:off x="239713" y="642938"/>
            <a:ext cx="7572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400" b="1">
                <a:latin typeface="华文行楷" pitchFamily="2" charset="-122"/>
                <a:ea typeface="华文行楷" pitchFamily="2" charset="-122"/>
              </a:rPr>
              <a:t>1</a:t>
            </a:r>
            <a:r>
              <a:rPr lang="zh-CN" altLang="en-US" sz="4400" b="1">
                <a:latin typeface="华文行楷" pitchFamily="2" charset="-122"/>
                <a:ea typeface="华文行楷" pitchFamily="2" charset="-122"/>
              </a:rPr>
              <a:t>、收入分配公平 </a:t>
            </a:r>
          </a:p>
        </p:txBody>
      </p:sp>
      <p:pic>
        <p:nvPicPr>
          <p:cNvPr id="17412" name="Picture 22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6" name="Rectangle 24"/>
          <p:cNvSpPr>
            <a:spLocks noChangeArrowheads="1"/>
          </p:cNvSpPr>
          <p:nvPr/>
        </p:nvSpPr>
        <p:spPr bwMode="auto">
          <a:xfrm>
            <a:off x="677863" y="2997200"/>
            <a:ext cx="82153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3200" b="1">
                <a:latin typeface="微软雅黑"/>
                <a:ea typeface="微软雅黑"/>
                <a:cs typeface="Times New Roman" pitchFamily="18" charset="0"/>
              </a:rPr>
              <a:t>收入分配公平，要求收入分配的</a:t>
            </a:r>
            <a:r>
              <a:rPr lang="zh-CN" altLang="en-US" sz="3200" b="1">
                <a:solidFill>
                  <a:srgbClr val="FF0000"/>
                </a:solidFill>
                <a:latin typeface="微软雅黑"/>
                <a:ea typeface="微软雅黑"/>
                <a:cs typeface="Times New Roman" pitchFamily="18" charset="0"/>
              </a:rPr>
              <a:t>相对平等</a:t>
            </a:r>
            <a:r>
              <a:rPr lang="zh-CN" altLang="en-US" sz="3200" b="1">
                <a:latin typeface="微软雅黑"/>
                <a:ea typeface="微软雅黑"/>
                <a:cs typeface="Times New Roman" pitchFamily="18" charset="0"/>
              </a:rPr>
              <a:t>，即要求社会成员之间的</a:t>
            </a:r>
            <a:r>
              <a:rPr lang="zh-CN" altLang="en-US" sz="3200" b="1">
                <a:solidFill>
                  <a:srgbClr val="FF0000"/>
                </a:solidFill>
                <a:latin typeface="微软雅黑"/>
                <a:ea typeface="微软雅黑"/>
                <a:cs typeface="Times New Roman" pitchFamily="18" charset="0"/>
              </a:rPr>
              <a:t>收入差距不能过大</a:t>
            </a:r>
            <a:r>
              <a:rPr lang="zh-CN" altLang="en-US" sz="3200" b="1">
                <a:latin typeface="微软雅黑"/>
                <a:ea typeface="微软雅黑"/>
                <a:cs typeface="Times New Roman" pitchFamily="18" charset="0"/>
              </a:rPr>
              <a:t>，要保证人们的基本生活需要。</a:t>
            </a:r>
            <a:r>
              <a:rPr lang="zh-CN" altLang="en-US" sz="1600" b="1">
                <a:latin typeface="微软雅黑"/>
                <a:ea typeface="微软雅黑"/>
                <a:cs typeface="Times New Roman" pitchFamily="18" charset="0"/>
              </a:rPr>
              <a:t> </a:t>
            </a:r>
            <a:endParaRPr lang="zh-CN" altLang="en-US" sz="5400" b="1">
              <a:latin typeface="微软雅黑"/>
              <a:ea typeface="微软雅黑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ldLvl="0" animBg="1"/>
      <p:bldP spid="2970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690688" y="1411288"/>
            <a:ext cx="3503612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r>
              <a:rPr lang="en-US" altLang="zh-CN" sz="18000">
                <a:cs typeface="Arial" charset="0"/>
              </a:rPr>
              <a:t>T</a:t>
            </a:r>
            <a:endParaRPr lang="zh-CN" altLang="en-US" sz="18000">
              <a:cs typeface="Arial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3443288" y="1873250"/>
            <a:ext cx="4514850" cy="1300163"/>
          </a:xfrm>
          <a:prstGeom prst="rect">
            <a:avLst/>
          </a:prstGeom>
          <a:noFill/>
        </p:spPr>
        <p:txBody>
          <a:bodyPr lIns="121917" tIns="60958" rIns="121917" bIns="60958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400" dirty="0">
                <a:solidFill>
                  <a:srgbClr val="FF0000"/>
                </a:solidFill>
                <a:latin typeface="+mj-ea"/>
                <a:ea typeface="+mj-ea"/>
              </a:rPr>
              <a:t>谢谢指导</a:t>
            </a:r>
          </a:p>
        </p:txBody>
      </p:sp>
      <p:sp>
        <p:nvSpPr>
          <p:cNvPr id="35843" name="Text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67063" y="2979738"/>
            <a:ext cx="4700587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r>
              <a:rPr lang="en-US" altLang="zh-CN" sz="4800" b="1">
                <a:cs typeface="Arial" charset="0"/>
              </a:rPr>
              <a:t>HANK   YOU!</a:t>
            </a:r>
            <a:endParaRPr lang="zh-CN" altLang="en-US" sz="4800" b="1">
              <a:cs typeface="Arial" charset="0"/>
            </a:endParaRPr>
          </a:p>
        </p:txBody>
      </p:sp>
      <p:sp>
        <p:nvSpPr>
          <p:cNvPr id="7" name="直角三角形 6"/>
          <p:cNvSpPr/>
          <p:nvPr>
            <p:custDataLst>
              <p:tags r:id="rId5"/>
            </p:custDataLst>
          </p:nvPr>
        </p:nvSpPr>
        <p:spPr>
          <a:xfrm rot="1665221">
            <a:off x="7726363" y="4826000"/>
            <a:ext cx="193675" cy="392113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8" name="直角三角形 7"/>
          <p:cNvSpPr/>
          <p:nvPr>
            <p:custDataLst>
              <p:tags r:id="rId6"/>
            </p:custDataLst>
          </p:nvPr>
        </p:nvSpPr>
        <p:spPr>
          <a:xfrm rot="9441503">
            <a:off x="8210550" y="4068763"/>
            <a:ext cx="373063" cy="744537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9" name="直角三角形 8"/>
          <p:cNvSpPr/>
          <p:nvPr>
            <p:custDataLst>
              <p:tags r:id="rId7"/>
            </p:custDataLst>
          </p:nvPr>
        </p:nvSpPr>
        <p:spPr>
          <a:xfrm rot="14258978">
            <a:off x="5804694" y="4425157"/>
            <a:ext cx="376237" cy="7556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0" name="直角三角形 9"/>
          <p:cNvSpPr/>
          <p:nvPr>
            <p:custDataLst>
              <p:tags r:id="rId8"/>
            </p:custDataLst>
          </p:nvPr>
        </p:nvSpPr>
        <p:spPr>
          <a:xfrm rot="1312468">
            <a:off x="6910388" y="4973638"/>
            <a:ext cx="304800" cy="6096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1" name="直角三角形 10"/>
          <p:cNvSpPr/>
          <p:nvPr>
            <p:custDataLst>
              <p:tags r:id="rId9"/>
            </p:custDataLst>
          </p:nvPr>
        </p:nvSpPr>
        <p:spPr>
          <a:xfrm rot="14258978">
            <a:off x="1203325" y="4565651"/>
            <a:ext cx="377825" cy="7556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2" name="直角三角形 11"/>
          <p:cNvSpPr/>
          <p:nvPr>
            <p:custDataLst>
              <p:tags r:id="rId10"/>
            </p:custDataLst>
          </p:nvPr>
        </p:nvSpPr>
        <p:spPr>
          <a:xfrm rot="4526379">
            <a:off x="2387600" y="5111751"/>
            <a:ext cx="142875" cy="28575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3" name="直角三角形 12"/>
          <p:cNvSpPr/>
          <p:nvPr>
            <p:custDataLst>
              <p:tags r:id="rId11"/>
            </p:custDataLst>
          </p:nvPr>
        </p:nvSpPr>
        <p:spPr>
          <a:xfrm rot="1665221">
            <a:off x="3759200" y="4514850"/>
            <a:ext cx="474663" cy="9525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AutoShape 13"/>
          <p:cNvSpPr>
            <a:spLocks noChangeArrowheads="1"/>
          </p:cNvSpPr>
          <p:nvPr/>
        </p:nvSpPr>
        <p:spPr bwMode="auto">
          <a:xfrm>
            <a:off x="395288" y="2781300"/>
            <a:ext cx="8501062" cy="2074863"/>
          </a:xfrm>
          <a:prstGeom prst="flowChartAlternateProcess">
            <a:avLst/>
          </a:prstGeom>
          <a:solidFill>
            <a:srgbClr val="FFFFCC">
              <a:alpha val="92155"/>
            </a:srgbClr>
          </a:solidFill>
          <a:ln w="57150" cmpd="dbl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800">
              <a:solidFill>
                <a:schemeClr val="tx2"/>
              </a:solidFill>
              <a:latin typeface="Calibri" pitchFamily="34" charset="0"/>
              <a:ea typeface="微软雅黑"/>
              <a:cs typeface="微软雅黑"/>
            </a:endParaRPr>
          </a:p>
        </p:txBody>
      </p:sp>
      <p:sp>
        <p:nvSpPr>
          <p:cNvPr id="18434" name="Rectangle 13"/>
          <p:cNvSpPr>
            <a:spLocks noChangeArrowheads="1"/>
          </p:cNvSpPr>
          <p:nvPr/>
        </p:nvSpPr>
        <p:spPr bwMode="auto">
          <a:xfrm>
            <a:off x="361950" y="2000250"/>
            <a:ext cx="485775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latin typeface="华文行楷" pitchFamily="2" charset="-122"/>
                <a:ea typeface="华文行楷" pitchFamily="2" charset="-122"/>
                <a:sym typeface="Wingdings" pitchFamily="2" charset="2"/>
              </a:rPr>
              <a:t></a:t>
            </a:r>
            <a:r>
              <a:rPr lang="zh-CN" altLang="en-US" sz="4000" b="1">
                <a:latin typeface="华文行楷" pitchFamily="2" charset="-122"/>
                <a:ea typeface="华文行楷" pitchFamily="2" charset="-122"/>
              </a:rPr>
              <a:t>意义</a:t>
            </a:r>
            <a:endParaRPr lang="en-US" sz="4000" b="1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8435" name="Rectangle 19"/>
          <p:cNvSpPr>
            <a:spLocks noChangeArrowheads="1"/>
          </p:cNvSpPr>
          <p:nvPr/>
        </p:nvSpPr>
        <p:spPr bwMode="auto">
          <a:xfrm>
            <a:off x="239713" y="642938"/>
            <a:ext cx="7572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400" b="1">
                <a:latin typeface="华文行楷" pitchFamily="2" charset="-122"/>
                <a:ea typeface="华文行楷" pitchFamily="2" charset="-122"/>
              </a:rPr>
              <a:t>1</a:t>
            </a:r>
            <a:r>
              <a:rPr lang="zh-CN" altLang="en-US" sz="4400" b="1">
                <a:latin typeface="华文行楷" pitchFamily="2" charset="-122"/>
                <a:ea typeface="华文行楷" pitchFamily="2" charset="-122"/>
              </a:rPr>
              <a:t>、收入分配公平 </a:t>
            </a:r>
          </a:p>
        </p:txBody>
      </p:sp>
      <p:pic>
        <p:nvPicPr>
          <p:cNvPr id="18436" name="Picture 22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6" name="Rectangle 24"/>
          <p:cNvSpPr>
            <a:spLocks noChangeArrowheads="1"/>
          </p:cNvSpPr>
          <p:nvPr/>
        </p:nvSpPr>
        <p:spPr bwMode="auto">
          <a:xfrm>
            <a:off x="677863" y="3181350"/>
            <a:ext cx="8215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3600" b="1">
                <a:latin typeface="微软雅黑"/>
                <a:ea typeface="微软雅黑"/>
                <a:cs typeface="Times New Roman" pitchFamily="18" charset="0"/>
              </a:rPr>
              <a:t>收入分配公平是中国特色社会主义的内在要求，是实现共同富裕的体现。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ldLvl="0" animBg="1"/>
      <p:bldP spid="297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684213" y="765175"/>
            <a:ext cx="705643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b="1">
                <a:solidFill>
                  <a:srgbClr val="FF0000"/>
                </a:solidFill>
                <a:ea typeface="微软雅黑"/>
                <a:cs typeface="微软雅黑"/>
              </a:rPr>
              <a:t>出谋划策：</a:t>
            </a:r>
          </a:p>
        </p:txBody>
      </p:sp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503238" y="1995488"/>
            <a:ext cx="74168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600" b="1">
                <a:ea typeface="微软雅黑"/>
                <a:cs typeface="微软雅黑"/>
              </a:rPr>
              <a:t>请你为我国收入分配不公平的问题写处方。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图片 5" descr="QQ图片2016101911075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17463"/>
            <a:ext cx="9129713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文本框 1"/>
          <p:cNvSpPr txBox="1">
            <a:spLocks noChangeArrowheads="1"/>
          </p:cNvSpPr>
          <p:nvPr/>
        </p:nvSpPr>
        <p:spPr bwMode="auto">
          <a:xfrm>
            <a:off x="2178050" y="219075"/>
            <a:ext cx="3246438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b="1">
                <a:ea typeface="微软雅黑"/>
                <a:cs typeface="微软雅黑"/>
              </a:rPr>
              <a:t>国家财政收入</a:t>
            </a:r>
          </a:p>
        </p:txBody>
      </p:sp>
      <p:sp>
        <p:nvSpPr>
          <p:cNvPr id="4" name="下箭头 3"/>
          <p:cNvSpPr/>
          <p:nvPr/>
        </p:nvSpPr>
        <p:spPr>
          <a:xfrm>
            <a:off x="3417888" y="1054100"/>
            <a:ext cx="719137" cy="72072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768600" y="1844675"/>
            <a:ext cx="2241550" cy="865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556" name="文本框 6"/>
          <p:cNvSpPr txBox="1">
            <a:spLocks noChangeArrowheads="1"/>
          </p:cNvSpPr>
          <p:nvPr/>
        </p:nvSpPr>
        <p:spPr bwMode="auto">
          <a:xfrm>
            <a:off x="2954338" y="1746250"/>
            <a:ext cx="18669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400" b="1">
                <a:ea typeface="微软雅黑"/>
                <a:cs typeface="微软雅黑"/>
              </a:rPr>
              <a:t>再分配</a:t>
            </a:r>
          </a:p>
        </p:txBody>
      </p:sp>
      <p:cxnSp>
        <p:nvCxnSpPr>
          <p:cNvPr id="8" name="直接箭头连接符 7"/>
          <p:cNvCxnSpPr/>
          <p:nvPr/>
        </p:nvCxnSpPr>
        <p:spPr>
          <a:xfrm flipH="1">
            <a:off x="1547813" y="2806700"/>
            <a:ext cx="1392237" cy="1198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3468688" y="2847975"/>
            <a:ext cx="23812" cy="151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4556125" y="2941638"/>
            <a:ext cx="1095375" cy="919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698500" y="4076700"/>
            <a:ext cx="1914525" cy="630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561" name="文本框 12"/>
          <p:cNvSpPr txBox="1">
            <a:spLocks noChangeArrowheads="1"/>
          </p:cNvSpPr>
          <p:nvPr/>
        </p:nvSpPr>
        <p:spPr bwMode="auto">
          <a:xfrm>
            <a:off x="642938" y="4051300"/>
            <a:ext cx="19700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ea typeface="微软雅黑"/>
                <a:cs typeface="微软雅黑"/>
              </a:rPr>
              <a:t>个人所得税</a:t>
            </a:r>
          </a:p>
        </p:txBody>
      </p:sp>
      <p:sp>
        <p:nvSpPr>
          <p:cNvPr id="16" name="矩形 15"/>
          <p:cNvSpPr/>
          <p:nvPr/>
        </p:nvSpPr>
        <p:spPr>
          <a:xfrm>
            <a:off x="2768600" y="4437063"/>
            <a:ext cx="1914525" cy="6302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4918075" y="3952875"/>
            <a:ext cx="2908300" cy="14398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564" name="文本框 17"/>
          <p:cNvSpPr txBox="1">
            <a:spLocks noChangeArrowheads="1"/>
          </p:cNvSpPr>
          <p:nvPr/>
        </p:nvSpPr>
        <p:spPr bwMode="auto">
          <a:xfrm>
            <a:off x="2847975" y="4383088"/>
            <a:ext cx="18161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>
                <a:solidFill>
                  <a:srgbClr val="FF0000"/>
                </a:solidFill>
                <a:ea typeface="微软雅黑"/>
                <a:cs typeface="微软雅黑"/>
              </a:rPr>
              <a:t>社会保障</a:t>
            </a:r>
          </a:p>
        </p:txBody>
      </p:sp>
      <p:sp>
        <p:nvSpPr>
          <p:cNvPr id="23565" name="文本框 18"/>
          <p:cNvSpPr txBox="1">
            <a:spLocks noChangeArrowheads="1"/>
          </p:cNvSpPr>
          <p:nvPr/>
        </p:nvSpPr>
        <p:spPr bwMode="auto">
          <a:xfrm>
            <a:off x="5010150" y="3998913"/>
            <a:ext cx="2722563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563"/>
              </a:lnSpc>
            </a:pPr>
            <a:r>
              <a:rPr lang="zh-CN" altLang="en-US" sz="2800" b="1">
                <a:solidFill>
                  <a:srgbClr val="FF0000"/>
                </a:solidFill>
                <a:ea typeface="微软雅黑"/>
                <a:cs typeface="微软雅黑"/>
              </a:rPr>
              <a:t>转移支付：</a:t>
            </a:r>
            <a:r>
              <a:rPr lang="zh-CN" altLang="en-US" sz="2800" b="1">
                <a:ea typeface="微软雅黑"/>
                <a:cs typeface="微软雅黑"/>
              </a:rPr>
              <a:t>如财政教育支付，扶贫支出，农产品价格补贴。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7019925" y="1268413"/>
            <a:ext cx="1655763" cy="1368425"/>
            <a:chOff x="1187004" y="4796979"/>
            <a:chExt cx="1570484" cy="1570484"/>
          </a:xfrm>
        </p:grpSpPr>
        <p:pic>
          <p:nvPicPr>
            <p:cNvPr id="24597" name="Picture 4" descr="DO_circle0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87004" y="4796979"/>
              <a:ext cx="1570484" cy="1570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98" name="Text Box 7"/>
            <p:cNvSpPr txBox="1">
              <a:spLocks noChangeArrowheads="1"/>
            </p:cNvSpPr>
            <p:nvPr/>
          </p:nvSpPr>
          <p:spPr bwMode="auto">
            <a:xfrm>
              <a:off x="1511554" y="5084763"/>
              <a:ext cx="936625" cy="946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latin typeface="微软雅黑"/>
                  <a:ea typeface="微软雅黑"/>
                  <a:cs typeface="微软雅黑"/>
                </a:rPr>
                <a:t>制度保证</a:t>
              </a:r>
            </a:p>
          </p:txBody>
        </p:sp>
      </p:grpSp>
      <p:grpSp>
        <p:nvGrpSpPr>
          <p:cNvPr id="26" name="组合 25"/>
          <p:cNvGrpSpPr>
            <a:grpSpLocks/>
          </p:cNvGrpSpPr>
          <p:nvPr/>
        </p:nvGrpSpPr>
        <p:grpSpPr bwMode="auto">
          <a:xfrm>
            <a:off x="395288" y="1125538"/>
            <a:ext cx="7129462" cy="1511300"/>
            <a:chOff x="251521" y="1196752"/>
            <a:chExt cx="7128791" cy="1512168"/>
          </a:xfrm>
        </p:grpSpPr>
        <p:sp>
          <p:nvSpPr>
            <p:cNvPr id="6" name="AutoShape 2"/>
            <p:cNvSpPr>
              <a:spLocks noChangeArrowheads="1"/>
            </p:cNvSpPr>
            <p:nvPr/>
          </p:nvSpPr>
          <p:spPr bwMode="auto">
            <a:xfrm>
              <a:off x="251521" y="1196752"/>
              <a:ext cx="7128791" cy="1512168"/>
            </a:xfrm>
            <a:prstGeom prst="roundRect">
              <a:avLst>
                <a:gd name="adj" fmla="val 11505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0" scaled="1"/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596" name="Text Box 8"/>
            <p:cNvSpPr txBox="1">
              <a:spLocks noChangeArrowheads="1"/>
            </p:cNvSpPr>
            <p:nvPr/>
          </p:nvSpPr>
          <p:spPr bwMode="auto">
            <a:xfrm>
              <a:off x="571172" y="1484784"/>
              <a:ext cx="6233076" cy="1101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latin typeface="华文行楷" pitchFamily="2" charset="-122"/>
                  <a:ea typeface="华文行楷" pitchFamily="2" charset="-122"/>
                  <a:sym typeface="Wingdings" pitchFamily="2" charset="2"/>
                </a:rPr>
                <a:t></a:t>
              </a:r>
              <a:r>
                <a:rPr lang="zh-CN" altLang="en-US" sz="3200" b="1">
                  <a:latin typeface="微软雅黑"/>
                  <a:ea typeface="微软雅黑"/>
                  <a:cs typeface="微软雅黑"/>
                </a:rPr>
                <a:t>坚持和完善</a:t>
              </a:r>
              <a:r>
                <a:rPr lang="zh-CN" altLang="en-US" sz="3200" b="1">
                  <a:solidFill>
                    <a:srgbClr val="FF0000"/>
                  </a:solidFill>
                  <a:latin typeface="微软雅黑"/>
                  <a:ea typeface="微软雅黑"/>
                  <a:cs typeface="微软雅黑"/>
                </a:rPr>
                <a:t>按劳分配为主体、多种分配方式并存</a:t>
              </a:r>
              <a:r>
                <a:rPr lang="zh-CN" altLang="en-US" sz="3200" b="1">
                  <a:latin typeface="微软雅黑"/>
                  <a:ea typeface="微软雅黑"/>
                  <a:cs typeface="微软雅黑"/>
                </a:rPr>
                <a:t>的分配制度 </a:t>
              </a:r>
            </a:p>
          </p:txBody>
        </p:sp>
      </p:grpSp>
      <p:sp>
        <p:nvSpPr>
          <p:cNvPr id="24579" name="Text Box 14"/>
          <p:cNvSpPr txBox="1">
            <a:spLocks noChangeArrowheads="1"/>
          </p:cNvSpPr>
          <p:nvPr/>
        </p:nvSpPr>
        <p:spPr bwMode="auto">
          <a:xfrm>
            <a:off x="285750" y="333375"/>
            <a:ext cx="85010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latin typeface="华文行楷" pitchFamily="2" charset="-122"/>
                <a:ea typeface="华文行楷" pitchFamily="2" charset="-122"/>
              </a:rPr>
              <a:t>2</a:t>
            </a:r>
            <a:r>
              <a:rPr lang="zh-CN" altLang="en-US" sz="4800" b="1">
                <a:latin typeface="华文行楷" pitchFamily="2" charset="-122"/>
                <a:ea typeface="华文行楷" pitchFamily="2" charset="-122"/>
              </a:rPr>
              <a:t>、</a:t>
            </a:r>
            <a:r>
              <a:rPr lang="zh-CN" altLang="en-US" sz="4800" b="1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如何</a:t>
            </a:r>
            <a:r>
              <a:rPr lang="zh-CN" altLang="en-US" sz="4800" b="1">
                <a:latin typeface="华文行楷" pitchFamily="2" charset="-122"/>
                <a:ea typeface="华文行楷" pitchFamily="2" charset="-122"/>
              </a:rPr>
              <a:t>实现收入分配的公平</a:t>
            </a:r>
          </a:p>
        </p:txBody>
      </p:sp>
      <p:grpSp>
        <p:nvGrpSpPr>
          <p:cNvPr id="10" name="组合 9"/>
          <p:cNvGrpSpPr>
            <a:grpSpLocks/>
          </p:cNvGrpSpPr>
          <p:nvPr/>
        </p:nvGrpSpPr>
        <p:grpSpPr bwMode="auto">
          <a:xfrm>
            <a:off x="306388" y="3141663"/>
            <a:ext cx="6858000" cy="1000125"/>
            <a:chOff x="1714500" y="857250"/>
            <a:chExt cx="6858000" cy="1000125"/>
          </a:xfrm>
        </p:grpSpPr>
        <p:sp>
          <p:nvSpPr>
            <p:cNvPr id="11" name="AutoShape 2"/>
            <p:cNvSpPr>
              <a:spLocks noChangeArrowheads="1"/>
            </p:cNvSpPr>
            <p:nvPr/>
          </p:nvSpPr>
          <p:spPr bwMode="auto">
            <a:xfrm>
              <a:off x="1714500" y="857250"/>
              <a:ext cx="6858000" cy="1000125"/>
            </a:xfrm>
            <a:prstGeom prst="roundRect">
              <a:avLst>
                <a:gd name="adj" fmla="val 11505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0" scaled="1"/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594" name="矩形 9"/>
            <p:cNvSpPr>
              <a:spLocks noChangeArrowheads="1"/>
            </p:cNvSpPr>
            <p:nvPr/>
          </p:nvSpPr>
          <p:spPr bwMode="auto">
            <a:xfrm>
              <a:off x="2071688" y="1071563"/>
              <a:ext cx="54526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3200" b="1" dirty="0">
                  <a:latin typeface="微软雅黑"/>
                  <a:ea typeface="微软雅黑"/>
                  <a:cs typeface="微软雅黑"/>
                </a:rPr>
                <a:t> </a:t>
              </a:r>
              <a:r>
                <a:rPr lang="zh-CN" altLang="en-US" sz="3200" b="1" dirty="0" smtClean="0">
                  <a:latin typeface="华文行楷" pitchFamily="2" charset="-122"/>
                  <a:ea typeface="华文行楷" pitchFamily="2" charset="-122"/>
                  <a:sym typeface="Wingdings" pitchFamily="2" charset="2"/>
                </a:rPr>
                <a:t></a:t>
              </a:r>
              <a:r>
                <a:rPr lang="zh-CN" altLang="en-US" sz="3200" b="1" dirty="0" smtClean="0">
                  <a:latin typeface="微软雅黑"/>
                  <a:ea typeface="微软雅黑"/>
                  <a:cs typeface="微软雅黑"/>
                </a:rPr>
                <a:t>两</a:t>
              </a:r>
              <a:r>
                <a:rPr lang="zh-CN" altLang="en-US" sz="3200" b="1" dirty="0">
                  <a:latin typeface="微软雅黑"/>
                  <a:ea typeface="微软雅黑"/>
                  <a:cs typeface="微软雅黑"/>
                </a:rPr>
                <a:t>个</a:t>
              </a:r>
              <a:r>
                <a:rPr lang="zh-CN" altLang="en-US" sz="3200" b="1" dirty="0">
                  <a:solidFill>
                    <a:srgbClr val="FF0000"/>
                  </a:solidFill>
                  <a:latin typeface="微软雅黑"/>
                  <a:ea typeface="微软雅黑"/>
                  <a:cs typeface="微软雅黑"/>
                </a:rPr>
                <a:t>同步</a:t>
              </a:r>
            </a:p>
          </p:txBody>
        </p:sp>
      </p:grpSp>
      <p:grpSp>
        <p:nvGrpSpPr>
          <p:cNvPr id="14" name="组合 13"/>
          <p:cNvGrpSpPr>
            <a:grpSpLocks/>
          </p:cNvGrpSpPr>
          <p:nvPr/>
        </p:nvGrpSpPr>
        <p:grpSpPr bwMode="auto">
          <a:xfrm>
            <a:off x="6961188" y="2852738"/>
            <a:ext cx="1714500" cy="1571625"/>
            <a:chOff x="0" y="500063"/>
            <a:chExt cx="1714500" cy="1571625"/>
          </a:xfrm>
        </p:grpSpPr>
        <p:pic>
          <p:nvPicPr>
            <p:cNvPr id="24591" name="Picture 4" descr="DO_circle0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00063"/>
              <a:ext cx="1714500" cy="1571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92" name="Text Box 7"/>
            <p:cNvSpPr txBox="1">
              <a:spLocks noChangeArrowheads="1"/>
            </p:cNvSpPr>
            <p:nvPr/>
          </p:nvSpPr>
          <p:spPr bwMode="auto">
            <a:xfrm>
              <a:off x="432048" y="788095"/>
              <a:ext cx="1143000" cy="954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latin typeface="微软雅黑"/>
                  <a:ea typeface="微软雅黑"/>
                  <a:cs typeface="微软雅黑"/>
                </a:rPr>
                <a:t>重要举措</a:t>
              </a:r>
            </a:p>
          </p:txBody>
        </p:sp>
      </p:grpSp>
      <p:grpSp>
        <p:nvGrpSpPr>
          <p:cNvPr id="20" name="组合 19"/>
          <p:cNvGrpSpPr>
            <a:grpSpLocks/>
          </p:cNvGrpSpPr>
          <p:nvPr/>
        </p:nvGrpSpPr>
        <p:grpSpPr bwMode="auto">
          <a:xfrm>
            <a:off x="6948488" y="4652963"/>
            <a:ext cx="1800225" cy="1584325"/>
            <a:chOff x="0" y="0"/>
            <a:chExt cx="1855427" cy="1700808"/>
          </a:xfrm>
        </p:grpSpPr>
        <p:pic>
          <p:nvPicPr>
            <p:cNvPr id="24589" name="Picture 4" descr="DO_circle0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855427" cy="1700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90" name="Text Box 7"/>
            <p:cNvSpPr txBox="1">
              <a:spLocks noChangeArrowheads="1"/>
            </p:cNvSpPr>
            <p:nvPr/>
          </p:nvSpPr>
          <p:spPr bwMode="auto">
            <a:xfrm>
              <a:off x="262360" y="386680"/>
              <a:ext cx="1357312" cy="1024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latin typeface="微软雅黑"/>
                  <a:ea typeface="微软雅黑"/>
                  <a:cs typeface="微软雅黑"/>
                </a:rPr>
                <a:t>另一重要举措</a:t>
              </a:r>
            </a:p>
          </p:txBody>
        </p:sp>
      </p:grpSp>
      <p:grpSp>
        <p:nvGrpSpPr>
          <p:cNvPr id="23" name="组合 22"/>
          <p:cNvGrpSpPr>
            <a:grpSpLocks/>
          </p:cNvGrpSpPr>
          <p:nvPr/>
        </p:nvGrpSpPr>
        <p:grpSpPr bwMode="auto">
          <a:xfrm>
            <a:off x="315181" y="4920183"/>
            <a:ext cx="6924182" cy="1569660"/>
            <a:chOff x="1827027" y="528042"/>
            <a:chExt cx="6924182" cy="1569660"/>
          </a:xfrm>
        </p:grpSpPr>
        <p:sp>
          <p:nvSpPr>
            <p:cNvPr id="24" name="AutoShape 2"/>
            <p:cNvSpPr>
              <a:spLocks noChangeArrowheads="1"/>
            </p:cNvSpPr>
            <p:nvPr/>
          </p:nvSpPr>
          <p:spPr bwMode="auto">
            <a:xfrm>
              <a:off x="1827027" y="546571"/>
              <a:ext cx="6858000" cy="1000125"/>
            </a:xfrm>
            <a:prstGeom prst="roundRect">
              <a:avLst>
                <a:gd name="adj" fmla="val 11505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0" scaled="1"/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588" name="矩形 9"/>
            <p:cNvSpPr>
              <a:spLocks noChangeArrowheads="1"/>
            </p:cNvSpPr>
            <p:nvPr/>
          </p:nvSpPr>
          <p:spPr bwMode="auto">
            <a:xfrm>
              <a:off x="1897847" y="528042"/>
              <a:ext cx="6853362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latin typeface="华文行楷" pitchFamily="2" charset="-122"/>
                  <a:ea typeface="华文行楷" pitchFamily="2" charset="-122"/>
                  <a:sym typeface="Wingdings" pitchFamily="2" charset="2"/>
                </a:rPr>
                <a:t></a:t>
              </a:r>
              <a:r>
                <a:rPr lang="zh-CN" altLang="en-US" sz="3200" b="1" dirty="0">
                  <a:latin typeface="微软雅黑"/>
                  <a:ea typeface="微软雅黑"/>
                  <a:sym typeface="Wingdings" pitchFamily="2" charset="2"/>
                </a:rPr>
                <a:t>要</a:t>
              </a:r>
              <a:r>
                <a:rPr lang="zh-CN" altLang="en-US" sz="3200" b="1" dirty="0" smtClean="0">
                  <a:latin typeface="微软雅黑"/>
                  <a:ea typeface="微软雅黑"/>
                  <a:sym typeface="Wingdings" pitchFamily="2" charset="2"/>
                </a:rPr>
                <a:t>促进收入分配更合理、更有序，扩大中等收入群体，增加低收入者收入，调节过高收入，取缔非法收入。</a:t>
              </a:r>
              <a:endParaRPr lang="zh-CN" altLang="en-US" sz="3200" b="1" dirty="0">
                <a:solidFill>
                  <a:srgbClr val="FF0000"/>
                </a:solidFill>
                <a:latin typeface="微软雅黑"/>
                <a:ea typeface="微软雅黑"/>
                <a:cs typeface="微软雅黑"/>
              </a:endParaRPr>
            </a:p>
          </p:txBody>
        </p:sp>
      </p:grpSp>
      <p:grpSp>
        <p:nvGrpSpPr>
          <p:cNvPr id="29" name="组合 28"/>
          <p:cNvGrpSpPr>
            <a:grpSpLocks/>
          </p:cNvGrpSpPr>
          <p:nvPr/>
        </p:nvGrpSpPr>
        <p:grpSpPr bwMode="auto">
          <a:xfrm>
            <a:off x="345826" y="2335250"/>
            <a:ext cx="6615362" cy="2356333"/>
            <a:chOff x="447744" y="6800030"/>
            <a:chExt cx="8174146" cy="2610511"/>
          </a:xfrm>
        </p:grpSpPr>
        <p:sp>
          <p:nvSpPr>
            <p:cNvPr id="24585" name="AutoShape 13"/>
            <p:cNvSpPr>
              <a:spLocks noChangeArrowheads="1"/>
            </p:cNvSpPr>
            <p:nvPr/>
          </p:nvSpPr>
          <p:spPr bwMode="auto">
            <a:xfrm>
              <a:off x="447744" y="6800030"/>
              <a:ext cx="8174146" cy="2567728"/>
            </a:xfrm>
            <a:prstGeom prst="flowChartAlternateProcess">
              <a:avLst/>
            </a:prstGeom>
            <a:solidFill>
              <a:srgbClr val="FFFFCC">
                <a:alpha val="92155"/>
              </a:srgbClr>
            </a:solidFill>
            <a:ln w="57150" cmpd="dbl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endParaRPr lang="zh-CN" altLang="en-US">
                <a:latin typeface="微软雅黑"/>
                <a:ea typeface="微软雅黑"/>
                <a:cs typeface="微软雅黑"/>
              </a:endParaRPr>
            </a:p>
          </p:txBody>
        </p:sp>
        <p:sp>
          <p:nvSpPr>
            <p:cNvPr id="24586" name="TextBox 27"/>
            <p:cNvSpPr txBox="1">
              <a:spLocks noChangeArrowheads="1"/>
            </p:cNvSpPr>
            <p:nvPr/>
          </p:nvSpPr>
          <p:spPr bwMode="auto">
            <a:xfrm>
              <a:off x="687516" y="6825939"/>
              <a:ext cx="7795951" cy="2584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2800" b="1" dirty="0">
                  <a:ea typeface="微软雅黑"/>
                  <a:cs typeface="微软雅黑"/>
                </a:rPr>
                <a:t>增加居民收入，着重保护劳动所得</a:t>
              </a:r>
              <a:r>
                <a:rPr lang="zh-CN" altLang="en-US" sz="2800" b="1" dirty="0" smtClean="0">
                  <a:ea typeface="微软雅黑"/>
                  <a:cs typeface="微软雅黑"/>
                </a:rPr>
                <a:t>，</a:t>
              </a:r>
              <a:r>
                <a:rPr lang="zh-CN" altLang="en-US" sz="2800" b="1" dirty="0" smtClean="0">
                  <a:ea typeface="微软雅黑"/>
                  <a:cs typeface="微软雅黑"/>
                </a:rPr>
                <a:t>鼓励勤劳守法致富，坚持在经济增长的同时实现居民收入同步增长、在劳动生产率提高的同时实现劳动报酬同步提高</a:t>
              </a:r>
              <a:r>
                <a:rPr lang="zh-CN" altLang="en-US" sz="2800" b="1" dirty="0" smtClean="0">
                  <a:ea typeface="微软雅黑"/>
                  <a:cs typeface="微软雅黑"/>
                </a:rPr>
                <a:t>。</a:t>
              </a:r>
              <a:endParaRPr lang="zh-CN" altLang="en-US" sz="2800" b="1" dirty="0">
                <a:ea typeface="微软雅黑"/>
                <a:cs typeface="微软雅黑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3"/>
          <p:cNvSpPr txBox="1">
            <a:spLocks noChangeArrowheads="1"/>
          </p:cNvSpPr>
          <p:nvPr/>
        </p:nvSpPr>
        <p:spPr bwMode="auto">
          <a:xfrm>
            <a:off x="357188" y="1500188"/>
            <a:ext cx="350043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400" b="1">
                <a:latin typeface="华文行楷" pitchFamily="2" charset="-122"/>
                <a:ea typeface="华文行楷" pitchFamily="2" charset="-122"/>
              </a:rPr>
              <a:t>1</a:t>
            </a:r>
            <a:r>
              <a:rPr lang="zh-CN" altLang="en-US" sz="4400" b="1">
                <a:latin typeface="华文行楷" pitchFamily="2" charset="-122"/>
                <a:ea typeface="华文行楷" pitchFamily="2" charset="-122"/>
              </a:rPr>
              <a:t>、效率含义</a:t>
            </a:r>
            <a:endParaRPr lang="zh-CN" altLang="en-US" sz="4400" b="1">
              <a:latin typeface="华文行楷" pitchFamily="2" charset="-122"/>
              <a:ea typeface="华文行楷" pitchFamily="2" charset="-122"/>
              <a:sym typeface="Wingdings" pitchFamily="2" charset="2"/>
            </a:endParaRPr>
          </a:p>
          <a:p>
            <a:endParaRPr lang="zh-CN" altLang="en-US" sz="3200">
              <a:latin typeface="Times New Roman" pitchFamily="18" charset="0"/>
              <a:ea typeface="宋体" charset="-122"/>
            </a:endParaRPr>
          </a:p>
        </p:txBody>
      </p:sp>
      <p:sp>
        <p:nvSpPr>
          <p:cNvPr id="25602" name="Rectangle 14"/>
          <p:cNvSpPr>
            <a:spLocks noChangeArrowheads="1"/>
          </p:cNvSpPr>
          <p:nvPr/>
        </p:nvSpPr>
        <p:spPr bwMode="auto">
          <a:xfrm>
            <a:off x="357188" y="571500"/>
            <a:ext cx="49037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>
                <a:latin typeface="微软雅黑"/>
                <a:ea typeface="微软雅黑"/>
                <a:cs typeface="微软雅黑"/>
              </a:rPr>
              <a:t>二、</a:t>
            </a:r>
            <a:r>
              <a:rPr lang="zh-CN" altLang="en-US" sz="4000" b="1">
                <a:latin typeface="微软雅黑"/>
                <a:ea typeface="微软雅黑"/>
                <a:cs typeface="微软雅黑"/>
              </a:rPr>
              <a:t>兼顾效率与公平</a:t>
            </a:r>
            <a:endParaRPr lang="zh-CN" altLang="en-US" sz="4400" b="1">
              <a:latin typeface="微软雅黑"/>
              <a:ea typeface="微软雅黑"/>
              <a:cs typeface="微软雅黑"/>
            </a:endParaRPr>
          </a:p>
        </p:txBody>
      </p:sp>
      <p:sp>
        <p:nvSpPr>
          <p:cNvPr id="37893" name="Rectangle 10"/>
          <p:cNvSpPr>
            <a:spLocks noChangeArrowheads="1"/>
          </p:cNvSpPr>
          <p:nvPr/>
        </p:nvSpPr>
        <p:spPr bwMode="auto">
          <a:xfrm>
            <a:off x="357188" y="2428875"/>
            <a:ext cx="850106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 eaLnBrk="0" hangingPunct="0"/>
            <a:r>
              <a:rPr lang="zh-CN" altLang="en-US" sz="3600" b="1">
                <a:latin typeface="黑体" pitchFamily="2" charset="-122"/>
                <a:ea typeface="黑体" pitchFamily="2" charset="-122"/>
                <a:cs typeface="Arial" charset="0"/>
              </a:rPr>
              <a:t>指经济活动中</a:t>
            </a:r>
            <a:r>
              <a:rPr lang="zh-CN" altLang="en-US" sz="3600" b="1">
                <a:solidFill>
                  <a:srgbClr val="FF0000"/>
                </a:solidFill>
                <a:latin typeface="黑体" pitchFamily="2" charset="-122"/>
                <a:ea typeface="黑体" pitchFamily="2" charset="-122"/>
                <a:cs typeface="Arial" charset="0"/>
              </a:rPr>
              <a:t>投入</a:t>
            </a:r>
            <a:r>
              <a:rPr lang="zh-CN" altLang="en-US" sz="3600" b="1">
                <a:latin typeface="黑体" pitchFamily="2" charset="-122"/>
                <a:ea typeface="黑体" pitchFamily="2" charset="-122"/>
                <a:cs typeface="Arial" charset="0"/>
              </a:rPr>
              <a:t>与</a:t>
            </a:r>
            <a:r>
              <a:rPr lang="zh-CN" altLang="en-US" sz="3600" b="1">
                <a:solidFill>
                  <a:srgbClr val="FF0000"/>
                </a:solidFill>
                <a:latin typeface="黑体" pitchFamily="2" charset="-122"/>
                <a:ea typeface="黑体" pitchFamily="2" charset="-122"/>
                <a:cs typeface="Arial" charset="0"/>
              </a:rPr>
              <a:t>产出</a:t>
            </a:r>
            <a:r>
              <a:rPr lang="zh-CN" altLang="en-US" sz="3600" b="1">
                <a:latin typeface="黑体" pitchFamily="2" charset="-122"/>
                <a:ea typeface="黑体" pitchFamily="2" charset="-122"/>
                <a:cs typeface="Arial" charset="0"/>
              </a:rPr>
              <a:t>的比率，表示资源有效利用的程度。效率提高意味着资源的节约和社会财富的增加。</a:t>
            </a:r>
            <a:endParaRPr lang="zh-CN" altLang="en-US" sz="6000" b="1">
              <a:latin typeface="黑体" pitchFamily="2" charset="-122"/>
              <a:ea typeface="黑体" pitchFamily="2" charset="-122"/>
              <a:cs typeface="Arial" charset="0"/>
            </a:endParaRPr>
          </a:p>
        </p:txBody>
      </p:sp>
      <p:pic>
        <p:nvPicPr>
          <p:cNvPr id="25604" name="Picture 11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" cy="2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4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4221163"/>
            <a:ext cx="4945062" cy="15890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 descr="u=1759309143,3477067696&amp;gp=-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0"/>
            <a:ext cx="2233612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3851275" y="1000125"/>
            <a:ext cx="230505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3600" b="1">
                <a:solidFill>
                  <a:srgbClr val="FF3300"/>
                </a:solidFill>
                <a:latin typeface="Calibri" pitchFamily="34" charset="0"/>
                <a:ea typeface="黑体" pitchFamily="2" charset="-122"/>
              </a:rPr>
              <a:t>合作探究</a:t>
            </a:r>
          </a:p>
        </p:txBody>
      </p:sp>
      <p:sp>
        <p:nvSpPr>
          <p:cNvPr id="26628" name="Rectangle 8"/>
          <p:cNvSpPr>
            <a:spLocks noChangeArrowheads="1"/>
          </p:cNvSpPr>
          <p:nvPr/>
        </p:nvSpPr>
        <p:spPr bwMode="auto">
          <a:xfrm>
            <a:off x="341313" y="1719263"/>
            <a:ext cx="8497887" cy="149225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92100">
              <a:spcBef>
                <a:spcPct val="50000"/>
              </a:spcBef>
              <a:buFont typeface="Wingdings" pitchFamily="2" charset="2"/>
              <a:buNone/>
            </a:pPr>
            <a:endParaRPr kumimoji="1" lang="zh-CN" altLang="en-US" sz="1100" dirty="0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indent="292100">
              <a:spcBef>
                <a:spcPct val="50000"/>
              </a:spcBef>
              <a:buFont typeface="Wingdings" pitchFamily="2" charset="2"/>
              <a:buChar char="n"/>
            </a:pPr>
            <a:r>
              <a:rPr kumimoji="1" lang="zh-CN" altLang="en-US" sz="3200" b="1" dirty="0">
                <a:solidFill>
                  <a:srgbClr val="0000FF"/>
                </a:solidFill>
                <a:latin typeface="Calibri" pitchFamily="34" charset="0"/>
                <a:ea typeface="仿宋_GB2312" pitchFamily="49" charset="-122"/>
              </a:rPr>
              <a:t>如果只强调公平，不讲效率，会出现什么结果</a:t>
            </a:r>
            <a:r>
              <a:rPr kumimoji="1" lang="zh-CN" altLang="en-US" sz="3200" b="1" dirty="0" smtClean="0">
                <a:solidFill>
                  <a:srgbClr val="0000FF"/>
                </a:solidFill>
                <a:latin typeface="Calibri" pitchFamily="34" charset="0"/>
                <a:ea typeface="仿宋_GB2312" pitchFamily="49" charset="-122"/>
              </a:rPr>
              <a:t>？</a:t>
            </a:r>
            <a:endParaRPr kumimoji="1" lang="zh-CN" altLang="en-US" sz="3200" b="1" dirty="0">
              <a:solidFill>
                <a:srgbClr val="0000FF"/>
              </a:solidFill>
              <a:latin typeface="Calibri" pitchFamily="34" charset="0"/>
              <a:ea typeface="仿宋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直角三角形 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直角三角形 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TextBox 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Text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TextBox 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直角三角形 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直角三角形 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直角三角形 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直角三角形 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124222248"/>
  <p:tag name="MH_LIBRARY" val="GRAPHIC"/>
  <p:tag name="MH_ORDER" val="直角三角形 10"/>
</p:tagLst>
</file>

<file path=ppt/theme/theme1.xml><?xml version="1.0" encoding="utf-8"?>
<a:theme xmlns:a="http://schemas.openxmlformats.org/drawingml/2006/main" name="A000120140530A99PPBG">
  <a:themeElements>
    <a:clrScheme name="自定义 630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2CBEBB"/>
      </a:accent1>
      <a:accent2>
        <a:srgbClr val="00AEEF"/>
      </a:accent2>
      <a:accent3>
        <a:srgbClr val="00989D"/>
      </a:accent3>
      <a:accent4>
        <a:srgbClr val="5277C2"/>
      </a:accent4>
      <a:accent5>
        <a:srgbClr val="853689"/>
      </a:accent5>
      <a:accent6>
        <a:srgbClr val="E33F61"/>
      </a:accent6>
      <a:hlink>
        <a:srgbClr val="00B0F0"/>
      </a:hlink>
      <a:folHlink>
        <a:srgbClr val="7F7F7F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lang="zh-CN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A000120150716A11PPBG</Template>
  <TotalTime>20</TotalTime>
  <Words>778</Words>
  <Application>Microsoft Office PowerPoint</Application>
  <PresentationFormat>全屏显示(4:3)</PresentationFormat>
  <Paragraphs>102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仿宋_GB2312</vt:lpstr>
      <vt:lpstr>黑体</vt:lpstr>
      <vt:lpstr>华文行楷</vt:lpstr>
      <vt:lpstr>宋体</vt:lpstr>
      <vt:lpstr>微软雅黑</vt:lpstr>
      <vt:lpstr>幼圆</vt:lpstr>
      <vt:lpstr>Arial</vt:lpstr>
      <vt:lpstr>Calibri</vt:lpstr>
      <vt:lpstr>Times New Roman</vt:lpstr>
      <vt:lpstr>Webdings</vt:lpstr>
      <vt:lpstr>Wingdings</vt:lpstr>
      <vt:lpstr>A000120140530A99PPBG</vt:lpstr>
      <vt:lpstr>    第三单元第七课第二框  收入分配与社会公平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收入分配与社会公平</dc:title>
  <dc:creator>Administrator</dc:creator>
  <cp:lastModifiedBy>User</cp:lastModifiedBy>
  <cp:revision>68</cp:revision>
  <dcterms:created xsi:type="dcterms:W3CDTF">2015-11-24T05:10:00Z</dcterms:created>
  <dcterms:modified xsi:type="dcterms:W3CDTF">2018-11-07T09:26:49Z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2052-10.1.0.5975</vt:lpwstr>
  </property>
</Properties>
</file>