
<file path=[Content_Types].xml><?xml version="1.0" encoding="utf-8"?>
<Types xmlns="http://schemas.openxmlformats.org/package/2006/content-types">
  <Default Extension="rels" ContentType="application/vnd.openxmlformats-package.relationships+xml"/>
  <Default Extension="jpeg" ContentType="image/jpeg"/>
  <Default Extension="vml" ContentType="application/vnd.openxmlformats-officedocument.vmlDrawing"/>
  <Default Extension="bin" ContentType="application/vnd.openxmlformats-officedocument.oleObject"/>
  <Default Extension="png" ContentType="image/png"/>
  <Default Extension="emf" ContentType="image/x-emf"/>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17.6-->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sldIdLst>
    <p:sldId id="409" r:id="rId3"/>
    <p:sldId id="410" r:id="rId4"/>
    <p:sldId id="411" r:id="rId5"/>
    <p:sldId id="413" r:id="rId6"/>
    <p:sldId id="417" r:id="rId7"/>
    <p:sldId id="414" r:id="rId8"/>
    <p:sldId id="415" r:id="rId9"/>
    <p:sldId id="418" r:id="rId10"/>
    <p:sldId id="420" r:id="rId11"/>
    <p:sldId id="421" r:id="rId12"/>
    <p:sldId id="423" r:id="rId13"/>
    <p:sldId id="424" r:id="rId14"/>
    <p:sldId id="425" r:id="rId15"/>
    <p:sldId id="427" r:id="rId16"/>
    <p:sldId id="429" r:id="rId17"/>
    <p:sldId id="431" r:id="rId18"/>
    <p:sldId id="433" r:id="rId19"/>
    <p:sldId id="434" r:id="rId20"/>
    <p:sldId id="435" r:id="rId21"/>
    <p:sldId id="436" r:id="rId22"/>
    <p:sldId id="437" r:id="rId23"/>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3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tags" Target="tags/tag66.xml" /><Relationship Id="rId25" Type="http://schemas.openxmlformats.org/officeDocument/2006/relationships/presProps" Target="presProps.xml" /><Relationship Id="rId26" Type="http://schemas.openxmlformats.org/officeDocument/2006/relationships/viewProps" Target="viewProps.xml" /><Relationship Id="rId27" Type="http://schemas.openxmlformats.org/officeDocument/2006/relationships/theme" Target="theme/theme1.xml" /><Relationship Id="rId28"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3.emf" /></Relationships>
</file>

<file path=ppt/drawings/_rels/vmlDrawing2.vml.rels>&#65279;<?xml version="1.0" encoding="utf-8" standalone="yes"?><Relationships xmlns="http://schemas.openxmlformats.org/package/2006/relationships"><Relationship Id="rId1" Type="http://schemas.openxmlformats.org/officeDocument/2006/relationships/image" Target="../media/image9.emf" /><Relationship Id="rId2" Type="http://schemas.openxmlformats.org/officeDocument/2006/relationships/image" Target="../media/image11.emf" /></Relationships>
</file>

<file path=ppt/drawings/_rels/vmlDrawing3.vml.rels>&#65279;<?xml version="1.0" encoding="utf-8" standalone="yes"?><Relationships xmlns="http://schemas.openxmlformats.org/package/2006/relationships"><Relationship Id="rId1" Type="http://schemas.openxmlformats.org/officeDocument/2006/relationships/image" Target="../media/image16.emf" /><Relationship Id="rId2" Type="http://schemas.openxmlformats.org/officeDocument/2006/relationships/image" Target="../media/image17.emf"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81922" name="幻灯片图像占位符 1"/>
          <p:cNvSpPr>
            <a:spLocks noGrp="1" noRot="1" noChangeAspect="1" noTextEdit="1"/>
          </p:cNvSpPr>
          <p:nvPr>
            <p:ph type="sldImg"/>
          </p:nvPr>
        </p:nvSpPr>
        <p:spPr>
          <a:ln>
            <a:solidFill>
              <a:srgbClr val="000000"/>
            </a:solidFill>
            <a:miter/>
          </a:ln>
        </p:spPr>
      </p:sp>
      <p:sp>
        <p:nvSpPr>
          <p:cNvPr id="81923" name="备注占位符 2"/>
          <p:cNvSpPr>
            <a:spLocks noGrp="1"/>
          </p:cNvSpPr>
          <p:nvPr>
            <p:ph type="body" idx="1"/>
          </p:nvPr>
        </p:nvSpPr>
        <p:spPr>
          <a:noFill/>
          <a:ln>
            <a:noFill/>
          </a:ln>
        </p:spPr>
        <p:txBody>
          <a:bodyPr wrap="square" lIns="91440" tIns="45720" rIns="91440" bIns="45720" anchor="t"/>
          <a:lstStyle/>
          <a:p>
            <a:pPr lvl="0">
              <a:spcBef>
                <a:spcPct val="0"/>
              </a:spcBef>
            </a:pPr>
            <a:endParaRPr lang="zh-CN" altLang="en-US"/>
          </a:p>
        </p:txBody>
      </p:sp>
      <p:sp>
        <p:nvSpPr>
          <p:cNvPr id="81924" name="灯片编号占位符 3"/>
          <p:cNvSpPr txBox="1">
            <a:spLocks noGrp="1"/>
          </p:cNvSpPr>
          <p:nvPr>
            <p:ph type="sldNum" sz="quarter" idx="10"/>
          </p:nvPr>
        </p:nvSpPr>
        <p:spPr>
          <a:xfrm>
            <a:off x="3884613" y="8685213"/>
            <a:ext cx="2971800" cy="457200"/>
          </a:xfrm>
          <a:prstGeom prst="rect">
            <a:avLst/>
          </a:prstGeom>
          <a:noFill/>
          <a:ln w="9525">
            <a:noFill/>
          </a:ln>
        </p:spPr>
        <p:txBody>
          <a:bodyPr anchor="b"/>
          <a:lstStyle/>
          <a:p>
            <a:pPr lvl="0" algn="r"/>
            <a:fld id="{9A0DB2DC-4C9A-4742-B13C-FB6460FD3503}" type="slidenum">
              <a:rPr lang="zh-CN" altLang="en-US" sz="1200" b="0"/>
              <a:t>5</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82946" name="幻灯片图像占位符 1"/>
          <p:cNvSpPr>
            <a:spLocks noGrp="1" noRot="1" noChangeAspect="1" noTextEdit="1"/>
          </p:cNvSpPr>
          <p:nvPr>
            <p:ph type="sldImg"/>
          </p:nvPr>
        </p:nvSpPr>
        <p:spPr>
          <a:ln>
            <a:solidFill>
              <a:srgbClr val="000000">
                <a:alpha val="100000"/>
              </a:srgbClr>
            </a:solidFill>
            <a:miter lim="800000"/>
          </a:ln>
        </p:spPr>
      </p:sp>
      <p:sp>
        <p:nvSpPr>
          <p:cNvPr id="82947" name="备注占位符 2"/>
          <p:cNvSpPr>
            <a:spLocks noGrp="1"/>
          </p:cNvSpPr>
          <p:nvPr>
            <p:ph type="body" idx="1"/>
          </p:nvPr>
        </p:nvSpPr>
        <p:spPr>
          <a:noFill/>
          <a:ln>
            <a:noFill/>
          </a:ln>
        </p:spPr>
        <p:txBody>
          <a:bodyPr wrap="square" lIns="91440" tIns="45720" rIns="91440" bIns="45720" anchor="t"/>
          <a:lstStyle/>
          <a:p>
            <a:pPr lvl="0">
              <a:spcBef>
                <a:spcPct val="0"/>
              </a:spcBef>
            </a:pPr>
            <a:endParaRPr lang="zh-CN" altLang="en-US"/>
          </a:p>
        </p:txBody>
      </p:sp>
      <p:sp>
        <p:nvSpPr>
          <p:cNvPr id="82948" name="灯片编号占位符 3"/>
          <p:cNvSpPr txBox="1">
            <a:spLocks noGrp="1"/>
          </p:cNvSpPr>
          <p:nvPr>
            <p:ph type="sldNum" sz="quarter" idx="10"/>
          </p:nvPr>
        </p:nvSpPr>
        <p:spPr>
          <a:xfrm>
            <a:off x="3884613" y="8685213"/>
            <a:ext cx="2971800" cy="457200"/>
          </a:xfrm>
          <a:prstGeom prst="rect">
            <a:avLst/>
          </a:prstGeom>
          <a:noFill/>
          <a:ln w="9525">
            <a:noFill/>
          </a:ln>
        </p:spPr>
        <p:txBody>
          <a:bodyPr anchor="b"/>
          <a:lstStyle/>
          <a:p>
            <a:pPr lvl="0" algn="r"/>
            <a:fld id="{9A0DB2DC-4C9A-4742-B13C-FB6460FD3503}" type="slidenum">
              <a:rPr lang="zh-CN" altLang="en-US" sz="1200" b="0"/>
              <a:t>7</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84994" name="幻灯片图像占位符 1"/>
          <p:cNvSpPr>
            <a:spLocks noGrp="1" noRot="1" noChangeAspect="1" noTextEdit="1"/>
          </p:cNvSpPr>
          <p:nvPr>
            <p:ph type="sldImg"/>
          </p:nvPr>
        </p:nvSpPr>
        <p:spPr>
          <a:ln>
            <a:solidFill>
              <a:srgbClr val="000000"/>
            </a:solidFill>
            <a:miter/>
          </a:ln>
        </p:spPr>
      </p:sp>
      <p:sp>
        <p:nvSpPr>
          <p:cNvPr id="84995" name="备注占位符 2"/>
          <p:cNvSpPr>
            <a:spLocks noGrp="1"/>
          </p:cNvSpPr>
          <p:nvPr>
            <p:ph type="body" idx="1"/>
          </p:nvPr>
        </p:nvSpPr>
        <p:spPr>
          <a:noFill/>
          <a:ln>
            <a:noFill/>
          </a:ln>
        </p:spPr>
        <p:txBody>
          <a:bodyPr wrap="square" lIns="91440" tIns="45720" rIns="91440" bIns="45720" anchor="t"/>
          <a:lstStyle/>
          <a:p>
            <a:pPr lvl="0">
              <a:spcBef>
                <a:spcPct val="0"/>
              </a:spcBef>
            </a:pPr>
            <a:endParaRPr lang="zh-CN" altLang="en-US"/>
          </a:p>
        </p:txBody>
      </p:sp>
      <p:sp>
        <p:nvSpPr>
          <p:cNvPr id="84996" name="灯片编号占位符 3"/>
          <p:cNvSpPr txBox="1">
            <a:spLocks noGrp="1"/>
          </p:cNvSpPr>
          <p:nvPr>
            <p:ph type="sldNum" sz="quarter" idx="10"/>
          </p:nvPr>
        </p:nvSpPr>
        <p:spPr>
          <a:xfrm>
            <a:off x="3884613" y="8685213"/>
            <a:ext cx="2971800" cy="457200"/>
          </a:xfrm>
          <a:prstGeom prst="rect">
            <a:avLst/>
          </a:prstGeom>
          <a:noFill/>
          <a:ln w="9525">
            <a:noFill/>
          </a:ln>
        </p:spPr>
        <p:txBody>
          <a:bodyPr anchor="b"/>
          <a:lstStyle/>
          <a:p>
            <a:pPr lvl="0" algn="r"/>
            <a:fld id="{9A0DB2DC-4C9A-4742-B13C-FB6460FD3503}" type="slidenum">
              <a:rPr lang="zh-CN" altLang="en-US" sz="1200" b="0"/>
              <a:t>18</a:t>
            </a:fld>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48.xml" /><Relationship Id="rId2" Type="http://schemas.openxmlformats.org/officeDocument/2006/relationships/tags" Target="../tags/tag49.xml" /><Relationship Id="rId3" Type="http://schemas.openxmlformats.org/officeDocument/2006/relationships/tags" Target="../tags/tag50.xml" /><Relationship Id="rId4" Type="http://schemas.openxmlformats.org/officeDocument/2006/relationships/tags" Target="../tags/tag51.xml" /><Relationship Id="rId5"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52.xml" /><Relationship Id="rId2" Type="http://schemas.openxmlformats.org/officeDocument/2006/relationships/tags" Target="../tags/tag53.xml" /><Relationship Id="rId3" Type="http://schemas.openxmlformats.org/officeDocument/2006/relationships/tags" Target="../tags/tag54.xml" /><Relationship Id="rId4" Type="http://schemas.openxmlformats.org/officeDocument/2006/relationships/tags" Target="../tags/tag55.xml" /><Relationship Id="rId5" Type="http://schemas.openxmlformats.org/officeDocument/2006/relationships/tags" Target="../tags/tag56.xml" /><Relationship Id="rId6"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6.xml" /><Relationship Id="rId2" Type="http://schemas.openxmlformats.org/officeDocument/2006/relationships/tags" Target="../tags/tag7.xml" /><Relationship Id="rId3" Type="http://schemas.openxmlformats.org/officeDocument/2006/relationships/tags" Target="../tags/tag8.xml" /><Relationship Id="rId4" Type="http://schemas.openxmlformats.org/officeDocument/2006/relationships/tags" Target="../tags/tag9.xml" /><Relationship Id="rId5" Type="http://schemas.openxmlformats.org/officeDocument/2006/relationships/tags" Target="../tags/tag10.xml" /><Relationship Id="rId6"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11.xml" /><Relationship Id="rId2" Type="http://schemas.openxmlformats.org/officeDocument/2006/relationships/tags" Target="../tags/tag12.xml" /><Relationship Id="rId3" Type="http://schemas.openxmlformats.org/officeDocument/2006/relationships/tags" Target="../tags/tag13.xml" /><Relationship Id="rId4" Type="http://schemas.openxmlformats.org/officeDocument/2006/relationships/tags" Target="../tags/tag14.xml" /><Relationship Id="rId5" Type="http://schemas.openxmlformats.org/officeDocument/2006/relationships/tags" Target="../tags/tag15.xml" /><Relationship Id="rId6"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16.xml" /><Relationship Id="rId2" Type="http://schemas.openxmlformats.org/officeDocument/2006/relationships/tags" Target="../tags/tag17.xml" /><Relationship Id="rId3" Type="http://schemas.openxmlformats.org/officeDocument/2006/relationships/tags" Target="../tags/tag18.xml" /><Relationship Id="rId4" Type="http://schemas.openxmlformats.org/officeDocument/2006/relationships/tags" Target="../tags/tag19.xml" /><Relationship Id="rId5" Type="http://schemas.openxmlformats.org/officeDocument/2006/relationships/tags" Target="../tags/tag20.xml" /><Relationship Id="rId6" Type="http://schemas.openxmlformats.org/officeDocument/2006/relationships/tags" Target="../tags/tag21.xml" /><Relationship Id="rId7"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22.xml" /><Relationship Id="rId2" Type="http://schemas.openxmlformats.org/officeDocument/2006/relationships/tags" Target="../tags/tag23.xml" /><Relationship Id="rId3" Type="http://schemas.openxmlformats.org/officeDocument/2006/relationships/tags" Target="../tags/tag24.xml" /><Relationship Id="rId4" Type="http://schemas.openxmlformats.org/officeDocument/2006/relationships/tags" Target="../tags/tag25.xml" /><Relationship Id="rId5" Type="http://schemas.openxmlformats.org/officeDocument/2006/relationships/tags" Target="../tags/tag26.xml" /><Relationship Id="rId6" Type="http://schemas.openxmlformats.org/officeDocument/2006/relationships/tags" Target="../tags/tag27.xml" /><Relationship Id="rId7" Type="http://schemas.openxmlformats.org/officeDocument/2006/relationships/tags" Target="../tags/tag28.xml" /><Relationship Id="rId8" Type="http://schemas.openxmlformats.org/officeDocument/2006/relationships/tags" Target="../tags/tag29.xml" /><Relationship Id="rId9"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0.xml" /><Relationship Id="rId2" Type="http://schemas.openxmlformats.org/officeDocument/2006/relationships/tags" Target="../tags/tag31.xml" /><Relationship Id="rId3" Type="http://schemas.openxmlformats.org/officeDocument/2006/relationships/tags" Target="../tags/tag32.xml" /><Relationship Id="rId4" Type="http://schemas.openxmlformats.org/officeDocument/2006/relationships/tags" Target="../tags/tag33.xml" /><Relationship Id="rId5"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34.xml" /><Relationship Id="rId2" Type="http://schemas.openxmlformats.org/officeDocument/2006/relationships/tags" Target="../tags/tag35.xml" /><Relationship Id="rId3" Type="http://schemas.openxmlformats.org/officeDocument/2006/relationships/tags" Target="../tags/tag36.xml" /><Relationship Id="rId4"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37.xml" /><Relationship Id="rId2" Type="http://schemas.openxmlformats.org/officeDocument/2006/relationships/tags" Target="../tags/tag38.xml" /><Relationship Id="rId3" Type="http://schemas.openxmlformats.org/officeDocument/2006/relationships/tags" Target="../tags/tag39.xml" /><Relationship Id="rId4" Type="http://schemas.openxmlformats.org/officeDocument/2006/relationships/tags" Target="../tags/tag40.xml" /><Relationship Id="rId5" Type="http://schemas.openxmlformats.org/officeDocument/2006/relationships/tags" Target="../tags/tag41.xml" /><Relationship Id="rId6" Type="http://schemas.openxmlformats.org/officeDocument/2006/relationships/tags" Target="../tags/tag42.xml" /><Relationship Id="rId7"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43.xml" /><Relationship Id="rId2" Type="http://schemas.openxmlformats.org/officeDocument/2006/relationships/tags" Target="../tags/tag44.xml" /><Relationship Id="rId3" Type="http://schemas.openxmlformats.org/officeDocument/2006/relationships/tags" Target="../tags/tag45.xml" /><Relationship Id="rId4" Type="http://schemas.openxmlformats.org/officeDocument/2006/relationships/tags" Target="../tags/tag46.xml" /><Relationship Id="rId5" Type="http://schemas.openxmlformats.org/officeDocument/2006/relationships/tags" Target="../tags/tag47.xml" /><Relationship Id="rId6"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内容">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lvl1pPr marL="228600" indent="-228600" eaLnBrk="1" fontAlgn="auto" latinLnBrk="0" hangingPunct="1">
              <a:lnSpc>
                <a:spcPct val="130000"/>
              </a:lnSpc>
              <a:buFont typeface="Arial"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itchFamily="34" charset="0"/>
              <a:buChar char="●"/>
              <a:tabLst>
                <a:tab pos="1609725"/>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itchFamily="34" charset="0"/>
              <a:buChar char="•"/>
              <a:defRPr u="none" strike="noStrike" kern="1200" cap="none" spc="150" normalizeH="0" baseline="0">
                <a:solidFill>
                  <a:schemeClr val="tx1">
                    <a:lumMod val="65000"/>
                    <a:lumOff val="35000"/>
                  </a:schemeClr>
                </a:solidFill>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末尾幻灯片">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a:solidFill>
                  <a:schemeClr val="tx1">
                    <a:lumMod val="85000"/>
                    <a:lumOff val="15000"/>
                  </a:schemeClr>
                </a:solidFill>
                <a:effectLst/>
                <a:uFillTx/>
                <a:latin typeface="Arial" pitchFamily="34" charset="0"/>
                <a:ea typeface="微软雅黑" panose="020b0503020204020204" pitchFamily="34" charset="-122"/>
                <a:cs typeface="+mj-cs"/>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a:t>单击此处编辑母版文本样式</a:t>
            </a: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1000"/>
              </a:spcAft>
              <a:buFont typeface="Arial" pitchFamily="34" charset="0"/>
              <a:buChar char="●"/>
              <a:defRPr kumimoji="0" lang="zh-CN" altLang="en-US" sz="18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itchFamily="34" charset="0"/>
              <a:buChar char="●"/>
              <a:tabLst>
                <a:tab pos="1609725"/>
              </a:tabLst>
              <a:defRPr kumimoji="0" lang="zh-CN" altLang="en-US" sz="16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a:buChar char=""/>
              <a:defRPr kumimoji="0" lang="zh-CN" altLang="en-US" sz="14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600"/>
              </a:spcAft>
              <a:buFont typeface="Arial"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itchFamily="34" charset="0"/>
              <a:buChar char="●"/>
              <a:tabLst>
                <a:tab pos="1609725"/>
              </a:tabLst>
              <a:defRPr kumimoji="0" lang="zh-CN" altLang="en-US" sz="16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a:buChar char=""/>
              <a:defRPr kumimoji="0" lang="zh-CN" altLang="en-US" sz="14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itchFamily="34" charset="0"/>
              <a:buChar char="●"/>
              <a:defRPr sz="1600" u="none" strike="noStrike" kern="1200" cap="none" spc="150" normalizeH="0" baseline="0">
                <a:solidFill>
                  <a:schemeClr val="tx1">
                    <a:lumMod val="65000"/>
                    <a:lumOff val="35000"/>
                  </a:schemeClr>
                </a:solidFill>
                <a:latin typeface="Arial" pitchFamily="34" charset="0"/>
                <a:ea typeface="微软雅黑" panose="020b0503020204020204" pitchFamily="34" charset="-122"/>
              </a:defRPr>
            </a:lvl1pPr>
            <a:lvl2pPr marL="685800" indent="-228600" defTabSz="914400" eaLnBrk="1" fontAlgn="auto" latinLnBrk="0" hangingPunct="1">
              <a:lnSpc>
                <a:spcPct val="120000"/>
              </a:lnSpc>
              <a:buFont typeface="Arial" pitchFamily="34" charset="0"/>
              <a:buChar char="●"/>
              <a:tabLst>
                <a:tab pos="1609725"/>
              </a:tabLst>
              <a:defRPr sz="1600" u="none" strike="noStrike" kern="1200" cap="none" spc="150" normalizeH="0" baseline="0">
                <a:solidFill>
                  <a:schemeClr val="tx1">
                    <a:lumMod val="65000"/>
                    <a:lumOff val="35000"/>
                  </a:schemeClr>
                </a:solidFill>
                <a:latin typeface="Arial" pitchFamily="34" charset="0"/>
                <a:ea typeface="微软雅黑" panose="020b0503020204020204" pitchFamily="34" charset="-122"/>
              </a:defRPr>
            </a:lvl2pPr>
            <a:lvl3pPr marL="1143000" indent="-228600" eaLnBrk="1" fontAlgn="auto" latinLnBrk="0" hangingPunct="1">
              <a:lnSpc>
                <a:spcPct val="120000"/>
              </a:lnSpc>
              <a:buFont typeface="Arial" pitchFamily="34" charset="0"/>
              <a:buChar char="●"/>
              <a:defRPr sz="1600" u="none" strike="noStrike" kern="1200" cap="none" spc="150" normalizeH="0" baseline="0">
                <a:solidFill>
                  <a:schemeClr val="tx1">
                    <a:lumMod val="65000"/>
                    <a:lumOff val="35000"/>
                  </a:schemeClr>
                </a:solidFill>
                <a:latin typeface="Arial" pitchFamily="34" charset="0"/>
                <a:ea typeface="微软雅黑" panose="020b0503020204020204" pitchFamily="34" charset="-122"/>
              </a:defRPr>
            </a:lvl3pPr>
            <a:lvl4pPr marL="1600200" indent="-228600" eaLnBrk="1" fontAlgn="auto" latinLnBrk="0" hangingPunct="1">
              <a:lnSpc>
                <a:spcPct val="120000"/>
              </a:lnSpc>
              <a:buFont typeface="Wingdings"/>
              <a:buChar char=""/>
              <a:defRPr sz="1400" u="none" strike="noStrike" kern="1200" cap="none" spc="150" normalizeH="0" baseline="0">
                <a:solidFill>
                  <a:schemeClr val="tx1">
                    <a:lumMod val="65000"/>
                    <a:lumOff val="35000"/>
                  </a:schemeClr>
                </a:solidFill>
                <a:latin typeface="Arial"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itchFamily="34" charset="0"/>
                <a:ea typeface="微软雅黑" panose="020b0503020204020204" pitchFamily="3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ct val="0"/>
              </a:spcAft>
              <a:buNone/>
              <a:defRPr sz="2000" b="1" u="none" strike="noStrike" kern="1200" cap="none" spc="200" normalizeH="0" baseline="0">
                <a:solidFill>
                  <a:schemeClr val="tx1">
                    <a:lumMod val="75000"/>
                    <a:lumOff val="25000"/>
                  </a:schemeClr>
                </a:solidFill>
                <a:uFillTx/>
                <a:latin typeface="Arial"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600"/>
              </a:spcAft>
              <a:buFont typeface="Arial"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itchFamily="34" charset="0"/>
              <a:buChar char="●"/>
              <a:tabLst>
                <a:tab pos="1609725"/>
              </a:tabLst>
              <a:defRPr kumimoji="0" lang="zh-CN" altLang="en-US" sz="16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a:buChar char=""/>
              <a:defRPr kumimoji="0" lang="zh-CN" altLang="en-US" sz="14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ct val="0"/>
              </a:spcBef>
              <a:spcAft>
                <a:spcPct val="0"/>
              </a:spcAft>
              <a:buFont typeface="Arial" pitchFamily="34" charset="0"/>
              <a:buNone/>
              <a:defRPr kumimoji="0" lang="zh-CN" altLang="en-US" sz="2000" b="1" i="0" u="none" strike="noStrike" kern="1200" cap="none" spc="200" normalizeH="0" baseline="0" noProof="1">
                <a:solidFill>
                  <a:schemeClr val="tx1">
                    <a:lumMod val="75000"/>
                    <a:lumOff val="25000"/>
                  </a:schemeClr>
                </a:solidFill>
                <a:uFillTx/>
                <a:latin typeface="Arial"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600"/>
              </a:spcAft>
              <a:buFont typeface="Arial"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itchFamily="34" charset="0"/>
              <a:buChar char="●"/>
              <a:tabLst>
                <a:tab pos="1609725"/>
              </a:tabLst>
              <a:defRPr kumimoji="0" lang="zh-CN" altLang="en-US" sz="16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a:buChar char=""/>
              <a:defRPr kumimoji="0" lang="zh-CN" altLang="en-US" sz="14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图片与标题">
    <p:spTree>
      <p:nvGrpSpPr>
        <p:cNvPr id="1" name=""/>
        <p:cNvGrpSpPr/>
        <p:nvPr/>
      </p:nvGrpSpPr>
      <p:grpSpPr>
        <a:xfrm>
          <a:off x="0" y="0"/>
          <a: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ct val="0"/>
              </a:spcBef>
              <a:spcAft>
                <a:spcPts val="1000"/>
              </a:spcAft>
              <a:buFont typeface="Arial" pitchFamily="34" charset="0"/>
              <a:buNone/>
              <a:defRPr kumimoji="0" lang="zh-CN" altLang="en-US" sz="1600" b="0" i="0" u="none" strike="noStrike" kern="1200" cap="none" spc="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itchFamily="34" charset="0"/>
              <a:buChar char="•"/>
              <a:tabLst>
                <a:tab pos="1609725"/>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ct val="0"/>
              </a:spcBef>
              <a:spcAft>
                <a:spcPts val="600"/>
              </a:spcAft>
              <a:buFont typeface="Arial" pitchFamily="34" charset="0"/>
              <a:buNone/>
              <a:defRPr kumimoji="0" lang="zh-CN" altLang="en-US" sz="1600" b="0" i="0" u="none" strike="noStrike" kern="1200" cap="none" spc="150" normalizeH="0" baseline="0" noProof="1">
                <a:solidFill>
                  <a:schemeClr val="tx1">
                    <a:lumMod val="65000"/>
                    <a:lumOff val="35000"/>
                  </a:schemeClr>
                </a:solidFill>
                <a:uFillTx/>
                <a:latin typeface="Arial" pitchFamily="34" charset="0"/>
                <a:ea typeface="微软雅黑" panose="020b0503020204020204" pitchFamily="34" charset="-122"/>
                <a:cs typeface="+mn-cs"/>
                <a:sym typeface="+mn-ea"/>
              </a:defRPr>
            </a:lvl1pPr>
            <a:lvl2pPr marL="457200" indent="0" defTabSz="914400" eaLnBrk="1" fontAlgn="auto" latinLnBrk="0" hangingPunct="1">
              <a:buNone/>
              <a:tabLst>
                <a:tab pos="1609725"/>
              </a:tabLst>
              <a:defRPr u="none" strike="noStrike" kern="1200" cap="none" spc="150" normalizeH="0">
                <a:solidFill>
                  <a:schemeClr val="tx1">
                    <a:lumMod val="65000"/>
                    <a:lumOff val="35000"/>
                  </a:schemeClr>
                </a:solidFill>
                <a:uFillTx/>
                <a:latin typeface="Arial"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itchFamily="34" charset="0"/>
                <a:ea typeface="微软雅黑" panose="020b0503020204020204" pitchFamily="34" charset="-122"/>
              </a:defRPr>
            </a:lvl5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ct val="0"/>
              </a:spcAft>
              <a:buNone/>
              <a:defRPr kumimoji="0" lang="zh-CN" altLang="en-US" sz="2800" b="1" i="0" u="none" strike="noStrike" kern="1200" cap="none" spc="300" normalizeH="0" baseline="0" noProof="1">
                <a:solidFill>
                  <a:schemeClr val="tx1">
                    <a:lumMod val="85000"/>
                    <a:lumOff val="15000"/>
                  </a:schemeClr>
                </a:solidFill>
                <a:uFillTx/>
                <a:latin typeface="Arial" pitchFamily="34" charset="0"/>
                <a:ea typeface="微软雅黑" panose="020b0503020204020204" pitchFamily="34" charset="-122"/>
                <a:cs typeface="+mj-cs"/>
                <a:sym typeface="+mn-ea"/>
              </a:defRPr>
            </a:lvl1pPr>
          </a:lstStyle>
          <a:p>
            <a:pPr lvl="0"/>
            <a:r>
              <a:rPr>
                <a:sym typeface="+mn-ea"/>
              </a:rPr>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itchFamily="34" charset="0"/>
              <a:buChar char="●"/>
              <a:tabLst>
                <a:tab pos="1609725"/>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itchFamily="34" charset="0"/>
              <a:buChar char="•"/>
              <a:defRPr u="none" strike="noStrike" kern="1200" cap="none" spc="150" normalizeH="0" baseline="0">
                <a:solidFill>
                  <a:schemeClr val="tx1">
                    <a:lumMod val="65000"/>
                    <a:lumOff val="35000"/>
                  </a:schemeClr>
                </a:solidFill>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ags" Target="../tags/tag57.xml" /><Relationship Id="rId13" Type="http://schemas.openxmlformats.org/officeDocument/2006/relationships/tags" Target="../tags/tag58.xml" /><Relationship Id="rId14" Type="http://schemas.openxmlformats.org/officeDocument/2006/relationships/tags" Target="../tags/tag59.xml" /><Relationship Id="rId15" Type="http://schemas.openxmlformats.org/officeDocument/2006/relationships/tags" Target="../tags/tag60.xml" /><Relationship Id="rId16" Type="http://schemas.openxmlformats.org/officeDocument/2006/relationships/tags" Target="../tags/tag61.xml" /><Relationship Id="rId17" Type="http://schemas.openxmlformats.org/officeDocument/2006/relationships/tags" Target="../tags/tag62.xml" /><Relationship Id="rId18"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itchFamily="34" charset="0"/>
                <a:ea typeface="微软雅黑" panose="020b0503020204020204" pitchFamily="34" charset="-122"/>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itchFamily="34" charset="0"/>
                <a:ea typeface="微软雅黑" panose="020b0503020204020204" pitchFamily="34" charset="-122"/>
              </a:defRPr>
            </a:lvl1pPr>
          </a:lstStyle>
          <a:p>
            <a:fld id="{49AE70B2-8BF9-45C0-BB95-33D1B9D3A854}" type="slidenum">
              <a:rPr lang="zh-CN" altLang="en-US" smtClean="0"/>
              <a:t>0</a:t>
            </a:fld>
            <a:endParaRPr lang="zh-CN" altLang="en-US"/>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itchFamily="34" charset="0"/>
        <a:buChar char="●"/>
        <a:defRPr sz="1800" u="none" strike="noStrike" kern="1200" cap="none" spc="150" normalizeH="0" baseline="0">
          <a:solidFill>
            <a:schemeClr val="tx1">
              <a:lumMod val="65000"/>
              <a:lumOff val="35000"/>
            </a:schemeClr>
          </a:solidFill>
          <a:uFillTx/>
          <a:latin typeface="Arial"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itchFamily="34" charset="0"/>
        <a:buChar char="●"/>
        <a:tabLst>
          <a:tab pos="1609725"/>
        </a:tabLst>
        <a:defRPr sz="1600" u="none" strike="noStrike" kern="1200" cap="none" spc="150" normalizeH="0" baseline="0">
          <a:solidFill>
            <a:schemeClr val="tx1">
              <a:lumMod val="65000"/>
              <a:lumOff val="35000"/>
            </a:schemeClr>
          </a:solidFill>
          <a:uFillTx/>
          <a:latin typeface="Arial"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itchFamily="34" charset="0"/>
        <a:buChar char="●"/>
        <a:defRPr sz="1600" u="none" strike="noStrike" kern="1200" cap="none" spc="150" normalizeH="0" baseline="0">
          <a:solidFill>
            <a:schemeClr val="tx1">
              <a:lumMod val="65000"/>
              <a:lumOff val="35000"/>
            </a:schemeClr>
          </a:solidFill>
          <a:uFillTx/>
          <a:latin typeface="Arial"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a:buChar char=""/>
        <a:defRPr sz="1400" u="none" strike="noStrike" kern="1200" cap="none" spc="150" normalizeH="0" baseline="0">
          <a:solidFill>
            <a:schemeClr val="tx1">
              <a:lumMod val="65000"/>
              <a:lumOff val="35000"/>
            </a:schemeClr>
          </a:solidFill>
          <a:uFillTx/>
          <a:latin typeface="Arial"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itchFamily="34" charset="0"/>
        <a:buChar char="•"/>
        <a:defRPr sz="1400" u="none" strike="noStrike" kern="1200" cap="none" spc="150" normalizeH="0" baseline="0">
          <a:solidFill>
            <a:schemeClr val="tx1">
              <a:lumMod val="65000"/>
              <a:lumOff val="35000"/>
            </a:schemeClr>
          </a:solidFill>
          <a:uFillTx/>
          <a:latin typeface="Arial"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png" /><Relationship Id="rId3" Type="http://schemas.openxmlformats.org/officeDocument/2006/relationships/tags" Target="../tags/tag63.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png" /><Relationship Id="rId3" Type="http://schemas.openxmlformats.org/officeDocument/2006/relationships/image" Target="../media/image7.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pn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oleObject" Target="../embeddings/oleObject2.bin" TargetMode="Internal" /><Relationship Id="rId3" Type="http://schemas.openxmlformats.org/officeDocument/2006/relationships/image" Target="../media/image9.emf" /><Relationship Id="rId4" Type="http://schemas.openxmlformats.org/officeDocument/2006/relationships/image" Target="../media/image10.png" /><Relationship Id="rId5" Type="http://schemas.openxmlformats.org/officeDocument/2006/relationships/oleObject" Target="../embeddings/oleObject3.bin" TargetMode="Internal" /><Relationship Id="rId6" Type="http://schemas.openxmlformats.org/officeDocument/2006/relationships/image" Target="../media/image11.emf" /><Relationship Id="rId7" Type="http://schemas.openxmlformats.org/officeDocument/2006/relationships/image" Target="../media/image12.emf" /><Relationship Id="rId8" Type="http://schemas.openxmlformats.org/officeDocument/2006/relationships/vmlDrawing" Target="../drawings/vmlDrawing2.v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3.pn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4.png" /><Relationship Id="rId3" Type="http://schemas.openxmlformats.org/officeDocument/2006/relationships/image" Target="../media/image15.pn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oleObject" Target="../embeddings/oleObject4.bin" TargetMode="Internal" /><Relationship Id="rId3" Type="http://schemas.openxmlformats.org/officeDocument/2006/relationships/image" Target="../media/image16.emf" /><Relationship Id="rId4" Type="http://schemas.openxmlformats.org/officeDocument/2006/relationships/oleObject" Target="../embeddings/oleObject5.bin" TargetMode="Internal" /><Relationship Id="rId5" Type="http://schemas.openxmlformats.org/officeDocument/2006/relationships/image" Target="../media/image17.emf" /><Relationship Id="rId6" Type="http://schemas.openxmlformats.org/officeDocument/2006/relationships/vmlDrawing" Target="../drawings/vmlDrawing3.v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image" Target="../media/image13.pn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64.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8.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png" /><Relationship Id="rId3" Type="http://schemas.openxmlformats.org/officeDocument/2006/relationships/tags" Target="../tags/tag65.xml" /><Relationship Id="rId4" Type="http://schemas.openxmlformats.org/officeDocument/2006/relationships/oleObject" Target="../embeddings/oleObject1.bin" TargetMode="Internal" /><Relationship Id="rId5" Type="http://schemas.openxmlformats.org/officeDocument/2006/relationships/image" Target="../media/image3.emf" /><Relationship Id="rId6" Type="http://schemas.openxmlformats.org/officeDocument/2006/relationships/image" Target="../media/image4.png" /><Relationship Id="rId7" Type="http://schemas.openxmlformats.org/officeDocument/2006/relationships/vmlDrawing" Target="../drawings/vmlDrawing1.v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3010" name="Picture 2"/>
          <p:cNvPicPr>
            <a:picLocks noChangeAspect="1"/>
          </p:cNvPicPr>
          <p:nvPr/>
        </p:nvPicPr>
        <p:blipFill>
          <a:blip r:embed="rId2"/>
          <a:stretch>
            <a:fillRect/>
          </a:stretch>
        </p:blipFill>
        <p:spPr>
          <a:xfrm>
            <a:off x="3353753" y="1851660"/>
            <a:ext cx="6657975" cy="1562100"/>
          </a:xfrm>
          <a:prstGeom prst="rect">
            <a:avLst/>
          </a:prstGeom>
          <a:noFill/>
          <a:ln w="9525">
            <a:noFill/>
          </a:ln>
        </p:spPr>
      </p:pic>
    </p:spTree>
    <p:custDataLst>
      <p:tags r:id="rId3"/>
    </p:custData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65538" name="TextBox 3"/>
          <p:cNvSpPr txBox="1"/>
          <p:nvPr/>
        </p:nvSpPr>
        <p:spPr>
          <a:xfrm>
            <a:off x="263525" y="260985"/>
            <a:ext cx="11377930" cy="2676525"/>
          </a:xfrm>
          <a:prstGeom prst="rect">
            <a:avLst/>
          </a:prstGeom>
          <a:noFill/>
          <a:ln w="9525">
            <a:noFill/>
          </a:ln>
        </p:spPr>
        <p:txBody>
          <a:bodyPr wrap="square">
            <a:spAutoFit/>
          </a:bodyPr>
          <a:lstStyle/>
          <a:p>
            <a:pPr>
              <a:lnSpc>
                <a:spcPct val="150000"/>
              </a:lnSpc>
            </a:pPr>
            <a:r>
              <a:rPr lang="en-US" altLang="zh-CN" sz="2400">
                <a:solidFill>
                  <a:srgbClr val="FF0000"/>
                </a:solidFill>
                <a:latin typeface="Times New Roman" pitchFamily="18" charset="0"/>
                <a:cs typeface="Times New Roman" panose="02020603050405020304" pitchFamily="18" charset="0"/>
              </a:rPr>
              <a:t>        </a:t>
            </a:r>
            <a:r>
              <a:rPr lang="en-US" altLang="zh-CN" sz="2800">
                <a:solidFill>
                  <a:srgbClr val="FF0000"/>
                </a:solidFill>
                <a:latin typeface="Times New Roman" pitchFamily="18" charset="0"/>
                <a:cs typeface="Times New Roman" panose="02020603050405020304" pitchFamily="18" charset="0"/>
              </a:rPr>
              <a:t> 4</a:t>
            </a:r>
            <a:r>
              <a:rPr lang="zh-CN" altLang="en-US" sz="2800">
                <a:solidFill>
                  <a:srgbClr val="FF0000"/>
                </a:solidFill>
                <a:latin typeface="Times New Roman" pitchFamily="18" charset="0"/>
                <a:cs typeface="Times New Roman" panose="02020603050405020304" pitchFamily="18" charset="0"/>
              </a:rPr>
              <a:t>．静电平衡时导体的特点</a:t>
            </a:r>
            <a:endParaRPr lang="zh-CN" altLang="en-US" sz="2800" b="0">
              <a:solidFill>
                <a:srgbClr val="FF0000"/>
              </a:solidFill>
              <a:latin typeface="Times New Roman" pitchFamily="18" charset="0"/>
              <a:cs typeface="Times New Roman" panose="02020603050405020304" pitchFamily="18" charset="0"/>
            </a:endParaRPr>
          </a:p>
          <a:p>
            <a:pPr>
              <a:lnSpc>
                <a:spcPct val="150000"/>
              </a:lnSpc>
            </a:pPr>
            <a:r>
              <a:rPr lang="zh-CN" altLang="en-US" sz="2800">
                <a:latin typeface="Times New Roman" pitchFamily="18" charset="0"/>
                <a:cs typeface="Times New Roman" panose="02020603050405020304" pitchFamily="18" charset="0"/>
              </a:rPr>
              <a:t>        导体内部场强处处为零，没有电场线，净电荷分布在导体的外表面。</a:t>
            </a:r>
            <a:endParaRPr lang="zh-CN" altLang="en-US" sz="2800" b="0">
              <a:latin typeface="Times New Roman" pitchFamily="18" charset="0"/>
              <a:cs typeface="Times New Roman" panose="02020603050405020304" pitchFamily="18" charset="0"/>
            </a:endParaRPr>
          </a:p>
          <a:p>
            <a:pPr>
              <a:lnSpc>
                <a:spcPct val="150000"/>
              </a:lnSpc>
            </a:pPr>
            <a:r>
              <a:rPr lang="en-US" altLang="zh-CN" sz="2800">
                <a:solidFill>
                  <a:srgbClr val="FF0000"/>
                </a:solidFill>
                <a:latin typeface="Times New Roman" pitchFamily="18" charset="0"/>
                <a:cs typeface="Times New Roman" panose="02020603050405020304" pitchFamily="18" charset="0"/>
              </a:rPr>
              <a:t>          5</a:t>
            </a:r>
            <a:r>
              <a:rPr lang="zh-CN" altLang="en-US" sz="2800">
                <a:solidFill>
                  <a:srgbClr val="FF0000"/>
                </a:solidFill>
                <a:latin typeface="Times New Roman" pitchFamily="18" charset="0"/>
                <a:cs typeface="Times New Roman" panose="02020603050405020304" pitchFamily="18" charset="0"/>
              </a:rPr>
              <a:t>．静电屏蔽的两种情况</a:t>
            </a:r>
            <a:endParaRPr lang="zh-CN" altLang="en-US" sz="2800" b="0">
              <a:solidFill>
                <a:srgbClr val="FF0000"/>
              </a:solidFill>
              <a:latin typeface="Times New Roman" pitchFamily="18" charset="0"/>
              <a:cs typeface="Times New Roman" panose="02020603050405020304" pitchFamily="18" charset="0"/>
            </a:endParaRPr>
          </a:p>
          <a:p>
            <a:pPr>
              <a:lnSpc>
                <a:spcPct val="150000"/>
              </a:lnSpc>
            </a:pPr>
            <a:r>
              <a:rPr lang="en-US" altLang="zh-CN" sz="2800">
                <a:latin typeface="Times New Roman" pitchFamily="18" charset="0"/>
                <a:cs typeface="Times New Roman" panose="02020603050405020304" pitchFamily="18" charset="0"/>
              </a:rPr>
              <a:t>         (1)</a:t>
            </a:r>
            <a:r>
              <a:rPr lang="zh-CN" altLang="en-US" sz="2800">
                <a:latin typeface="Times New Roman" pitchFamily="18" charset="0"/>
                <a:cs typeface="Times New Roman" panose="02020603050405020304" pitchFamily="18" charset="0"/>
              </a:rPr>
              <a:t>导体外部的电场影响不到导体内部，如图所示</a:t>
            </a:r>
            <a:endParaRPr lang="en-US" altLang="zh-CN" sz="2800">
              <a:latin typeface="Times New Roman" pitchFamily="18" charset="0"/>
              <a:ea typeface="Times New Roman" panose="02020603050405020304" pitchFamily="18" charset="0"/>
            </a:endParaRPr>
          </a:p>
        </p:txBody>
      </p:sp>
      <p:pic>
        <p:nvPicPr>
          <p:cNvPr id="65539" name="Picture 2" descr="F:\课件\鲁科版物理选修3-1（接关慧芳）\1-56.TIF"/>
          <p:cNvPicPr>
            <a:picLocks noChangeAspect="1"/>
          </p:cNvPicPr>
          <p:nvPr/>
        </p:nvPicPr>
        <p:blipFill>
          <a:blip r:embed="rId2"/>
          <a:stretch>
            <a:fillRect/>
          </a:stretch>
        </p:blipFill>
        <p:spPr>
          <a:xfrm>
            <a:off x="9043670" y="1711325"/>
            <a:ext cx="2879090" cy="1717675"/>
          </a:xfrm>
          <a:prstGeom prst="rect">
            <a:avLst/>
          </a:prstGeom>
          <a:noFill/>
          <a:ln w="9525">
            <a:noFill/>
          </a:ln>
        </p:spPr>
      </p:pic>
      <p:sp>
        <p:nvSpPr>
          <p:cNvPr id="66562" name="TextBox 3"/>
          <p:cNvSpPr txBox="1"/>
          <p:nvPr/>
        </p:nvSpPr>
        <p:spPr>
          <a:xfrm>
            <a:off x="957898" y="3429000"/>
            <a:ext cx="8424862" cy="521970"/>
          </a:xfrm>
          <a:prstGeom prst="rect">
            <a:avLst/>
          </a:prstGeom>
          <a:noFill/>
          <a:ln w="9525">
            <a:noFill/>
          </a:ln>
        </p:spPr>
        <p:txBody>
          <a:bodyPr>
            <a:spAutoFit/>
          </a:bodyPr>
          <a:lstStyle/>
          <a:p>
            <a:r>
              <a:rPr lang="en-US" altLang="zh-CN" sz="2800">
                <a:latin typeface="Times New Roman" pitchFamily="18" charset="0"/>
                <a:cs typeface="Times New Roman" panose="02020603050405020304" pitchFamily="18" charset="0"/>
              </a:rPr>
              <a:t>(2)</a:t>
            </a:r>
            <a:r>
              <a:rPr lang="zh-CN" altLang="en-US" sz="2800">
                <a:latin typeface="Times New Roman" pitchFamily="18" charset="0"/>
                <a:cs typeface="Times New Roman" panose="02020603050405020304" pitchFamily="18" charset="0"/>
              </a:rPr>
              <a:t>接地导体内部的电场影响不到导体外部，如图所示</a:t>
            </a:r>
            <a:endParaRPr lang="zh-CN" altLang="en-US" sz="2800" b="0">
              <a:latin typeface="Times New Roman" pitchFamily="18" charset="0"/>
              <a:ea typeface="Times New Roman" panose="02020603050405020304" pitchFamily="18" charset="0"/>
            </a:endParaRPr>
          </a:p>
        </p:txBody>
      </p:sp>
      <p:pic>
        <p:nvPicPr>
          <p:cNvPr id="66563" name="Picture 2" descr="F:\课件\鲁科版物理选修3-1（接关慧芳）\1-57.TIF"/>
          <p:cNvPicPr>
            <a:picLocks noChangeAspect="1"/>
          </p:cNvPicPr>
          <p:nvPr/>
        </p:nvPicPr>
        <p:blipFill>
          <a:blip r:embed="rId3"/>
          <a:stretch>
            <a:fillRect/>
          </a:stretch>
        </p:blipFill>
        <p:spPr>
          <a:xfrm>
            <a:off x="1461770" y="4251960"/>
            <a:ext cx="6126480" cy="2345690"/>
          </a:xfrm>
          <a:prstGeom prst="rect">
            <a:avLst/>
          </a:prstGeom>
          <a:noFill/>
          <a:ln w="9525">
            <a:noFill/>
          </a:ln>
        </p:spPr>
      </p:pic>
    </p:spTree>
  </p:cSld>
  <p:clrMapOvr>
    <a:masterClrMapping/>
  </p:clrMapOvr>
  <p:transition>
    <p:dissolve/>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67586" name="TextBox 2"/>
          <p:cNvSpPr txBox="1"/>
          <p:nvPr/>
        </p:nvSpPr>
        <p:spPr>
          <a:xfrm>
            <a:off x="481330" y="500380"/>
            <a:ext cx="11218545" cy="2676525"/>
          </a:xfrm>
          <a:prstGeom prst="rect">
            <a:avLst/>
          </a:prstGeom>
          <a:noFill/>
          <a:ln w="9525">
            <a:noFill/>
          </a:ln>
        </p:spPr>
        <p:txBody>
          <a:bodyPr wrap="square">
            <a:spAutoFit/>
          </a:bodyPr>
          <a:lstStyle/>
          <a:p>
            <a:pPr>
              <a:lnSpc>
                <a:spcPct val="150000"/>
              </a:lnSpc>
            </a:pPr>
            <a:r>
              <a:rPr lang="en-US" altLang="zh-CN" sz="2800">
                <a:solidFill>
                  <a:srgbClr val="FF0000"/>
                </a:solidFill>
                <a:latin typeface="Times New Roman" pitchFamily="18" charset="0"/>
                <a:cs typeface="Times New Roman" panose="02020603050405020304" pitchFamily="18" charset="0"/>
              </a:rPr>
              <a:t>[</a:t>
            </a:r>
            <a:r>
              <a:rPr lang="zh-CN" altLang="en-US" sz="2800">
                <a:solidFill>
                  <a:srgbClr val="FF0000"/>
                </a:solidFill>
                <a:latin typeface="Times New Roman" pitchFamily="18" charset="0"/>
                <a:cs typeface="Times New Roman" panose="02020603050405020304" pitchFamily="18" charset="0"/>
              </a:rPr>
              <a:t>点睛</a:t>
            </a:r>
            <a:r>
              <a:rPr lang="en-US" altLang="zh-CN" sz="2800">
                <a:solidFill>
                  <a:srgbClr val="FF0000"/>
                </a:solidFill>
                <a:latin typeface="Times New Roman" pitchFamily="18" charset="0"/>
                <a:cs typeface="Times New Roman" panose="02020603050405020304" pitchFamily="18" charset="0"/>
              </a:rPr>
              <a:t>]</a:t>
            </a:r>
            <a:endParaRPr lang="zh-CN" altLang="en-US" sz="2800" b="0">
              <a:solidFill>
                <a:srgbClr val="FF0000"/>
              </a:solidFill>
              <a:latin typeface="Times New Roman" pitchFamily="18" charset="0"/>
              <a:cs typeface="Times New Roman" panose="02020603050405020304" pitchFamily="18" charset="0"/>
            </a:endParaRPr>
          </a:p>
          <a:p>
            <a:pPr>
              <a:lnSpc>
                <a:spcPct val="150000"/>
              </a:lnSpc>
            </a:pPr>
            <a:r>
              <a:rPr lang="en-US" altLang="zh-CN" sz="2800">
                <a:latin typeface="Times New Roman" pitchFamily="18" charset="0"/>
                <a:cs typeface="Times New Roman" panose="02020603050405020304" pitchFamily="18" charset="0"/>
              </a:rPr>
              <a:t>         (1)</a:t>
            </a:r>
            <a:r>
              <a:rPr lang="zh-CN" altLang="en-US" sz="2800">
                <a:latin typeface="Times New Roman" pitchFamily="18" charset="0"/>
                <a:cs typeface="Times New Roman" panose="02020603050405020304" pitchFamily="18" charset="0"/>
              </a:rPr>
              <a:t>金属导体建立静电平衡状态的时间是短暂的。</a:t>
            </a:r>
            <a:endParaRPr lang="zh-CN" altLang="en-US" sz="2800" b="0">
              <a:latin typeface="Times New Roman" pitchFamily="18" charset="0"/>
              <a:cs typeface="Times New Roman" panose="02020603050405020304" pitchFamily="18" charset="0"/>
            </a:endParaRPr>
          </a:p>
          <a:p>
            <a:pPr>
              <a:lnSpc>
                <a:spcPct val="150000"/>
              </a:lnSpc>
            </a:pPr>
            <a:r>
              <a:rPr lang="en-US" altLang="zh-CN" sz="2800">
                <a:latin typeface="Times New Roman" pitchFamily="18" charset="0"/>
                <a:cs typeface="Times New Roman" panose="02020603050405020304" pitchFamily="18" charset="0"/>
              </a:rPr>
              <a:t>         (2)</a:t>
            </a:r>
            <a:r>
              <a:rPr lang="zh-CN" altLang="en-US" sz="2800">
                <a:latin typeface="Times New Roman" pitchFamily="18" charset="0"/>
                <a:cs typeface="Times New Roman" panose="02020603050405020304" pitchFamily="18" charset="0"/>
              </a:rPr>
              <a:t>静电平衡时，电荷在导体表面的分布往往是不均匀的，越是尖突的地方，电荷分布的密度越大，附近的场强也就越强。</a:t>
            </a:r>
            <a:endParaRPr lang="zh-CN" altLang="en-US" sz="2800" b="0">
              <a:latin typeface="Times New Roman" pitchFamily="18" charset="0"/>
              <a:ea typeface="Times New Roman" panose="02020603050405020304" pitchFamily="18" charset="0"/>
            </a:endParaRPr>
          </a:p>
        </p:txBody>
      </p:sp>
    </p:spTree>
  </p:cSld>
  <p:clrMapOvr>
    <a:masterClrMapping/>
  </p:clrMapOvr>
  <p:transition>
    <p:dissolve/>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78850" name="TextBox 3"/>
          <p:cNvSpPr txBox="1"/>
          <p:nvPr/>
        </p:nvSpPr>
        <p:spPr>
          <a:xfrm>
            <a:off x="448945" y="643255"/>
            <a:ext cx="11352530" cy="3969385"/>
          </a:xfrm>
          <a:prstGeom prst="rect">
            <a:avLst/>
          </a:prstGeom>
          <a:noFill/>
          <a:ln w="9525">
            <a:noFill/>
          </a:ln>
        </p:spPr>
        <p:txBody>
          <a:bodyPr wrap="square">
            <a:spAutoFit/>
          </a:bodyPr>
          <a:lstStyle/>
          <a:p>
            <a:pPr>
              <a:lnSpc>
                <a:spcPct val="150000"/>
              </a:lnSpc>
            </a:pPr>
            <a:r>
              <a:rPr lang="en-US" altLang="zh-CN" sz="2400">
                <a:latin typeface="Times New Roman" pitchFamily="18" charset="0"/>
                <a:cs typeface="Times New Roman" panose="02020603050405020304" pitchFamily="18" charset="0"/>
              </a:rPr>
              <a:t>      </a:t>
            </a:r>
            <a:r>
              <a:rPr lang="zh-CN" altLang="en-US" sz="2400">
                <a:latin typeface="Times New Roman" pitchFamily="18" charset="0"/>
                <a:cs typeface="Times New Roman" panose="02020603050405020304" pitchFamily="18" charset="0"/>
              </a:rPr>
              <a:t>（</a:t>
            </a:r>
            <a:r>
              <a:rPr lang="en-US" altLang="zh-CN" sz="2400">
                <a:latin typeface="Times New Roman" pitchFamily="18" charset="0"/>
                <a:cs typeface="Times New Roman" panose="02020603050405020304" pitchFamily="18" charset="0"/>
              </a:rPr>
              <a:t>1</a:t>
            </a:r>
            <a:r>
              <a:rPr lang="zh-CN" altLang="en-US" sz="2400">
                <a:latin typeface="Times New Roman" pitchFamily="18" charset="0"/>
                <a:cs typeface="Times New Roman" panose="02020603050405020304" pitchFamily="18" charset="0"/>
              </a:rPr>
              <a:t>）导体处于静电平衡状态时，</a:t>
            </a:r>
            <a:r>
              <a:rPr lang="en-US" altLang="zh-CN" sz="2400" i="1">
                <a:latin typeface="Times New Roman" pitchFamily="18" charset="0"/>
                <a:cs typeface="Times New Roman" panose="02020603050405020304" pitchFamily="18" charset="0"/>
              </a:rPr>
              <a:t>E</a:t>
            </a:r>
            <a:r>
              <a:rPr lang="zh-CN" altLang="en-US" sz="2400">
                <a:latin typeface="Times New Roman" pitchFamily="18" charset="0"/>
                <a:cs typeface="Times New Roman" panose="02020603050405020304" pitchFamily="18" charset="0"/>
              </a:rPr>
              <a:t>＝</a:t>
            </a:r>
            <a:r>
              <a:rPr lang="en-US" altLang="zh-CN" sz="2400">
                <a:latin typeface="Times New Roman" pitchFamily="18" charset="0"/>
                <a:cs typeface="Times New Roman" panose="02020603050405020304" pitchFamily="18" charset="0"/>
              </a:rPr>
              <a:t>0</a:t>
            </a:r>
            <a:r>
              <a:rPr lang="zh-CN" altLang="en-US" sz="2400">
                <a:latin typeface="Times New Roman" pitchFamily="18" charset="0"/>
                <a:cs typeface="Times New Roman" panose="02020603050405020304" pitchFamily="18" charset="0"/>
              </a:rPr>
              <a:t>的原因是感应电荷的电场与外电场大小相等、方向相反。</a:t>
            </a:r>
            <a:endParaRPr lang="zh-CN" altLang="en-US" sz="2400" b="0">
              <a:latin typeface="Times New Roman" pitchFamily="18" charset="0"/>
              <a:cs typeface="Times New Roman" panose="02020603050405020304" pitchFamily="18" charset="0"/>
            </a:endParaRPr>
          </a:p>
          <a:p>
            <a:pPr>
              <a:lnSpc>
                <a:spcPct val="150000"/>
              </a:lnSpc>
            </a:pPr>
            <a:r>
              <a:rPr lang="en-US" altLang="zh-CN" sz="2400">
                <a:latin typeface="Times New Roman" pitchFamily="18" charset="0"/>
                <a:cs typeface="Times New Roman" panose="02020603050405020304" pitchFamily="18" charset="0"/>
              </a:rPr>
              <a:t>       </a:t>
            </a:r>
            <a:r>
              <a:rPr lang="zh-CN" altLang="en-US" sz="2400">
                <a:latin typeface="Times New Roman" pitchFamily="18" charset="0"/>
                <a:cs typeface="Times New Roman" panose="02020603050405020304" pitchFamily="18" charset="0"/>
              </a:rPr>
              <a:t>（</a:t>
            </a:r>
            <a:r>
              <a:rPr lang="en-US" altLang="zh-CN" sz="2400">
                <a:latin typeface="Times New Roman" pitchFamily="18" charset="0"/>
                <a:cs typeface="Times New Roman" panose="02020603050405020304" pitchFamily="18" charset="0"/>
              </a:rPr>
              <a:t>2</a:t>
            </a:r>
            <a:r>
              <a:rPr lang="zh-CN" altLang="en-US" sz="2400">
                <a:latin typeface="Times New Roman" pitchFamily="18" charset="0"/>
                <a:cs typeface="Times New Roman" panose="02020603050405020304" pitchFamily="18" charset="0"/>
              </a:rPr>
              <a:t>）对于静电平衡状态下的导体，场强要区分表面场强、内部场强、原电场场强、感应电荷场强；电荷要区分净电荷、内部自由电荷、感应电荷；电荷的运动要区分定向运动和无规则的自由运动。</a:t>
            </a:r>
            <a:endParaRPr lang="zh-CN" altLang="en-US" sz="2400" b="0">
              <a:latin typeface="Times New Roman" pitchFamily="18" charset="0"/>
              <a:cs typeface="Times New Roman" panose="02020603050405020304" pitchFamily="18" charset="0"/>
            </a:endParaRPr>
          </a:p>
          <a:p>
            <a:pPr>
              <a:lnSpc>
                <a:spcPct val="150000"/>
              </a:lnSpc>
            </a:pPr>
            <a:r>
              <a:rPr lang="en-US" altLang="zh-CN" sz="2400">
                <a:latin typeface="Times New Roman" pitchFamily="18" charset="0"/>
                <a:cs typeface="Times New Roman" panose="02020603050405020304" pitchFamily="18" charset="0"/>
              </a:rPr>
              <a:t>      </a:t>
            </a:r>
            <a:r>
              <a:rPr lang="zh-CN" altLang="en-US" sz="2400">
                <a:latin typeface="Times New Roman" pitchFamily="18" charset="0"/>
                <a:cs typeface="Times New Roman" panose="02020603050405020304" pitchFamily="18" charset="0"/>
              </a:rPr>
              <a:t>（</a:t>
            </a:r>
            <a:r>
              <a:rPr lang="en-US" altLang="zh-CN" sz="2400">
                <a:latin typeface="Times New Roman" pitchFamily="18" charset="0"/>
                <a:cs typeface="Times New Roman" panose="02020603050405020304" pitchFamily="18" charset="0"/>
              </a:rPr>
              <a:t>3</a:t>
            </a:r>
            <a:r>
              <a:rPr lang="zh-CN" altLang="en-US" sz="2400">
                <a:latin typeface="Times New Roman" pitchFamily="18" charset="0"/>
                <a:cs typeface="Times New Roman" panose="02020603050405020304" pitchFamily="18" charset="0"/>
              </a:rPr>
              <a:t>）巧妙利用孤立带电导体或静电平衡状态下的带电体表面的电场线与外表面垂直的特性分析问题，有时可以收到事半功倍的效果。</a:t>
            </a:r>
            <a:endParaRPr lang="zh-CN" altLang="en-US" sz="2400" b="0">
              <a:latin typeface="Times New Roman" pitchFamily="18" charset="0"/>
              <a:ea typeface="Times New Roman" panose="02020603050405020304" pitchFamily="18" charset="0"/>
            </a:endParaRPr>
          </a:p>
        </p:txBody>
      </p:sp>
    </p:spTree>
  </p:cSld>
  <p:clrMapOvr>
    <a:masterClrMapping/>
  </p:clrMapOvr>
  <p:transition>
    <p:dissolve/>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58370" name="TextBox 3"/>
          <p:cNvSpPr txBox="1"/>
          <p:nvPr/>
        </p:nvSpPr>
        <p:spPr>
          <a:xfrm>
            <a:off x="297180" y="208915"/>
            <a:ext cx="11598275" cy="2030095"/>
          </a:xfrm>
          <a:prstGeom prst="rect">
            <a:avLst/>
          </a:prstGeom>
          <a:noFill/>
          <a:ln w="9525">
            <a:noFill/>
          </a:ln>
        </p:spPr>
        <p:txBody>
          <a:bodyPr wrap="square">
            <a:spAutoFit/>
          </a:bodyPr>
          <a:lstStyle/>
          <a:p>
            <a:pPr>
              <a:lnSpc>
                <a:spcPct val="150000"/>
              </a:lnSpc>
            </a:pPr>
            <a:r>
              <a:rPr lang="en-US" altLang="zh-CN" sz="2400">
                <a:solidFill>
                  <a:srgbClr val="FF0000"/>
                </a:solidFill>
                <a:latin typeface="Times New Roman" pitchFamily="18" charset="0"/>
                <a:cs typeface="Times New Roman" panose="02020603050405020304" pitchFamily="18" charset="0"/>
              </a:rPr>
              <a:t>        </a:t>
            </a:r>
            <a:r>
              <a:rPr lang="zh-CN" altLang="en-US" sz="2800">
                <a:solidFill>
                  <a:srgbClr val="FF0000"/>
                </a:solidFill>
                <a:latin typeface="Times New Roman" pitchFamily="18" charset="0"/>
                <a:cs typeface="Times New Roman" panose="02020603050405020304" pitchFamily="18" charset="0"/>
              </a:rPr>
              <a:t>例</a:t>
            </a:r>
            <a:r>
              <a:rPr lang="en-US" altLang="zh-CN" sz="2800">
                <a:latin typeface="Times New Roman" pitchFamily="18" charset="0"/>
                <a:cs typeface="Times New Roman" panose="02020603050405020304" pitchFamily="18" charset="0"/>
              </a:rPr>
              <a:t>1.</a:t>
            </a:r>
            <a:r>
              <a:rPr lang="zh-CN" altLang="en-US" sz="2800">
                <a:latin typeface="Times New Roman" pitchFamily="18" charset="0"/>
                <a:cs typeface="Times New Roman" panose="02020603050405020304" pitchFamily="18" charset="0"/>
              </a:rPr>
              <a:t> 如图所示，真空中，带电荷量分别为＋</a:t>
            </a:r>
            <a:r>
              <a:rPr lang="en-US" altLang="zh-CN" sz="2800" i="1">
                <a:latin typeface="Times New Roman" pitchFamily="18" charset="0"/>
                <a:cs typeface="Times New Roman" panose="02020603050405020304" pitchFamily="18" charset="0"/>
              </a:rPr>
              <a:t>Q</a:t>
            </a:r>
            <a:r>
              <a:rPr lang="zh-CN" altLang="en-US" sz="2800">
                <a:latin typeface="Times New Roman" pitchFamily="18" charset="0"/>
                <a:cs typeface="Times New Roman" panose="02020603050405020304" pitchFamily="18" charset="0"/>
              </a:rPr>
              <a:t>与－</a:t>
            </a:r>
            <a:r>
              <a:rPr lang="en-US" altLang="zh-CN" sz="2800" i="1">
                <a:latin typeface="Times New Roman" pitchFamily="18" charset="0"/>
                <a:cs typeface="Times New Roman" panose="02020603050405020304" pitchFamily="18" charset="0"/>
              </a:rPr>
              <a:t>Q</a:t>
            </a:r>
            <a:r>
              <a:rPr lang="zh-CN" altLang="en-US" sz="2800">
                <a:latin typeface="Times New Roman" pitchFamily="18" charset="0"/>
                <a:cs typeface="Times New Roman" panose="02020603050405020304" pitchFamily="18" charset="0"/>
              </a:rPr>
              <a:t>的点电荷</a:t>
            </a:r>
            <a:r>
              <a:rPr lang="en-US" altLang="zh-CN" sz="2800" i="1">
                <a:latin typeface="Times New Roman" pitchFamily="18" charset="0"/>
                <a:cs typeface="Times New Roman" panose="02020603050405020304" pitchFamily="18" charset="0"/>
              </a:rPr>
              <a:t>A</a:t>
            </a:r>
            <a:r>
              <a:rPr lang="zh-CN" altLang="en-US" sz="2800">
                <a:latin typeface="Times New Roman" pitchFamily="18" charset="0"/>
                <a:cs typeface="Times New Roman" panose="02020603050405020304" pitchFamily="18" charset="0"/>
              </a:rPr>
              <a:t>、</a:t>
            </a:r>
            <a:r>
              <a:rPr lang="en-US" altLang="zh-CN" sz="2800" i="1">
                <a:latin typeface="Times New Roman" pitchFamily="18" charset="0"/>
                <a:cs typeface="Times New Roman" panose="02020603050405020304" pitchFamily="18" charset="0"/>
              </a:rPr>
              <a:t>B</a:t>
            </a:r>
            <a:r>
              <a:rPr lang="zh-CN" altLang="en-US" sz="2800">
                <a:latin typeface="Times New Roman" pitchFamily="18" charset="0"/>
                <a:cs typeface="Times New Roman" panose="02020603050405020304" pitchFamily="18" charset="0"/>
              </a:rPr>
              <a:t>相距</a:t>
            </a:r>
            <a:r>
              <a:rPr lang="en-US" altLang="zh-CN" sz="2800" i="1">
                <a:latin typeface="Times New Roman" pitchFamily="18" charset="0"/>
                <a:cs typeface="Times New Roman" panose="02020603050405020304" pitchFamily="18" charset="0"/>
              </a:rPr>
              <a:t>r</a:t>
            </a:r>
            <a:r>
              <a:rPr lang="zh-CN" altLang="en-US" sz="2800">
                <a:latin typeface="Times New Roman" pitchFamily="18" charset="0"/>
                <a:cs typeface="Times New Roman" panose="02020603050405020304" pitchFamily="18" charset="0"/>
              </a:rPr>
              <a:t>，则：</a:t>
            </a:r>
            <a:r>
              <a:rPr lang="en-US" altLang="zh-CN" sz="2800">
                <a:latin typeface="Times New Roman" pitchFamily="18" charset="0"/>
                <a:cs typeface="Times New Roman" panose="02020603050405020304" pitchFamily="18" charset="0"/>
              </a:rPr>
              <a:t>(1)</a:t>
            </a:r>
            <a:r>
              <a:rPr lang="zh-CN" altLang="en-US" sz="2800">
                <a:latin typeface="Times New Roman" pitchFamily="18" charset="0"/>
                <a:cs typeface="Times New Roman" panose="02020603050405020304" pitchFamily="18" charset="0"/>
              </a:rPr>
              <a:t>两点电荷连线的中点</a:t>
            </a:r>
            <a:r>
              <a:rPr lang="en-US" altLang="zh-CN" sz="2800" i="1">
                <a:latin typeface="Times New Roman" pitchFamily="18" charset="0"/>
                <a:cs typeface="Times New Roman" panose="02020603050405020304" pitchFamily="18" charset="0"/>
              </a:rPr>
              <a:t>O</a:t>
            </a:r>
            <a:r>
              <a:rPr lang="zh-CN" altLang="en-US" sz="2800">
                <a:latin typeface="Times New Roman" pitchFamily="18" charset="0"/>
                <a:cs typeface="Times New Roman" panose="02020603050405020304" pitchFamily="18" charset="0"/>
              </a:rPr>
              <a:t>的场强多大？</a:t>
            </a:r>
            <a:endParaRPr lang="zh-CN" altLang="en-US" sz="2800" b="0">
              <a:latin typeface="Times New Roman" pitchFamily="18" charset="0"/>
              <a:cs typeface="Times New Roman" panose="02020603050405020304" pitchFamily="18" charset="0"/>
            </a:endParaRPr>
          </a:p>
          <a:p>
            <a:pPr>
              <a:lnSpc>
                <a:spcPct val="150000"/>
              </a:lnSpc>
            </a:pPr>
            <a:r>
              <a:rPr lang="en-US" altLang="zh-CN" sz="2800">
                <a:latin typeface="Times New Roman" pitchFamily="18" charset="0"/>
                <a:cs typeface="Times New Roman" panose="02020603050405020304" pitchFamily="18" charset="0"/>
              </a:rPr>
              <a:t>        (2)</a:t>
            </a:r>
            <a:r>
              <a:rPr lang="zh-CN" altLang="en-US" sz="2800">
                <a:latin typeface="Times New Roman" pitchFamily="18" charset="0"/>
                <a:cs typeface="Times New Roman" panose="02020603050405020304" pitchFamily="18" charset="0"/>
              </a:rPr>
              <a:t>在两电荷连线的中垂线上，距</a:t>
            </a:r>
            <a:r>
              <a:rPr lang="en-US" altLang="zh-CN" sz="2800" i="1">
                <a:latin typeface="Times New Roman" pitchFamily="18" charset="0"/>
                <a:cs typeface="Times New Roman" panose="02020603050405020304" pitchFamily="18" charset="0"/>
              </a:rPr>
              <a:t>A</a:t>
            </a:r>
            <a:r>
              <a:rPr lang="zh-CN" altLang="en-US" sz="2800">
                <a:latin typeface="Times New Roman" pitchFamily="18" charset="0"/>
                <a:cs typeface="Times New Roman" panose="02020603050405020304" pitchFamily="18" charset="0"/>
              </a:rPr>
              <a:t>、</a:t>
            </a:r>
            <a:r>
              <a:rPr lang="en-US" altLang="zh-CN" sz="2800" i="1">
                <a:latin typeface="Times New Roman" pitchFamily="18" charset="0"/>
                <a:cs typeface="Times New Roman" panose="02020603050405020304" pitchFamily="18" charset="0"/>
              </a:rPr>
              <a:t>B</a:t>
            </a:r>
            <a:r>
              <a:rPr lang="zh-CN" altLang="en-US" sz="2800">
                <a:latin typeface="Times New Roman" pitchFamily="18" charset="0"/>
                <a:cs typeface="Times New Roman" panose="02020603050405020304" pitchFamily="18" charset="0"/>
              </a:rPr>
              <a:t>两点都为</a:t>
            </a:r>
            <a:r>
              <a:rPr lang="en-US" altLang="zh-CN" sz="2800" i="1">
                <a:latin typeface="Times New Roman" pitchFamily="18" charset="0"/>
                <a:cs typeface="Times New Roman" panose="02020603050405020304" pitchFamily="18" charset="0"/>
              </a:rPr>
              <a:t>r</a:t>
            </a:r>
            <a:r>
              <a:rPr lang="zh-CN" altLang="en-US" sz="2800">
                <a:latin typeface="Times New Roman" pitchFamily="18" charset="0"/>
                <a:cs typeface="Times New Roman" panose="02020603050405020304" pitchFamily="18" charset="0"/>
              </a:rPr>
              <a:t>的</a:t>
            </a:r>
            <a:r>
              <a:rPr lang="en-US" altLang="zh-CN" sz="2800" i="1">
                <a:latin typeface="Times New Roman" pitchFamily="18" charset="0"/>
                <a:cs typeface="Times New Roman" panose="02020603050405020304" pitchFamily="18" charset="0"/>
              </a:rPr>
              <a:t>O</a:t>
            </a:r>
            <a:r>
              <a:rPr lang="en-US" altLang="zh-CN" sz="2800">
                <a:latin typeface="Times New Roman" pitchFamily="18" charset="0"/>
                <a:cs typeface="Times New Roman" panose="02020603050405020304" pitchFamily="18" charset="0"/>
              </a:rPr>
              <a:t>′</a:t>
            </a:r>
            <a:r>
              <a:rPr lang="zh-CN" altLang="en-US" sz="2800">
                <a:latin typeface="Times New Roman" pitchFamily="18" charset="0"/>
                <a:cs typeface="Times New Roman" panose="02020603050405020304" pitchFamily="18" charset="0"/>
              </a:rPr>
              <a:t>点的场强如何？ </a:t>
            </a:r>
            <a:endParaRPr lang="zh-CN" altLang="en-US" sz="2800" b="0">
              <a:latin typeface="Times New Roman" pitchFamily="18" charset="0"/>
              <a:ea typeface="Times New Roman" panose="02020603050405020304" pitchFamily="18" charset="0"/>
            </a:endParaRPr>
          </a:p>
        </p:txBody>
      </p:sp>
      <p:pic>
        <p:nvPicPr>
          <p:cNvPr id="58371" name="Picture 2" descr="F:\课件\鲁科版物理选修3-1（接关慧芳）\1-52.TIF"/>
          <p:cNvPicPr>
            <a:picLocks noChangeAspect="1"/>
          </p:cNvPicPr>
          <p:nvPr/>
        </p:nvPicPr>
        <p:blipFill>
          <a:blip r:embed="rId2"/>
          <a:stretch>
            <a:fillRect/>
          </a:stretch>
        </p:blipFill>
        <p:spPr>
          <a:xfrm>
            <a:off x="9292590" y="2413000"/>
            <a:ext cx="2718435" cy="765810"/>
          </a:xfrm>
          <a:prstGeom prst="rect">
            <a:avLst/>
          </a:prstGeom>
          <a:noFill/>
          <a:ln w="9525">
            <a:noFill/>
          </a:ln>
        </p:spPr>
      </p:pic>
      <p:sp>
        <p:nvSpPr>
          <p:cNvPr id="59394" name="TextBox 2"/>
          <p:cNvSpPr txBox="1"/>
          <p:nvPr/>
        </p:nvSpPr>
        <p:spPr>
          <a:xfrm>
            <a:off x="815340" y="2851150"/>
            <a:ext cx="7283450" cy="2306955"/>
          </a:xfrm>
          <a:prstGeom prst="rect">
            <a:avLst/>
          </a:prstGeom>
          <a:noFill/>
          <a:ln w="9525">
            <a:noFill/>
          </a:ln>
        </p:spPr>
        <p:txBody>
          <a:bodyPr wrap="square">
            <a:spAutoFit/>
          </a:bodyPr>
          <a:lstStyle/>
          <a:p>
            <a:pPr>
              <a:lnSpc>
                <a:spcPct val="200000"/>
              </a:lnSpc>
            </a:pPr>
            <a:r>
              <a:rPr lang="en-US" altLang="zh-CN" sz="2400">
                <a:solidFill>
                  <a:srgbClr val="FF0000"/>
                </a:solidFill>
                <a:latin typeface="Times New Roman" pitchFamily="18" charset="0"/>
                <a:cs typeface="Times New Roman" panose="02020603050405020304" pitchFamily="18" charset="0"/>
              </a:rPr>
              <a:t>[</a:t>
            </a:r>
            <a:r>
              <a:rPr lang="zh-CN" altLang="en-US" sz="2400">
                <a:solidFill>
                  <a:srgbClr val="FF0000"/>
                </a:solidFill>
                <a:latin typeface="Times New Roman" pitchFamily="18" charset="0"/>
                <a:cs typeface="Times New Roman" panose="02020603050405020304" pitchFamily="18" charset="0"/>
              </a:rPr>
              <a:t>审题指导</a:t>
            </a:r>
            <a:r>
              <a:rPr lang="en-US" altLang="zh-CN" sz="2400">
                <a:solidFill>
                  <a:srgbClr val="FF0000"/>
                </a:solidFill>
                <a:latin typeface="Times New Roman" pitchFamily="18" charset="0"/>
                <a:cs typeface="Times New Roman" panose="02020603050405020304" pitchFamily="18" charset="0"/>
              </a:rPr>
              <a:t>]</a:t>
            </a:r>
            <a:r>
              <a:rPr lang="zh-CN" altLang="en-US" sz="2400">
                <a:solidFill>
                  <a:srgbClr val="FF0000"/>
                </a:solidFill>
                <a:latin typeface="Times New Roman" pitchFamily="18" charset="0"/>
                <a:cs typeface="Times New Roman" panose="02020603050405020304" pitchFamily="18" charset="0"/>
              </a:rPr>
              <a:t>　</a:t>
            </a:r>
            <a:r>
              <a:rPr lang="zh-CN" altLang="en-US" sz="2400">
                <a:latin typeface="Times New Roman" pitchFamily="18" charset="0"/>
                <a:cs typeface="Times New Roman" panose="02020603050405020304" pitchFamily="18" charset="0"/>
              </a:rPr>
              <a:t>解决本题需把握以下两点：</a:t>
            </a:r>
            <a:endParaRPr lang="zh-CN" altLang="en-US" sz="2400" b="0">
              <a:latin typeface="Times New Roman" pitchFamily="18" charset="0"/>
              <a:cs typeface="Times New Roman" panose="02020603050405020304" pitchFamily="18" charset="0"/>
            </a:endParaRPr>
          </a:p>
          <a:p>
            <a:pPr>
              <a:lnSpc>
                <a:spcPct val="200000"/>
              </a:lnSpc>
            </a:pPr>
            <a:r>
              <a:rPr lang="en-US" altLang="zh-CN" sz="2400">
                <a:latin typeface="Times New Roman" pitchFamily="18" charset="0"/>
                <a:cs typeface="Times New Roman" panose="02020603050405020304" pitchFamily="18" charset="0"/>
              </a:rPr>
              <a:t>(1)</a:t>
            </a:r>
            <a:r>
              <a:rPr lang="zh-CN" altLang="en-US" sz="2400">
                <a:latin typeface="Times New Roman" pitchFamily="18" charset="0"/>
                <a:cs typeface="Times New Roman" panose="02020603050405020304" pitchFamily="18" charset="0"/>
              </a:rPr>
              <a:t>明确＋</a:t>
            </a:r>
            <a:r>
              <a:rPr lang="en-US" altLang="zh-CN" sz="2400" i="1">
                <a:latin typeface="Times New Roman" pitchFamily="18" charset="0"/>
                <a:cs typeface="Times New Roman" panose="02020603050405020304" pitchFamily="18" charset="0"/>
              </a:rPr>
              <a:t>Q</a:t>
            </a:r>
            <a:r>
              <a:rPr lang="zh-CN" altLang="en-US" sz="2400">
                <a:latin typeface="Times New Roman" pitchFamily="18" charset="0"/>
                <a:cs typeface="Times New Roman" panose="02020603050405020304" pitchFamily="18" charset="0"/>
              </a:rPr>
              <a:t>与－</a:t>
            </a:r>
            <a:r>
              <a:rPr lang="en-US" altLang="zh-CN" sz="2400" i="1">
                <a:latin typeface="Times New Roman" pitchFamily="18" charset="0"/>
                <a:cs typeface="Times New Roman" panose="02020603050405020304" pitchFamily="18" charset="0"/>
              </a:rPr>
              <a:t>Q</a:t>
            </a:r>
            <a:r>
              <a:rPr lang="zh-CN" altLang="en-US" sz="2400">
                <a:latin typeface="Times New Roman" pitchFamily="18" charset="0"/>
                <a:cs typeface="Times New Roman" panose="02020603050405020304" pitchFamily="18" charset="0"/>
              </a:rPr>
              <a:t>在某点的场强大小和方向。</a:t>
            </a:r>
            <a:endParaRPr lang="zh-CN" altLang="en-US" sz="2400" b="0">
              <a:latin typeface="Times New Roman" pitchFamily="18" charset="0"/>
              <a:cs typeface="Times New Roman" panose="02020603050405020304" pitchFamily="18" charset="0"/>
            </a:endParaRPr>
          </a:p>
          <a:p>
            <a:pPr>
              <a:lnSpc>
                <a:spcPct val="200000"/>
              </a:lnSpc>
            </a:pPr>
            <a:r>
              <a:rPr lang="en-US" altLang="zh-CN" sz="2400">
                <a:latin typeface="Times New Roman" pitchFamily="18" charset="0"/>
                <a:cs typeface="Times New Roman" panose="02020603050405020304" pitchFamily="18" charset="0"/>
              </a:rPr>
              <a:t>(2)</a:t>
            </a:r>
            <a:r>
              <a:rPr lang="zh-CN" altLang="en-US" sz="2400">
                <a:latin typeface="Times New Roman" pitchFamily="18" charset="0"/>
                <a:cs typeface="Times New Roman" panose="02020603050405020304" pitchFamily="18" charset="0"/>
              </a:rPr>
              <a:t>根据场强叠加原理，求出合场强。</a:t>
            </a:r>
            <a:endParaRPr lang="zh-CN" altLang="en-US" sz="2400" b="0">
              <a:latin typeface="Times New Roman" pitchFamily="18" charset="0"/>
              <a:ea typeface="Times New Roman" panose="02020603050405020304" pitchFamily="18" charset="0"/>
            </a:endParaRPr>
          </a:p>
        </p:txBody>
      </p:sp>
    </p:spTree>
  </p:cSld>
  <p:clrMapOvr>
    <a:masterClrMapping/>
  </p:clrMapOvr>
  <p:transition>
    <p:dissolve/>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2050" name="Object 3"/>
          <p:cNvGraphicFramePr>
            <a:graphicFrameLocks noChangeAspect="1"/>
          </p:cNvGraphicFramePr>
          <p:nvPr/>
        </p:nvGraphicFramePr>
        <p:xfrm>
          <a:off x="725012" y="172244"/>
          <a:ext cx="6958965" cy="3560445"/>
        </p:xfrm>
        <a:graphic>
          <a:graphicData uri="http://schemas.openxmlformats.org/presentationml/2006/ole">
            <mc:AlternateContent xmlns:mc="http://schemas.openxmlformats.org/markup-compatibility/2006">
              <mc:Choice xmlns:v="urn:schemas-microsoft-com:vml" Requires="v">
                <p:oleObj spid="_x0000_s1039" r:id="rId2" progId="Word.Document.8">
                  <p:embed/>
                </p:oleObj>
              </mc:Choice>
              <mc:Fallback>
                <p:oleObj r:id="rId2" progId="Word.Document.8">
                  <p:embed/>
                  <p:pic>
                    <p:nvPicPr>
                      <p:cNvPr id="0" name="OLE substitute image"/>
                      <p:cNvPicPr/>
                      <p:nvPr/>
                    </p:nvPicPr>
                    <p:blipFill>
                      <a:blip r:embed="rId3"/>
                      <a:stretch>
                        <a:fillRect/>
                      </a:stretch>
                    </p:blipFill>
                    <p:spPr>
                      <a:xfrm>
                        <a:off x="725012" y="172244"/>
                        <a:ext cx="6958965" cy="3560445"/>
                      </a:xfrm>
                      <a:prstGeom prst="rect">
                        <a:avLst/>
                      </a:prstGeom>
                      <a:noFill/>
                      <a:ln w="38100">
                        <a:noFill/>
                        <a:miter/>
                      </a:ln>
                    </p:spPr>
                  </p:pic>
                </p:oleObj>
              </mc:Fallback>
            </mc:AlternateContent>
          </a:graphicData>
        </a:graphic>
      </p:graphicFrame>
      <p:pic>
        <p:nvPicPr>
          <p:cNvPr id="2051" name="Picture 4" descr="F:\课件\鲁科版物理选修3-1（接关慧芳）\1-53.TIF"/>
          <p:cNvPicPr>
            <a:picLocks noChangeAspect="1"/>
          </p:cNvPicPr>
          <p:nvPr/>
        </p:nvPicPr>
        <p:blipFill>
          <a:blip r:embed="rId4"/>
          <a:stretch>
            <a:fillRect/>
          </a:stretch>
        </p:blipFill>
        <p:spPr>
          <a:xfrm>
            <a:off x="9251633" y="1091248"/>
            <a:ext cx="2940050" cy="928687"/>
          </a:xfrm>
          <a:prstGeom prst="rect">
            <a:avLst/>
          </a:prstGeom>
          <a:noFill/>
          <a:ln w="9525">
            <a:noFill/>
          </a:ln>
        </p:spPr>
      </p:pic>
      <p:graphicFrame>
        <p:nvGraphicFramePr>
          <p:cNvPr id="3074" name="Object 2"/>
          <p:cNvGraphicFramePr>
            <a:graphicFrameLocks noChangeAspect="1"/>
          </p:cNvGraphicFramePr>
          <p:nvPr/>
        </p:nvGraphicFramePr>
        <p:xfrm>
          <a:off x="503397" y="3346133"/>
          <a:ext cx="7402195" cy="3511550"/>
        </p:xfrm>
        <a:graphic>
          <a:graphicData uri="http://schemas.openxmlformats.org/presentationml/2006/ole">
            <mc:AlternateContent xmlns:mc="http://schemas.openxmlformats.org/markup-compatibility/2006">
              <mc:Choice xmlns:v="urn:schemas-microsoft-com:vml" Requires="v">
                <p:oleObj spid="_x0000_s1040" r:id="rId5" progId="Word.Document.8">
                  <p:embed/>
                </p:oleObj>
              </mc:Choice>
              <mc:Fallback>
                <p:oleObj r:id="rId5" progId="Word.Document.8">
                  <p:embed/>
                  <p:pic>
                    <p:nvPicPr>
                      <p:cNvPr id="0" name="OLE substitute image"/>
                      <p:cNvPicPr/>
                      <p:nvPr/>
                    </p:nvPicPr>
                    <p:blipFill>
                      <a:blip r:embed="rId6"/>
                      <a:stretch>
                        <a:fillRect/>
                      </a:stretch>
                    </p:blipFill>
                    <p:spPr>
                      <a:xfrm>
                        <a:off x="503397" y="3346133"/>
                        <a:ext cx="7402195" cy="3511550"/>
                      </a:xfrm>
                      <a:prstGeom prst="rect">
                        <a:avLst/>
                      </a:prstGeom>
                      <a:noFill/>
                      <a:ln w="38100">
                        <a:noFill/>
                        <a:miter/>
                      </a:ln>
                    </p:spPr>
                  </p:pic>
                </p:oleObj>
              </mc:Fallback>
            </mc:AlternateContent>
          </a:graphicData>
        </a:graphic>
      </p:graphicFrame>
      <p:pic>
        <p:nvPicPr>
          <p:cNvPr id="2" name="图片 1"/>
          <p:cNvPicPr>
            <a:picLocks noChangeAspect="1"/>
          </p:cNvPicPr>
          <p:nvPr/>
        </p:nvPicPr>
        <p:blipFill>
          <a:blip r:embed="rId7"/>
          <a:stretch>
            <a:fillRect/>
          </a:stretch>
        </p:blipFill>
        <p:spPr>
          <a:xfrm>
            <a:off x="8640445" y="3272790"/>
            <a:ext cx="2865755" cy="3209925"/>
          </a:xfrm>
          <a:prstGeom prst="rect">
            <a:avLst/>
          </a:prstGeom>
        </p:spPr>
      </p:pic>
    </p:spTree>
  </p:cSld>
  <p:clrMapOvr>
    <a:masterClrMapping/>
  </p:clrMapOvr>
  <p:transition>
    <p:dissolve/>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60418" name="Picture 2" descr="F:\课件\鲁科版物理选修3-1（接关慧芳）\借题发挥.TIF"/>
          <p:cNvPicPr>
            <a:picLocks noChangeAspect="1"/>
          </p:cNvPicPr>
          <p:nvPr/>
        </p:nvPicPr>
        <p:blipFill>
          <a:blip r:embed="rId2"/>
          <a:stretch>
            <a:fillRect/>
          </a:stretch>
        </p:blipFill>
        <p:spPr>
          <a:xfrm>
            <a:off x="723900" y="367983"/>
            <a:ext cx="2328863" cy="428625"/>
          </a:xfrm>
          <a:prstGeom prst="rect">
            <a:avLst/>
          </a:prstGeom>
          <a:noFill/>
          <a:ln w="9525">
            <a:noFill/>
          </a:ln>
        </p:spPr>
      </p:pic>
      <p:sp>
        <p:nvSpPr>
          <p:cNvPr id="60419" name="TextBox 6"/>
          <p:cNvSpPr txBox="1"/>
          <p:nvPr/>
        </p:nvSpPr>
        <p:spPr>
          <a:xfrm>
            <a:off x="641350" y="1929130"/>
            <a:ext cx="10850880" cy="1814830"/>
          </a:xfrm>
          <a:prstGeom prst="rect">
            <a:avLst/>
          </a:prstGeom>
          <a:noFill/>
          <a:ln w="9525">
            <a:noFill/>
          </a:ln>
        </p:spPr>
        <p:txBody>
          <a:bodyPr wrap="square">
            <a:spAutoFit/>
          </a:bodyPr>
          <a:lstStyle/>
          <a:p>
            <a:pPr>
              <a:lnSpc>
                <a:spcPct val="200000"/>
              </a:lnSpc>
            </a:pPr>
            <a:r>
              <a:rPr lang="zh-CN" altLang="en-US" sz="2400">
                <a:latin typeface="Times New Roman" pitchFamily="18" charset="0"/>
                <a:cs typeface="Times New Roman" panose="02020603050405020304" pitchFamily="18" charset="0"/>
              </a:rPr>
              <a:t>       </a:t>
            </a:r>
            <a:r>
              <a:rPr lang="zh-CN" altLang="en-US" sz="2800">
                <a:solidFill>
                  <a:srgbClr val="FF0000"/>
                </a:solidFill>
                <a:latin typeface="楷体" panose="02010609060101010101" charset="-122"/>
                <a:ea typeface="楷体" panose="02010609060101010101" charset="-122"/>
                <a:cs typeface="楷体" panose="02010609060101010101" charset="-122"/>
              </a:rPr>
              <a:t> 电场强度的叠加与力的合成相同，同样遵循平行四边形定则，力的合成的一些方法</a:t>
            </a:r>
            <a:r>
              <a:rPr lang="en-US" altLang="zh-CN" sz="2800">
                <a:solidFill>
                  <a:srgbClr val="FF0000"/>
                </a:solidFill>
                <a:latin typeface="楷体" panose="02010609060101010101" charset="-122"/>
                <a:ea typeface="楷体" panose="02010609060101010101" charset="-122"/>
                <a:cs typeface="楷体" panose="02010609060101010101" charset="-122"/>
              </a:rPr>
              <a:t>(</a:t>
            </a:r>
            <a:r>
              <a:rPr lang="zh-CN" altLang="en-US" sz="2800">
                <a:solidFill>
                  <a:srgbClr val="FF0000"/>
                </a:solidFill>
                <a:latin typeface="楷体" panose="02010609060101010101" charset="-122"/>
                <a:ea typeface="楷体" panose="02010609060101010101" charset="-122"/>
                <a:cs typeface="楷体" panose="02010609060101010101" charset="-122"/>
              </a:rPr>
              <a:t>如矢量三角形法</a:t>
            </a:r>
            <a:r>
              <a:rPr lang="en-US" altLang="zh-CN" sz="2800">
                <a:solidFill>
                  <a:srgbClr val="FF0000"/>
                </a:solidFill>
                <a:latin typeface="楷体" panose="02010609060101010101" charset="-122"/>
                <a:ea typeface="楷体" panose="02010609060101010101" charset="-122"/>
                <a:cs typeface="楷体" panose="02010609060101010101" charset="-122"/>
              </a:rPr>
              <a:t>)</a:t>
            </a:r>
            <a:r>
              <a:rPr lang="zh-CN" altLang="en-US" sz="2800">
                <a:solidFill>
                  <a:srgbClr val="FF0000"/>
                </a:solidFill>
                <a:latin typeface="楷体" panose="02010609060101010101" charset="-122"/>
                <a:ea typeface="楷体" panose="02010609060101010101" charset="-122"/>
                <a:cs typeface="楷体" panose="02010609060101010101" charset="-122"/>
              </a:rPr>
              <a:t>对电场强度的叠加也同样适用。</a:t>
            </a:r>
            <a:endParaRPr lang="zh-CN" altLang="en-US" sz="2800" b="0">
              <a:solidFill>
                <a:srgbClr val="FF0000"/>
              </a:solidFill>
              <a:latin typeface="楷体" panose="02010609060101010101" charset="-122"/>
              <a:ea typeface="楷体" panose="02010609060101010101" charset="-122"/>
              <a:cs typeface="楷体" panose="02010609060101010101" charset="-122"/>
            </a:endParaRPr>
          </a:p>
        </p:txBody>
      </p:sp>
    </p:spTree>
  </p:cSld>
  <p:clrMapOvr>
    <a:masterClrMapping/>
  </p:clrMapOvr>
  <p:transition>
    <p:dissolve/>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68610" name="TextBox 4"/>
          <p:cNvSpPr txBox="1"/>
          <p:nvPr/>
        </p:nvSpPr>
        <p:spPr>
          <a:xfrm>
            <a:off x="575945" y="353060"/>
            <a:ext cx="11348085" cy="2676525"/>
          </a:xfrm>
          <a:prstGeom prst="rect">
            <a:avLst/>
          </a:prstGeom>
          <a:noFill/>
          <a:ln w="9525">
            <a:noFill/>
          </a:ln>
        </p:spPr>
        <p:txBody>
          <a:bodyPr wrap="square">
            <a:spAutoFit/>
          </a:bodyPr>
          <a:lstStyle/>
          <a:p>
            <a:pPr>
              <a:lnSpc>
                <a:spcPct val="150000"/>
              </a:lnSpc>
            </a:pPr>
            <a:r>
              <a:rPr lang="en-US" altLang="zh-CN" sz="2400">
                <a:solidFill>
                  <a:srgbClr val="FF0000"/>
                </a:solidFill>
                <a:latin typeface="Times New Roman" pitchFamily="18" charset="0"/>
                <a:cs typeface="Times New Roman" panose="02020603050405020304" pitchFamily="18" charset="0"/>
              </a:rPr>
              <a:t>          </a:t>
            </a:r>
            <a:r>
              <a:rPr lang="zh-CN" altLang="en-US" sz="2800">
                <a:solidFill>
                  <a:srgbClr val="FF0000"/>
                </a:solidFill>
                <a:latin typeface="Times New Roman" pitchFamily="18" charset="0"/>
                <a:cs typeface="Times New Roman" panose="02020603050405020304" pitchFamily="18" charset="0"/>
              </a:rPr>
              <a:t>例</a:t>
            </a:r>
            <a:r>
              <a:rPr lang="en-US" altLang="zh-CN" sz="2800">
                <a:latin typeface="Times New Roman" pitchFamily="18" charset="0"/>
                <a:cs typeface="Times New Roman" panose="02020603050405020304" pitchFamily="18" charset="0"/>
              </a:rPr>
              <a:t>2.</a:t>
            </a:r>
            <a:r>
              <a:rPr lang="zh-CN" altLang="en-US" sz="2800">
                <a:latin typeface="Times New Roman" pitchFamily="18" charset="0"/>
                <a:cs typeface="Times New Roman" panose="02020603050405020304" pitchFamily="18" charset="0"/>
              </a:rPr>
              <a:t>如图所示，长为</a:t>
            </a:r>
            <a:r>
              <a:rPr lang="en-US" altLang="zh-CN" sz="2800" i="1">
                <a:latin typeface="Times New Roman" pitchFamily="18" charset="0"/>
                <a:cs typeface="Times New Roman" panose="02020603050405020304" pitchFamily="18" charset="0"/>
              </a:rPr>
              <a:t>L</a:t>
            </a:r>
            <a:r>
              <a:rPr lang="zh-CN" altLang="en-US" sz="2800">
                <a:latin typeface="Times New Roman" pitchFamily="18" charset="0"/>
                <a:cs typeface="Times New Roman" panose="02020603050405020304" pitchFamily="18" charset="0"/>
              </a:rPr>
              <a:t>的金属细杆原来不带电，在距其右端</a:t>
            </a:r>
            <a:r>
              <a:rPr lang="en-US" altLang="zh-CN" sz="2800" i="1">
                <a:latin typeface="Times New Roman" pitchFamily="18" charset="0"/>
                <a:cs typeface="Times New Roman" panose="02020603050405020304" pitchFamily="18" charset="0"/>
              </a:rPr>
              <a:t>d</a:t>
            </a:r>
            <a:r>
              <a:rPr lang="zh-CN" altLang="en-US" sz="2800">
                <a:latin typeface="Times New Roman" pitchFamily="18" charset="0"/>
                <a:cs typeface="Times New Roman" panose="02020603050405020304" pitchFamily="18" charset="0"/>
              </a:rPr>
              <a:t>处放置一个带电荷量为＋</a:t>
            </a:r>
            <a:r>
              <a:rPr lang="en-US" altLang="zh-CN" sz="2800" i="1">
                <a:latin typeface="Times New Roman" pitchFamily="18" charset="0"/>
                <a:cs typeface="Times New Roman" panose="02020603050405020304" pitchFamily="18" charset="0"/>
              </a:rPr>
              <a:t>q</a:t>
            </a:r>
            <a:r>
              <a:rPr lang="zh-CN" altLang="en-US" sz="2800">
                <a:latin typeface="Times New Roman" pitchFamily="18" charset="0"/>
                <a:cs typeface="Times New Roman" panose="02020603050405020304" pitchFamily="18" charset="0"/>
              </a:rPr>
              <a:t>的点电荷，问：</a:t>
            </a:r>
            <a:endParaRPr lang="zh-CN" altLang="en-US" sz="2800" b="0">
              <a:latin typeface="Times New Roman" pitchFamily="18" charset="0"/>
              <a:cs typeface="Times New Roman" panose="02020603050405020304" pitchFamily="18" charset="0"/>
            </a:endParaRPr>
          </a:p>
          <a:p>
            <a:pPr>
              <a:lnSpc>
                <a:spcPct val="150000"/>
              </a:lnSpc>
            </a:pPr>
            <a:r>
              <a:rPr lang="en-US" altLang="zh-CN" sz="2800">
                <a:latin typeface="Times New Roman" pitchFamily="18" charset="0"/>
                <a:cs typeface="Times New Roman" panose="02020603050405020304" pitchFamily="18" charset="0"/>
              </a:rPr>
              <a:t>         (1)</a:t>
            </a:r>
            <a:r>
              <a:rPr lang="zh-CN" altLang="en-US" sz="2800">
                <a:latin typeface="Times New Roman" pitchFamily="18" charset="0"/>
                <a:cs typeface="Times New Roman" panose="02020603050405020304" pitchFamily="18" charset="0"/>
              </a:rPr>
              <a:t>导体杆中点</a:t>
            </a:r>
            <a:r>
              <a:rPr lang="en-US" altLang="zh-CN" sz="2800" i="1">
                <a:latin typeface="Times New Roman" pitchFamily="18" charset="0"/>
                <a:cs typeface="Times New Roman" panose="02020603050405020304" pitchFamily="18" charset="0"/>
              </a:rPr>
              <a:t>O</a:t>
            </a:r>
            <a:r>
              <a:rPr lang="zh-CN" altLang="en-US" sz="2800">
                <a:latin typeface="Times New Roman" pitchFamily="18" charset="0"/>
                <a:cs typeface="Times New Roman" panose="02020603050405020304" pitchFamily="18" charset="0"/>
              </a:rPr>
              <a:t>处的场强为多少？</a:t>
            </a:r>
            <a:endParaRPr lang="zh-CN" altLang="en-US" sz="2800" b="0">
              <a:latin typeface="Times New Roman" pitchFamily="18" charset="0"/>
              <a:cs typeface="Times New Roman" panose="02020603050405020304" pitchFamily="18" charset="0"/>
            </a:endParaRPr>
          </a:p>
          <a:p>
            <a:pPr>
              <a:lnSpc>
                <a:spcPct val="150000"/>
              </a:lnSpc>
            </a:pPr>
            <a:r>
              <a:rPr lang="en-US" altLang="zh-CN" sz="2800">
                <a:latin typeface="Times New Roman" pitchFamily="18" charset="0"/>
                <a:cs typeface="Times New Roman" panose="02020603050405020304" pitchFamily="18" charset="0"/>
              </a:rPr>
              <a:t>         (2)</a:t>
            </a:r>
            <a:r>
              <a:rPr lang="zh-CN" altLang="en-US" sz="2800">
                <a:latin typeface="Times New Roman" pitchFamily="18" charset="0"/>
                <a:cs typeface="Times New Roman" panose="02020603050405020304" pitchFamily="18" charset="0"/>
              </a:rPr>
              <a:t>导体杆上的感应电荷在杆中点产生的场强大小为多少？</a:t>
            </a:r>
            <a:endParaRPr lang="zh-CN" altLang="en-US" sz="2800" b="0">
              <a:latin typeface="Times New Roman" pitchFamily="18" charset="0"/>
              <a:ea typeface="Times New Roman" panose="02020603050405020304" pitchFamily="18" charset="0"/>
            </a:endParaRPr>
          </a:p>
        </p:txBody>
      </p:sp>
      <p:pic>
        <p:nvPicPr>
          <p:cNvPr id="68611" name="Picture 2" descr="F:\课件\鲁科版物理选修3-1（接关慧芳）\1-58.TIF"/>
          <p:cNvPicPr>
            <a:picLocks noChangeAspect="1"/>
          </p:cNvPicPr>
          <p:nvPr/>
        </p:nvPicPr>
        <p:blipFill>
          <a:blip r:embed="rId2"/>
          <a:stretch>
            <a:fillRect/>
          </a:stretch>
        </p:blipFill>
        <p:spPr>
          <a:xfrm>
            <a:off x="7970520" y="3274060"/>
            <a:ext cx="4006215" cy="961390"/>
          </a:xfrm>
          <a:prstGeom prst="rect">
            <a:avLst/>
          </a:prstGeom>
          <a:noFill/>
          <a:ln w="9525">
            <a:noFill/>
          </a:ln>
        </p:spPr>
      </p:pic>
      <p:pic>
        <p:nvPicPr>
          <p:cNvPr id="69635" name="Picture 2"/>
          <p:cNvPicPr>
            <a:picLocks noChangeAspect="1"/>
          </p:cNvPicPr>
          <p:nvPr/>
        </p:nvPicPr>
        <p:blipFill>
          <a:blip r:embed="rId3"/>
          <a:stretch>
            <a:fillRect/>
          </a:stretch>
        </p:blipFill>
        <p:spPr>
          <a:xfrm>
            <a:off x="3426143" y="4561523"/>
            <a:ext cx="6715125" cy="1282700"/>
          </a:xfrm>
          <a:prstGeom prst="rect">
            <a:avLst/>
          </a:prstGeom>
          <a:noFill/>
          <a:ln w="9525">
            <a:noFill/>
          </a:ln>
        </p:spPr>
      </p:pic>
      <p:sp>
        <p:nvSpPr>
          <p:cNvPr id="69634" name="TextBox 3"/>
          <p:cNvSpPr txBox="1"/>
          <p:nvPr/>
        </p:nvSpPr>
        <p:spPr>
          <a:xfrm>
            <a:off x="1211580" y="4897755"/>
            <a:ext cx="2214563" cy="460375"/>
          </a:xfrm>
          <a:prstGeom prst="rect">
            <a:avLst/>
          </a:prstGeom>
          <a:noFill/>
          <a:ln w="9525">
            <a:noFill/>
          </a:ln>
        </p:spPr>
        <p:txBody>
          <a:bodyPr>
            <a:spAutoFit/>
          </a:bodyPr>
          <a:lstStyle/>
          <a:p>
            <a:r>
              <a:rPr lang="en-US" altLang="zh-CN" sz="2400">
                <a:solidFill>
                  <a:srgbClr val="FF0000"/>
                </a:solidFill>
                <a:latin typeface="Times New Roman" pitchFamily="18" charset="0"/>
                <a:cs typeface="Times New Roman" panose="02020603050405020304" pitchFamily="18" charset="0"/>
              </a:rPr>
              <a:t>[</a:t>
            </a:r>
            <a:r>
              <a:rPr lang="zh-CN" altLang="en-US" sz="2400">
                <a:solidFill>
                  <a:srgbClr val="FF0000"/>
                </a:solidFill>
                <a:latin typeface="Times New Roman" pitchFamily="18" charset="0"/>
                <a:cs typeface="Times New Roman" panose="02020603050405020304" pitchFamily="18" charset="0"/>
              </a:rPr>
              <a:t>思路点拨</a:t>
            </a:r>
            <a:r>
              <a:rPr lang="en-US" altLang="zh-CN" sz="2400">
                <a:solidFill>
                  <a:srgbClr val="FF0000"/>
                </a:solidFill>
                <a:latin typeface="Times New Roman" pitchFamily="18" charset="0"/>
                <a:cs typeface="Times New Roman" panose="02020603050405020304" pitchFamily="18" charset="0"/>
              </a:rPr>
              <a:t>]</a:t>
            </a:r>
            <a:r>
              <a:rPr lang="zh-CN" altLang="en-US" sz="2400">
                <a:solidFill>
                  <a:srgbClr val="FF0000"/>
                </a:solidFill>
                <a:latin typeface="Times New Roman" pitchFamily="18" charset="0"/>
                <a:cs typeface="Times New Roman" panose="02020603050405020304" pitchFamily="18" charset="0"/>
              </a:rPr>
              <a:t>　</a:t>
            </a:r>
            <a:endParaRPr lang="zh-CN" altLang="en-US" sz="2400" b="0">
              <a:solidFill>
                <a:srgbClr val="FF0000"/>
              </a:solidFill>
              <a:latin typeface="Times New Roman" pitchFamily="18" charset="0"/>
              <a:ea typeface="Times New Roman" panose="02020603050405020304" pitchFamily="18" charset="0"/>
            </a:endParaRPr>
          </a:p>
        </p:txBody>
      </p:sp>
    </p:spTree>
  </p:cSld>
  <p:clrMapOvr>
    <a:masterClrMapping/>
  </p:clrMapOvr>
  <p:transition>
    <p:dissolve/>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4098" name="Object 2"/>
          <p:cNvGraphicFramePr>
            <a:graphicFrameLocks noChangeAspect="1"/>
          </p:cNvGraphicFramePr>
          <p:nvPr/>
        </p:nvGraphicFramePr>
        <p:xfrm>
          <a:off x="1952625" y="706438"/>
          <a:ext cx="8128000" cy="5519737"/>
        </p:xfrm>
        <a:graphic>
          <a:graphicData uri="http://schemas.openxmlformats.org/presentationml/2006/ole">
            <mc:AlternateContent xmlns:mc="http://schemas.openxmlformats.org/markup-compatibility/2006">
              <mc:Choice xmlns:v="urn:schemas-microsoft-com:vml" Requires="v">
                <p:oleObj spid="_x0000_s1041" r:id="rId2" progId="Word.Document.8">
                  <p:embed/>
                </p:oleObj>
              </mc:Choice>
              <mc:Fallback>
                <p:oleObj r:id="rId2" progId="Word.Document.8">
                  <p:embed/>
                  <p:pic>
                    <p:nvPicPr>
                      <p:cNvPr id="0" name="OLE substitute image"/>
                      <p:cNvPicPr/>
                      <p:nvPr/>
                    </p:nvPicPr>
                    <p:blipFill>
                      <a:blip r:embed="rId3"/>
                      <a:stretch>
                        <a:fillRect/>
                      </a:stretch>
                    </p:blipFill>
                    <p:spPr>
                      <a:xfrm>
                        <a:off x="1952625" y="706438"/>
                        <a:ext cx="8128000" cy="5519737"/>
                      </a:xfrm>
                      <a:prstGeom prst="rect">
                        <a:avLst/>
                      </a:prstGeom>
                      <a:noFill/>
                      <a:ln w="38100">
                        <a:noFill/>
                        <a:miter/>
                      </a:ln>
                    </p:spPr>
                  </p:pic>
                </p:oleObj>
              </mc:Fallback>
            </mc:AlternateContent>
          </a:graphicData>
        </a:graphic>
      </p:graphicFrame>
      <p:graphicFrame>
        <p:nvGraphicFramePr>
          <p:cNvPr id="39939" name="Object 3"/>
          <p:cNvGraphicFramePr>
            <a:graphicFrameLocks noChangeAspect="1"/>
          </p:cNvGraphicFramePr>
          <p:nvPr/>
        </p:nvGraphicFramePr>
        <p:xfrm>
          <a:off x="2095500" y="5349875"/>
          <a:ext cx="5249863" cy="1463675"/>
        </p:xfrm>
        <a:graphic>
          <a:graphicData uri="http://schemas.openxmlformats.org/presentationml/2006/ole">
            <mc:AlternateContent xmlns:mc="http://schemas.openxmlformats.org/markup-compatibility/2006">
              <mc:Choice xmlns:v="urn:schemas-microsoft-com:vml" Requires="v">
                <p:oleObj spid="_x0000_s1042" r:id="rId4" progId="Word.Document.8">
                  <p:embed/>
                </p:oleObj>
              </mc:Choice>
              <mc:Fallback>
                <p:oleObj r:id="rId4" progId="Word.Document.8">
                  <p:embed/>
                  <p:pic>
                    <p:nvPicPr>
                      <p:cNvPr id="0" name="OLE substitute image"/>
                      <p:cNvPicPr/>
                      <p:nvPr/>
                    </p:nvPicPr>
                    <p:blipFill>
                      <a:blip r:embed="rId5"/>
                      <a:stretch>
                        <a:fillRect/>
                      </a:stretch>
                    </p:blipFill>
                    <p:spPr>
                      <a:xfrm>
                        <a:off x="2095500" y="5349875"/>
                        <a:ext cx="5249863" cy="1463675"/>
                      </a:xfrm>
                      <a:prstGeom prst="rect">
                        <a:avLst/>
                      </a:prstGeom>
                      <a:noFill/>
                      <a:ln w="38100">
                        <a:noFill/>
                        <a:miter/>
                      </a:ln>
                    </p:spPr>
                  </p:pic>
                </p:oleObj>
              </mc:Fallback>
            </mc:AlternateContent>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39939"/>
                                        </p:tgtEl>
                                        <p:attrNameLst>
                                          <p:attrName>style.visibility</p:attrName>
                                        </p:attrNameLst>
                                      </p:cBhvr>
                                      <p:to>
                                        <p:strVal val="visible"/>
                                      </p:to>
                                    </p:set>
                                    <p:anim calcmode="lin" valueType="num">
                                      <p:cBhvr additive="base">
                                        <p:cTn id="7" dur="500" fill="hold"/>
                                        <p:tgtEl>
                                          <p:spTgt spid="39939"/>
                                        </p:tgtEl>
                                        <p:attrNameLst>
                                          <p:attrName>ppt_x</p:attrName>
                                        </p:attrNameLst>
                                      </p:cBhvr>
                                      <p:tavLst>
                                        <p:tav tm="0">
                                          <p:val>
                                            <p:strVal val="#ppt_x"/>
                                          </p:val>
                                        </p:tav>
                                        <p:tav tm="100000">
                                          <p:val>
                                            <p:strVal val="#ppt_x"/>
                                          </p:val>
                                        </p:tav>
                                      </p:tavLst>
                                    </p:anim>
                                    <p:anim calcmode="lin" valueType="num">
                                      <p:cBhvr additive="base">
                                        <p:cTn id="8" dur="500" fill="hold"/>
                                        <p:tgtEl>
                                          <p:spTgt spid="399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70658" name="Picture 2" descr="F:\课件\鲁科版物理选修3-1（接关慧芳）\借题发挥.TIF"/>
          <p:cNvPicPr>
            <a:picLocks noChangeAspect="1"/>
          </p:cNvPicPr>
          <p:nvPr/>
        </p:nvPicPr>
        <p:blipFill>
          <a:blip r:embed="rId3"/>
          <a:stretch>
            <a:fillRect/>
          </a:stretch>
        </p:blipFill>
        <p:spPr>
          <a:xfrm>
            <a:off x="629920" y="588963"/>
            <a:ext cx="2716213" cy="500062"/>
          </a:xfrm>
          <a:prstGeom prst="rect">
            <a:avLst/>
          </a:prstGeom>
          <a:noFill/>
          <a:ln w="9525">
            <a:noFill/>
          </a:ln>
        </p:spPr>
      </p:pic>
      <p:sp>
        <p:nvSpPr>
          <p:cNvPr id="70659" name="TextBox 3"/>
          <p:cNvSpPr txBox="1"/>
          <p:nvPr/>
        </p:nvSpPr>
        <p:spPr>
          <a:xfrm>
            <a:off x="629920" y="1643380"/>
            <a:ext cx="11050270" cy="3046095"/>
          </a:xfrm>
          <a:prstGeom prst="rect">
            <a:avLst/>
          </a:prstGeom>
          <a:noFill/>
          <a:ln w="9525">
            <a:noFill/>
          </a:ln>
        </p:spPr>
        <p:txBody>
          <a:bodyPr wrap="square">
            <a:spAutoFit/>
          </a:bodyPr>
          <a:lstStyle/>
          <a:p>
            <a:pPr>
              <a:lnSpc>
                <a:spcPct val="200000"/>
              </a:lnSpc>
            </a:pPr>
            <a:r>
              <a:rPr lang="zh-CN" altLang="en-US" sz="2400">
                <a:latin typeface="Times New Roman" pitchFamily="18" charset="0"/>
                <a:cs typeface="Times New Roman" panose="02020603050405020304" pitchFamily="18" charset="0"/>
              </a:rPr>
              <a:t>        </a:t>
            </a:r>
            <a:r>
              <a:rPr lang="zh-CN" altLang="en-US" sz="3200" b="1">
                <a:solidFill>
                  <a:srgbClr val="FF0000"/>
                </a:solidFill>
                <a:latin typeface="华文行楷" panose="02010800040101010101" charset="-122"/>
                <a:ea typeface="华文行楷" panose="02010800040101010101" charset="-122"/>
                <a:cs typeface="华文行楷" panose="02010800040101010101" charset="-122"/>
              </a:rPr>
              <a:t>  求感应电荷在导体内部某点产生的场强时，应首先分析外电场在该点的场强大小和方向，然后利用导体在静电场中内部场强为零这一静电平衡条件求出感应电荷的电场。</a:t>
            </a:r>
          </a:p>
        </p:txBody>
      </p:sp>
    </p:spTree>
  </p:cSld>
  <p:clrMapOvr>
    <a:masterClrMapping/>
  </p:clrMapOvr>
  <p:transition>
    <p:dissolve/>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51202" name="TextBox 1"/>
          <p:cNvSpPr txBox="1"/>
          <p:nvPr/>
        </p:nvSpPr>
        <p:spPr>
          <a:xfrm>
            <a:off x="624840" y="1227455"/>
            <a:ext cx="10888345" cy="3322955"/>
          </a:xfrm>
          <a:prstGeom prst="rect">
            <a:avLst/>
          </a:prstGeom>
          <a:noFill/>
          <a:ln w="9525">
            <a:noFill/>
          </a:ln>
        </p:spPr>
        <p:txBody>
          <a:bodyPr wrap="square">
            <a:spAutoFit/>
          </a:bodyPr>
          <a:lstStyle/>
          <a:p>
            <a:pPr>
              <a:lnSpc>
                <a:spcPct val="150000"/>
              </a:lnSpc>
            </a:pPr>
            <a:r>
              <a:rPr lang="en-US" altLang="zh-CN" sz="2800">
                <a:latin typeface="Times New Roman" pitchFamily="18" charset="0"/>
                <a:cs typeface="Times New Roman" panose="02020603050405020304" pitchFamily="18" charset="0"/>
              </a:rPr>
              <a:t>1</a:t>
            </a:r>
            <a:r>
              <a:rPr lang="zh-CN" altLang="en-US" sz="2800">
                <a:latin typeface="Times New Roman" pitchFamily="18" charset="0"/>
                <a:cs typeface="Times New Roman" panose="02020603050405020304" pitchFamily="18" charset="0"/>
              </a:rPr>
              <a:t>．处于静电平衡中的导体，内部场强处处为零的原因是</a:t>
            </a:r>
            <a:r>
              <a:rPr lang="en-US" altLang="zh-CN" sz="2800">
                <a:latin typeface="Times New Roman" pitchFamily="18" charset="0"/>
                <a:cs typeface="Times New Roman" panose="02020603050405020304" pitchFamily="18" charset="0"/>
              </a:rPr>
              <a:t>(</a:t>
            </a:r>
            <a:r>
              <a:rPr lang="zh-CN" altLang="en-US" sz="2800">
                <a:latin typeface="Times New Roman" pitchFamily="18" charset="0"/>
                <a:cs typeface="Times New Roman" panose="02020603050405020304" pitchFamily="18" charset="0"/>
              </a:rPr>
              <a:t>　　</a:t>
            </a:r>
            <a:r>
              <a:rPr lang="en-US" altLang="zh-CN" sz="2800">
                <a:latin typeface="Times New Roman" pitchFamily="18" charset="0"/>
                <a:cs typeface="Times New Roman" panose="02020603050405020304" pitchFamily="18" charset="0"/>
              </a:rPr>
              <a:t>)</a:t>
            </a:r>
            <a:endParaRPr lang="zh-CN" altLang="en-US" sz="2800">
              <a:latin typeface="Times New Roman" pitchFamily="18" charset="0"/>
              <a:cs typeface="Times New Roman" panose="02020603050405020304" pitchFamily="18" charset="0"/>
            </a:endParaRPr>
          </a:p>
          <a:p>
            <a:pPr lvl="1">
              <a:lnSpc>
                <a:spcPct val="150000"/>
              </a:lnSpc>
            </a:pPr>
            <a:r>
              <a:rPr lang="en-US" altLang="zh-CN" sz="2800">
                <a:latin typeface="Times New Roman" pitchFamily="18" charset="0"/>
                <a:cs typeface="Times New Roman" panose="02020603050405020304" pitchFamily="18" charset="0"/>
              </a:rPr>
              <a:t>A</a:t>
            </a:r>
            <a:r>
              <a:rPr lang="zh-CN" altLang="en-US" sz="2800">
                <a:latin typeface="Times New Roman" pitchFamily="18" charset="0"/>
                <a:cs typeface="Times New Roman" panose="02020603050405020304" pitchFamily="18" charset="0"/>
              </a:rPr>
              <a:t>．外电场不能进入导体内部</a:t>
            </a:r>
          </a:p>
          <a:p>
            <a:pPr lvl="1">
              <a:lnSpc>
                <a:spcPct val="150000"/>
              </a:lnSpc>
            </a:pPr>
            <a:r>
              <a:rPr lang="en-US" altLang="zh-CN" sz="2800">
                <a:latin typeface="Times New Roman" pitchFamily="18" charset="0"/>
                <a:cs typeface="Times New Roman" panose="02020603050405020304" pitchFamily="18" charset="0"/>
              </a:rPr>
              <a:t>B</a:t>
            </a:r>
            <a:r>
              <a:rPr lang="zh-CN" altLang="en-US" sz="2800">
                <a:latin typeface="Times New Roman" pitchFamily="18" charset="0"/>
                <a:cs typeface="Times New Roman" panose="02020603050405020304" pitchFamily="18" charset="0"/>
              </a:rPr>
              <a:t>．所有感应电荷在导体内部产生的合场强为零</a:t>
            </a:r>
          </a:p>
          <a:p>
            <a:pPr lvl="1">
              <a:lnSpc>
                <a:spcPct val="150000"/>
              </a:lnSpc>
            </a:pPr>
            <a:r>
              <a:rPr lang="en-US" altLang="zh-CN" sz="2800">
                <a:latin typeface="Times New Roman" pitchFamily="18" charset="0"/>
                <a:cs typeface="Times New Roman" panose="02020603050405020304" pitchFamily="18" charset="0"/>
              </a:rPr>
              <a:t>C</a:t>
            </a:r>
            <a:r>
              <a:rPr lang="zh-CN" altLang="en-US" sz="2800">
                <a:latin typeface="Times New Roman" pitchFamily="18" charset="0"/>
                <a:cs typeface="Times New Roman" panose="02020603050405020304" pitchFamily="18" charset="0"/>
              </a:rPr>
              <a:t>．外电场和所有感应电荷的电场在导体内部叠加的结果为零</a:t>
            </a:r>
          </a:p>
          <a:p>
            <a:pPr lvl="1">
              <a:lnSpc>
                <a:spcPct val="150000"/>
              </a:lnSpc>
            </a:pPr>
            <a:r>
              <a:rPr lang="en-US" altLang="zh-CN" sz="2800">
                <a:latin typeface="Times New Roman" pitchFamily="18" charset="0"/>
                <a:cs typeface="Times New Roman" panose="02020603050405020304" pitchFamily="18" charset="0"/>
              </a:rPr>
              <a:t>D</a:t>
            </a:r>
            <a:r>
              <a:rPr lang="zh-CN" altLang="en-US" sz="2800">
                <a:latin typeface="Times New Roman" pitchFamily="18" charset="0"/>
                <a:cs typeface="Times New Roman" panose="02020603050405020304" pitchFamily="18" charset="0"/>
              </a:rPr>
              <a:t>．以上解释都不正确</a:t>
            </a:r>
            <a:endParaRPr lang="zh-CN" altLang="en-US" sz="2800">
              <a:latin typeface="Times New Roman" pitchFamily="18" charset="0"/>
              <a:ea typeface="Times New Roman" panose="02020603050405020304" pitchFamily="18" charset="0"/>
            </a:endParaRPr>
          </a:p>
        </p:txBody>
      </p:sp>
    </p:spTree>
  </p:cSld>
  <p:clrMapOvr>
    <a:masterClrMapping/>
  </p:clrMapOvr>
  <p:transition>
    <p:dissolve/>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文本框 3"/>
          <p:cNvSpPr txBox="1"/>
          <p:nvPr/>
        </p:nvSpPr>
        <p:spPr>
          <a:xfrm>
            <a:off x="984250" y="417195"/>
            <a:ext cx="10015220" cy="2676525"/>
          </a:xfrm>
          <a:prstGeom prst="rect">
            <a:avLst/>
          </a:prstGeom>
          <a:noFill/>
        </p:spPr>
        <p:txBody>
          <a:bodyPr wrap="square" rtlCol="0" anchor="t">
            <a:spAutoFit/>
          </a:bodyPr>
          <a:lstStyle/>
          <a:p>
            <a:pPr>
              <a:lnSpc>
                <a:spcPct val="150000"/>
              </a:lnSpc>
            </a:pPr>
            <a:r>
              <a:rPr lang="zh-CN" altLang="en-US" sz="2800">
                <a:solidFill>
                  <a:srgbClr val="FF0000"/>
                </a:solidFill>
                <a:latin typeface="Times New Roman" pitchFamily="18" charset="0"/>
                <a:cs typeface="Times New Roman" panose="02020603050405020304" pitchFamily="18" charset="0"/>
                <a:sym typeface="+mn-ea"/>
              </a:rPr>
              <a:t>一、场强叠加原理</a:t>
            </a:r>
            <a:endParaRPr lang="zh-CN" altLang="en-US" sz="2800" b="0">
              <a:solidFill>
                <a:srgbClr val="FF0000"/>
              </a:solidFill>
              <a:latin typeface="Times New Roman" pitchFamily="18" charset="0"/>
              <a:cs typeface="Times New Roman" panose="02020603050405020304" pitchFamily="18" charset="0"/>
            </a:endParaRPr>
          </a:p>
          <a:p>
            <a:pPr>
              <a:lnSpc>
                <a:spcPct val="150000"/>
              </a:lnSpc>
            </a:pPr>
            <a:r>
              <a:rPr lang="zh-CN" altLang="en-US" sz="2800">
                <a:latin typeface="Times New Roman" pitchFamily="18" charset="0"/>
                <a:cs typeface="Times New Roman" panose="02020603050405020304" pitchFamily="18" charset="0"/>
                <a:sym typeface="+mn-ea"/>
              </a:rPr>
              <a:t>         如果有几个电荷同时存在，根据场强的定义和库仑力的可叠加性，可知电场中任一点的电场强度等于这几个点电荷各自在该点产生的电场强度的</a:t>
            </a:r>
            <a:r>
              <a:rPr lang="zh-CN" altLang="en-US" sz="2800" u="sng">
                <a:latin typeface="Times New Roman" pitchFamily="18" charset="0"/>
                <a:cs typeface="Times New Roman" panose="02020603050405020304" pitchFamily="18" charset="0"/>
                <a:sym typeface="+mn-ea"/>
              </a:rPr>
              <a:t>                  </a:t>
            </a:r>
            <a:r>
              <a:rPr lang="zh-CN" altLang="en-US" sz="2800">
                <a:latin typeface="Times New Roman" pitchFamily="18" charset="0"/>
                <a:cs typeface="Times New Roman" panose="02020603050405020304" pitchFamily="18" charset="0"/>
                <a:sym typeface="+mn-ea"/>
              </a:rPr>
              <a:t>。</a:t>
            </a:r>
            <a:endParaRPr lang="zh-CN" altLang="en-US" sz="2800"/>
          </a:p>
        </p:txBody>
      </p:sp>
      <p:sp>
        <p:nvSpPr>
          <p:cNvPr id="11" name="矩形 10"/>
          <p:cNvSpPr/>
          <p:nvPr/>
        </p:nvSpPr>
        <p:spPr>
          <a:xfrm>
            <a:off x="5034915" y="2501900"/>
            <a:ext cx="1112838" cy="461963"/>
          </a:xfrm>
          <a:prstGeom prst="rect">
            <a:avLst/>
          </a:prstGeom>
          <a:noFill/>
          <a:ln w="9525">
            <a:noFill/>
          </a:ln>
        </p:spPr>
        <p:txBody>
          <a:bodyPr wrap="none">
            <a:spAutoFit/>
          </a:bodyPr>
          <a:lstStyle/>
          <a:p>
            <a:r>
              <a:rPr lang="zh-CN" altLang="en-US" sz="2400">
                <a:solidFill>
                  <a:srgbClr val="FF0000"/>
                </a:solidFill>
                <a:latin typeface="Times New Roman" pitchFamily="18" charset="0"/>
                <a:cs typeface="Times New Roman" panose="02020603050405020304" pitchFamily="18" charset="0"/>
              </a:rPr>
              <a:t>矢量和</a:t>
            </a:r>
            <a:endParaRPr lang="zh-CN" altLang="en-US" b="0">
              <a:solidFill>
                <a:srgbClr val="FF0000"/>
              </a:solidFill>
              <a:latin typeface="Calibri"/>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extBox 1"/>
          <p:cNvSpPr txBox="1"/>
          <p:nvPr/>
        </p:nvSpPr>
        <p:spPr>
          <a:xfrm>
            <a:off x="719455" y="1597025"/>
            <a:ext cx="10837545" cy="2306955"/>
          </a:xfrm>
          <a:prstGeom prst="rect">
            <a:avLst/>
          </a:prstGeom>
          <a:noFill/>
          <a:ln w="9525">
            <a:noFill/>
          </a:ln>
        </p:spPr>
        <p:txBody>
          <a:bodyPr wrap="square">
            <a:spAutoFit/>
          </a:bodyPr>
          <a:lstStyle/>
          <a:p>
            <a:pPr>
              <a:lnSpc>
                <a:spcPct val="200000"/>
              </a:lnSpc>
            </a:pPr>
            <a:r>
              <a:rPr lang="zh-CN" altLang="en-US" sz="2400">
                <a:solidFill>
                  <a:srgbClr val="FF0000"/>
                </a:solidFill>
                <a:latin typeface="Times New Roman" pitchFamily="18" charset="0"/>
                <a:cs typeface="Times New Roman" panose="02020603050405020304" pitchFamily="18" charset="0"/>
              </a:rPr>
              <a:t>解析：</a:t>
            </a:r>
            <a:r>
              <a:rPr lang="zh-CN" altLang="en-US" sz="2400">
                <a:latin typeface="Times New Roman" pitchFamily="18" charset="0"/>
                <a:cs typeface="Times New Roman" panose="02020603050405020304" pitchFamily="18" charset="0"/>
              </a:rPr>
              <a:t>静电平衡的原因是外部电场</a:t>
            </a:r>
            <a:r>
              <a:rPr lang="en-US" altLang="zh-CN" sz="2400" i="1">
                <a:latin typeface="Times New Roman" pitchFamily="18" charset="0"/>
                <a:cs typeface="Times New Roman" panose="02020603050405020304" pitchFamily="18" charset="0"/>
              </a:rPr>
              <a:t>E</a:t>
            </a:r>
            <a:r>
              <a:rPr lang="zh-CN" altLang="en-US" sz="2400">
                <a:latin typeface="Times New Roman" pitchFamily="18" charset="0"/>
                <a:cs typeface="Times New Roman" panose="02020603050405020304" pitchFamily="18" charset="0"/>
              </a:rPr>
              <a:t>与感应电荷的电场</a:t>
            </a:r>
            <a:r>
              <a:rPr lang="en-US" altLang="zh-CN" sz="2400" i="1">
                <a:latin typeface="Times New Roman" pitchFamily="18" charset="0"/>
                <a:cs typeface="Times New Roman" panose="02020603050405020304" pitchFamily="18" charset="0"/>
              </a:rPr>
              <a:t>E</a:t>
            </a:r>
            <a:r>
              <a:rPr lang="zh-CN" altLang="en-US" sz="2400" baseline="-25000">
                <a:latin typeface="Times New Roman" pitchFamily="18" charset="0"/>
                <a:cs typeface="Times New Roman" panose="02020603050405020304" pitchFamily="18" charset="0"/>
              </a:rPr>
              <a:t>感</a:t>
            </a:r>
            <a:r>
              <a:rPr lang="zh-CN" altLang="en-US" sz="2400">
                <a:latin typeface="Times New Roman" pitchFamily="18" charset="0"/>
                <a:cs typeface="Times New Roman" panose="02020603050405020304" pitchFamily="18" charset="0"/>
              </a:rPr>
              <a:t>在导体内部叠加的结果，即二者大小相等，方向相反，所以内部合场强</a:t>
            </a:r>
            <a:r>
              <a:rPr lang="en-US" altLang="zh-CN" sz="2400" i="1">
                <a:latin typeface="Times New Roman" pitchFamily="18" charset="0"/>
                <a:cs typeface="Times New Roman" panose="02020603050405020304" pitchFamily="18" charset="0"/>
              </a:rPr>
              <a:t>E</a:t>
            </a:r>
            <a:r>
              <a:rPr lang="zh-CN" altLang="en-US" sz="2400" baseline="-25000">
                <a:latin typeface="Times New Roman" pitchFamily="18" charset="0"/>
                <a:cs typeface="Times New Roman" panose="02020603050405020304" pitchFamily="18" charset="0"/>
              </a:rPr>
              <a:t>内</a:t>
            </a:r>
            <a:r>
              <a:rPr lang="zh-CN" altLang="en-US" sz="2400">
                <a:latin typeface="Times New Roman" pitchFamily="18" charset="0"/>
                <a:cs typeface="Times New Roman" panose="02020603050405020304" pitchFamily="18" charset="0"/>
              </a:rPr>
              <a:t>＝</a:t>
            </a:r>
            <a:r>
              <a:rPr lang="en-US" altLang="zh-CN" sz="2400">
                <a:latin typeface="Times New Roman" pitchFamily="18" charset="0"/>
                <a:cs typeface="Times New Roman" panose="02020603050405020304" pitchFamily="18" charset="0"/>
              </a:rPr>
              <a:t>0</a:t>
            </a:r>
            <a:r>
              <a:rPr lang="zh-CN" altLang="en-US" sz="2400">
                <a:latin typeface="Times New Roman" pitchFamily="18" charset="0"/>
                <a:cs typeface="Times New Roman" panose="02020603050405020304" pitchFamily="18" charset="0"/>
              </a:rPr>
              <a:t>，故</a:t>
            </a:r>
            <a:r>
              <a:rPr lang="en-US" altLang="zh-CN" sz="2400">
                <a:latin typeface="Times New Roman" pitchFamily="18" charset="0"/>
                <a:cs typeface="Times New Roman" panose="02020603050405020304" pitchFamily="18" charset="0"/>
              </a:rPr>
              <a:t>C</a:t>
            </a:r>
            <a:r>
              <a:rPr lang="zh-CN" altLang="en-US" sz="2400">
                <a:latin typeface="Times New Roman" pitchFamily="18" charset="0"/>
                <a:cs typeface="Times New Roman" panose="02020603050405020304" pitchFamily="18" charset="0"/>
              </a:rPr>
              <a:t>正确。</a:t>
            </a:r>
            <a:endParaRPr lang="zh-CN" altLang="en-US" sz="2400" b="0">
              <a:latin typeface="Times New Roman" pitchFamily="18" charset="0"/>
              <a:cs typeface="Times New Roman" panose="02020603050405020304" pitchFamily="18" charset="0"/>
            </a:endParaRPr>
          </a:p>
          <a:p>
            <a:pPr>
              <a:lnSpc>
                <a:spcPct val="200000"/>
              </a:lnSpc>
            </a:pPr>
            <a:r>
              <a:rPr lang="zh-CN" altLang="en-US" sz="2400">
                <a:solidFill>
                  <a:srgbClr val="FF0000"/>
                </a:solidFill>
                <a:latin typeface="Times New Roman" pitchFamily="18" charset="0"/>
                <a:cs typeface="Times New Roman" panose="02020603050405020304" pitchFamily="18" charset="0"/>
              </a:rPr>
              <a:t>答案：</a:t>
            </a:r>
            <a:r>
              <a:rPr lang="en-US" altLang="zh-CN" sz="2400">
                <a:latin typeface="Times New Roman" pitchFamily="18" charset="0"/>
                <a:cs typeface="Times New Roman" panose="02020603050405020304" pitchFamily="18" charset="0"/>
              </a:rPr>
              <a:t>C</a:t>
            </a:r>
            <a:endParaRPr lang="zh-CN" altLang="en-US" sz="2400" b="0">
              <a:latin typeface="Times New Roman" pitchFamily="18" charset="0"/>
              <a:ea typeface="Times New Roman" panose="02020603050405020304"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051" name="TextBox 1"/>
          <p:cNvSpPr txBox="1"/>
          <p:nvPr/>
        </p:nvSpPr>
        <p:spPr>
          <a:xfrm>
            <a:off x="303530" y="704215"/>
            <a:ext cx="11456670" cy="5262245"/>
          </a:xfrm>
          <a:prstGeom prst="rect">
            <a:avLst/>
          </a:prstGeom>
          <a:noFill/>
          <a:ln w="9525">
            <a:noFill/>
          </a:ln>
        </p:spPr>
        <p:txBody>
          <a:bodyPr wrap="square">
            <a:spAutoFit/>
          </a:bodyPr>
          <a:lstStyle/>
          <a:p>
            <a:pPr>
              <a:lnSpc>
                <a:spcPct val="200000"/>
              </a:lnSpc>
            </a:pPr>
            <a:r>
              <a:rPr lang="en-US" altLang="zh-CN" sz="2800">
                <a:latin typeface="Times New Roman" pitchFamily="18" charset="0"/>
                <a:cs typeface="Times New Roman" panose="02020603050405020304" pitchFamily="18" charset="0"/>
              </a:rPr>
              <a:t>2</a:t>
            </a:r>
            <a:r>
              <a:rPr lang="zh-CN" altLang="en-US" sz="2800">
                <a:latin typeface="Times New Roman" pitchFamily="18" charset="0"/>
                <a:cs typeface="Times New Roman" panose="02020603050405020304" pitchFamily="18" charset="0"/>
              </a:rPr>
              <a:t>．静电屏蔽现象还包括通过使金属外壳</a:t>
            </a:r>
            <a:r>
              <a:rPr lang="en-US" altLang="zh-CN" sz="2800">
                <a:latin typeface="Times New Roman" pitchFamily="18" charset="0"/>
                <a:cs typeface="Times New Roman" panose="02020603050405020304" pitchFamily="18" charset="0"/>
              </a:rPr>
              <a:t>________</a:t>
            </a:r>
            <a:r>
              <a:rPr lang="zh-CN" altLang="en-US" sz="2800">
                <a:latin typeface="Times New Roman" pitchFamily="18" charset="0"/>
                <a:cs typeface="Times New Roman" panose="02020603050405020304" pitchFamily="18" charset="0"/>
              </a:rPr>
              <a:t>的方法消除内部带电体对</a:t>
            </a:r>
            <a:r>
              <a:rPr lang="en-US" altLang="zh-CN" sz="2800">
                <a:latin typeface="Times New Roman" pitchFamily="18" charset="0"/>
                <a:cs typeface="Times New Roman" panose="02020603050405020304" pitchFamily="18" charset="0"/>
              </a:rPr>
              <a:t>________</a:t>
            </a:r>
            <a:r>
              <a:rPr lang="zh-CN" altLang="en-US" sz="2800">
                <a:latin typeface="Times New Roman" pitchFamily="18" charset="0"/>
                <a:cs typeface="Times New Roman" panose="02020603050405020304" pitchFamily="18" charset="0"/>
              </a:rPr>
              <a:t>的影响。</a:t>
            </a:r>
            <a:endParaRPr lang="zh-CN" altLang="en-US" sz="2800" b="0">
              <a:latin typeface="Times New Roman" pitchFamily="18" charset="0"/>
              <a:cs typeface="Times New Roman" panose="02020603050405020304" pitchFamily="18" charset="0"/>
            </a:endParaRPr>
          </a:p>
          <a:p>
            <a:pPr>
              <a:lnSpc>
                <a:spcPct val="200000"/>
              </a:lnSpc>
            </a:pPr>
            <a:r>
              <a:rPr lang="zh-CN" altLang="en-US" sz="2800">
                <a:solidFill>
                  <a:srgbClr val="FF0000"/>
                </a:solidFill>
                <a:latin typeface="Times New Roman" pitchFamily="18" charset="0"/>
                <a:cs typeface="Times New Roman" panose="02020603050405020304" pitchFamily="18" charset="0"/>
              </a:rPr>
              <a:t>      答案：</a:t>
            </a:r>
            <a:r>
              <a:rPr lang="zh-CN" altLang="en-US" sz="2800">
                <a:latin typeface="Times New Roman" pitchFamily="18" charset="0"/>
                <a:cs typeface="Times New Roman" panose="02020603050405020304" pitchFamily="18" charset="0"/>
              </a:rPr>
              <a:t>接地　外界</a:t>
            </a:r>
            <a:endParaRPr lang="zh-CN" altLang="en-US" sz="2800" b="0">
              <a:latin typeface="Times New Roman" pitchFamily="18" charset="0"/>
              <a:cs typeface="Times New Roman" panose="02020603050405020304" pitchFamily="18" charset="0"/>
            </a:endParaRPr>
          </a:p>
          <a:p>
            <a:pPr>
              <a:lnSpc>
                <a:spcPct val="200000"/>
              </a:lnSpc>
            </a:pPr>
            <a:r>
              <a:rPr lang="en-US" altLang="zh-CN" sz="2800">
                <a:latin typeface="Times New Roman" pitchFamily="18" charset="0"/>
                <a:cs typeface="Times New Roman" panose="02020603050405020304" pitchFamily="18" charset="0"/>
              </a:rPr>
              <a:t>3</a:t>
            </a:r>
            <a:r>
              <a:rPr lang="zh-CN" altLang="en-US" sz="2800">
                <a:latin typeface="Times New Roman" pitchFamily="18" charset="0"/>
                <a:cs typeface="Times New Roman" panose="02020603050405020304" pitchFamily="18" charset="0"/>
              </a:rPr>
              <a:t>．带电的鸟笼里，鸟儿为什么仍然安全无恙？</a:t>
            </a:r>
            <a:endParaRPr lang="zh-CN" altLang="en-US" sz="2800" b="0">
              <a:latin typeface="Times New Roman" pitchFamily="18" charset="0"/>
              <a:cs typeface="Times New Roman" panose="02020603050405020304" pitchFamily="18" charset="0"/>
            </a:endParaRPr>
          </a:p>
          <a:p>
            <a:pPr>
              <a:lnSpc>
                <a:spcPct val="200000"/>
              </a:lnSpc>
            </a:pPr>
            <a:r>
              <a:rPr lang="zh-CN" altLang="en-US" sz="2800">
                <a:solidFill>
                  <a:srgbClr val="FF0000"/>
                </a:solidFill>
                <a:latin typeface="Times New Roman" pitchFamily="18" charset="0"/>
                <a:cs typeface="Times New Roman" panose="02020603050405020304" pitchFamily="18" charset="0"/>
              </a:rPr>
              <a:t>      答案：</a:t>
            </a:r>
            <a:r>
              <a:rPr lang="zh-CN" altLang="en-US" sz="2800">
                <a:latin typeface="Times New Roman" pitchFamily="18" charset="0"/>
                <a:cs typeface="Times New Roman" panose="02020603050405020304" pitchFamily="18" charset="0"/>
              </a:rPr>
              <a:t>由于静电屏蔽作用，电荷只分布在鸟笼的外表面，在鸟笼的内部场强为零。故鸟在笼内安然无恙。</a:t>
            </a:r>
            <a:endParaRPr lang="zh-CN" altLang="en-US" sz="2800" b="0">
              <a:latin typeface="Times New Roman" pitchFamily="18" charset="0"/>
              <a:ea typeface="Times New Roman" panose="02020603050405020304" pitchFamily="18" charset="0"/>
            </a:endParaRPr>
          </a:p>
        </p:txBody>
      </p:sp>
      <p:pic>
        <p:nvPicPr>
          <p:cNvPr id="2052" name="New picture"/>
          <p:cNvPicPr/>
          <p:nvPr/>
        </p:nvPicPr>
        <p:blipFill>
          <a:blip r:embed="rId2"/>
          <a:stretch>
            <a:fillRect/>
          </a:stretch>
        </p:blipFill>
        <p:spPr>
          <a:xfrm>
            <a:off x="11176000" y="12293600"/>
            <a:ext cx="342900" cy="254000"/>
          </a:xfrm>
          <a:prstGeom prst="cube">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051">
                                            <p:txEl>
                                              <p:charRg st="57" end="72"/>
                                            </p:txEl>
                                          </p:spTgt>
                                        </p:tgtEl>
                                        <p:attrNameLst>
                                          <p:attrName>style.visibility</p:attrName>
                                        </p:attrNameLst>
                                      </p:cBhvr>
                                      <p:to>
                                        <p:strVal val="visible"/>
                                      </p:to>
                                    </p:set>
                                    <p:anim calcmode="lin" valueType="num">
                                      <p:cBhvr additive="base">
                                        <p:cTn id="7" dur="500" fill="hold"/>
                                        <p:tgtEl>
                                          <p:spTgt spid="2051">
                                            <p:txEl>
                                              <p:charRg st="57" end="7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51">
                                            <p:txEl>
                                              <p:charRg st="57" end="7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indefinite"/>
                            </p:stCondLst>
                          </p:cTn>
                        </p:par>
                        <p:par>
                          <p:cTn id="11" fill="hold" nodeType="afterGroup">
                            <p:stCondLst>
                              <p:cond delay="0"/>
                            </p:stCondLst>
                            <p:childTnLst>
                              <p:par>
                                <p:cTn id="12" presetID="2" presetClass="entr" presetSubtype="4" fill="hold" nodeType="clickEffect">
                                  <p:stCondLst>
                                    <p:cond delay="0"/>
                                  </p:stCondLst>
                                  <p:childTnLst>
                                    <p:set>
                                      <p:cBhvr>
                                        <p:cTn id="13" dur="1" fill="hold">
                                          <p:stCondLst>
                                            <p:cond delay="0"/>
                                          </p:stCondLst>
                                        </p:cTn>
                                        <p:tgtEl>
                                          <p:spTgt spid="2051">
                                            <p:txEl>
                                              <p:charRg st="94" end="135"/>
                                            </p:txEl>
                                          </p:spTgt>
                                        </p:tgtEl>
                                        <p:attrNameLst>
                                          <p:attrName>style.visibility</p:attrName>
                                        </p:attrNameLst>
                                      </p:cBhvr>
                                      <p:to>
                                        <p:strVal val="visible"/>
                                      </p:to>
                                    </p:set>
                                    <p:anim calcmode="lin" valueType="num">
                                      <p:cBhvr additive="base">
                                        <p:cTn id="14" dur="500" fill="hold"/>
                                        <p:tgtEl>
                                          <p:spTgt spid="2051">
                                            <p:txEl>
                                              <p:charRg st="94" end="135"/>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051">
                                            <p:txEl>
                                              <p:charRg st="94" end="13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56322" name="TextBox 5"/>
          <p:cNvSpPr txBox="1"/>
          <p:nvPr/>
        </p:nvSpPr>
        <p:spPr>
          <a:xfrm>
            <a:off x="303530" y="506095"/>
            <a:ext cx="11573510" cy="2030095"/>
          </a:xfrm>
          <a:prstGeom prst="rect">
            <a:avLst/>
          </a:prstGeom>
          <a:noFill/>
          <a:ln w="9525">
            <a:noFill/>
          </a:ln>
        </p:spPr>
        <p:txBody>
          <a:bodyPr wrap="square">
            <a:spAutoFit/>
          </a:bodyPr>
          <a:lstStyle/>
          <a:p>
            <a:pPr>
              <a:lnSpc>
                <a:spcPct val="150000"/>
              </a:lnSpc>
            </a:pPr>
            <a:r>
              <a:rPr lang="en-US" altLang="zh-CN" sz="2400">
                <a:latin typeface="Times New Roman" pitchFamily="18" charset="0"/>
                <a:cs typeface="Times New Roman" panose="02020603050405020304" pitchFamily="18" charset="0"/>
              </a:rPr>
              <a:t>       </a:t>
            </a:r>
            <a:r>
              <a:rPr lang="en-US" altLang="zh-CN" sz="2800">
                <a:latin typeface="Times New Roman" pitchFamily="18" charset="0"/>
                <a:cs typeface="Times New Roman" panose="02020603050405020304" pitchFamily="18" charset="0"/>
              </a:rPr>
              <a:t> (1)</a:t>
            </a:r>
            <a:r>
              <a:rPr lang="zh-CN" altLang="en-US" sz="2800">
                <a:latin typeface="Times New Roman" pitchFamily="18" charset="0"/>
                <a:cs typeface="Times New Roman" panose="02020603050405020304" pitchFamily="18" charset="0"/>
              </a:rPr>
              <a:t>电场中某点的电场强度为各个点电荷单独在该点产生的电场强度的矢量和。这种关系叫做电场强度的叠加。例如，图中</a:t>
            </a:r>
            <a:r>
              <a:rPr lang="en-US" altLang="zh-CN" sz="2800" i="1">
                <a:latin typeface="Times New Roman" pitchFamily="18" charset="0"/>
                <a:cs typeface="Times New Roman" panose="02020603050405020304" pitchFamily="18" charset="0"/>
              </a:rPr>
              <a:t>P</a:t>
            </a:r>
            <a:r>
              <a:rPr lang="zh-CN" altLang="en-US" sz="2800">
                <a:latin typeface="Times New Roman" pitchFamily="18" charset="0"/>
                <a:cs typeface="Times New Roman" panose="02020603050405020304" pitchFamily="18" charset="0"/>
              </a:rPr>
              <a:t>点的电场强度，等于＋</a:t>
            </a:r>
            <a:r>
              <a:rPr lang="en-US" altLang="zh-CN" sz="2800" i="1">
                <a:latin typeface="Times New Roman" pitchFamily="18" charset="0"/>
                <a:cs typeface="Times New Roman" panose="02020603050405020304" pitchFamily="18" charset="0"/>
              </a:rPr>
              <a:t>Q</a:t>
            </a:r>
            <a:r>
              <a:rPr lang="en-US" altLang="zh-CN" sz="2800" baseline="-25000">
                <a:latin typeface="Times New Roman" pitchFamily="18" charset="0"/>
                <a:cs typeface="Times New Roman" panose="02020603050405020304" pitchFamily="18" charset="0"/>
              </a:rPr>
              <a:t>1</a:t>
            </a:r>
            <a:r>
              <a:rPr lang="zh-CN" altLang="en-US" sz="2800">
                <a:latin typeface="Times New Roman" pitchFamily="18" charset="0"/>
                <a:cs typeface="Times New Roman" panose="02020603050405020304" pitchFamily="18" charset="0"/>
              </a:rPr>
              <a:t>在该点产生的电场强度</a:t>
            </a:r>
            <a:r>
              <a:rPr lang="en-US" altLang="zh-CN" sz="2800" i="1">
                <a:latin typeface="Times New Roman" pitchFamily="18" charset="0"/>
                <a:cs typeface="Times New Roman" panose="02020603050405020304" pitchFamily="18" charset="0"/>
              </a:rPr>
              <a:t>E</a:t>
            </a:r>
            <a:r>
              <a:rPr lang="en-US" altLang="zh-CN" sz="2800" baseline="-25000">
                <a:latin typeface="Times New Roman" pitchFamily="18" charset="0"/>
                <a:cs typeface="Times New Roman" panose="02020603050405020304" pitchFamily="18" charset="0"/>
              </a:rPr>
              <a:t>1</a:t>
            </a:r>
            <a:r>
              <a:rPr lang="zh-CN" altLang="en-US" sz="2800">
                <a:latin typeface="Times New Roman" pitchFamily="18" charset="0"/>
                <a:cs typeface="Times New Roman" panose="02020603050405020304" pitchFamily="18" charset="0"/>
              </a:rPr>
              <a:t>与－</a:t>
            </a:r>
            <a:r>
              <a:rPr lang="en-US" altLang="zh-CN" sz="2800" i="1">
                <a:latin typeface="Times New Roman" pitchFamily="18" charset="0"/>
                <a:cs typeface="Times New Roman" panose="02020603050405020304" pitchFamily="18" charset="0"/>
              </a:rPr>
              <a:t>Q</a:t>
            </a:r>
            <a:r>
              <a:rPr lang="en-US" altLang="zh-CN" sz="2800" baseline="-25000">
                <a:latin typeface="Times New Roman" pitchFamily="18" charset="0"/>
                <a:cs typeface="Times New Roman" panose="02020603050405020304" pitchFamily="18" charset="0"/>
              </a:rPr>
              <a:t>2</a:t>
            </a:r>
            <a:r>
              <a:rPr lang="zh-CN" altLang="en-US" sz="2800">
                <a:latin typeface="Times New Roman" pitchFamily="18" charset="0"/>
                <a:cs typeface="Times New Roman" panose="02020603050405020304" pitchFamily="18" charset="0"/>
              </a:rPr>
              <a:t>在该点产生的电场强度</a:t>
            </a:r>
            <a:r>
              <a:rPr lang="en-US" altLang="zh-CN" sz="2800" i="1">
                <a:latin typeface="Times New Roman" pitchFamily="18" charset="0"/>
                <a:cs typeface="Times New Roman" panose="02020603050405020304" pitchFamily="18" charset="0"/>
              </a:rPr>
              <a:t>E</a:t>
            </a:r>
            <a:r>
              <a:rPr lang="en-US" altLang="zh-CN" sz="2800" baseline="-25000">
                <a:latin typeface="Times New Roman" pitchFamily="18" charset="0"/>
                <a:cs typeface="Times New Roman" panose="02020603050405020304" pitchFamily="18" charset="0"/>
              </a:rPr>
              <a:t>2</a:t>
            </a:r>
            <a:r>
              <a:rPr lang="zh-CN" altLang="en-US" sz="2800">
                <a:latin typeface="Times New Roman" pitchFamily="18" charset="0"/>
                <a:cs typeface="Times New Roman" panose="02020603050405020304" pitchFamily="18" charset="0"/>
              </a:rPr>
              <a:t>的矢量和。</a:t>
            </a:r>
            <a:endParaRPr lang="zh-CN" altLang="en-US" sz="2800" b="0">
              <a:latin typeface="Times New Roman" pitchFamily="18" charset="0"/>
              <a:ea typeface="Times New Roman" panose="02020603050405020304" pitchFamily="18" charset="0"/>
            </a:endParaRPr>
          </a:p>
        </p:txBody>
      </p:sp>
      <p:pic>
        <p:nvPicPr>
          <p:cNvPr id="56323" name="Picture 2" descr="F:\课件\鲁科版物理选修3-1（接关慧芳）\1-51-.TIF"/>
          <p:cNvPicPr>
            <a:picLocks noChangeAspect="1"/>
          </p:cNvPicPr>
          <p:nvPr>
            <p:custDataLst>
              <p:tags r:id="rId3"/>
            </p:custDataLst>
          </p:nvPr>
        </p:nvPicPr>
        <p:blipFill>
          <a:blip r:embed="rId2"/>
          <a:stretch>
            <a:fillRect/>
          </a:stretch>
        </p:blipFill>
        <p:spPr>
          <a:xfrm>
            <a:off x="9334500" y="2536190"/>
            <a:ext cx="2675890" cy="1906270"/>
          </a:xfrm>
          <a:prstGeom prst="rect">
            <a:avLst/>
          </a:prstGeom>
          <a:noFill/>
          <a:ln w="9525">
            <a:noFill/>
          </a:ln>
        </p:spPr>
      </p:pic>
      <p:sp>
        <p:nvSpPr>
          <p:cNvPr id="56325" name="TextBox 9"/>
          <p:cNvSpPr txBox="1"/>
          <p:nvPr/>
        </p:nvSpPr>
        <p:spPr>
          <a:xfrm>
            <a:off x="435610" y="2633980"/>
            <a:ext cx="8235315" cy="2030095"/>
          </a:xfrm>
          <a:prstGeom prst="rect">
            <a:avLst/>
          </a:prstGeom>
          <a:noFill/>
          <a:ln w="9525">
            <a:noFill/>
          </a:ln>
        </p:spPr>
        <p:txBody>
          <a:bodyPr wrap="square">
            <a:spAutoFit/>
          </a:bodyPr>
          <a:lstStyle/>
          <a:p>
            <a:pPr>
              <a:lnSpc>
                <a:spcPct val="150000"/>
              </a:lnSpc>
            </a:pPr>
            <a:r>
              <a:rPr lang="en-US" altLang="zh-CN" sz="2400">
                <a:latin typeface="Times New Roman" pitchFamily="18" charset="0"/>
                <a:cs typeface="Times New Roman" panose="02020603050405020304" pitchFamily="18" charset="0"/>
              </a:rPr>
              <a:t>        </a:t>
            </a:r>
            <a:r>
              <a:rPr lang="en-US" altLang="zh-CN" sz="2800">
                <a:latin typeface="Times New Roman" pitchFamily="18" charset="0"/>
                <a:cs typeface="Times New Roman" panose="02020603050405020304" pitchFamily="18" charset="0"/>
              </a:rPr>
              <a:t> (2)</a:t>
            </a:r>
            <a:r>
              <a:rPr lang="zh-CN" altLang="en-US" sz="2800">
                <a:latin typeface="Times New Roman" pitchFamily="18" charset="0"/>
                <a:cs typeface="Times New Roman" panose="02020603050405020304" pitchFamily="18" charset="0"/>
              </a:rPr>
              <a:t>比较大的带电体的电场，可把带电体分做若干小块，每小块看成点电荷，用点电荷电场叠加的方法计算。</a:t>
            </a:r>
            <a:endParaRPr lang="zh-CN" altLang="en-US" sz="2800" b="0">
              <a:latin typeface="Times New Roman" pitchFamily="18" charset="0"/>
              <a:ea typeface="Times New Roman" panose="02020603050405020304" pitchFamily="18" charset="0"/>
            </a:endParaRPr>
          </a:p>
        </p:txBody>
      </p:sp>
      <p:graphicFrame>
        <p:nvGraphicFramePr>
          <p:cNvPr id="1026" name="Object 2"/>
          <p:cNvGraphicFramePr>
            <a:graphicFrameLocks noChangeAspect="1"/>
          </p:cNvGraphicFramePr>
          <p:nvPr/>
        </p:nvGraphicFramePr>
        <p:xfrm>
          <a:off x="432435" y="4585970"/>
          <a:ext cx="6440805" cy="2266315"/>
        </p:xfrm>
        <a:graphic>
          <a:graphicData uri="http://schemas.openxmlformats.org/presentationml/2006/ole">
            <mc:AlternateContent xmlns:mc="http://schemas.openxmlformats.org/markup-compatibility/2006">
              <mc:Choice xmlns:v="urn:schemas-microsoft-com:vml" Requires="v">
                <p:oleObj spid="_x0000_s1038" r:id="rId4" progId="Word.Document.8">
                  <p:embed/>
                </p:oleObj>
              </mc:Choice>
              <mc:Fallback>
                <p:oleObj r:id="rId4" progId="Word.Document.8">
                  <p:embed/>
                  <p:pic>
                    <p:nvPicPr>
                      <p:cNvPr id="0" name="OLE substitute image"/>
                      <p:cNvPicPr/>
                      <p:nvPr/>
                    </p:nvPicPr>
                    <p:blipFill>
                      <a:blip r:embed="rId5"/>
                      <a:stretch>
                        <a:fillRect/>
                      </a:stretch>
                    </p:blipFill>
                    <p:spPr>
                      <a:xfrm>
                        <a:off x="432435" y="4585970"/>
                        <a:ext cx="6440805" cy="2266315"/>
                      </a:xfrm>
                      <a:prstGeom prst="rect">
                        <a:avLst/>
                      </a:prstGeom>
                      <a:noFill/>
                      <a:ln w="38100">
                        <a:noFill/>
                        <a:miter/>
                      </a:ln>
                    </p:spPr>
                  </p:pic>
                </p:oleObj>
              </mc:Fallback>
            </mc:AlternateContent>
          </a:graphicData>
        </a:graphic>
      </p:graphicFrame>
      <p:pic>
        <p:nvPicPr>
          <p:cNvPr id="1027" name="Picture 3" descr="F:\课件\鲁科版物理选修3-1（接关慧芳）\1-51+.TIF"/>
          <p:cNvPicPr>
            <a:picLocks noChangeAspect="1"/>
          </p:cNvPicPr>
          <p:nvPr/>
        </p:nvPicPr>
        <p:blipFill>
          <a:blip r:embed="rId6"/>
          <a:stretch>
            <a:fillRect/>
          </a:stretch>
        </p:blipFill>
        <p:spPr>
          <a:xfrm>
            <a:off x="9334500" y="4585970"/>
            <a:ext cx="2371090" cy="1999615"/>
          </a:xfrm>
          <a:prstGeom prst="rect">
            <a:avLst/>
          </a:prstGeom>
          <a:noFill/>
          <a:ln w="9525">
            <a:noFill/>
          </a:ln>
        </p:spPr>
      </p:pic>
    </p:spTree>
  </p:cSld>
  <p:clrMapOvr>
    <a:masterClrMapping/>
  </p:clrMapOvr>
  <p:transition>
    <p:dissolve/>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57346" name="TextBox 2"/>
          <p:cNvSpPr txBox="1"/>
          <p:nvPr/>
        </p:nvSpPr>
        <p:spPr>
          <a:xfrm>
            <a:off x="748030" y="678815"/>
            <a:ext cx="10772140" cy="2676525"/>
          </a:xfrm>
          <a:prstGeom prst="rect">
            <a:avLst/>
          </a:prstGeom>
          <a:noFill/>
          <a:ln w="9525">
            <a:noFill/>
          </a:ln>
        </p:spPr>
        <p:txBody>
          <a:bodyPr wrap="square">
            <a:spAutoFit/>
          </a:bodyPr>
          <a:lstStyle/>
          <a:p>
            <a:pPr>
              <a:lnSpc>
                <a:spcPct val="200000"/>
              </a:lnSpc>
            </a:pPr>
            <a:r>
              <a:rPr lang="en-US" altLang="zh-CN" sz="2400">
                <a:solidFill>
                  <a:srgbClr val="FF0000"/>
                </a:solidFill>
                <a:latin typeface="Times New Roman" pitchFamily="18" charset="0"/>
                <a:cs typeface="Times New Roman" panose="02020603050405020304" pitchFamily="18" charset="0"/>
              </a:rPr>
              <a:t> </a:t>
            </a:r>
            <a:r>
              <a:rPr lang="en-US" altLang="zh-CN" sz="2800">
                <a:latin typeface="Times New Roman" pitchFamily="18" charset="0"/>
                <a:cs typeface="Times New Roman" panose="02020603050405020304" pitchFamily="18" charset="0"/>
              </a:rPr>
              <a:t> (1)</a:t>
            </a:r>
            <a:r>
              <a:rPr lang="zh-CN" altLang="en-US" sz="2800">
                <a:latin typeface="Times New Roman" pitchFamily="18" charset="0"/>
                <a:cs typeface="Times New Roman" panose="02020603050405020304" pitchFamily="18" charset="0"/>
              </a:rPr>
              <a:t>电场强度是矢量，场强的叠加本质是矢量叠加，所以应该用平行四边形定则。</a:t>
            </a:r>
            <a:endParaRPr lang="zh-CN" altLang="en-US" sz="2800" b="0">
              <a:latin typeface="Times New Roman" pitchFamily="18" charset="0"/>
              <a:cs typeface="Times New Roman" panose="02020603050405020304" pitchFamily="18" charset="0"/>
            </a:endParaRPr>
          </a:p>
          <a:p>
            <a:pPr>
              <a:lnSpc>
                <a:spcPct val="200000"/>
              </a:lnSpc>
            </a:pPr>
            <a:r>
              <a:rPr lang="en-US" altLang="zh-CN" sz="2800">
                <a:latin typeface="Times New Roman" pitchFamily="18" charset="0"/>
                <a:cs typeface="Times New Roman" panose="02020603050405020304" pitchFamily="18" charset="0"/>
              </a:rPr>
              <a:t>          (2)</a:t>
            </a:r>
            <a:r>
              <a:rPr lang="zh-CN" altLang="en-US" sz="2800">
                <a:latin typeface="Times New Roman" pitchFamily="18" charset="0"/>
                <a:cs typeface="Times New Roman" panose="02020603050405020304" pitchFamily="18" charset="0"/>
              </a:rPr>
              <a:t>电场的叠加性也是电场与普通物质的重要区别。</a:t>
            </a:r>
            <a:endParaRPr lang="zh-CN" altLang="en-US" sz="2800" b="0">
              <a:latin typeface="Times New Roman" pitchFamily="18" charset="0"/>
              <a:ea typeface="Times New Roman" panose="02020603050405020304" pitchFamily="18" charset="0"/>
            </a:endParaRPr>
          </a:p>
        </p:txBody>
      </p:sp>
    </p:spTree>
  </p:cSld>
  <p:clrMapOvr>
    <a:masterClrMapping/>
  </p:clrMapOvr>
  <p:transition>
    <p:dissolve/>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6083" name="TextBox 9"/>
          <p:cNvSpPr txBox="1"/>
          <p:nvPr/>
        </p:nvSpPr>
        <p:spPr>
          <a:xfrm>
            <a:off x="802005" y="576580"/>
            <a:ext cx="11127740" cy="2768600"/>
          </a:xfrm>
          <a:prstGeom prst="rect">
            <a:avLst/>
          </a:prstGeom>
          <a:noFill/>
          <a:ln w="9525">
            <a:noFill/>
          </a:ln>
        </p:spPr>
        <p:txBody>
          <a:bodyPr wrap="square">
            <a:spAutoFit/>
          </a:bodyPr>
          <a:lstStyle/>
          <a:p>
            <a:pPr>
              <a:lnSpc>
                <a:spcPct val="150000"/>
              </a:lnSpc>
            </a:pPr>
            <a:r>
              <a:rPr lang="zh-CN" altLang="en-US" sz="2400">
                <a:solidFill>
                  <a:srgbClr val="FF0000"/>
                </a:solidFill>
                <a:latin typeface="Times New Roman" pitchFamily="18" charset="0"/>
                <a:cs typeface="Times New Roman" panose="02020603050405020304" pitchFamily="18" charset="0"/>
              </a:rPr>
              <a:t>        </a:t>
            </a:r>
            <a:r>
              <a:rPr lang="zh-CN" altLang="en-US" sz="3200">
                <a:solidFill>
                  <a:srgbClr val="FF0000"/>
                </a:solidFill>
                <a:latin typeface="华文行楷" panose="02010800040101010101" charset="-122"/>
                <a:ea typeface="华文行楷" panose="02010800040101010101" charset="-122"/>
                <a:cs typeface="华文行楷" panose="02010800040101010101" charset="-122"/>
              </a:rPr>
              <a:t>   二、静电平衡与静电屏蔽</a:t>
            </a:r>
            <a:endParaRPr lang="zh-CN" altLang="en-US" sz="2800" b="0">
              <a:solidFill>
                <a:srgbClr val="FF0000"/>
              </a:solidFill>
              <a:latin typeface="Times New Roman" pitchFamily="18" charset="0"/>
              <a:cs typeface="Times New Roman" panose="02020603050405020304" pitchFamily="18" charset="0"/>
            </a:endParaRPr>
          </a:p>
          <a:p>
            <a:pPr>
              <a:lnSpc>
                <a:spcPct val="150000"/>
              </a:lnSpc>
            </a:pPr>
            <a:r>
              <a:rPr lang="en-US" altLang="zh-CN" sz="2800">
                <a:solidFill>
                  <a:srgbClr val="FF0000"/>
                </a:solidFill>
                <a:latin typeface="Times New Roman" pitchFamily="18" charset="0"/>
                <a:cs typeface="Times New Roman" panose="02020603050405020304" pitchFamily="18" charset="0"/>
              </a:rPr>
              <a:t>        1</a:t>
            </a:r>
            <a:r>
              <a:rPr lang="zh-CN" altLang="en-US" sz="2800">
                <a:solidFill>
                  <a:srgbClr val="FF0000"/>
                </a:solidFill>
                <a:latin typeface="Times New Roman" pitchFamily="18" charset="0"/>
                <a:cs typeface="Times New Roman" panose="02020603050405020304" pitchFamily="18" charset="0"/>
              </a:rPr>
              <a:t>．静电感应</a:t>
            </a:r>
            <a:endParaRPr lang="zh-CN" altLang="en-US" sz="2800" b="0">
              <a:solidFill>
                <a:srgbClr val="FF0000"/>
              </a:solidFill>
              <a:latin typeface="Times New Roman" pitchFamily="18" charset="0"/>
              <a:cs typeface="Times New Roman" panose="02020603050405020304" pitchFamily="18" charset="0"/>
            </a:endParaRPr>
          </a:p>
          <a:p>
            <a:pPr>
              <a:lnSpc>
                <a:spcPct val="150000"/>
              </a:lnSpc>
            </a:pPr>
            <a:r>
              <a:rPr lang="zh-CN" altLang="en-US" sz="2800">
                <a:latin typeface="Times New Roman" pitchFamily="18" charset="0"/>
                <a:cs typeface="Times New Roman" panose="02020603050405020304" pitchFamily="18" charset="0"/>
              </a:rPr>
              <a:t>       处在电场中的导体，其内部的</a:t>
            </a:r>
            <a:r>
              <a:rPr lang="zh-CN" altLang="en-US" sz="2800" u="sng">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受到电场力的作用，会向电场的</a:t>
            </a:r>
            <a:r>
              <a:rPr lang="zh-CN" altLang="en-US" sz="2800" u="sng">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方向做定向移动，从而使导体两端出现</a:t>
            </a:r>
            <a:r>
              <a:rPr lang="zh-CN" altLang="en-US" sz="2800" u="sng">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电荷的现象。</a:t>
            </a:r>
            <a:endParaRPr lang="zh-CN" altLang="en-US" sz="2800" b="0">
              <a:latin typeface="Times New Roman" pitchFamily="18" charset="0"/>
              <a:ea typeface="Times New Roman" panose="02020603050405020304" pitchFamily="18" charset="0"/>
            </a:endParaRPr>
          </a:p>
        </p:txBody>
      </p:sp>
      <p:sp>
        <p:nvSpPr>
          <p:cNvPr id="12" name="矩形 11"/>
          <p:cNvSpPr/>
          <p:nvPr/>
        </p:nvSpPr>
        <p:spPr>
          <a:xfrm>
            <a:off x="6134735" y="1961833"/>
            <a:ext cx="1402080" cy="460375"/>
          </a:xfrm>
          <a:prstGeom prst="rect">
            <a:avLst/>
          </a:prstGeom>
          <a:noFill/>
          <a:ln w="9525">
            <a:noFill/>
          </a:ln>
        </p:spPr>
        <p:txBody>
          <a:bodyPr wrap="none">
            <a:spAutoFit/>
          </a:bodyPr>
          <a:lstStyle/>
          <a:p>
            <a:r>
              <a:rPr lang="zh-CN" altLang="en-US" sz="2400">
                <a:solidFill>
                  <a:srgbClr val="FF0000"/>
                </a:solidFill>
                <a:latin typeface="Times New Roman" pitchFamily="18" charset="0"/>
                <a:cs typeface="Times New Roman" panose="02020603050405020304" pitchFamily="18" charset="0"/>
              </a:rPr>
              <a:t>自由电子</a:t>
            </a:r>
            <a:endParaRPr lang="zh-CN" altLang="en-US" b="0">
              <a:solidFill>
                <a:srgbClr val="FF0000"/>
              </a:solidFill>
              <a:latin typeface="Calibri"/>
            </a:endParaRPr>
          </a:p>
        </p:txBody>
      </p:sp>
      <p:sp>
        <p:nvSpPr>
          <p:cNvPr id="13" name="矩形 12"/>
          <p:cNvSpPr/>
          <p:nvPr/>
        </p:nvSpPr>
        <p:spPr>
          <a:xfrm>
            <a:off x="8564563" y="2594610"/>
            <a:ext cx="792480" cy="460375"/>
          </a:xfrm>
          <a:prstGeom prst="rect">
            <a:avLst/>
          </a:prstGeom>
          <a:noFill/>
          <a:ln w="9525">
            <a:noFill/>
          </a:ln>
        </p:spPr>
        <p:txBody>
          <a:bodyPr wrap="none">
            <a:spAutoFit/>
          </a:bodyPr>
          <a:lstStyle/>
          <a:p>
            <a:r>
              <a:rPr lang="zh-CN" altLang="en-US" sz="2400">
                <a:solidFill>
                  <a:srgbClr val="FF0000"/>
                </a:solidFill>
                <a:latin typeface="Times New Roman" pitchFamily="18" charset="0"/>
                <a:cs typeface="Times New Roman" panose="02020603050405020304" pitchFamily="18" charset="0"/>
              </a:rPr>
              <a:t>异种</a:t>
            </a:r>
            <a:endParaRPr lang="zh-CN" altLang="en-US" b="0">
              <a:solidFill>
                <a:srgbClr val="FF0000"/>
              </a:solidFill>
              <a:latin typeface="Calibri"/>
            </a:endParaRPr>
          </a:p>
        </p:txBody>
      </p:sp>
      <p:sp>
        <p:nvSpPr>
          <p:cNvPr id="46088" name="矩形 46087"/>
          <p:cNvSpPr/>
          <p:nvPr/>
        </p:nvSpPr>
        <p:spPr>
          <a:xfrm>
            <a:off x="1693863" y="2594610"/>
            <a:ext cx="792480" cy="460375"/>
          </a:xfrm>
          <a:prstGeom prst="rect">
            <a:avLst/>
          </a:prstGeom>
          <a:noFill/>
          <a:ln w="9525">
            <a:noFill/>
          </a:ln>
        </p:spPr>
        <p:txBody>
          <a:bodyPr wrap="none" anchor="t">
            <a:spAutoFit/>
          </a:bodyPr>
          <a:lstStyle/>
          <a:p>
            <a:r>
              <a:rPr lang="zh-CN" altLang="en-US" sz="2400">
                <a:solidFill>
                  <a:srgbClr val="FF0000"/>
                </a:solidFill>
                <a:latin typeface="Arial" pitchFamily="34" charset="0"/>
              </a:rPr>
              <a:t>相反</a:t>
            </a:r>
          </a:p>
        </p:txBody>
      </p:sp>
      <p:sp>
        <p:nvSpPr>
          <p:cNvPr id="49154" name="TextBox 7"/>
          <p:cNvSpPr txBox="1"/>
          <p:nvPr/>
        </p:nvSpPr>
        <p:spPr>
          <a:xfrm>
            <a:off x="690245" y="3843020"/>
            <a:ext cx="11239500" cy="1814830"/>
          </a:xfrm>
          <a:prstGeom prst="rect">
            <a:avLst/>
          </a:prstGeom>
          <a:noFill/>
          <a:ln w="9525">
            <a:noFill/>
          </a:ln>
        </p:spPr>
        <p:txBody>
          <a:bodyPr wrap="square">
            <a:spAutoFit/>
          </a:bodyPr>
          <a:lstStyle/>
          <a:p>
            <a:pPr>
              <a:lnSpc>
                <a:spcPct val="200000"/>
              </a:lnSpc>
            </a:pPr>
            <a:r>
              <a:rPr lang="en-US" altLang="zh-CN" sz="2400">
                <a:solidFill>
                  <a:srgbClr val="FF0000"/>
                </a:solidFill>
                <a:latin typeface="Times New Roman" pitchFamily="18" charset="0"/>
                <a:cs typeface="Times New Roman" panose="02020603050405020304" pitchFamily="18" charset="0"/>
              </a:rPr>
              <a:t>       </a:t>
            </a:r>
            <a:r>
              <a:rPr lang="en-US" altLang="zh-CN" sz="2800">
                <a:solidFill>
                  <a:srgbClr val="FF0000"/>
                </a:solidFill>
                <a:latin typeface="Times New Roman" pitchFamily="18" charset="0"/>
                <a:cs typeface="Times New Roman" panose="02020603050405020304" pitchFamily="18" charset="0"/>
              </a:rPr>
              <a:t>  [</a:t>
            </a:r>
            <a:r>
              <a:rPr lang="zh-CN" altLang="en-US" sz="2800">
                <a:solidFill>
                  <a:srgbClr val="FF0000"/>
                </a:solidFill>
                <a:latin typeface="Times New Roman" pitchFamily="18" charset="0"/>
                <a:cs typeface="Times New Roman" panose="02020603050405020304" pitchFamily="18" charset="0"/>
              </a:rPr>
              <a:t>关键一点</a:t>
            </a:r>
            <a:r>
              <a:rPr lang="en-US" altLang="zh-CN" sz="2800">
                <a:solidFill>
                  <a:srgbClr val="FF0000"/>
                </a:solidFill>
                <a:latin typeface="Times New Roman" pitchFamily="18" charset="0"/>
                <a:cs typeface="Times New Roman" panose="02020603050405020304" pitchFamily="18" charset="0"/>
              </a:rPr>
              <a:t>]</a:t>
            </a:r>
            <a:r>
              <a:rPr lang="zh-CN" altLang="en-US" sz="2800">
                <a:solidFill>
                  <a:srgbClr val="FF0000"/>
                </a:solidFill>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静电平衡状态的导体，内部场强为零，是两种电场叠加的结果。</a:t>
            </a:r>
            <a:endParaRPr lang="zh-CN" altLang="en-US" sz="2800" b="0">
              <a:latin typeface="Times New Roman" pitchFamily="18" charset="0"/>
              <a:ea typeface="Times New Roman" panose="02020603050405020304"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1"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2" nodeType="withEffect">
                                  <p:stCondLst>
                                    <p:cond delay="0"/>
                                  </p:stCondLst>
                                  <p:childTnLst>
                                    <p:set>
                                      <p:cBhvr>
                                        <p:cTn id="14" dur="1" fill="hold">
                                          <p:stCondLst>
                                            <p:cond delay="0"/>
                                          </p:stCondLst>
                                        </p:cTn>
                                        <p:tgtEl>
                                          <p:spTgt spid="46088"/>
                                        </p:tgtEl>
                                        <p:attrNameLst>
                                          <p:attrName>style.visibility</p:attrName>
                                        </p:attrNameLst>
                                      </p:cBhvr>
                                      <p:to>
                                        <p:strVal val="visible"/>
                                      </p:to>
                                    </p:set>
                                    <p:anim calcmode="lin" valueType="num">
                                      <p:cBhvr additive="base">
                                        <p:cTn id="15" dur="500" fill="hold"/>
                                        <p:tgtEl>
                                          <p:spTgt spid="46088"/>
                                        </p:tgtEl>
                                        <p:attrNameLst>
                                          <p:attrName>ppt_x</p:attrName>
                                        </p:attrNameLst>
                                      </p:cBhvr>
                                      <p:tavLst>
                                        <p:tav tm="0">
                                          <p:val>
                                            <p:strVal val="#ppt_x"/>
                                          </p:val>
                                        </p:tav>
                                        <p:tav tm="100000">
                                          <p:val>
                                            <p:strVal val="#ppt_x"/>
                                          </p:val>
                                        </p:tav>
                                      </p:tavLst>
                                    </p:anim>
                                    <p:anim calcmode="lin" valueType="num">
                                      <p:cBhvr additive="base">
                                        <p:cTn id="16" dur="500" fill="hold"/>
                                        <p:tgtEl>
                                          <p:spTgt spid="460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1"/>
      <p:bldP spid="46088" grpId="2"/>
    </p:bldLst>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7106" name="TextBox 5"/>
          <p:cNvSpPr txBox="1"/>
          <p:nvPr/>
        </p:nvSpPr>
        <p:spPr>
          <a:xfrm>
            <a:off x="585470" y="441325"/>
            <a:ext cx="10753090" cy="3969385"/>
          </a:xfrm>
          <a:prstGeom prst="rect">
            <a:avLst/>
          </a:prstGeom>
          <a:noFill/>
          <a:ln w="9525">
            <a:noFill/>
          </a:ln>
        </p:spPr>
        <p:txBody>
          <a:bodyPr wrap="square">
            <a:spAutoFit/>
          </a:bodyPr>
          <a:lstStyle/>
          <a:p>
            <a:pPr>
              <a:lnSpc>
                <a:spcPct val="150000"/>
              </a:lnSpc>
            </a:pPr>
            <a:r>
              <a:rPr lang="en-US" altLang="zh-CN" sz="2800">
                <a:solidFill>
                  <a:srgbClr val="FF0000"/>
                </a:solidFill>
                <a:latin typeface="Times New Roman" pitchFamily="18" charset="0"/>
                <a:cs typeface="Times New Roman" panose="02020603050405020304" pitchFamily="18" charset="0"/>
              </a:rPr>
              <a:t>2</a:t>
            </a:r>
            <a:r>
              <a:rPr lang="zh-CN" altLang="en-US" sz="2800">
                <a:solidFill>
                  <a:srgbClr val="FF0000"/>
                </a:solidFill>
                <a:latin typeface="Times New Roman" pitchFamily="18" charset="0"/>
                <a:cs typeface="Times New Roman" panose="02020603050405020304" pitchFamily="18" charset="0"/>
              </a:rPr>
              <a:t>．静电平衡</a:t>
            </a:r>
            <a:endParaRPr lang="zh-CN" altLang="en-US" sz="2800" b="0">
              <a:solidFill>
                <a:srgbClr val="FF0000"/>
              </a:solidFill>
              <a:latin typeface="Times New Roman" pitchFamily="18" charset="0"/>
              <a:cs typeface="Times New Roman" panose="02020603050405020304" pitchFamily="18" charset="0"/>
            </a:endParaRPr>
          </a:p>
          <a:p>
            <a:pPr>
              <a:lnSpc>
                <a:spcPct val="150000"/>
              </a:lnSpc>
            </a:pPr>
            <a:r>
              <a:rPr lang="en-US" altLang="zh-CN" sz="2800">
                <a:latin typeface="Times New Roman" pitchFamily="18" charset="0"/>
                <a:cs typeface="Times New Roman" panose="02020603050405020304" pitchFamily="18" charset="0"/>
              </a:rPr>
              <a:t>(1)</a:t>
            </a:r>
            <a:r>
              <a:rPr lang="zh-CN" altLang="en-US" sz="2800">
                <a:latin typeface="Times New Roman" pitchFamily="18" charset="0"/>
                <a:cs typeface="Times New Roman" panose="02020603050405020304" pitchFamily="18" charset="0"/>
              </a:rPr>
              <a:t>定义：导体中没有电荷</a:t>
            </a:r>
            <a:r>
              <a:rPr lang="zh-CN" altLang="en-US" sz="2800" u="sng">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的状态。</a:t>
            </a:r>
            <a:endParaRPr lang="zh-CN" altLang="en-US" sz="2800" b="0">
              <a:latin typeface="Times New Roman" pitchFamily="18" charset="0"/>
              <a:cs typeface="Times New Roman" panose="02020603050405020304" pitchFamily="18" charset="0"/>
            </a:endParaRPr>
          </a:p>
          <a:p>
            <a:pPr>
              <a:lnSpc>
                <a:spcPct val="150000"/>
              </a:lnSpc>
            </a:pPr>
            <a:r>
              <a:rPr lang="en-US" altLang="zh-CN" sz="2800">
                <a:latin typeface="Times New Roman" pitchFamily="18" charset="0"/>
                <a:cs typeface="Times New Roman" panose="02020603050405020304" pitchFamily="18" charset="0"/>
              </a:rPr>
              <a:t>(2)</a:t>
            </a:r>
            <a:r>
              <a:rPr lang="zh-CN" altLang="en-US" sz="2800">
                <a:latin typeface="Times New Roman" pitchFamily="18" charset="0"/>
                <a:cs typeface="Times New Roman" panose="02020603050405020304" pitchFamily="18" charset="0"/>
              </a:rPr>
              <a:t>特点：</a:t>
            </a:r>
            <a:endParaRPr lang="zh-CN" altLang="en-US" sz="2800" b="0">
              <a:latin typeface="Times New Roman" pitchFamily="18" charset="0"/>
              <a:cs typeface="Times New Roman" panose="02020603050405020304" pitchFamily="18" charset="0"/>
            </a:endParaRPr>
          </a:p>
          <a:p>
            <a:pPr>
              <a:lnSpc>
                <a:spcPct val="150000"/>
              </a:lnSpc>
            </a:pPr>
            <a:r>
              <a:rPr lang="zh-CN" altLang="en-US" sz="2800">
                <a:latin typeface="Times New Roman" pitchFamily="18" charset="0"/>
                <a:cs typeface="Times New Roman" panose="02020603050405020304" pitchFamily="18" charset="0"/>
              </a:rPr>
              <a:t>①导体内部场强处处为</a:t>
            </a:r>
            <a:r>
              <a:rPr lang="zh-CN" altLang="en-US" sz="2800" u="sng">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a:t>
            </a:r>
            <a:endParaRPr lang="zh-CN" altLang="en-US" sz="2800" b="0">
              <a:latin typeface="Times New Roman" pitchFamily="18" charset="0"/>
              <a:cs typeface="Times New Roman" panose="02020603050405020304" pitchFamily="18" charset="0"/>
            </a:endParaRPr>
          </a:p>
          <a:p>
            <a:pPr>
              <a:lnSpc>
                <a:spcPct val="150000"/>
              </a:lnSpc>
            </a:pPr>
            <a:r>
              <a:rPr lang="zh-CN" altLang="en-US" sz="2800">
                <a:latin typeface="Times New Roman" pitchFamily="18" charset="0"/>
                <a:cs typeface="Times New Roman" panose="02020603050405020304" pitchFamily="18" charset="0"/>
              </a:rPr>
              <a:t>②电荷只分布在导体的</a:t>
            </a:r>
            <a:r>
              <a:rPr lang="zh-CN" altLang="en-US" sz="2800" u="sng">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上。</a:t>
            </a:r>
            <a:endParaRPr lang="zh-CN" altLang="en-US" sz="2800" b="0">
              <a:latin typeface="Times New Roman" pitchFamily="18" charset="0"/>
              <a:cs typeface="Times New Roman" panose="02020603050405020304" pitchFamily="18" charset="0"/>
            </a:endParaRPr>
          </a:p>
          <a:p>
            <a:pPr>
              <a:lnSpc>
                <a:spcPct val="150000"/>
              </a:lnSpc>
            </a:pPr>
            <a:r>
              <a:rPr lang="zh-CN" altLang="en-US" sz="2800">
                <a:latin typeface="Times New Roman" pitchFamily="18" charset="0"/>
                <a:cs typeface="Times New Roman" panose="02020603050405020304" pitchFamily="18" charset="0"/>
              </a:rPr>
              <a:t>③表面上任何一点的场强方向跟该点的表面垂直。</a:t>
            </a:r>
            <a:endParaRPr lang="zh-CN" altLang="en-US" sz="2800" b="0">
              <a:latin typeface="Times New Roman" pitchFamily="18" charset="0"/>
              <a:ea typeface="Times New Roman" panose="02020603050405020304" pitchFamily="18" charset="0"/>
            </a:endParaRPr>
          </a:p>
        </p:txBody>
      </p:sp>
      <p:sp>
        <p:nvSpPr>
          <p:cNvPr id="11" name="矩形 10"/>
          <p:cNvSpPr/>
          <p:nvPr/>
        </p:nvSpPr>
        <p:spPr>
          <a:xfrm>
            <a:off x="4732020" y="1250633"/>
            <a:ext cx="792480" cy="460375"/>
          </a:xfrm>
          <a:prstGeom prst="rect">
            <a:avLst/>
          </a:prstGeom>
          <a:noFill/>
          <a:ln w="9525">
            <a:noFill/>
          </a:ln>
        </p:spPr>
        <p:txBody>
          <a:bodyPr wrap="none">
            <a:spAutoFit/>
          </a:bodyPr>
          <a:lstStyle/>
          <a:p>
            <a:r>
              <a:rPr lang="zh-CN" altLang="en-US" sz="2400">
                <a:solidFill>
                  <a:srgbClr val="FF0000"/>
                </a:solidFill>
                <a:latin typeface="Times New Roman" pitchFamily="18" charset="0"/>
                <a:cs typeface="Times New Roman" panose="02020603050405020304" pitchFamily="18" charset="0"/>
              </a:rPr>
              <a:t>移动</a:t>
            </a:r>
            <a:endParaRPr lang="zh-CN" altLang="en-US" b="0">
              <a:solidFill>
                <a:srgbClr val="FF0000"/>
              </a:solidFill>
              <a:latin typeface="Calibri"/>
            </a:endParaRPr>
          </a:p>
        </p:txBody>
      </p:sp>
      <p:sp>
        <p:nvSpPr>
          <p:cNvPr id="12" name="矩形 11"/>
          <p:cNvSpPr/>
          <p:nvPr/>
        </p:nvSpPr>
        <p:spPr>
          <a:xfrm>
            <a:off x="4274185" y="3087688"/>
            <a:ext cx="1097280" cy="460375"/>
          </a:xfrm>
          <a:prstGeom prst="rect">
            <a:avLst/>
          </a:prstGeom>
          <a:noFill/>
          <a:ln w="9525">
            <a:noFill/>
          </a:ln>
        </p:spPr>
        <p:txBody>
          <a:bodyPr wrap="none">
            <a:spAutoFit/>
          </a:bodyPr>
          <a:lstStyle/>
          <a:p>
            <a:r>
              <a:rPr lang="zh-CN" altLang="en-US" sz="2400">
                <a:solidFill>
                  <a:srgbClr val="FF0000"/>
                </a:solidFill>
                <a:latin typeface="Times New Roman" pitchFamily="18" charset="0"/>
                <a:cs typeface="Times New Roman" panose="02020603050405020304" pitchFamily="18" charset="0"/>
              </a:rPr>
              <a:t>外表面</a:t>
            </a:r>
            <a:endParaRPr lang="zh-CN" altLang="en-US" b="0">
              <a:solidFill>
                <a:srgbClr val="FF0000"/>
              </a:solidFill>
              <a:latin typeface="Calibri"/>
            </a:endParaRPr>
          </a:p>
        </p:txBody>
      </p:sp>
      <p:sp>
        <p:nvSpPr>
          <p:cNvPr id="13" name="矩形 12"/>
          <p:cNvSpPr/>
          <p:nvPr/>
        </p:nvSpPr>
        <p:spPr>
          <a:xfrm>
            <a:off x="4372928" y="2533333"/>
            <a:ext cx="487680" cy="460375"/>
          </a:xfrm>
          <a:prstGeom prst="rect">
            <a:avLst/>
          </a:prstGeom>
          <a:noFill/>
          <a:ln w="9525">
            <a:noFill/>
          </a:ln>
        </p:spPr>
        <p:txBody>
          <a:bodyPr wrap="none">
            <a:spAutoFit/>
          </a:bodyPr>
          <a:lstStyle/>
          <a:p>
            <a:r>
              <a:rPr lang="zh-CN" altLang="en-US" sz="2400">
                <a:solidFill>
                  <a:srgbClr val="FF0000"/>
                </a:solidFill>
                <a:latin typeface="Times New Roman" pitchFamily="18" charset="0"/>
                <a:cs typeface="Times New Roman" panose="02020603050405020304" pitchFamily="18" charset="0"/>
              </a:rPr>
              <a:t>零</a:t>
            </a:r>
            <a:endParaRPr lang="zh-CN" altLang="en-US" b="0">
              <a:solidFill>
                <a:srgbClr val="FF0000"/>
              </a:solidFill>
              <a:latin typeface="Calibri"/>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2"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4" fill="hold" grpId="1"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1"/>
      <p:bldP spid="13" grpId="2"/>
    </p:bldLst>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8130" name="TextBox 12"/>
          <p:cNvSpPr txBox="1"/>
          <p:nvPr/>
        </p:nvSpPr>
        <p:spPr>
          <a:xfrm>
            <a:off x="534035" y="1101725"/>
            <a:ext cx="11280140" cy="3969385"/>
          </a:xfrm>
          <a:prstGeom prst="rect">
            <a:avLst/>
          </a:prstGeom>
          <a:noFill/>
          <a:ln w="9525">
            <a:noFill/>
          </a:ln>
        </p:spPr>
        <p:txBody>
          <a:bodyPr wrap="square">
            <a:spAutoFit/>
          </a:bodyPr>
          <a:lstStyle/>
          <a:p>
            <a:pPr>
              <a:lnSpc>
                <a:spcPct val="150000"/>
              </a:lnSpc>
            </a:pPr>
            <a:r>
              <a:rPr lang="en-US" altLang="zh-CN" sz="2400">
                <a:solidFill>
                  <a:srgbClr val="FF0000"/>
                </a:solidFill>
                <a:latin typeface="Times New Roman" pitchFamily="18" charset="0"/>
                <a:cs typeface="Times New Roman" panose="02020603050405020304" pitchFamily="18" charset="0"/>
              </a:rPr>
              <a:t>     </a:t>
            </a:r>
            <a:r>
              <a:rPr lang="en-US" altLang="zh-CN" sz="2800">
                <a:solidFill>
                  <a:srgbClr val="FF0000"/>
                </a:solidFill>
                <a:latin typeface="Times New Roman" pitchFamily="18" charset="0"/>
                <a:cs typeface="Times New Roman" panose="02020603050405020304" pitchFamily="18" charset="0"/>
              </a:rPr>
              <a:t>  3</a:t>
            </a:r>
            <a:r>
              <a:rPr lang="zh-CN" altLang="en-US" sz="2800">
                <a:solidFill>
                  <a:srgbClr val="FF0000"/>
                </a:solidFill>
                <a:latin typeface="Times New Roman" pitchFamily="18" charset="0"/>
                <a:cs typeface="Times New Roman" panose="02020603050405020304" pitchFamily="18" charset="0"/>
              </a:rPr>
              <a:t>．静电屏蔽</a:t>
            </a:r>
            <a:endParaRPr lang="zh-CN" altLang="en-US" sz="2800" b="0">
              <a:solidFill>
                <a:srgbClr val="FF0000"/>
              </a:solidFill>
              <a:latin typeface="Times New Roman" pitchFamily="18" charset="0"/>
              <a:cs typeface="Times New Roman" panose="02020603050405020304" pitchFamily="18" charset="0"/>
            </a:endParaRPr>
          </a:p>
          <a:p>
            <a:pPr>
              <a:lnSpc>
                <a:spcPct val="150000"/>
              </a:lnSpc>
            </a:pPr>
            <a:r>
              <a:rPr lang="en-US" altLang="zh-CN" sz="2800">
                <a:latin typeface="Times New Roman" pitchFamily="18" charset="0"/>
                <a:cs typeface="Times New Roman" panose="02020603050405020304" pitchFamily="18" charset="0"/>
              </a:rPr>
              <a:t>       (1)</a:t>
            </a:r>
            <a:r>
              <a:rPr lang="zh-CN" altLang="en-US" sz="2800">
                <a:latin typeface="Times New Roman" pitchFamily="18" charset="0"/>
                <a:cs typeface="Times New Roman" panose="02020603050405020304" pitchFamily="18" charset="0"/>
              </a:rPr>
              <a:t>定义：当中空的导体达到</a:t>
            </a:r>
            <a:r>
              <a:rPr lang="zh-CN" altLang="en-US" sz="2800" u="sng">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时，内部无电场，因而导体的外壳会对其</a:t>
            </a:r>
            <a:r>
              <a:rPr lang="zh-CN" altLang="en-US" sz="2800" u="sng">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起屏蔽作用，使它内部不受</a:t>
            </a:r>
            <a:r>
              <a:rPr lang="zh-CN" altLang="en-US" sz="2800" u="sng">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影响的现象。</a:t>
            </a:r>
            <a:endParaRPr lang="zh-CN" altLang="en-US" sz="2800" b="0">
              <a:latin typeface="Times New Roman" pitchFamily="18" charset="0"/>
              <a:cs typeface="Times New Roman" panose="02020603050405020304" pitchFamily="18" charset="0"/>
            </a:endParaRPr>
          </a:p>
          <a:p>
            <a:pPr>
              <a:lnSpc>
                <a:spcPct val="150000"/>
              </a:lnSpc>
            </a:pPr>
            <a:r>
              <a:rPr lang="en-US" altLang="zh-CN" sz="2800">
                <a:latin typeface="Times New Roman" pitchFamily="18" charset="0"/>
                <a:cs typeface="Times New Roman" panose="02020603050405020304" pitchFamily="18" charset="0"/>
              </a:rPr>
              <a:t>       (2)</a:t>
            </a:r>
            <a:r>
              <a:rPr lang="zh-CN" altLang="en-US" sz="2800">
                <a:latin typeface="Times New Roman" pitchFamily="18" charset="0"/>
                <a:cs typeface="Times New Roman" panose="02020603050405020304" pitchFamily="18" charset="0"/>
              </a:rPr>
              <a:t>应用：电子仪器和电子设备外面都有</a:t>
            </a:r>
            <a:r>
              <a:rPr lang="zh-CN" altLang="en-US" sz="2800" u="sng">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，通信电缆外面包有一层</a:t>
            </a:r>
            <a:r>
              <a:rPr lang="zh-CN" altLang="en-US" sz="2800" u="sng">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，高压线路的检修人员要穿</a:t>
            </a:r>
            <a:r>
              <a:rPr lang="zh-CN" altLang="en-US" sz="2800" u="sng">
                <a:latin typeface="Times New Roman" pitchFamily="18" charset="0"/>
                <a:cs typeface="Times New Roman" panose="02020603050405020304" pitchFamily="18" charset="0"/>
              </a:rPr>
              <a:t>               </a:t>
            </a:r>
            <a:r>
              <a:rPr lang="zh-CN" altLang="en-US" sz="2800">
                <a:latin typeface="Times New Roman" pitchFamily="18" charset="0"/>
                <a:cs typeface="Times New Roman" panose="02020603050405020304" pitchFamily="18" charset="0"/>
              </a:rPr>
              <a:t>等，都是利用静电屏蔽现象消除外电场的影响。</a:t>
            </a:r>
            <a:endParaRPr lang="zh-CN" altLang="en-US" sz="2800" b="0">
              <a:latin typeface="Times New Roman" pitchFamily="18" charset="0"/>
              <a:ea typeface="Times New Roman" panose="02020603050405020304" pitchFamily="18" charset="0"/>
            </a:endParaRPr>
          </a:p>
        </p:txBody>
      </p:sp>
      <p:sp>
        <p:nvSpPr>
          <p:cNvPr id="14" name="矩形 13"/>
          <p:cNvSpPr/>
          <p:nvPr/>
        </p:nvSpPr>
        <p:spPr>
          <a:xfrm>
            <a:off x="5663883" y="1825625"/>
            <a:ext cx="1402080" cy="460375"/>
          </a:xfrm>
          <a:prstGeom prst="rect">
            <a:avLst/>
          </a:prstGeom>
          <a:noFill/>
          <a:ln w="9525">
            <a:noFill/>
          </a:ln>
        </p:spPr>
        <p:txBody>
          <a:bodyPr wrap="none">
            <a:spAutoFit/>
          </a:bodyPr>
          <a:lstStyle/>
          <a:p>
            <a:r>
              <a:rPr lang="zh-CN" altLang="en-US" sz="2400">
                <a:solidFill>
                  <a:srgbClr val="FF0000"/>
                </a:solidFill>
                <a:latin typeface="Times New Roman" pitchFamily="18" charset="0"/>
                <a:cs typeface="Times New Roman" panose="02020603050405020304" pitchFamily="18" charset="0"/>
              </a:rPr>
              <a:t>静电平衡</a:t>
            </a:r>
            <a:endParaRPr lang="zh-CN" altLang="en-US" b="0">
              <a:solidFill>
                <a:srgbClr val="FF0000"/>
              </a:solidFill>
              <a:latin typeface="Calibri"/>
            </a:endParaRPr>
          </a:p>
        </p:txBody>
      </p:sp>
      <p:sp>
        <p:nvSpPr>
          <p:cNvPr id="15" name="矩形 14"/>
          <p:cNvSpPr/>
          <p:nvPr/>
        </p:nvSpPr>
        <p:spPr>
          <a:xfrm>
            <a:off x="2666048" y="2522538"/>
            <a:ext cx="792480" cy="460375"/>
          </a:xfrm>
          <a:prstGeom prst="rect">
            <a:avLst/>
          </a:prstGeom>
          <a:noFill/>
          <a:ln w="9525">
            <a:noFill/>
          </a:ln>
        </p:spPr>
        <p:txBody>
          <a:bodyPr wrap="none">
            <a:spAutoFit/>
          </a:bodyPr>
          <a:lstStyle/>
          <a:p>
            <a:r>
              <a:rPr lang="zh-CN" altLang="en-US" sz="2400">
                <a:solidFill>
                  <a:srgbClr val="FF0000"/>
                </a:solidFill>
                <a:latin typeface="Times New Roman" pitchFamily="18" charset="0"/>
                <a:cs typeface="Times New Roman" panose="02020603050405020304" pitchFamily="18" charset="0"/>
              </a:rPr>
              <a:t>电场</a:t>
            </a:r>
            <a:endParaRPr lang="zh-CN" altLang="en-US" b="0">
              <a:solidFill>
                <a:srgbClr val="FF0000"/>
              </a:solidFill>
              <a:latin typeface="Calibri"/>
            </a:endParaRPr>
          </a:p>
        </p:txBody>
      </p:sp>
      <p:sp>
        <p:nvSpPr>
          <p:cNvPr id="19" name="矩形 18"/>
          <p:cNvSpPr/>
          <p:nvPr/>
        </p:nvSpPr>
        <p:spPr>
          <a:xfrm>
            <a:off x="7467600" y="3198178"/>
            <a:ext cx="1097280" cy="460375"/>
          </a:xfrm>
          <a:prstGeom prst="rect">
            <a:avLst/>
          </a:prstGeom>
          <a:noFill/>
          <a:ln w="9525">
            <a:noFill/>
          </a:ln>
        </p:spPr>
        <p:txBody>
          <a:bodyPr wrap="none">
            <a:spAutoFit/>
          </a:bodyPr>
          <a:lstStyle/>
          <a:p>
            <a:r>
              <a:rPr lang="zh-CN" altLang="en-US" sz="2400">
                <a:solidFill>
                  <a:srgbClr val="FF0000"/>
                </a:solidFill>
                <a:latin typeface="Times New Roman" pitchFamily="18" charset="0"/>
                <a:cs typeface="Times New Roman" panose="02020603050405020304" pitchFamily="18" charset="0"/>
              </a:rPr>
              <a:t>金属壳</a:t>
            </a:r>
            <a:endParaRPr lang="zh-CN" altLang="en-US" b="0">
              <a:solidFill>
                <a:srgbClr val="FF0000"/>
              </a:solidFill>
              <a:latin typeface="Calibri"/>
            </a:endParaRPr>
          </a:p>
        </p:txBody>
      </p:sp>
      <p:sp>
        <p:nvSpPr>
          <p:cNvPr id="20" name="矩形 19"/>
          <p:cNvSpPr/>
          <p:nvPr/>
        </p:nvSpPr>
        <p:spPr>
          <a:xfrm>
            <a:off x="7772400" y="2522855"/>
            <a:ext cx="792480" cy="460375"/>
          </a:xfrm>
          <a:prstGeom prst="rect">
            <a:avLst/>
          </a:prstGeom>
          <a:noFill/>
          <a:ln w="9525">
            <a:noFill/>
          </a:ln>
        </p:spPr>
        <p:txBody>
          <a:bodyPr wrap="none">
            <a:spAutoFit/>
          </a:bodyPr>
          <a:lstStyle/>
          <a:p>
            <a:r>
              <a:rPr lang="zh-CN" altLang="en-US" sz="2400">
                <a:solidFill>
                  <a:srgbClr val="FF0000"/>
                </a:solidFill>
                <a:latin typeface="Times New Roman" pitchFamily="18" charset="0"/>
                <a:cs typeface="Times New Roman" panose="02020603050405020304" pitchFamily="18" charset="0"/>
              </a:rPr>
              <a:t>内部</a:t>
            </a:r>
            <a:endParaRPr lang="zh-CN" altLang="en-US" b="0">
              <a:solidFill>
                <a:srgbClr val="FF0000"/>
              </a:solidFill>
              <a:latin typeface="Calibri"/>
            </a:endParaRPr>
          </a:p>
        </p:txBody>
      </p:sp>
      <p:sp>
        <p:nvSpPr>
          <p:cNvPr id="21" name="矩形 20"/>
          <p:cNvSpPr/>
          <p:nvPr/>
        </p:nvSpPr>
        <p:spPr>
          <a:xfrm>
            <a:off x="1743075" y="3767138"/>
            <a:ext cx="1097280" cy="460375"/>
          </a:xfrm>
          <a:prstGeom prst="rect">
            <a:avLst/>
          </a:prstGeom>
          <a:noFill/>
          <a:ln w="9525">
            <a:noFill/>
          </a:ln>
        </p:spPr>
        <p:txBody>
          <a:bodyPr wrap="none">
            <a:spAutoFit/>
          </a:bodyPr>
          <a:lstStyle/>
          <a:p>
            <a:r>
              <a:rPr lang="zh-CN" altLang="en-US" sz="2400">
                <a:solidFill>
                  <a:srgbClr val="FF0000"/>
                </a:solidFill>
                <a:latin typeface="Times New Roman" pitchFamily="18" charset="0"/>
                <a:cs typeface="Times New Roman" panose="02020603050405020304" pitchFamily="18" charset="0"/>
              </a:rPr>
              <a:t>金属网</a:t>
            </a:r>
            <a:endParaRPr lang="zh-CN" altLang="en-US" b="0">
              <a:solidFill>
                <a:srgbClr val="FF0000"/>
              </a:solidFill>
              <a:latin typeface="Calibri"/>
            </a:endParaRPr>
          </a:p>
        </p:txBody>
      </p:sp>
      <p:sp>
        <p:nvSpPr>
          <p:cNvPr id="22" name="矩形 21"/>
          <p:cNvSpPr/>
          <p:nvPr/>
        </p:nvSpPr>
        <p:spPr>
          <a:xfrm>
            <a:off x="7065963" y="3767455"/>
            <a:ext cx="1097280" cy="460375"/>
          </a:xfrm>
          <a:prstGeom prst="rect">
            <a:avLst/>
          </a:prstGeom>
          <a:noFill/>
          <a:ln w="9525">
            <a:noFill/>
          </a:ln>
        </p:spPr>
        <p:txBody>
          <a:bodyPr wrap="none">
            <a:spAutoFit/>
          </a:bodyPr>
          <a:lstStyle/>
          <a:p>
            <a:r>
              <a:rPr lang="zh-CN" altLang="en-US" sz="2400">
                <a:solidFill>
                  <a:srgbClr val="FF0000"/>
                </a:solidFill>
                <a:latin typeface="Times New Roman" pitchFamily="18" charset="0"/>
                <a:cs typeface="Times New Roman" panose="02020603050405020304" pitchFamily="18" charset="0"/>
              </a:rPr>
              <a:t>屏蔽服</a:t>
            </a:r>
            <a:endParaRPr lang="zh-CN" altLang="en-US" b="0">
              <a:solidFill>
                <a:srgbClr val="FF0000"/>
              </a:solidFill>
              <a:latin typeface="Calibri"/>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5"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par>
                                <p:cTn id="9" presetID="2" presetClass="entr" presetSubtype="4" fill="hold" grpId="4"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ppt_x"/>
                                          </p:val>
                                        </p:tav>
                                        <p:tav tm="100000">
                                          <p:val>
                                            <p:strVal val="#ppt_x"/>
                                          </p:val>
                                        </p:tav>
                                      </p:tavLst>
                                    </p:anim>
                                    <p:anim calcmode="lin" valueType="num">
                                      <p:cBhvr additive="base">
                                        <p:cTn id="12" dur="500" fill="hold"/>
                                        <p:tgtEl>
                                          <p:spTgt spid="21"/>
                                        </p:tgtEl>
                                        <p:attrNameLst>
                                          <p:attrName>ppt_y</p:attrName>
                                        </p:attrNameLst>
                                      </p:cBhvr>
                                      <p:tavLst>
                                        <p:tav tm="0">
                                          <p:val>
                                            <p:strVal val="1+#ppt_h/2"/>
                                          </p:val>
                                        </p:tav>
                                        <p:tav tm="100000">
                                          <p:val>
                                            <p:strVal val="#ppt_y"/>
                                          </p:val>
                                        </p:tav>
                                      </p:tavLst>
                                    </p:anim>
                                  </p:childTnLst>
                                </p:cTn>
                              </p:par>
                              <p:par>
                                <p:cTn id="13" presetID="2" presetClass="entr" presetSubtype="4" fill="hold" grpId="2"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500" fill="hold"/>
                                        <p:tgtEl>
                                          <p:spTgt spid="19"/>
                                        </p:tgtEl>
                                        <p:attrNameLst>
                                          <p:attrName>ppt_x</p:attrName>
                                        </p:attrNameLst>
                                      </p:cBhvr>
                                      <p:tavLst>
                                        <p:tav tm="0">
                                          <p:val>
                                            <p:strVal val="#ppt_x"/>
                                          </p:val>
                                        </p:tav>
                                        <p:tav tm="100000">
                                          <p:val>
                                            <p:strVal val="#ppt_x"/>
                                          </p:val>
                                        </p:tav>
                                      </p:tavLst>
                                    </p:anim>
                                    <p:anim calcmode="lin" valueType="num">
                                      <p:cBhvr additive="base">
                                        <p:cTn id="16" dur="500" fill="hold"/>
                                        <p:tgtEl>
                                          <p:spTgt spid="19"/>
                                        </p:tgtEl>
                                        <p:attrNameLst>
                                          <p:attrName>ppt_y</p:attrName>
                                        </p:attrNameLst>
                                      </p:cBhvr>
                                      <p:tavLst>
                                        <p:tav tm="0">
                                          <p:val>
                                            <p:strVal val="1+#ppt_h/2"/>
                                          </p:val>
                                        </p:tav>
                                        <p:tav tm="100000">
                                          <p:val>
                                            <p:strVal val="#ppt_y"/>
                                          </p:val>
                                        </p:tav>
                                      </p:tavLst>
                                    </p:anim>
                                  </p:childTnLst>
                                </p:cTn>
                              </p:par>
                              <p:par>
                                <p:cTn id="17" presetID="2" presetClass="entr" presetSubtype="4" fill="hold" grpId="1"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par>
                                <p:cTn id="21" presetID="2" presetClass="entr" presetSubtype="4" fill="hold" grpId="3" nodeType="with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500" fill="hold"/>
                                        <p:tgtEl>
                                          <p:spTgt spid="20"/>
                                        </p:tgtEl>
                                        <p:attrNameLst>
                                          <p:attrName>ppt_x</p:attrName>
                                        </p:attrNameLst>
                                      </p:cBhvr>
                                      <p:tavLst>
                                        <p:tav tm="0">
                                          <p:val>
                                            <p:strVal val="#ppt_x"/>
                                          </p:val>
                                        </p:tav>
                                        <p:tav tm="100000">
                                          <p:val>
                                            <p:strVal val="#ppt_x"/>
                                          </p:val>
                                        </p:tav>
                                      </p:tavLst>
                                    </p:anim>
                                    <p:anim calcmode="lin" valueType="num">
                                      <p:cBhvr additive="base">
                                        <p:cTn id="24" dur="500" fill="hold"/>
                                        <p:tgtEl>
                                          <p:spTgt spid="2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1"/>
      <p:bldP spid="19" grpId="2"/>
      <p:bldP spid="20" grpId="3"/>
      <p:bldP spid="21" grpId="4"/>
      <p:bldP spid="22" grpId="5"/>
    </p:bldLst>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62466" name="TextBox 2"/>
          <p:cNvSpPr txBox="1"/>
          <p:nvPr/>
        </p:nvSpPr>
        <p:spPr>
          <a:xfrm>
            <a:off x="410210" y="321310"/>
            <a:ext cx="11372215" cy="3969385"/>
          </a:xfrm>
          <a:prstGeom prst="rect">
            <a:avLst/>
          </a:prstGeom>
          <a:noFill/>
          <a:ln w="9525">
            <a:noFill/>
          </a:ln>
        </p:spPr>
        <p:txBody>
          <a:bodyPr wrap="square">
            <a:spAutoFit/>
          </a:bodyPr>
          <a:lstStyle/>
          <a:p>
            <a:pPr>
              <a:lnSpc>
                <a:spcPct val="150000"/>
              </a:lnSpc>
            </a:pPr>
            <a:r>
              <a:rPr lang="en-US" altLang="zh-CN" sz="2400">
                <a:solidFill>
                  <a:srgbClr val="FF0000"/>
                </a:solidFill>
                <a:latin typeface="Times New Roman" pitchFamily="18" charset="0"/>
                <a:cs typeface="Times New Roman" panose="02020603050405020304" pitchFamily="18" charset="0"/>
              </a:rPr>
              <a:t>       </a:t>
            </a:r>
            <a:r>
              <a:rPr lang="en-US" altLang="zh-CN" sz="2800">
                <a:solidFill>
                  <a:srgbClr val="FF0000"/>
                </a:solidFill>
                <a:latin typeface="Times New Roman" pitchFamily="18" charset="0"/>
                <a:cs typeface="Times New Roman" panose="02020603050405020304" pitchFamily="18" charset="0"/>
              </a:rPr>
              <a:t> 1</a:t>
            </a:r>
            <a:r>
              <a:rPr lang="zh-CN" altLang="en-US" sz="2800">
                <a:solidFill>
                  <a:srgbClr val="FF0000"/>
                </a:solidFill>
                <a:latin typeface="Times New Roman" pitchFamily="18" charset="0"/>
                <a:cs typeface="Times New Roman" panose="02020603050405020304" pitchFamily="18" charset="0"/>
              </a:rPr>
              <a:t>．静电感应现象的解释</a:t>
            </a:r>
            <a:endParaRPr lang="zh-CN" altLang="en-US" sz="2800" b="0">
              <a:solidFill>
                <a:srgbClr val="FF0000"/>
              </a:solidFill>
              <a:latin typeface="Times New Roman" pitchFamily="18" charset="0"/>
              <a:cs typeface="Times New Roman" panose="02020603050405020304" pitchFamily="18" charset="0"/>
            </a:endParaRPr>
          </a:p>
          <a:p>
            <a:pPr>
              <a:lnSpc>
                <a:spcPct val="150000"/>
              </a:lnSpc>
            </a:pPr>
            <a:r>
              <a:rPr lang="zh-CN" altLang="en-US" sz="2800">
                <a:latin typeface="Times New Roman" pitchFamily="18" charset="0"/>
                <a:cs typeface="Times New Roman" panose="02020603050405020304" pitchFamily="18" charset="0"/>
              </a:rPr>
              <a:t>       将呈电中性状态的金属导体放入场强为</a:t>
            </a:r>
            <a:r>
              <a:rPr lang="en-US" altLang="zh-CN" sz="2800" i="1">
                <a:latin typeface="Times New Roman" pitchFamily="18" charset="0"/>
                <a:cs typeface="Times New Roman" panose="02020603050405020304" pitchFamily="18" charset="0"/>
              </a:rPr>
              <a:t>E</a:t>
            </a:r>
            <a:r>
              <a:rPr lang="en-US" altLang="zh-CN" sz="2800" baseline="-25000">
                <a:latin typeface="Times New Roman" pitchFamily="18" charset="0"/>
                <a:cs typeface="Times New Roman" panose="02020603050405020304" pitchFamily="18" charset="0"/>
              </a:rPr>
              <a:t>0</a:t>
            </a:r>
            <a:r>
              <a:rPr lang="zh-CN" altLang="en-US" sz="2800">
                <a:latin typeface="Times New Roman" pitchFamily="18" charset="0"/>
                <a:cs typeface="Times New Roman" panose="02020603050405020304" pitchFamily="18" charset="0"/>
              </a:rPr>
              <a:t>的静电场中，导体内自由电子便受到与场强</a:t>
            </a:r>
            <a:r>
              <a:rPr lang="en-US" altLang="zh-CN" sz="2800" i="1">
                <a:latin typeface="Times New Roman" pitchFamily="18" charset="0"/>
                <a:cs typeface="Times New Roman" panose="02020603050405020304" pitchFamily="18" charset="0"/>
              </a:rPr>
              <a:t>E</a:t>
            </a:r>
            <a:r>
              <a:rPr lang="en-US" altLang="zh-CN" sz="2800" baseline="-25000">
                <a:latin typeface="Times New Roman" pitchFamily="18" charset="0"/>
                <a:cs typeface="Times New Roman" panose="02020603050405020304" pitchFamily="18" charset="0"/>
              </a:rPr>
              <a:t>0</a:t>
            </a:r>
            <a:r>
              <a:rPr lang="zh-CN" altLang="en-US" sz="2800">
                <a:latin typeface="Times New Roman" pitchFamily="18" charset="0"/>
                <a:cs typeface="Times New Roman" panose="02020603050405020304" pitchFamily="18" charset="0"/>
              </a:rPr>
              <a:t>方向相反的电场力作用，除了做无规则热运动，自由电子还要向电场</a:t>
            </a:r>
            <a:r>
              <a:rPr lang="en-US" altLang="zh-CN" sz="2800" i="1">
                <a:latin typeface="Times New Roman" pitchFamily="18" charset="0"/>
                <a:cs typeface="Times New Roman" panose="02020603050405020304" pitchFamily="18" charset="0"/>
              </a:rPr>
              <a:t>E</a:t>
            </a:r>
            <a:r>
              <a:rPr lang="en-US" altLang="zh-CN" sz="2800" baseline="-25000">
                <a:latin typeface="Times New Roman" pitchFamily="18" charset="0"/>
                <a:cs typeface="Times New Roman" panose="02020603050405020304" pitchFamily="18" charset="0"/>
              </a:rPr>
              <a:t>0</a:t>
            </a:r>
            <a:r>
              <a:rPr lang="zh-CN" altLang="en-US" sz="2800">
                <a:latin typeface="Times New Roman" pitchFamily="18" charset="0"/>
                <a:cs typeface="Times New Roman" panose="02020603050405020304" pitchFamily="18" charset="0"/>
              </a:rPr>
              <a:t>的反方向做定向移动，如图甲所示，并在导体的一个侧面集结，使该侧面出现负电荷，而相对的另一侧出现</a:t>
            </a:r>
            <a:r>
              <a:rPr lang="en-US" altLang="zh-CN" sz="2800">
                <a:latin typeface="Times New Roman" pitchFamily="18" charset="0"/>
                <a:cs typeface="Times New Roman" panose="02020603050405020304" pitchFamily="18" charset="0"/>
              </a:rPr>
              <a:t>“</a:t>
            </a:r>
            <a:r>
              <a:rPr lang="zh-CN" altLang="en-US" sz="2800">
                <a:latin typeface="Times New Roman" pitchFamily="18" charset="0"/>
                <a:cs typeface="Times New Roman" panose="02020603050405020304" pitchFamily="18" charset="0"/>
              </a:rPr>
              <a:t>过剩</a:t>
            </a:r>
            <a:r>
              <a:rPr lang="en-US" altLang="zh-CN" sz="2800">
                <a:latin typeface="Times New Roman" pitchFamily="18" charset="0"/>
                <a:cs typeface="Times New Roman" panose="02020603050405020304" pitchFamily="18" charset="0"/>
              </a:rPr>
              <a:t>”</a:t>
            </a:r>
            <a:r>
              <a:rPr lang="zh-CN" altLang="en-US" sz="2800">
                <a:latin typeface="Times New Roman" pitchFamily="18" charset="0"/>
                <a:cs typeface="Times New Roman" panose="02020603050405020304" pitchFamily="18" charset="0"/>
              </a:rPr>
              <a:t>的等量正电荷，如图乙所示。</a:t>
            </a:r>
            <a:endParaRPr lang="zh-CN" altLang="en-US" sz="2800" b="0">
              <a:latin typeface="Times New Roman" pitchFamily="18" charset="0"/>
              <a:ea typeface="Times New Roman" panose="02020603050405020304" pitchFamily="18" charset="0"/>
            </a:endParaRPr>
          </a:p>
        </p:txBody>
      </p:sp>
      <p:pic>
        <p:nvPicPr>
          <p:cNvPr id="63490" name="Picture 3" descr="F:\课件\鲁科版物理选修3-1（接关慧芳）\1-55.TIF"/>
          <p:cNvPicPr>
            <a:picLocks noChangeAspect="1"/>
          </p:cNvPicPr>
          <p:nvPr/>
        </p:nvPicPr>
        <p:blipFill>
          <a:blip r:embed="rId2"/>
          <a:stretch>
            <a:fillRect/>
          </a:stretch>
        </p:blipFill>
        <p:spPr>
          <a:xfrm>
            <a:off x="4872355" y="3651885"/>
            <a:ext cx="6318250" cy="3206115"/>
          </a:xfrm>
          <a:prstGeom prst="rect">
            <a:avLst/>
          </a:prstGeom>
          <a:noFill/>
          <a:ln w="9525">
            <a:noFill/>
          </a:ln>
        </p:spPr>
      </p:pic>
    </p:spTree>
  </p:cSld>
  <p:clrMapOvr>
    <a:masterClrMapping/>
  </p:clrMapOvr>
  <p:transition>
    <p:dissolve/>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64514" name="TextBox 2"/>
          <p:cNvSpPr txBox="1"/>
          <p:nvPr/>
        </p:nvSpPr>
        <p:spPr>
          <a:xfrm>
            <a:off x="218440" y="1979930"/>
            <a:ext cx="11468100" cy="4615815"/>
          </a:xfrm>
          <a:prstGeom prst="rect">
            <a:avLst/>
          </a:prstGeom>
          <a:noFill/>
          <a:ln w="9525">
            <a:noFill/>
          </a:ln>
        </p:spPr>
        <p:txBody>
          <a:bodyPr wrap="square">
            <a:spAutoFit/>
          </a:bodyPr>
          <a:lstStyle/>
          <a:p>
            <a:pPr>
              <a:lnSpc>
                <a:spcPct val="150000"/>
              </a:lnSpc>
            </a:pPr>
            <a:r>
              <a:rPr lang="en-US" altLang="zh-CN" sz="2400">
                <a:solidFill>
                  <a:srgbClr val="FF0000"/>
                </a:solidFill>
                <a:latin typeface="Times New Roman" pitchFamily="18" charset="0"/>
                <a:cs typeface="Times New Roman" panose="02020603050405020304" pitchFamily="18" charset="0"/>
              </a:rPr>
              <a:t>        </a:t>
            </a:r>
            <a:r>
              <a:rPr lang="en-US" altLang="zh-CN" sz="2800">
                <a:solidFill>
                  <a:srgbClr val="FF0000"/>
                </a:solidFill>
                <a:latin typeface="Times New Roman" pitchFamily="18" charset="0"/>
                <a:cs typeface="Times New Roman" panose="02020603050405020304" pitchFamily="18" charset="0"/>
              </a:rPr>
              <a:t>3</a:t>
            </a:r>
            <a:r>
              <a:rPr lang="zh-CN" altLang="en-US" sz="2800">
                <a:solidFill>
                  <a:srgbClr val="FF0000"/>
                </a:solidFill>
                <a:latin typeface="Times New Roman" pitchFamily="18" charset="0"/>
                <a:cs typeface="Times New Roman" panose="02020603050405020304" pitchFamily="18" charset="0"/>
              </a:rPr>
              <a:t>．导体静电平衡条件：</a:t>
            </a:r>
            <a:r>
              <a:rPr lang="en-US" altLang="zh-CN" sz="2800" i="1">
                <a:solidFill>
                  <a:srgbClr val="FF0000"/>
                </a:solidFill>
                <a:latin typeface="Times New Roman" pitchFamily="18" charset="0"/>
                <a:cs typeface="Times New Roman" panose="02020603050405020304" pitchFamily="18" charset="0"/>
              </a:rPr>
              <a:t>E</a:t>
            </a:r>
            <a:r>
              <a:rPr lang="zh-CN" altLang="en-US" sz="2800" baseline="-25000">
                <a:solidFill>
                  <a:srgbClr val="FF0000"/>
                </a:solidFill>
                <a:latin typeface="Times New Roman" pitchFamily="18" charset="0"/>
                <a:cs typeface="Times New Roman" panose="02020603050405020304" pitchFamily="18" charset="0"/>
              </a:rPr>
              <a:t>内</a:t>
            </a:r>
            <a:r>
              <a:rPr lang="zh-CN" altLang="en-US" sz="2800">
                <a:solidFill>
                  <a:srgbClr val="FF0000"/>
                </a:solidFill>
                <a:latin typeface="Times New Roman" pitchFamily="18" charset="0"/>
                <a:cs typeface="Times New Roman" panose="02020603050405020304" pitchFamily="18" charset="0"/>
              </a:rPr>
              <a:t>＝</a:t>
            </a:r>
            <a:r>
              <a:rPr lang="en-US" altLang="zh-CN" sz="2800">
                <a:solidFill>
                  <a:srgbClr val="FF0000"/>
                </a:solidFill>
                <a:latin typeface="Times New Roman" pitchFamily="18" charset="0"/>
                <a:cs typeface="Times New Roman" panose="02020603050405020304" pitchFamily="18" charset="0"/>
              </a:rPr>
              <a:t>0</a:t>
            </a:r>
            <a:endParaRPr lang="zh-CN" altLang="en-US" sz="2800" b="0">
              <a:solidFill>
                <a:srgbClr val="FF0000"/>
              </a:solidFill>
              <a:latin typeface="Times New Roman" pitchFamily="18" charset="0"/>
              <a:cs typeface="Times New Roman" panose="02020603050405020304" pitchFamily="18" charset="0"/>
            </a:endParaRPr>
          </a:p>
          <a:p>
            <a:pPr>
              <a:lnSpc>
                <a:spcPct val="150000"/>
              </a:lnSpc>
            </a:pPr>
            <a:r>
              <a:rPr lang="zh-CN" altLang="en-US" sz="2800">
                <a:latin typeface="Times New Roman" pitchFamily="18" charset="0"/>
                <a:cs typeface="Times New Roman" panose="02020603050405020304" pitchFamily="18" charset="0"/>
              </a:rPr>
              <a:t>        由于静电感应，在导体两侧出现等量异种电荷，在导体内部形成与场强</a:t>
            </a:r>
            <a:r>
              <a:rPr lang="en-US" altLang="zh-CN" sz="2800" i="1">
                <a:latin typeface="Times New Roman" pitchFamily="18" charset="0"/>
                <a:cs typeface="Times New Roman" panose="02020603050405020304" pitchFamily="18" charset="0"/>
              </a:rPr>
              <a:t>E</a:t>
            </a:r>
            <a:r>
              <a:rPr lang="en-US" altLang="zh-CN" sz="2800" baseline="-25000">
                <a:latin typeface="Times New Roman" pitchFamily="18" charset="0"/>
                <a:cs typeface="Times New Roman" panose="02020603050405020304" pitchFamily="18" charset="0"/>
              </a:rPr>
              <a:t>0</a:t>
            </a:r>
            <a:r>
              <a:rPr lang="zh-CN" altLang="en-US" sz="2800">
                <a:latin typeface="Times New Roman" pitchFamily="18" charset="0"/>
                <a:cs typeface="Times New Roman" panose="02020603050405020304" pitchFamily="18" charset="0"/>
              </a:rPr>
              <a:t>反向的场强</a:t>
            </a:r>
            <a:r>
              <a:rPr lang="en-US" altLang="zh-CN" sz="2800" i="1">
                <a:latin typeface="Times New Roman" pitchFamily="18" charset="0"/>
                <a:cs typeface="Times New Roman" panose="02020603050405020304" pitchFamily="18" charset="0"/>
              </a:rPr>
              <a:t>E</a:t>
            </a:r>
            <a:r>
              <a:rPr lang="en-US" altLang="zh-CN" sz="2800">
                <a:latin typeface="Times New Roman" pitchFamily="18" charset="0"/>
                <a:cs typeface="Times New Roman" panose="02020603050405020304" pitchFamily="18" charset="0"/>
              </a:rPr>
              <a:t>′</a:t>
            </a:r>
            <a:r>
              <a:rPr lang="zh-CN" altLang="en-US" sz="2800">
                <a:latin typeface="Times New Roman" pitchFamily="18" charset="0"/>
                <a:cs typeface="Times New Roman" panose="02020603050405020304" pitchFamily="18" charset="0"/>
              </a:rPr>
              <a:t>，在导体内任一点的场强可表示为：</a:t>
            </a:r>
            <a:endParaRPr lang="zh-CN" altLang="en-US" sz="2800" b="0">
              <a:latin typeface="Times New Roman" pitchFamily="18" charset="0"/>
              <a:cs typeface="Times New Roman" panose="02020603050405020304" pitchFamily="18" charset="0"/>
            </a:endParaRPr>
          </a:p>
          <a:p>
            <a:pPr>
              <a:lnSpc>
                <a:spcPct val="150000"/>
              </a:lnSpc>
            </a:pPr>
            <a:r>
              <a:rPr lang="en-US" altLang="zh-CN" sz="2800" i="1">
                <a:latin typeface="Times New Roman" pitchFamily="18" charset="0"/>
                <a:cs typeface="Times New Roman" panose="02020603050405020304" pitchFamily="18" charset="0"/>
              </a:rPr>
              <a:t>        E</a:t>
            </a:r>
            <a:r>
              <a:rPr lang="zh-CN" altLang="en-US" sz="2800" baseline="-25000">
                <a:latin typeface="Times New Roman" pitchFamily="18" charset="0"/>
                <a:cs typeface="Times New Roman" panose="02020603050405020304" pitchFamily="18" charset="0"/>
              </a:rPr>
              <a:t>内</a:t>
            </a:r>
            <a:r>
              <a:rPr lang="zh-CN" altLang="en-US" sz="2800">
                <a:latin typeface="Times New Roman" pitchFamily="18" charset="0"/>
                <a:cs typeface="Times New Roman" panose="02020603050405020304" pitchFamily="18" charset="0"/>
              </a:rPr>
              <a:t>＝</a:t>
            </a:r>
            <a:r>
              <a:rPr lang="en-US" altLang="zh-CN" sz="2800" i="1">
                <a:latin typeface="Times New Roman" pitchFamily="18" charset="0"/>
                <a:cs typeface="Times New Roman" panose="02020603050405020304" pitchFamily="18" charset="0"/>
              </a:rPr>
              <a:t>E</a:t>
            </a:r>
            <a:r>
              <a:rPr lang="en-US" altLang="zh-CN" sz="2800" baseline="-25000">
                <a:latin typeface="Times New Roman" pitchFamily="18" charset="0"/>
                <a:cs typeface="Times New Roman" panose="02020603050405020304" pitchFamily="18" charset="0"/>
              </a:rPr>
              <a:t>0</a:t>
            </a:r>
            <a:r>
              <a:rPr lang="zh-CN" altLang="en-US" sz="2800">
                <a:latin typeface="Times New Roman" pitchFamily="18" charset="0"/>
                <a:cs typeface="Times New Roman" panose="02020603050405020304" pitchFamily="18" charset="0"/>
              </a:rPr>
              <a:t>＋</a:t>
            </a:r>
            <a:r>
              <a:rPr lang="en-US" altLang="zh-CN" sz="2800" i="1">
                <a:latin typeface="Times New Roman" pitchFamily="18" charset="0"/>
                <a:cs typeface="Times New Roman" panose="02020603050405020304" pitchFamily="18" charset="0"/>
              </a:rPr>
              <a:t>E</a:t>
            </a:r>
            <a:r>
              <a:rPr lang="en-US" altLang="zh-CN" sz="2800">
                <a:latin typeface="Times New Roman" pitchFamily="18" charset="0"/>
                <a:cs typeface="Times New Roman" panose="02020603050405020304" pitchFamily="18" charset="0"/>
              </a:rPr>
              <a:t>′</a:t>
            </a:r>
            <a:r>
              <a:rPr lang="zh-CN" altLang="en-US" sz="2800">
                <a:latin typeface="Times New Roman" pitchFamily="18" charset="0"/>
                <a:cs typeface="Times New Roman" panose="02020603050405020304" pitchFamily="18" charset="0"/>
              </a:rPr>
              <a:t>。</a:t>
            </a:r>
            <a:endParaRPr lang="zh-CN" altLang="en-US" sz="2800" b="0">
              <a:latin typeface="Times New Roman" pitchFamily="18" charset="0"/>
              <a:cs typeface="Times New Roman" panose="02020603050405020304" pitchFamily="18" charset="0"/>
            </a:endParaRPr>
          </a:p>
          <a:p>
            <a:pPr>
              <a:lnSpc>
                <a:spcPct val="150000"/>
              </a:lnSpc>
            </a:pPr>
            <a:r>
              <a:rPr lang="zh-CN" altLang="en-US" sz="2800">
                <a:latin typeface="Times New Roman" pitchFamily="18" charset="0"/>
                <a:cs typeface="Times New Roman" panose="02020603050405020304" pitchFamily="18" charset="0"/>
              </a:rPr>
              <a:t>       因附加电场</a:t>
            </a:r>
            <a:r>
              <a:rPr lang="en-US" altLang="zh-CN" sz="2800" i="1">
                <a:latin typeface="Times New Roman" pitchFamily="18" charset="0"/>
                <a:cs typeface="Times New Roman" panose="02020603050405020304" pitchFamily="18" charset="0"/>
              </a:rPr>
              <a:t>E</a:t>
            </a:r>
            <a:r>
              <a:rPr lang="en-US" altLang="zh-CN" sz="2800">
                <a:latin typeface="Times New Roman" pitchFamily="18" charset="0"/>
                <a:cs typeface="Times New Roman" panose="02020603050405020304" pitchFamily="18" charset="0"/>
              </a:rPr>
              <a:t>′</a:t>
            </a:r>
            <a:r>
              <a:rPr lang="zh-CN" altLang="en-US" sz="2800">
                <a:latin typeface="Times New Roman" pitchFamily="18" charset="0"/>
                <a:cs typeface="Times New Roman" panose="02020603050405020304" pitchFamily="18" charset="0"/>
              </a:rPr>
              <a:t>与外电场</a:t>
            </a:r>
            <a:r>
              <a:rPr lang="en-US" altLang="zh-CN" sz="2800" i="1">
                <a:latin typeface="Times New Roman" pitchFamily="18" charset="0"/>
                <a:cs typeface="Times New Roman" panose="02020603050405020304" pitchFamily="18" charset="0"/>
              </a:rPr>
              <a:t>E</a:t>
            </a:r>
            <a:r>
              <a:rPr lang="en-US" altLang="zh-CN" sz="2800" baseline="-25000">
                <a:latin typeface="Times New Roman" pitchFamily="18" charset="0"/>
                <a:cs typeface="Times New Roman" panose="02020603050405020304" pitchFamily="18" charset="0"/>
              </a:rPr>
              <a:t>0</a:t>
            </a:r>
            <a:r>
              <a:rPr lang="zh-CN" altLang="en-US" sz="2800">
                <a:latin typeface="Times New Roman" pitchFamily="18" charset="0"/>
                <a:cs typeface="Times New Roman" panose="02020603050405020304" pitchFamily="18" charset="0"/>
              </a:rPr>
              <a:t>方向相反，叠加的结果削弱了导体内部的电场，随着导体两侧感应电荷继续增加，附加电场</a:t>
            </a:r>
            <a:r>
              <a:rPr lang="en-US" altLang="zh-CN" sz="2800" i="1">
                <a:latin typeface="Times New Roman" pitchFamily="18" charset="0"/>
                <a:cs typeface="Times New Roman" panose="02020603050405020304" pitchFamily="18" charset="0"/>
              </a:rPr>
              <a:t>E</a:t>
            </a:r>
            <a:r>
              <a:rPr lang="en-US" altLang="zh-CN" sz="2800">
                <a:latin typeface="Times New Roman" pitchFamily="18" charset="0"/>
                <a:cs typeface="Times New Roman" panose="02020603050405020304" pitchFamily="18" charset="0"/>
              </a:rPr>
              <a:t>′</a:t>
            </a:r>
            <a:r>
              <a:rPr lang="zh-CN" altLang="en-US" sz="2800">
                <a:latin typeface="Times New Roman" pitchFamily="18" charset="0"/>
                <a:cs typeface="Times New Roman" panose="02020603050405020304" pitchFamily="18" charset="0"/>
              </a:rPr>
              <a:t>增加，合场强</a:t>
            </a:r>
            <a:r>
              <a:rPr lang="en-US" altLang="zh-CN" sz="2800" i="1">
                <a:latin typeface="Times New Roman" pitchFamily="18" charset="0"/>
                <a:cs typeface="Times New Roman" panose="02020603050405020304" pitchFamily="18" charset="0"/>
              </a:rPr>
              <a:t>E</a:t>
            </a:r>
            <a:r>
              <a:rPr lang="zh-CN" altLang="en-US" sz="2800" baseline="-25000">
                <a:latin typeface="Times New Roman" pitchFamily="18" charset="0"/>
                <a:cs typeface="Times New Roman" panose="02020603050405020304" pitchFamily="18" charset="0"/>
              </a:rPr>
              <a:t>内</a:t>
            </a:r>
            <a:r>
              <a:rPr lang="zh-CN" altLang="en-US" sz="2800">
                <a:latin typeface="Times New Roman" pitchFamily="18" charset="0"/>
                <a:cs typeface="Times New Roman" panose="02020603050405020304" pitchFamily="18" charset="0"/>
              </a:rPr>
              <a:t>将逐渐减小。当</a:t>
            </a:r>
            <a:r>
              <a:rPr lang="en-US" altLang="zh-CN" sz="2800" i="1">
                <a:latin typeface="Times New Roman" pitchFamily="18" charset="0"/>
                <a:cs typeface="Times New Roman" panose="02020603050405020304" pitchFamily="18" charset="0"/>
              </a:rPr>
              <a:t>E</a:t>
            </a:r>
            <a:r>
              <a:rPr lang="zh-CN" altLang="en-US" sz="2800" baseline="-25000">
                <a:latin typeface="Times New Roman" pitchFamily="18" charset="0"/>
                <a:cs typeface="Times New Roman" panose="02020603050405020304" pitchFamily="18" charset="0"/>
              </a:rPr>
              <a:t>内</a:t>
            </a:r>
            <a:r>
              <a:rPr lang="zh-CN" altLang="en-US" sz="2800">
                <a:latin typeface="Times New Roman" pitchFamily="18" charset="0"/>
                <a:cs typeface="Times New Roman" panose="02020603050405020304" pitchFamily="18" charset="0"/>
              </a:rPr>
              <a:t>＝</a:t>
            </a:r>
            <a:r>
              <a:rPr lang="en-US" altLang="zh-CN" sz="2800">
                <a:latin typeface="Times New Roman" pitchFamily="18" charset="0"/>
                <a:cs typeface="Times New Roman" panose="02020603050405020304" pitchFamily="18" charset="0"/>
              </a:rPr>
              <a:t>0</a:t>
            </a:r>
            <a:r>
              <a:rPr lang="zh-CN" altLang="en-US" sz="2800">
                <a:latin typeface="Times New Roman" pitchFamily="18" charset="0"/>
                <a:cs typeface="Times New Roman" panose="02020603050405020304" pitchFamily="18" charset="0"/>
              </a:rPr>
              <a:t>时，自由电子的定向移动也停止了，如图丙所示。</a:t>
            </a:r>
            <a:endParaRPr lang="zh-CN" altLang="en-US" sz="2800" b="0">
              <a:latin typeface="Times New Roman" pitchFamily="18" charset="0"/>
              <a:ea typeface="Times New Roman" panose="02020603050405020304" pitchFamily="18" charset="0"/>
            </a:endParaRPr>
          </a:p>
        </p:txBody>
      </p:sp>
      <p:sp>
        <p:nvSpPr>
          <p:cNvPr id="63491" name="TextBox 3"/>
          <p:cNvSpPr txBox="1"/>
          <p:nvPr/>
        </p:nvSpPr>
        <p:spPr>
          <a:xfrm>
            <a:off x="394970" y="131445"/>
            <a:ext cx="11565890" cy="2030095"/>
          </a:xfrm>
          <a:prstGeom prst="rect">
            <a:avLst/>
          </a:prstGeom>
          <a:noFill/>
          <a:ln w="9525">
            <a:noFill/>
          </a:ln>
        </p:spPr>
        <p:txBody>
          <a:bodyPr wrap="square">
            <a:spAutoFit/>
          </a:bodyPr>
          <a:lstStyle/>
          <a:p>
            <a:pPr>
              <a:lnSpc>
                <a:spcPct val="150000"/>
              </a:lnSpc>
            </a:pPr>
            <a:r>
              <a:rPr lang="en-US" altLang="zh-CN" sz="2400">
                <a:solidFill>
                  <a:srgbClr val="FF0000"/>
                </a:solidFill>
                <a:latin typeface="Times New Roman" pitchFamily="18" charset="0"/>
                <a:cs typeface="Times New Roman" panose="02020603050405020304" pitchFamily="18" charset="0"/>
              </a:rPr>
              <a:t>        </a:t>
            </a:r>
            <a:r>
              <a:rPr lang="en-US" altLang="zh-CN" sz="2800">
                <a:solidFill>
                  <a:srgbClr val="FF0000"/>
                </a:solidFill>
                <a:latin typeface="Times New Roman" pitchFamily="18" charset="0"/>
                <a:cs typeface="Times New Roman" panose="02020603050405020304" pitchFamily="18" charset="0"/>
              </a:rPr>
              <a:t> 2</a:t>
            </a:r>
            <a:r>
              <a:rPr lang="zh-CN" altLang="en-US" sz="2800">
                <a:solidFill>
                  <a:srgbClr val="FF0000"/>
                </a:solidFill>
                <a:latin typeface="Times New Roman" pitchFamily="18" charset="0"/>
                <a:cs typeface="Times New Roman" panose="02020603050405020304" pitchFamily="18" charset="0"/>
              </a:rPr>
              <a:t>．静电平衡</a:t>
            </a:r>
            <a:endParaRPr lang="zh-CN" altLang="en-US" sz="2800" b="0">
              <a:solidFill>
                <a:srgbClr val="FF0000"/>
              </a:solidFill>
              <a:latin typeface="Times New Roman" pitchFamily="18" charset="0"/>
              <a:cs typeface="Times New Roman" panose="02020603050405020304" pitchFamily="18" charset="0"/>
            </a:endParaRPr>
          </a:p>
          <a:p>
            <a:pPr>
              <a:lnSpc>
                <a:spcPct val="150000"/>
              </a:lnSpc>
            </a:pPr>
            <a:r>
              <a:rPr lang="zh-CN" altLang="en-US" sz="2800">
                <a:latin typeface="Times New Roman" pitchFamily="18" charset="0"/>
                <a:cs typeface="Times New Roman" panose="02020603050405020304" pitchFamily="18" charset="0"/>
              </a:rPr>
              <a:t>        金属导体在完成电荷重新分布后，电荷就不再在导体内和表面移动，我们称这时的导体处于静电平衡状态。</a:t>
            </a:r>
            <a:endParaRPr lang="zh-CN" altLang="en-US" sz="2800" b="0">
              <a:latin typeface="Times New Roman" pitchFamily="18" charset="0"/>
              <a:ea typeface="Times New Roman" panose="02020603050405020304" pitchFamily="18" charset="0"/>
            </a:endParaRPr>
          </a:p>
        </p:txBody>
      </p:sp>
    </p:spTree>
  </p:cSld>
  <p:clrMapOvr>
    <a:masterClrMapping/>
  </p:clrMapOvr>
  <p:transition>
    <p:dissolve/>
  </p:transition>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63.xml><?xml version="1.0" encoding="utf-8"?>
<p:tagLst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64.xml><?xml version="1.0" encoding="utf-8"?>
<p:tagLst xmlns:p="http://schemas.openxmlformats.org/presentationml/2006/main">
  <p:tag name="KSO_WM_BEAUTIFY_FLAG" val="#wm#"/>
  <p:tag name="KSO_WM_TEMPLATE_CATEGORY" val="custom"/>
  <p:tag name="KSO_WM_TEMPLATE_INDEX" val="20205176"/>
</p:tagLst>
</file>

<file path=ppt/tags/tag65.xml><?xml version="1.0" encoding="utf-8"?>
<p:tagLst xmlns:p="http://schemas.openxmlformats.org/presentationml/2006/main">
  <p:tag name="KSO_WM_UNIT_PLACING_PICTURE_USER_VIEWPORT" val="{&quot;height&quot;:3860,&quot;width&quot;:5418}"/>
</p:tagLst>
</file>

<file path=ppt/tags/tag66.xml><?xml version="1.0" encoding="utf-8"?>
<p:tagLst xmlns:p="http://schemas.openxmlformats.org/presentationml/2006/main">
  <p:tag name="AS_OS" val="Unix 3.10 unknown"/>
  <p:tag name="AS_RELEASE_DATE" val="2017.06.20"/>
  <p:tag name="AS_TITLE" val="Aspose.Slides for Java"/>
  <p:tag name="AS_VERSION" val="17.6"/>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heme/theme1.xml><?xml version="1.0" encoding="utf-8"?>
<a:theme xmlns:r="http://schemas.openxmlformats.org/officeDocument/2006/relationships"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E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73</Paragraphs>
  <Slides>21</Slides>
  <Notes>3</Notes>
  <TotalTime>0</TotalTime>
  <HiddenSlides>0</HiddenSlides>
  <MMClips>0</MMClips>
  <ScaleCrop>0</ScaleCrop>
  <HeadingPairs>
    <vt:vector baseType="variant" size="4">
      <vt:variant>
        <vt:lpstr>Theme</vt:lpstr>
      </vt:variant>
      <vt:variant>
        <vt:i4>1</vt:i4>
      </vt:variant>
      <vt:variant>
        <vt:lpstr>Slide Titles</vt:lpstr>
      </vt:variant>
      <vt:variant>
        <vt:i4>21</vt:i4>
      </vt:variant>
    </vt:vector>
  </HeadingPairs>
  <TitlesOfParts>
    <vt:vector baseType="lpstr" size="22">
      <vt:lpstr>Office 主题​​</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0</LinksUpToDate>
  <SharedDoc>0</SharedDoc>
  <HyperlinksChanged>0</HyperlinksChanged>
  <Application>Aspose.Slides for Java</Application>
  <AppVersion>17.0600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2020-12-10T22:18:06.856</cp:lastPrinted>
  <dcterms:created xsi:type="dcterms:W3CDTF">2020-12-10T22:18:06Z</dcterms:created>
  <dcterms:modified xsi:type="dcterms:W3CDTF">2020-12-10T14:18:07Z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