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9" r:id="rId1"/>
  </p:sldMasterIdLst>
  <p:notesMasterIdLst>
    <p:notesMasterId r:id="rId2"/>
  </p:notesMasterIdLst>
  <p:sldIdLst>
    <p:sldId id="329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34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330" r:id="rId34"/>
  </p:sldIdLst>
  <p:sldSz cx="12192000" cy="6858000"/>
  <p:notesSz cx="7104063" cy="10234613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tags" Target="tags/tag1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emf" /><Relationship Id="rId2" Type="http://schemas.openxmlformats.org/officeDocument/2006/relationships/image" Target="../media/image4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Relationship Id="rId2" Type="http://schemas.openxmlformats.org/officeDocument/2006/relationships/image" Target="../media/image19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Relationship Id="rId2" Type="http://schemas.openxmlformats.org/officeDocument/2006/relationships/image" Target="../media/image22.emf" /><Relationship Id="rId3" Type="http://schemas.openxmlformats.org/officeDocument/2006/relationships/image" Target="../media/image23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Relationship Id="rId2" Type="http://schemas.openxmlformats.org/officeDocument/2006/relationships/image" Target="../media/image26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Relationship Id="rId2" Type="http://schemas.openxmlformats.org/officeDocument/2006/relationships/image" Target="../media/image28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Relationship Id="rId2" Type="http://schemas.openxmlformats.org/officeDocument/2006/relationships/image" Target="../media/image31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Relationship Id="rId2" Type="http://schemas.openxmlformats.org/officeDocument/2006/relationships/image" Target="../media/image33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Relationship Id="rId2" Type="http://schemas.openxmlformats.org/officeDocument/2006/relationships/image" Target="../media/image35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Relationship Id="rId2" Type="http://schemas.openxmlformats.org/officeDocument/2006/relationships/image" Target="../media/image37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Relationship Id="rId2" Type="http://schemas.openxmlformats.org/officeDocument/2006/relationships/image" Target="../media/image39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Relationship Id="rId2" Type="http://schemas.openxmlformats.org/officeDocument/2006/relationships/image" Target="../media/image7.emf" /><Relationship Id="rId3" Type="http://schemas.openxmlformats.org/officeDocument/2006/relationships/image" Target="../media/image8.emf" /><Relationship Id="rId4" Type="http://schemas.openxmlformats.org/officeDocument/2006/relationships/image" Target="../media/image9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Relationship Id="rId2" Type="http://schemas.openxmlformats.org/officeDocument/2006/relationships/image" Target="../media/image13.emf" /><Relationship Id="rId3" Type="http://schemas.openxmlformats.org/officeDocument/2006/relationships/image" Target="../media/image6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8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70487705"/>
      </p:ext>
    </p:extLst>
  </p:cSld>
  <p:clrMapOvr>
    <a:masterClrMapping/>
  </p:clrMapOvr>
  <p:transition spd="med">
    <p:circle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image" Target="../media/image1.pn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>
    <mc:Choice xmlns:p14="http://schemas.microsoft.com/office/powerpoint/2010/main" Requires="p14">
      <p:transition spd="slow" advTm="3000" p14:dur="1500">
        <p:random/>
      </p:transition>
    </mc:Choice>
    <mc:Fallback>
      <p:transition spd="slow" advTm="3000">
        <p:random/>
      </p:transition>
    </mc:Fallback>
  </mc:AlternateContent>
  <p:timing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0.bin" TargetMode="Internal" /><Relationship Id="rId3" Type="http://schemas.openxmlformats.org/officeDocument/2006/relationships/image" Target="../media/image11.emf" /><Relationship Id="rId4" Type="http://schemas.openxmlformats.org/officeDocument/2006/relationships/vmlDrawing" Target="../drawings/vmlDrawing5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1.bin" TargetMode="Internal" /><Relationship Id="rId3" Type="http://schemas.openxmlformats.org/officeDocument/2006/relationships/image" Target="../media/image12.emf" /><Relationship Id="rId4" Type="http://schemas.openxmlformats.org/officeDocument/2006/relationships/oleObject" Target="../embeddings/oleObject12.bin" TargetMode="Internal" /><Relationship Id="rId5" Type="http://schemas.openxmlformats.org/officeDocument/2006/relationships/image" Target="../media/image13.emf" /><Relationship Id="rId6" Type="http://schemas.openxmlformats.org/officeDocument/2006/relationships/oleObject" Target="../embeddings/oleObject13.bin" TargetMode="Internal" /><Relationship Id="rId7" Type="http://schemas.openxmlformats.org/officeDocument/2006/relationships/image" Target="../media/image6.emf" /><Relationship Id="rId8" Type="http://schemas.openxmlformats.org/officeDocument/2006/relationships/vmlDrawing" Target="../drawings/vmlDrawing6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4.bin" TargetMode="Internal" /><Relationship Id="rId3" Type="http://schemas.openxmlformats.org/officeDocument/2006/relationships/image" Target="../media/image14.emf" /><Relationship Id="rId4" Type="http://schemas.openxmlformats.org/officeDocument/2006/relationships/vmlDrawing" Target="../drawings/vmlDrawing7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5.bin" TargetMode="Internal" /><Relationship Id="rId3" Type="http://schemas.openxmlformats.org/officeDocument/2006/relationships/image" Target="../media/image15.emf" /><Relationship Id="rId4" Type="http://schemas.openxmlformats.org/officeDocument/2006/relationships/vmlDrawing" Target="../drawings/vmlDrawing8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6.bin" TargetMode="Internal" /><Relationship Id="rId3" Type="http://schemas.openxmlformats.org/officeDocument/2006/relationships/image" Target="../media/image16.emf" /><Relationship Id="rId4" Type="http://schemas.openxmlformats.org/officeDocument/2006/relationships/vmlDrawing" Target="../drawings/vmlDrawing9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package" Target="../embeddings/Microsoft_Word_Document.docx" TargetMode="Internal" /><Relationship Id="rId3" Type="http://schemas.openxmlformats.org/officeDocument/2006/relationships/image" Target="../media/image17.emf" /><Relationship Id="rId4" Type="http://schemas.openxmlformats.org/officeDocument/2006/relationships/vmlDrawing" Target="../drawings/vmlDrawing10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7.bin" TargetMode="Internal" /><Relationship Id="rId3" Type="http://schemas.openxmlformats.org/officeDocument/2006/relationships/image" Target="../media/image11.emf" /><Relationship Id="rId4" Type="http://schemas.openxmlformats.org/officeDocument/2006/relationships/vmlDrawing" Target="../drawings/vmlDrawing11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8.bin" TargetMode="Internal" /><Relationship Id="rId3" Type="http://schemas.openxmlformats.org/officeDocument/2006/relationships/image" Target="../media/image18.emf" /><Relationship Id="rId4" Type="http://schemas.openxmlformats.org/officeDocument/2006/relationships/oleObject" Target="../embeddings/oleObject19.bin" TargetMode="Internal" /><Relationship Id="rId5" Type="http://schemas.openxmlformats.org/officeDocument/2006/relationships/image" Target="../media/image19.emf" /><Relationship Id="rId6" Type="http://schemas.openxmlformats.org/officeDocument/2006/relationships/vmlDrawing" Target="../drawings/vmlDrawing12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20.bin" TargetMode="Internal" /><Relationship Id="rId3" Type="http://schemas.openxmlformats.org/officeDocument/2006/relationships/image" Target="../media/image20.emf" /><Relationship Id="rId4" Type="http://schemas.openxmlformats.org/officeDocument/2006/relationships/vmlDrawing" Target="../drawings/vmlDrawing13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21.bin" TargetMode="Internal" /><Relationship Id="rId3" Type="http://schemas.openxmlformats.org/officeDocument/2006/relationships/image" Target="../media/image21.emf" /><Relationship Id="rId4" Type="http://schemas.openxmlformats.org/officeDocument/2006/relationships/oleObject" Target="../embeddings/oleObject22.bin" TargetMode="Internal" /><Relationship Id="rId5" Type="http://schemas.openxmlformats.org/officeDocument/2006/relationships/image" Target="../media/image22.emf" /><Relationship Id="rId6" Type="http://schemas.openxmlformats.org/officeDocument/2006/relationships/oleObject" Target="../embeddings/oleObject23.bin" TargetMode="Internal" /><Relationship Id="rId7" Type="http://schemas.openxmlformats.org/officeDocument/2006/relationships/image" Target="../media/image23.emf" /><Relationship Id="rId8" Type="http://schemas.openxmlformats.org/officeDocument/2006/relationships/vmlDrawing" Target="../drawings/vmlDrawing14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24.bin" TargetMode="Internal" /><Relationship Id="rId3" Type="http://schemas.openxmlformats.org/officeDocument/2006/relationships/image" Target="../media/image24.emf" /><Relationship Id="rId4" Type="http://schemas.openxmlformats.org/officeDocument/2006/relationships/vmlDrawing" Target="../drawings/vmlDrawing15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25.bin" TargetMode="Internal" /><Relationship Id="rId3" Type="http://schemas.openxmlformats.org/officeDocument/2006/relationships/image" Target="../media/image25.emf" /><Relationship Id="rId4" Type="http://schemas.openxmlformats.org/officeDocument/2006/relationships/oleObject" Target="../embeddings/oleObject26.bin" TargetMode="Internal" /><Relationship Id="rId5" Type="http://schemas.openxmlformats.org/officeDocument/2006/relationships/image" Target="../media/image26.emf" /><Relationship Id="rId6" Type="http://schemas.openxmlformats.org/officeDocument/2006/relationships/vmlDrawing" Target="../drawings/vmlDrawing16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27.bin" TargetMode="Internal" /><Relationship Id="rId3" Type="http://schemas.openxmlformats.org/officeDocument/2006/relationships/image" Target="../media/image27.emf" /><Relationship Id="rId4" Type="http://schemas.openxmlformats.org/officeDocument/2006/relationships/oleObject" Target="../embeddings/oleObject28.bin" TargetMode="Internal" /><Relationship Id="rId5" Type="http://schemas.openxmlformats.org/officeDocument/2006/relationships/image" Target="../media/image28.emf" /><Relationship Id="rId6" Type="http://schemas.openxmlformats.org/officeDocument/2006/relationships/vmlDrawing" Target="../drawings/vmlDrawing17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29.bin" TargetMode="Internal" /><Relationship Id="rId3" Type="http://schemas.openxmlformats.org/officeDocument/2006/relationships/image" Target="../media/image29.emf" /><Relationship Id="rId4" Type="http://schemas.openxmlformats.org/officeDocument/2006/relationships/vmlDrawing" Target="../drawings/vmlDrawing18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30.bin" TargetMode="Internal" /><Relationship Id="rId3" Type="http://schemas.openxmlformats.org/officeDocument/2006/relationships/image" Target="../media/image30.emf" /><Relationship Id="rId4" Type="http://schemas.openxmlformats.org/officeDocument/2006/relationships/oleObject" Target="../embeddings/oleObject31.bin" TargetMode="Internal" /><Relationship Id="rId5" Type="http://schemas.openxmlformats.org/officeDocument/2006/relationships/image" Target="../media/image31.emf" /><Relationship Id="rId6" Type="http://schemas.openxmlformats.org/officeDocument/2006/relationships/vmlDrawing" Target="../drawings/vmlDrawing19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32.bin" TargetMode="Internal" /><Relationship Id="rId3" Type="http://schemas.openxmlformats.org/officeDocument/2006/relationships/image" Target="../media/image32.emf" /><Relationship Id="rId4" Type="http://schemas.openxmlformats.org/officeDocument/2006/relationships/oleObject" Target="../embeddings/oleObject33.bin" TargetMode="Internal" /><Relationship Id="rId5" Type="http://schemas.openxmlformats.org/officeDocument/2006/relationships/image" Target="../media/image33.emf" /><Relationship Id="rId6" Type="http://schemas.openxmlformats.org/officeDocument/2006/relationships/vmlDrawing" Target="../drawings/vmlDrawing20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34.bin" TargetMode="Internal" /><Relationship Id="rId3" Type="http://schemas.openxmlformats.org/officeDocument/2006/relationships/image" Target="../media/image34.emf" /><Relationship Id="rId4" Type="http://schemas.openxmlformats.org/officeDocument/2006/relationships/oleObject" Target="../embeddings/oleObject35.bin" TargetMode="Internal" /><Relationship Id="rId5" Type="http://schemas.openxmlformats.org/officeDocument/2006/relationships/image" Target="../media/image35.emf" /><Relationship Id="rId6" Type="http://schemas.openxmlformats.org/officeDocument/2006/relationships/vmlDrawing" Target="../drawings/vmlDrawing21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36.bin" TargetMode="Internal" /><Relationship Id="rId3" Type="http://schemas.openxmlformats.org/officeDocument/2006/relationships/image" Target="../media/image36.emf" /><Relationship Id="rId4" Type="http://schemas.openxmlformats.org/officeDocument/2006/relationships/oleObject" Target="../embeddings/oleObject37.bin" TargetMode="Internal" /><Relationship Id="rId5" Type="http://schemas.openxmlformats.org/officeDocument/2006/relationships/image" Target="../media/image37.emf" /><Relationship Id="rId6" Type="http://schemas.openxmlformats.org/officeDocument/2006/relationships/vmlDrawing" Target="../drawings/vmlDrawing22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3.e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4.emf" /><Relationship Id="rId6" Type="http://schemas.openxmlformats.org/officeDocument/2006/relationships/vmlDrawing" Target="../drawings/vmlDrawing1.v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38.bin" TargetMode="Internal" /><Relationship Id="rId3" Type="http://schemas.openxmlformats.org/officeDocument/2006/relationships/image" Target="../media/image38.emf" /><Relationship Id="rId4" Type="http://schemas.openxmlformats.org/officeDocument/2006/relationships/oleObject" Target="../embeddings/oleObject39.bin" TargetMode="Internal" /><Relationship Id="rId5" Type="http://schemas.openxmlformats.org/officeDocument/2006/relationships/image" Target="../media/image39.emf" /><Relationship Id="rId6" Type="http://schemas.openxmlformats.org/officeDocument/2006/relationships/vmlDrawing" Target="../drawings/vmlDrawing23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0.png" /><Relationship Id="rId3" Type="http://schemas.openxmlformats.org/officeDocument/2006/relationships/image" Target="../media/image4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5.emf" /><Relationship Id="rId4" Type="http://schemas.openxmlformats.org/officeDocument/2006/relationships/vmlDrawing" Target="../drawings/vmlDrawing2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8.bin" TargetMode="Internal" /><Relationship Id="rId11" Type="http://schemas.openxmlformats.org/officeDocument/2006/relationships/vmlDrawing" Target="../drawings/vmlDrawing3.v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6.emf" /><Relationship Id="rId4" Type="http://schemas.openxmlformats.org/officeDocument/2006/relationships/oleObject" Target="../embeddings/oleObject5.bin" TargetMode="Internal" /><Relationship Id="rId5" Type="http://schemas.openxmlformats.org/officeDocument/2006/relationships/image" Target="../media/image7.emf" /><Relationship Id="rId6" Type="http://schemas.openxmlformats.org/officeDocument/2006/relationships/oleObject" Target="../embeddings/oleObject6.bin" TargetMode="Internal" /><Relationship Id="rId7" Type="http://schemas.openxmlformats.org/officeDocument/2006/relationships/image" Target="../media/image8.emf" /><Relationship Id="rId8" Type="http://schemas.openxmlformats.org/officeDocument/2006/relationships/oleObject" Target="../embeddings/oleObject7.bin" TargetMode="Internal" /><Relationship Id="rId9" Type="http://schemas.openxmlformats.org/officeDocument/2006/relationships/image" Target="../media/image9.e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9.bin" TargetMode="Internal" /><Relationship Id="rId3" Type="http://schemas.openxmlformats.org/officeDocument/2006/relationships/image" Target="../media/image10.emf" /><Relationship Id="rId4" Type="http://schemas.openxmlformats.org/officeDocument/2006/relationships/vmlDrawing" Target="../drawings/vmlDrawing4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B96A66E7-EA0D-4C2B-B039-5C13CCBC21F8}"/>
              </a:ext>
            </a:extLst>
          </p:cNvPr>
          <p:cNvSpPr txBox="1"/>
          <p:nvPr/>
        </p:nvSpPr>
        <p:spPr>
          <a:xfrm>
            <a:off x="8986982" y="227821"/>
            <a:ext cx="295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</a:t>
            </a:r>
            <a:r>
              <a:rPr lang="zh-CN" altLang="en-US" b="1">
                <a:solidFill>
                  <a:schemeClr val="accent1"/>
                </a:solidFill>
              </a:rPr>
              <a:t>版必修第一册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436DB20-ED0E-48C8-83FD-9B05A434AC43}"/>
              </a:ext>
            </a:extLst>
          </p:cNvPr>
          <p:cNvSpPr txBox="1"/>
          <p:nvPr/>
        </p:nvSpPr>
        <p:spPr>
          <a:xfrm>
            <a:off x="2915728" y="1048203"/>
            <a:ext cx="8643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第一章 集合与常用逻辑用语</a:t>
            </a:r>
            <a:endParaRPr lang="en-US" altLang="zh-CN" sz="4800" b="1">
              <a:solidFill>
                <a:srgbClr val="FF0000"/>
              </a:solidFill>
              <a:latin typeface="字魂27号-布丁体" panose="00000500000000000000" charset="-122"/>
              <a:ea typeface="字魂27号-布丁体" panose="00000500000000000000" charset="-122"/>
              <a:cs typeface="字魂27号-布丁体" panose="00000500000000000000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8C9696-4B64-4A6A-8CF7-C4612245CAD5}"/>
              </a:ext>
            </a:extLst>
          </p:cNvPr>
          <p:cNvSpPr txBox="1"/>
          <p:nvPr/>
        </p:nvSpPr>
        <p:spPr>
          <a:xfrm>
            <a:off x="3636768" y="2888329"/>
            <a:ext cx="6279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1.4  </a:t>
            </a:r>
            <a:r>
              <a:rPr lang="zh-CN" altLang="zh-CN" sz="4000" b="1">
                <a:solidFill>
                  <a:srgbClr val="FF0000"/>
                </a:solidFill>
                <a:latin typeface="字魂27号-布丁体" panose="00000500000000000000" charset="-122"/>
                <a:ea typeface="字魂27号-布丁体" panose="00000500000000000000" charset="-122"/>
                <a:cs typeface="字魂27号-布丁体" panose="00000500000000000000" charset="-122"/>
              </a:rPr>
              <a:t>充分条件与必要条件</a:t>
            </a:r>
          </a:p>
        </p:txBody>
      </p:sp>
    </p:spTree>
    <p:extLst>
      <p:ext uri="{BB962C8B-B14F-4D97-AF65-F5344CB8AC3E}">
        <p14:creationId xmlns:p14="http://schemas.microsoft.com/office/powerpoint/2010/main" val="547406366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ext Box 2"/>
          <p:cNvSpPr txBox="1"/>
          <p:nvPr/>
        </p:nvSpPr>
        <p:spPr>
          <a:xfrm>
            <a:off x="952310" y="960395"/>
            <a:ext cx="10287380" cy="3344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400">
                <a:solidFill>
                  <a:schemeClr val="accent3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3.从集合角度看充分、必要条件</a:t>
            </a:r>
            <a:endParaRPr lang="en-US" altLang="zh-CN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</a:rPr>
              <a:t>(1)依据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</a:rPr>
              <a:t>设集合A={x|p(x)},B={x|q(x)}.若x具有性质p,则x∈A;若x具有性质q,则x∈B.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400">
                <a:latin typeface="宋体" panose="02010600030101010101" pitchFamily="2" charset="-122"/>
              </a:rPr>
              <a:t>若A⊆B,就是说x具有性质p,则x必具有性质q,即p⇒q.类似地,B⊆A与q⇒p等价,A=B与p⇔q等价.</a:t>
            </a:r>
          </a:p>
        </p:txBody>
      </p:sp>
    </p:spTree>
    <p:extLst>
      <p:ext uri="{BB962C8B-B14F-4D97-AF65-F5344CB8AC3E}">
        <p14:creationId xmlns:p14="http://schemas.microsoft.com/office/powerpoint/2010/main" val="3236309602"/>
      </p:ext>
    </p:extLst>
  </p:cSld>
  <p:clrMapOvr>
    <a:masterClrMapping/>
  </p:clrMapOvr>
  <p:transition>
    <p:circl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Text Box 2"/>
          <p:cNvSpPr txBox="1"/>
          <p:nvPr/>
        </p:nvSpPr>
        <p:spPr>
          <a:xfrm>
            <a:off x="1300811" y="596398"/>
            <a:ext cx="10066353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en-US" altLang="zh-CN" sz="2400">
                <a:latin typeface="宋体" panose="02010600030101010101" pitchFamily="2" charset="-122"/>
              </a:rPr>
              <a:t>(2)结论</a:t>
            </a:r>
          </a:p>
          <a:p>
            <a:pPr defTabSz="685800"/>
            <a:r>
              <a:rPr lang="en-US" altLang="zh-CN" sz="2400">
                <a:latin typeface="宋体" panose="02010600030101010101" pitchFamily="2" charset="-122"/>
              </a:rPr>
              <a:t>如果把p研究的范围看成集合A,把q研究的范围看成集合B,则可得下表.</a:t>
            </a:r>
          </a:p>
          <a:p>
            <a:pPr defTabSz="685800"/>
            <a:r>
              <a:rPr lang="zh-CN" altLang="en-US" sz="2400">
                <a:latin typeface="宋体" panose="02010600030101010101" pitchFamily="2" charset="-122"/>
              </a:rPr>
              <a:t>当所要研究的</a:t>
            </a:r>
            <a:r>
              <a:rPr lang="en-US" altLang="zh-CN" sz="2400">
                <a:latin typeface="宋体" panose="02010600030101010101" pitchFamily="2" charset="-122"/>
              </a:rPr>
              <a:t>p,q</a:t>
            </a:r>
            <a:r>
              <a:rPr lang="zh-CN" altLang="en-US" sz="2400">
                <a:latin typeface="宋体" panose="02010600030101010101" pitchFamily="2" charset="-122"/>
              </a:rPr>
              <a:t>含有变量</a:t>
            </a:r>
            <a:r>
              <a:rPr lang="en-US" altLang="zh-CN" sz="2400">
                <a:latin typeface="宋体" panose="02010600030101010101" pitchFamily="2" charset="-122"/>
              </a:rPr>
              <a:t>,</a:t>
            </a:r>
            <a:r>
              <a:rPr lang="zh-CN" altLang="en-US" sz="2400">
                <a:latin typeface="宋体" panose="02010600030101010101" pitchFamily="2" charset="-122"/>
              </a:rPr>
              <a:t>即涉及方程的解集、不等式的解集</a:t>
            </a:r>
            <a:r>
              <a:rPr lang="en-US" altLang="zh-CN" sz="2400">
                <a:latin typeface="宋体" panose="02010600030101010101" pitchFamily="2" charset="-122"/>
              </a:rPr>
              <a:t>,</a:t>
            </a:r>
            <a:r>
              <a:rPr lang="zh-CN" altLang="en-US" sz="2400">
                <a:latin typeface="宋体" panose="02010600030101010101" pitchFamily="2" charset="-122"/>
              </a:rPr>
              <a:t>或者与集合有关或所描述的对象可以用集合表示时</a:t>
            </a:r>
            <a:r>
              <a:rPr lang="en-US" altLang="zh-CN" sz="2400">
                <a:latin typeface="宋体" panose="02010600030101010101" pitchFamily="2" charset="-122"/>
              </a:rPr>
              <a:t>,</a:t>
            </a:r>
            <a:r>
              <a:rPr lang="zh-CN" altLang="en-US" sz="2400">
                <a:latin typeface="宋体" panose="02010600030101010101" pitchFamily="2" charset="-122"/>
              </a:rPr>
              <a:t>可以借助集合间的包含关系</a:t>
            </a:r>
            <a:r>
              <a:rPr lang="en-US" altLang="zh-CN" sz="2400">
                <a:latin typeface="宋体" panose="02010600030101010101" pitchFamily="2" charset="-122"/>
              </a:rPr>
              <a:t>,</a:t>
            </a:r>
            <a:r>
              <a:rPr lang="zh-CN" altLang="en-US" sz="2400">
                <a:latin typeface="宋体" panose="02010600030101010101" pitchFamily="2" charset="-122"/>
              </a:rPr>
              <a:t>利用</a:t>
            </a:r>
            <a:r>
              <a:rPr lang="en-US" altLang="zh-CN" sz="2400">
                <a:latin typeface="宋体" panose="02010600030101010101" pitchFamily="2" charset="-122"/>
              </a:rPr>
              <a:t>Venn</a:t>
            </a:r>
            <a:r>
              <a:rPr lang="zh-CN" altLang="en-US" sz="2400">
                <a:latin typeface="宋体" panose="02010600030101010101" pitchFamily="2" charset="-122"/>
              </a:rPr>
              <a:t>图或数轴解题</a:t>
            </a:r>
            <a:r>
              <a:rPr lang="en-US" altLang="zh-CN" sz="2400">
                <a:latin typeface="宋体" panose="02010600030101010101" pitchFamily="2" charset="-122"/>
              </a:rPr>
              <a:t>.</a:t>
            </a:r>
          </a:p>
        </p:txBody>
      </p:sp>
      <p:graphicFrame>
        <p:nvGraphicFramePr>
          <p:cNvPr id="18435" name="Object 38"/>
          <p:cNvGraphicFramePr>
            <a:graphicFrameLocks noChangeAspect="1"/>
          </p:cNvGraphicFramePr>
          <p:nvPr/>
        </p:nvGraphicFramePr>
        <p:xfrm>
          <a:off x="1301115" y="2762885"/>
          <a:ext cx="10152380" cy="34905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Document" r:id="rId2" imgW="4936194" imgH="1485060" progId="Word.Document.8">
                  <p:embed/>
                </p:oleObj>
              </mc:Choice>
              <mc:Fallback>
                <p:oleObj name="Document" r:id="rId2" imgW="4936194" imgH="14850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1115" y="2762885"/>
                        <a:ext cx="10152380" cy="3490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30160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3157" name="对象 433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73242"/>
              </p:ext>
            </p:extLst>
          </p:nvPr>
        </p:nvGraphicFramePr>
        <p:xfrm>
          <a:off x="731202" y="1022195"/>
          <a:ext cx="10729595" cy="36976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Document" r:id="rId2" imgW="10138146" imgH="3499419" progId="Word.Document.8">
                  <p:embed/>
                </p:oleObj>
              </mc:Choice>
              <mc:Fallback>
                <p:oleObj name="Document" r:id="rId2" imgW="10138146" imgH="349941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1202" y="1022195"/>
                        <a:ext cx="10729595" cy="3697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3158" name="对象 433157"/>
          <p:cNvGraphicFramePr>
            <a:graphicFrameLocks noChangeAspect="1"/>
          </p:cNvGraphicFramePr>
          <p:nvPr/>
        </p:nvGraphicFramePr>
        <p:xfrm>
          <a:off x="731202" y="4811831"/>
          <a:ext cx="10729595" cy="62928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4" imgW="10144760" imgH="599440" progId="Word.Document.8">
                  <p:embed/>
                </p:oleObj>
              </mc:Choice>
              <mc:Fallback>
                <p:oleObj r:id="rId4" imgW="10144760" imgH="599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202" y="4811831"/>
                        <a:ext cx="10729595" cy="629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5024438" y="620395"/>
          <a:ext cx="6178550" cy="6842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Document" r:id="rId6" imgW="5318760" imgH="599440" progId="Word.Document.8">
                  <p:embed/>
                </p:oleObj>
              </mc:Choice>
              <mc:Fallback>
                <p:oleObj name="Document" r:id="rId6" imgW="5318760" imgH="599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4438" y="620395"/>
                        <a:ext cx="61785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4128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>
            <a:normAutofit/>
          </a:bodyPr>
          <a:lstStyle/>
          <a:p>
            <a:r>
              <a:rPr lang="zh-CN" altLang="en-US" sz="4800" b="1">
                <a:solidFill>
                  <a:srgbClr val="FF0000"/>
                </a:solidFill>
              </a:rPr>
              <a:t>题型分析         举一反三</a:t>
            </a:r>
            <a:endParaRPr lang="zh-CN" altLang="zh-CN" sz="480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07" y="1007183"/>
            <a:ext cx="10972800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题型一    </a:t>
            </a:r>
            <a:r>
              <a:rPr lang="zh-CN" altLang="en-US" sz="3600" b="1">
                <a:solidFill>
                  <a:srgbClr val="002060"/>
                </a:solidFill>
                <a:sym typeface="+mn-ea"/>
              </a:rPr>
              <a:t>充分条件、必要条件、充要条件的判断</a:t>
            </a:r>
            <a:endParaRPr lang="zh-CN" altLang="zh-CN" sz="3600" b="1">
              <a:solidFill>
                <a:srgbClr val="002060"/>
              </a:solidFill>
            </a:endParaRPr>
          </a:p>
          <a:p>
            <a:endParaRPr lang="en-US" altLang="zh-CN" sz="360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1071880" y="1802765"/>
          <a:ext cx="9171305" cy="5232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Document" r:id="rId2" imgW="8424576" imgH="5019899" progId="Word.Document.8">
                  <p:embed/>
                </p:oleObj>
              </mc:Choice>
              <mc:Fallback>
                <p:oleObj name="Document" r:id="rId2" imgW="8424576" imgH="501989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71880" y="1802765"/>
                        <a:ext cx="9171305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939857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28043" name="对象 4280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652291"/>
              </p:ext>
            </p:extLst>
          </p:nvPr>
        </p:nvGraphicFramePr>
        <p:xfrm>
          <a:off x="720725" y="1238250"/>
          <a:ext cx="10704513" cy="3851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Document" r:id="rId2" imgW="10138146" imgH="3655620" progId="Word.Document.8">
                  <p:embed/>
                </p:oleObj>
              </mc:Choice>
              <mc:Fallback>
                <p:oleObj name="Document" r:id="rId2" imgW="10138146" imgH="36556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0725" y="1238250"/>
                        <a:ext cx="10704513" cy="3851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11298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9464" name="对象 659463"/>
          <p:cNvGraphicFramePr>
            <a:graphicFrameLocks noChangeAspect="1"/>
          </p:cNvGraphicFramePr>
          <p:nvPr/>
        </p:nvGraphicFramePr>
        <p:xfrm>
          <a:off x="718955" y="1184786"/>
          <a:ext cx="10754090" cy="44884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name="Document" r:id="rId2" imgW="10138146" imgH="4246955" progId="Word.Document.8">
                  <p:embed/>
                </p:oleObj>
              </mc:Choice>
              <mc:Fallback>
                <p:oleObj name="Document" r:id="rId2" imgW="10138146" imgH="42469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955" y="1184786"/>
                        <a:ext cx="10754090" cy="44884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937132"/>
      </p:ext>
    </p:extLst>
  </p:cSld>
  <p:clrMapOvr>
    <a:masterClrMapping/>
  </p:clrMapOvr>
  <p:transition>
    <p:random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3251" y="1007134"/>
            <a:ext cx="11484635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解题方法</a:t>
            </a:r>
            <a:r>
              <a:rPr lang="zh-CN" altLang="en-US" sz="2800">
                <a:solidFill>
                  <a:srgbClr val="002060"/>
                </a:solidFill>
              </a:rPr>
              <a:t>（</a:t>
            </a:r>
            <a:r>
              <a:rPr lang="zh-CN" altLang="zh-CN" sz="2800" kern="10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充分条件与必要条件的判断方法</a:t>
            </a:r>
            <a:r>
              <a:rPr lang="zh-CN" altLang="en-US" sz="2800" kern="10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sz="2800" kern="100">
              <a:solidFill>
                <a:srgbClr val="002060"/>
              </a:solidFill>
              <a:latin typeface="宋体" pitchFamily="2" charset="-122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zh-CN" altLang="en-US" sz="3200"/>
              <a:t>（</a:t>
            </a:r>
            <a:r>
              <a:rPr lang="en-US" altLang="zh-CN" sz="3200"/>
              <a:t>1</a:t>
            </a:r>
            <a:r>
              <a:rPr lang="zh-CN" altLang="en-US" sz="3200"/>
              <a:t>）定义法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107565" y="2699385"/>
          <a:ext cx="7977505" cy="32048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2" imgW="5699760" imgH="3190240" progId="Word.Document.12">
                  <p:embed/>
                </p:oleObj>
              </mc:Choice>
              <mc:Fallback>
                <p:oleObj r:id="rId2" imgW="5699760" imgH="3190240" progId="Word.Document.12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07565" y="2699385"/>
                        <a:ext cx="7977505" cy="320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5402550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66466" y="565031"/>
            <a:ext cx="11484635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/>
              <a:t>（</a:t>
            </a:r>
            <a:r>
              <a:rPr lang="en-US" altLang="zh-CN" sz="3200"/>
              <a:t>2</a:t>
            </a:r>
            <a:r>
              <a:rPr lang="zh-CN" altLang="en-US" sz="3200"/>
              <a:t>）集合法</a:t>
            </a:r>
          </a:p>
        </p:txBody>
      </p:sp>
      <p:graphicFrame>
        <p:nvGraphicFramePr>
          <p:cNvPr id="5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04570"/>
              </p:ext>
            </p:extLst>
          </p:nvPr>
        </p:nvGraphicFramePr>
        <p:xfrm>
          <a:off x="956058" y="1727715"/>
          <a:ext cx="10152380" cy="34905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name="Document" r:id="rId2" imgW="4936194" imgH="1485060" progId="Word.Document.8">
                  <p:embed/>
                </p:oleObj>
              </mc:Choice>
              <mc:Fallback>
                <p:oleObj name="Document" r:id="rId2" imgW="4936194" imgH="14850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6058" y="1727715"/>
                        <a:ext cx="10152380" cy="34905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585455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560792" y="981553"/>
          <a:ext cx="9105900" cy="46323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name="Document" r:id="rId2" imgW="8017986" imgH="3958876" progId="Word.Document.8">
                  <p:embed/>
                </p:oleObj>
              </mc:Choice>
              <mc:Fallback>
                <p:oleObj name="Document" r:id="rId2" imgW="8017986" imgH="3958876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0792" y="981553"/>
                        <a:ext cx="9105900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133600" y="4184650"/>
          <a:ext cx="8091488" cy="23368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name="Document" r:id="rId4" imgW="8351520" imgH="2418080" progId="Word.Document.8">
                  <p:embed/>
                </p:oleObj>
              </mc:Choice>
              <mc:Fallback>
                <p:oleObj name="Document" r:id="rId4" imgW="8351520" imgH="2418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4184650"/>
                        <a:ext cx="8091488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60705" y="5092065"/>
            <a:ext cx="2540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[答案]</a:t>
            </a:r>
            <a:r>
              <a:rPr lang="zh-CN" altLang="en-US" sz="2800" b="1"/>
              <a:t>　 D</a:t>
            </a:r>
          </a:p>
        </p:txBody>
      </p:sp>
    </p:spTree>
    <p:extLst>
      <p:ext uri="{BB962C8B-B14F-4D97-AF65-F5344CB8AC3E}">
        <p14:creationId xmlns:p14="http://schemas.microsoft.com/office/powerpoint/2010/main" val="2995523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5988" name="矩形 425987"/>
          <p:cNvSpPr/>
          <p:nvPr/>
        </p:nvSpPr>
        <p:spPr>
          <a:xfrm>
            <a:off x="874999" y="689959"/>
            <a:ext cx="9065890" cy="7067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l"/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+mn-ea"/>
                <a:sym typeface="+mn-ea"/>
              </a:rPr>
              <a:t>题型二  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+mn-ea"/>
              </a:rPr>
              <a:t>充要条件的探求与证明</a:t>
            </a:r>
            <a:r>
              <a:rPr lang="zh-CN" altLang="en-US" sz="3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</a:rPr>
              <a:t> </a:t>
            </a:r>
          </a:p>
        </p:txBody>
      </p:sp>
      <p:graphicFrame>
        <p:nvGraphicFramePr>
          <p:cNvPr id="425997" name="对象 425996"/>
          <p:cNvGraphicFramePr>
            <a:graphicFrameLocks noChangeAspect="1"/>
          </p:cNvGraphicFramePr>
          <p:nvPr/>
        </p:nvGraphicFramePr>
        <p:xfrm>
          <a:off x="731202" y="1903618"/>
          <a:ext cx="10729595" cy="28492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name="Document" r:id="rId2" imgW="10138146" imgH="2696457" progId="Word.Document.8">
                  <p:embed/>
                </p:oleObj>
              </mc:Choice>
              <mc:Fallback>
                <p:oleObj name="Document" r:id="rId2" imgW="10138146" imgH="269645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1202" y="1903618"/>
                        <a:ext cx="10729595" cy="28492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44012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2654" y="699612"/>
            <a:ext cx="9966036" cy="639661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自主预习，回答问题</a:t>
            </a: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2036" y="1602466"/>
            <a:ext cx="10972800" cy="484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阅读课本</a:t>
            </a:r>
            <a:r>
              <a:rPr lang="en-US" altLang="zh-CN" sz="3600" b="1">
                <a:solidFill>
                  <a:srgbClr val="002060"/>
                </a:solidFill>
              </a:rPr>
              <a:t>17-20</a:t>
            </a:r>
            <a:r>
              <a:rPr lang="zh-CN" altLang="en-US" sz="3600" b="1">
                <a:solidFill>
                  <a:srgbClr val="002060"/>
                </a:solidFill>
              </a:rPr>
              <a:t>页，思考并完成以下问题</a:t>
            </a:r>
            <a:endParaRPr lang="en-US" altLang="zh-CN" sz="3600" b="1">
              <a:solidFill>
                <a:srgbClr val="002060"/>
              </a:solidFill>
            </a:endParaRPr>
          </a:p>
          <a:p>
            <a:endParaRPr lang="zh-CN" altLang="zh-C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3600"/>
              <a:t>1.</a:t>
            </a:r>
            <a:r>
              <a:rPr lang="zh-CN" altLang="en-US" sz="3600"/>
              <a:t>什么是充分条件？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2.</a:t>
            </a:r>
            <a:r>
              <a:rPr lang="zh-CN" altLang="en-US" sz="3600"/>
              <a:t>什么是必要条件？</a:t>
            </a:r>
            <a:endParaRPr lang="zh-CN" altLang="zh-CN" sz="3600"/>
          </a:p>
          <a:p>
            <a:pPr marL="0" indent="0">
              <a:buNone/>
            </a:pPr>
            <a:endParaRPr lang="en-US" altLang="zh-CN" sz="3600"/>
          </a:p>
          <a:p>
            <a:endParaRPr lang="en-US" altLang="zh-CN" sz="3600"/>
          </a:p>
          <a:p>
            <a:pPr marL="0" indent="0">
              <a:buNone/>
            </a:pPr>
            <a:r>
              <a:rPr lang="zh-CN" altLang="en-US" sz="2400">
                <a:solidFill>
                  <a:srgbClr val="FF0000"/>
                </a:solidFill>
              </a:rPr>
              <a:t>要求：学生独立完成，以小组为单位，组内可商量，最终选出代表回答问题。</a:t>
            </a:r>
          </a:p>
        </p:txBody>
      </p:sp>
    </p:spTree>
    <p:extLst>
      <p:ext uri="{BB962C8B-B14F-4D97-AF65-F5344CB8AC3E}">
        <p14:creationId xmlns:p14="http://schemas.microsoft.com/office/powerpoint/2010/main" val="4087543278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21893" name="对象 421892"/>
          <p:cNvGraphicFramePr>
            <a:graphicFrameLocks noChangeAspect="1"/>
          </p:cNvGraphicFramePr>
          <p:nvPr/>
        </p:nvGraphicFramePr>
        <p:xfrm>
          <a:off x="570230" y="734409"/>
          <a:ext cx="10731500" cy="125666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name="Document" r:id="rId2" imgW="10147492" imgH="1193466" progId="Word.Document.8">
                  <p:embed/>
                </p:oleObj>
              </mc:Choice>
              <mc:Fallback>
                <p:oleObj name="Document" r:id="rId2" imgW="10147492" imgH="1193466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0230" y="734409"/>
                        <a:ext cx="10731500" cy="12566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对象 421893"/>
          <p:cNvGraphicFramePr>
            <a:graphicFrameLocks noChangeAspect="1"/>
          </p:cNvGraphicFramePr>
          <p:nvPr/>
        </p:nvGraphicFramePr>
        <p:xfrm>
          <a:off x="570365" y="1991111"/>
          <a:ext cx="10754090" cy="62824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4" imgW="10168255" imgH="598805" progId="Word.Document.8">
                  <p:embed/>
                </p:oleObj>
              </mc:Choice>
              <mc:Fallback>
                <p:oleObj r:id="rId4" imgW="10168255" imgH="5988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0365" y="1991111"/>
                        <a:ext cx="10754090" cy="6282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389" name="对象 656388"/>
          <p:cNvGraphicFramePr>
            <a:graphicFrameLocks noChangeAspect="1"/>
          </p:cNvGraphicFramePr>
          <p:nvPr/>
        </p:nvGraphicFramePr>
        <p:xfrm>
          <a:off x="718955" y="2619366"/>
          <a:ext cx="10754090" cy="357125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name="Document" r:id="rId6" imgW="10138146" imgH="3377409" progId="Word.Document.8">
                  <p:embed/>
                </p:oleObj>
              </mc:Choice>
              <mc:Fallback>
                <p:oleObj name="Document" r:id="rId6" imgW="10138146" imgH="337740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8955" y="2619366"/>
                        <a:ext cx="10754090" cy="357125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88362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7413" name="对象 657412"/>
          <p:cNvGraphicFramePr>
            <a:graphicFrameLocks noChangeAspect="1"/>
          </p:cNvGraphicFramePr>
          <p:nvPr/>
        </p:nvGraphicFramePr>
        <p:xfrm>
          <a:off x="718955" y="1451874"/>
          <a:ext cx="10754090" cy="395593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name="Document" r:id="rId2" imgW="10138146" imgH="3744159" progId="Word.Document.8">
                  <p:embed/>
                </p:oleObj>
              </mc:Choice>
              <mc:Fallback>
                <p:oleObj name="Document" r:id="rId2" imgW="10138146" imgH="374415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955" y="1451874"/>
                        <a:ext cx="10754090" cy="39559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799434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851" y="1306903"/>
            <a:ext cx="11484635" cy="4843731"/>
          </a:xfrm>
        </p:spPr>
        <p:txBody>
          <a:bodyPr>
            <a:normAutofit/>
          </a:bodyPr>
          <a:lstStyle/>
          <a:p>
            <a:r>
              <a:rPr lang="zh-CN" altLang="en-US" sz="3600" b="1">
                <a:solidFill>
                  <a:srgbClr val="002060"/>
                </a:solidFill>
              </a:rPr>
              <a:t>解题方法</a:t>
            </a:r>
            <a:r>
              <a:rPr lang="zh-CN" altLang="en-US" sz="2800">
                <a:solidFill>
                  <a:srgbClr val="002060"/>
                </a:solidFill>
              </a:rPr>
              <a:t>（</a:t>
            </a:r>
            <a:r>
              <a:rPr lang="en-US" altLang="zh-CN" sz="2800" kern="10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  <a:sym typeface="+mn-ea"/>
              </a:rPr>
              <a:t>探求充要条件一般有两种方法</a:t>
            </a:r>
            <a:r>
              <a:rPr lang="zh-CN" altLang="en-US" sz="2800" kern="100">
                <a:solidFill>
                  <a:srgbClr val="002060"/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kern="100">
              <a:solidFill>
                <a:srgbClr val="002060"/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endParaRPr lang="en-US" altLang="zh-CN" sz="2800" kern="100">
              <a:solidFill>
                <a:srgbClr val="00206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kern="100"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(1)探求A成立的充要条件时，先将A视为条件，并由A推导结论(设为B)，再证明B是A的充分条件，这样就能说明A成立的充要条件是B，即从充分性和必要性两方面说明．</a:t>
            </a:r>
          </a:p>
          <a:p>
            <a:endParaRPr lang="en-US" altLang="zh-CN" sz="2800" kern="100"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r>
              <a:rPr lang="en-US" altLang="zh-CN" sz="2800" kern="100"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(2)将原命题进行等价变形或转换，直至获得其成立的充要条件，探求的过程同时也是证明的过程，因为探求过程每一步都是等价的，所以不需要将充分性和必要性分开来说明．</a:t>
            </a:r>
          </a:p>
          <a:p>
            <a:endParaRPr lang="en-US" altLang="zh-CN" sz="2800" kern="100">
              <a:solidFill>
                <a:srgbClr val="00206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  <a:p>
            <a:endParaRPr lang="en-US" altLang="zh-CN" sz="3600">
              <a:solidFill>
                <a:srgbClr val="002060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66153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8437" name="对象 6584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833420"/>
              </p:ext>
            </p:extLst>
          </p:nvPr>
        </p:nvGraphicFramePr>
        <p:xfrm>
          <a:off x="468608" y="906664"/>
          <a:ext cx="10656570" cy="24993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name="Document" r:id="rId2" imgW="10147492" imgH="2382254" progId="Word.Document.8">
                  <p:embed/>
                </p:oleObj>
              </mc:Choice>
              <mc:Fallback>
                <p:oleObj name="Document" r:id="rId2" imgW="10147492" imgH="2382254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608" y="906664"/>
                        <a:ext cx="10656570" cy="24993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38" name="对象 6584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185711"/>
              </p:ext>
            </p:extLst>
          </p:nvPr>
        </p:nvGraphicFramePr>
        <p:xfrm>
          <a:off x="1097442" y="3697767"/>
          <a:ext cx="11969750" cy="2298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name="Document" r:id="rId4" imgW="10279418" imgH="1981312" progId="Word.Document.8">
                  <p:embed/>
                </p:oleObj>
              </mc:Choice>
              <mc:Fallback>
                <p:oleObj name="Document" r:id="rId4" imgW="10279418" imgH="19813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7442" y="3697767"/>
                        <a:ext cx="11969750" cy="2298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79446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4818" name="对象 674817"/>
          <p:cNvGraphicFramePr>
            <a:graphicFrameLocks noChangeAspect="1"/>
          </p:cNvGraphicFramePr>
          <p:nvPr/>
        </p:nvGraphicFramePr>
        <p:xfrm>
          <a:off x="718955" y="998327"/>
          <a:ext cx="10754090" cy="12548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name="Document" r:id="rId2" imgW="10138146" imgH="1193466" progId="Word.Document.8">
                  <p:embed/>
                </p:oleObj>
              </mc:Choice>
              <mc:Fallback>
                <p:oleObj name="Document" r:id="rId2" imgW="10138146" imgH="1193466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955" y="998327"/>
                        <a:ext cx="10754090" cy="125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4819" name="对象 674818"/>
          <p:cNvGraphicFramePr>
            <a:graphicFrameLocks noChangeAspect="1"/>
          </p:cNvGraphicFramePr>
          <p:nvPr/>
        </p:nvGraphicFramePr>
        <p:xfrm>
          <a:off x="720725" y="2493963"/>
          <a:ext cx="10704513" cy="31305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name="Document" r:id="rId4" imgW="10138146" imgH="2971069" progId="Word.Document.8">
                  <p:embed/>
                </p:oleObj>
              </mc:Choice>
              <mc:Fallback>
                <p:oleObj name="Document" r:id="rId4" imgW="10138146" imgH="297106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725" y="2493963"/>
                        <a:ext cx="10704513" cy="3130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82126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3794" name="对象 673793"/>
          <p:cNvGraphicFramePr>
            <a:graphicFrameLocks noChangeAspect="1"/>
          </p:cNvGraphicFramePr>
          <p:nvPr/>
        </p:nvGraphicFramePr>
        <p:xfrm>
          <a:off x="718955" y="917697"/>
          <a:ext cx="10754090" cy="502260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name="Document" r:id="rId2" imgW="10138146" imgH="4748672" progId="Word.Document.8">
                  <p:embed/>
                </p:oleObj>
              </mc:Choice>
              <mc:Fallback>
                <p:oleObj name="Document" r:id="rId2" imgW="10138146" imgH="474867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955" y="917697"/>
                        <a:ext cx="10754090" cy="502260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870716"/>
      </p:ext>
    </p:extLst>
  </p:cSld>
  <p:clrMapOvr>
    <a:masterClrMapping/>
  </p:clrMapOvr>
  <p:transition>
    <p:random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67" name="矩形 655366"/>
          <p:cNvSpPr/>
          <p:nvPr/>
        </p:nvSpPr>
        <p:spPr>
          <a:xfrm>
            <a:off x="431321" y="637860"/>
            <a:ext cx="10670876" cy="70788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+mn-ea"/>
                <a:sym typeface="+mn-ea"/>
              </a:rPr>
              <a:t>题型三 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+mn-ea"/>
              </a:rPr>
              <a:t>充分条件、必要条件、充要条件的应用 </a:t>
            </a:r>
            <a:endParaRPr lang="en-US" altLang="zh-CN" sz="4000" b="1">
              <a:solidFill>
                <a:schemeClr val="accent1">
                  <a:lumMod val="75000"/>
                </a:schemeClr>
              </a:solidFill>
              <a:latin typeface="+mn-ea"/>
            </a:endParaRPr>
          </a:p>
        </p:txBody>
      </p:sp>
      <p:graphicFrame>
        <p:nvGraphicFramePr>
          <p:cNvPr id="655370" name="对象 655369"/>
          <p:cNvGraphicFramePr>
            <a:graphicFrameLocks noChangeAspect="1"/>
          </p:cNvGraphicFramePr>
          <p:nvPr/>
        </p:nvGraphicFramePr>
        <p:xfrm>
          <a:off x="718955" y="2296814"/>
          <a:ext cx="10754090" cy="188305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2" imgW="10168255" imgH="1783080" progId="Word.Document.8">
                  <p:embed/>
                </p:oleObj>
              </mc:Choice>
              <mc:Fallback>
                <p:oleObj r:id="rId2" imgW="10168255" imgH="17830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955" y="2296814"/>
                        <a:ext cx="10754090" cy="188305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71" name="对象 6553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27486"/>
              </p:ext>
            </p:extLst>
          </p:nvPr>
        </p:nvGraphicFramePr>
        <p:xfrm>
          <a:off x="720725" y="4211638"/>
          <a:ext cx="10704513" cy="1255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name="Document" r:id="rId4" imgW="10138146" imgH="1193466" progId="Word.Document.8">
                  <p:embed/>
                </p:oleObj>
              </mc:Choice>
              <mc:Fallback>
                <p:oleObj name="Document" r:id="rId4" imgW="10138146" imgH="1193466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0725" y="4211638"/>
                        <a:ext cx="10704513" cy="1255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6482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2770" name="对象 672769"/>
          <p:cNvGraphicFramePr>
            <a:graphicFrameLocks noChangeAspect="1"/>
          </p:cNvGraphicFramePr>
          <p:nvPr/>
        </p:nvGraphicFramePr>
        <p:xfrm>
          <a:off x="718955" y="2096917"/>
          <a:ext cx="10754090" cy="12548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2" imgW="10168255" imgH="1193165" progId="Word.Document.8">
                  <p:embed/>
                </p:oleObj>
              </mc:Choice>
              <mc:Fallback>
                <p:oleObj r:id="rId2" imgW="10168255" imgH="11931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955" y="2096917"/>
                        <a:ext cx="10754090" cy="125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1" name="对象 672770"/>
          <p:cNvGraphicFramePr>
            <a:graphicFrameLocks noChangeAspect="1"/>
          </p:cNvGraphicFramePr>
          <p:nvPr/>
        </p:nvGraphicFramePr>
        <p:xfrm>
          <a:off x="718955" y="3494512"/>
          <a:ext cx="10754090" cy="12548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4" imgW="10168255" imgH="1193165" progId="Word.Document.8">
                  <p:embed/>
                </p:oleObj>
              </mc:Choice>
              <mc:Fallback>
                <p:oleObj r:id="rId4" imgW="10168255" imgH="11931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955" y="3494512"/>
                        <a:ext cx="10754090" cy="125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59629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1746" name="对象 671745"/>
          <p:cNvGraphicFramePr>
            <a:graphicFrameLocks noChangeAspect="1"/>
          </p:cNvGraphicFramePr>
          <p:nvPr/>
        </p:nvGraphicFramePr>
        <p:xfrm>
          <a:off x="720725" y="1385888"/>
          <a:ext cx="10704513" cy="1292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name="Document" r:id="rId2" imgW="10138146" imgH="1230177" progId="Word.Document.8">
                  <p:embed/>
                </p:oleObj>
              </mc:Choice>
              <mc:Fallback>
                <p:oleObj name="Document" r:id="rId2" imgW="10138146" imgH="123017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0725" y="1385888"/>
                        <a:ext cx="10704513" cy="1292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47" name="对象 671746"/>
          <p:cNvGraphicFramePr>
            <a:graphicFrameLocks noChangeAspect="1"/>
          </p:cNvGraphicFramePr>
          <p:nvPr/>
        </p:nvGraphicFramePr>
        <p:xfrm>
          <a:off x="671148" y="4622784"/>
          <a:ext cx="10754090" cy="115402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4" imgW="10168255" imgH="1092835" progId="Word.Document.8">
                  <p:embed/>
                </p:oleObj>
              </mc:Choice>
              <mc:Fallback>
                <p:oleObj r:id="rId4" imgW="10168255" imgH="109283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148" y="4622784"/>
                        <a:ext cx="10754090" cy="115402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17300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0722" name="对象 670721"/>
          <p:cNvGraphicFramePr>
            <a:graphicFrameLocks noChangeAspect="1"/>
          </p:cNvGraphicFramePr>
          <p:nvPr/>
        </p:nvGraphicFramePr>
        <p:xfrm>
          <a:off x="718955" y="746357"/>
          <a:ext cx="10754090" cy="486134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name="Document" r:id="rId2" imgW="10138146" imgH="4597869" progId="Word.Document.8">
                  <p:embed/>
                </p:oleObj>
              </mc:Choice>
              <mc:Fallback>
                <p:oleObj name="Document" r:id="rId2" imgW="10138146" imgH="459786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18955" y="746357"/>
                        <a:ext cx="10754090" cy="48613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0723" name="对象 670722"/>
          <p:cNvGraphicFramePr>
            <a:graphicFrameLocks noChangeAspect="1"/>
          </p:cNvGraphicFramePr>
          <p:nvPr/>
        </p:nvGraphicFramePr>
        <p:xfrm>
          <a:off x="718955" y="5503555"/>
          <a:ext cx="10754090" cy="62824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name="Document" r:id="rId4" imgW="10138146" imgH="598173" progId="Word.Document.8">
                  <p:embed/>
                </p:oleObj>
              </mc:Choice>
              <mc:Fallback>
                <p:oleObj name="Document" r:id="rId4" imgW="10138146" imgH="59817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8955" y="5503555"/>
                        <a:ext cx="10754090" cy="6282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4320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677176"/>
              </p:ext>
            </p:extLst>
          </p:nvPr>
        </p:nvGraphicFramePr>
        <p:xfrm>
          <a:off x="1879600" y="1051560"/>
          <a:ext cx="7973695" cy="47548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Document" r:id="rId2" imgW="8239760" imgH="4907280" progId="Word.Document.8">
                  <p:embed/>
                </p:oleObj>
              </mc:Choice>
              <mc:Fallback>
                <p:oleObj name="Document" r:id="rId2" imgW="8239760" imgH="490728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9600" y="1051560"/>
                        <a:ext cx="7973695" cy="4754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948873" y="3617595"/>
            <a:ext cx="476250" cy="442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863600"/>
            <a:r>
              <a:rPr lang="zh-CN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⇒</a:t>
            </a:r>
          </a:p>
        </p:txBody>
      </p:sp>
      <p:sp>
        <p:nvSpPr>
          <p:cNvPr id="3" name="矩形 2"/>
          <p:cNvSpPr/>
          <p:nvPr/>
        </p:nvSpPr>
        <p:spPr>
          <a:xfrm>
            <a:off x="5098098" y="4172585"/>
            <a:ext cx="768350" cy="442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863600"/>
            <a:r>
              <a:rPr lang="zh-CN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充分</a:t>
            </a:r>
          </a:p>
        </p:txBody>
      </p:sp>
      <p:sp>
        <p:nvSpPr>
          <p:cNvPr id="4" name="矩形 3"/>
          <p:cNvSpPr/>
          <p:nvPr/>
        </p:nvSpPr>
        <p:spPr>
          <a:xfrm>
            <a:off x="5098415" y="4690745"/>
            <a:ext cx="76835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863600"/>
            <a:r>
              <a:rPr lang="zh-CN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必要</a:t>
            </a:r>
          </a:p>
        </p:txBody>
      </p:sp>
      <p:sp>
        <p:nvSpPr>
          <p:cNvPr id="5" name="矩形 4"/>
          <p:cNvSpPr/>
          <p:nvPr/>
        </p:nvSpPr>
        <p:spPr>
          <a:xfrm>
            <a:off x="8247380" y="4172268"/>
            <a:ext cx="768350" cy="4429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863600"/>
            <a:r>
              <a:rPr lang="zh-CN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充分</a:t>
            </a:r>
          </a:p>
        </p:txBody>
      </p:sp>
      <p:sp>
        <p:nvSpPr>
          <p:cNvPr id="6" name="矩形 5"/>
          <p:cNvSpPr/>
          <p:nvPr/>
        </p:nvSpPr>
        <p:spPr>
          <a:xfrm>
            <a:off x="8247063" y="4690745"/>
            <a:ext cx="768350" cy="4429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863600"/>
            <a:r>
              <a:rPr lang="zh-CN" altLang="en-US" b="0">
                <a:solidFill>
                  <a:srgbClr val="FF0000"/>
                </a:solidFill>
                <a:latin typeface="Times New Roman" panose="02020603050405020304" pitchFamily="18" charset="0"/>
              </a:rPr>
              <a:t>必要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8034338" y="3617278"/>
          <a:ext cx="1193800" cy="479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207135" imgH="492125" progId="Word.Document.8">
                  <p:embed/>
                </p:oleObj>
              </mc:Choice>
              <mc:Fallback>
                <p:oleObj r:id="rId4" imgW="1207135" imgH="492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34338" y="3617278"/>
                        <a:ext cx="1193800" cy="479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7332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6851" y="1306903"/>
            <a:ext cx="11484635" cy="4843731"/>
          </a:xfrm>
        </p:spPr>
        <p:txBody>
          <a:bodyPr>
            <a:normAutofit/>
          </a:bodyPr>
          <a:lstStyle/>
          <a:p>
            <a:r>
              <a:rPr lang="zh-CN" altLang="en-US" sz="3600" b="1">
                <a:solidFill>
                  <a:srgbClr val="002060"/>
                </a:solidFill>
              </a:rPr>
              <a:t>解题方法</a:t>
            </a:r>
            <a:r>
              <a:rPr lang="zh-CN" altLang="en-US" sz="2800">
                <a:solidFill>
                  <a:srgbClr val="002060"/>
                </a:solidFill>
              </a:rPr>
              <a:t>（</a:t>
            </a:r>
            <a:r>
              <a:rPr lang="zh-CN" altLang="zh-CN" sz="2800">
                <a:solidFill>
                  <a:schemeClr val="tx2">
                    <a:lumMod val="75000"/>
                  </a:schemeClr>
                </a:solidFill>
              </a:rPr>
              <a:t>利用充分、必要、充分必要条件的关系求参数范围</a:t>
            </a:r>
            <a:r>
              <a:rPr lang="zh-CN" altLang="en-US" sz="2800" kern="1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黑体" panose="0201060003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kern="10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  <a:p>
            <a:endParaRPr lang="en-US" altLang="zh-CN" sz="2800" kern="1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/>
              <a:t>(1)</a:t>
            </a:r>
            <a:r>
              <a:rPr lang="zh-CN" altLang="zh-CN" sz="2800"/>
              <a:t>化简</a:t>
            </a:r>
            <a:r>
              <a:rPr lang="en-US" altLang="zh-CN" sz="2800" i="1"/>
              <a:t>p</a:t>
            </a:r>
            <a:r>
              <a:rPr lang="zh-CN" altLang="zh-CN" sz="2800"/>
              <a:t>、</a:t>
            </a:r>
            <a:r>
              <a:rPr lang="en-US" altLang="zh-CN" sz="2800" i="1"/>
              <a:t>q</a:t>
            </a:r>
            <a:r>
              <a:rPr lang="zh-CN" altLang="zh-CN" sz="2800"/>
              <a:t>两命题，</a:t>
            </a:r>
          </a:p>
          <a:p>
            <a:r>
              <a:rPr lang="en-US" altLang="zh-CN" sz="2800"/>
              <a:t>(2)</a:t>
            </a:r>
            <a:r>
              <a:rPr lang="zh-CN" altLang="zh-CN" sz="2800"/>
              <a:t>根据</a:t>
            </a:r>
            <a:r>
              <a:rPr lang="en-US" altLang="zh-CN" sz="2800" i="1"/>
              <a:t>p</a:t>
            </a:r>
            <a:r>
              <a:rPr lang="zh-CN" altLang="zh-CN" sz="2800"/>
              <a:t>与</a:t>
            </a:r>
            <a:r>
              <a:rPr lang="en-US" altLang="zh-CN" sz="2800" i="1"/>
              <a:t>q</a:t>
            </a:r>
            <a:r>
              <a:rPr lang="zh-CN" altLang="zh-CN" sz="2800"/>
              <a:t>的关系</a:t>
            </a:r>
            <a:r>
              <a:rPr lang="en-US" altLang="zh-CN" sz="2800"/>
              <a:t>(</a:t>
            </a:r>
            <a:r>
              <a:rPr lang="zh-CN" altLang="zh-CN" sz="2800"/>
              <a:t>充分、必要、充要条件</a:t>
            </a:r>
            <a:r>
              <a:rPr lang="en-US" altLang="zh-CN" sz="2800"/>
              <a:t>)</a:t>
            </a:r>
            <a:r>
              <a:rPr lang="zh-CN" altLang="zh-CN" sz="2800"/>
              <a:t>转化为集合间的关系，</a:t>
            </a:r>
          </a:p>
          <a:p>
            <a:r>
              <a:rPr lang="en-US" altLang="zh-CN" sz="2800"/>
              <a:t>(3)</a:t>
            </a:r>
            <a:r>
              <a:rPr lang="zh-CN" altLang="zh-CN" sz="2800"/>
              <a:t>利用集合间的关系建立不等关系，</a:t>
            </a:r>
          </a:p>
          <a:p>
            <a:r>
              <a:rPr lang="en-US" altLang="zh-CN" sz="2800"/>
              <a:t>(4)</a:t>
            </a:r>
            <a:r>
              <a:rPr lang="zh-CN" altLang="zh-CN" sz="2800"/>
              <a:t>求解参数范围．</a:t>
            </a:r>
          </a:p>
          <a:p>
            <a:endParaRPr lang="en-US" altLang="zh-CN" sz="2800" kern="100">
              <a:solidFill>
                <a:srgbClr val="002060"/>
              </a:solidFill>
              <a:latin typeface="Times New Roman" panose="02020603050405020304" pitchFamily="18" charset="0"/>
              <a:ea typeface="黑体" panose="02010600030101010101" pitchFamily="49" charset="-122"/>
              <a:cs typeface="Times New Roman" panose="02020603050405020304" pitchFamily="18" charset="0"/>
            </a:endParaRPr>
          </a:p>
          <a:p>
            <a:endParaRPr lang="en-US" altLang="zh-CN" sz="3600">
              <a:solidFill>
                <a:srgbClr val="002060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224399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8437" name="对象 658436"/>
          <p:cNvGraphicFramePr>
            <a:graphicFrameLocks noChangeAspect="1"/>
          </p:cNvGraphicFramePr>
          <p:nvPr/>
        </p:nvGraphicFramePr>
        <p:xfrm>
          <a:off x="635359" y="792671"/>
          <a:ext cx="10583863" cy="25034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name="Document" r:id="rId2" imgW="10147492" imgH="2402769" progId="Word.Document.8">
                  <p:embed/>
                </p:oleObj>
              </mc:Choice>
              <mc:Fallback>
                <p:oleObj name="Document" r:id="rId2" imgW="10147492" imgH="240276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359" y="792671"/>
                        <a:ext cx="10583863" cy="2503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35359" y="3055542"/>
          <a:ext cx="10754090" cy="24558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name="Document" r:id="rId4" imgW="10138146" imgH="2326827" progId="Word.Document.8">
                  <p:embed/>
                </p:oleObj>
              </mc:Choice>
              <mc:Fallback>
                <p:oleObj name="Document" r:id="rId4" imgW="10138146" imgH="232682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359" y="3055542"/>
                        <a:ext cx="10754090" cy="24558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23458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3A73E8-4B8C-4FFA-B060-0FC19DF49468}"/>
              </a:ext>
            </a:extLst>
          </p:cNvPr>
          <p:cNvSpPr txBox="1"/>
          <p:nvPr/>
        </p:nvSpPr>
        <p:spPr>
          <a:xfrm>
            <a:off x="9337965" y="193251"/>
            <a:ext cx="245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人教</a:t>
            </a:r>
            <a:r>
              <a:rPr lang="en-US" altLang="zh-CN" b="1">
                <a:solidFill>
                  <a:schemeClr val="accent1"/>
                </a:solidFill>
              </a:rPr>
              <a:t>A </a:t>
            </a:r>
            <a:r>
              <a:rPr lang="zh-CN" altLang="en-US" b="1">
                <a:solidFill>
                  <a:schemeClr val="accent1"/>
                </a:solidFill>
              </a:rPr>
              <a:t>版必修第一册</a:t>
            </a:r>
          </a:p>
        </p:txBody>
      </p:sp>
      <p:pic>
        <p:nvPicPr>
          <p:cNvPr id="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214100" y="12306300"/>
            <a:ext cx="444500" cy="3810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953406407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098" name="Object 4"/>
          <p:cNvGraphicFramePr>
            <a:graphicFrameLocks noGrp="1" noChangeAspect="1"/>
          </p:cNvGraphicFramePr>
          <p:nvPr>
            <p:ph/>
          </p:nvPr>
        </p:nvGraphicFramePr>
        <p:xfrm>
          <a:off x="1296988" y="1701008"/>
          <a:ext cx="9598025" cy="29972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文档" r:id="rId2" imgW="10144760" imgH="3169920" progId="Word.Document.8">
                  <p:embed/>
                </p:oleObj>
              </mc:Choice>
              <mc:Fallback>
                <p:oleObj name="文档" r:id="rId2" imgW="10144760" imgH="31699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96988" y="1701008"/>
                        <a:ext cx="9598025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948815" y="4523105"/>
            <a:ext cx="59448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答案</a:t>
            </a:r>
            <a:r>
              <a:rPr lang="zh-CN" altLang="en-US" sz="2800" b="1"/>
              <a:t>　(1)相同，都是p⇒q　(2)等价</a:t>
            </a:r>
          </a:p>
        </p:txBody>
      </p:sp>
    </p:spTree>
    <p:extLst>
      <p:ext uri="{BB962C8B-B14F-4D97-AF65-F5344CB8AC3E}">
        <p14:creationId xmlns:p14="http://schemas.microsoft.com/office/powerpoint/2010/main" val="45868064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5024438" y="692150"/>
          <a:ext cx="6178550" cy="6842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name="Document" r:id="rId2" imgW="5318760" imgH="599440" progId="Word.Document.8">
                  <p:embed/>
                </p:oleObj>
              </mc:Choice>
              <mc:Fallback>
                <p:oleObj name="Document" r:id="rId2" imgW="5318760" imgH="599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24438" y="692150"/>
                        <a:ext cx="61785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53486"/>
              </p:ext>
            </p:extLst>
          </p:nvPr>
        </p:nvGraphicFramePr>
        <p:xfrm>
          <a:off x="1710531" y="1706405"/>
          <a:ext cx="8770620" cy="297624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Document" r:id="rId4" imgW="8699545" imgH="2971069" progId="Word.Document.8">
                  <p:embed/>
                </p:oleObj>
              </mc:Choice>
              <mc:Fallback>
                <p:oleObj name="Document" r:id="rId4" imgW="8699545" imgH="2971069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0531" y="1706405"/>
                        <a:ext cx="8770620" cy="29762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842210"/>
              </p:ext>
            </p:extLst>
          </p:nvPr>
        </p:nvGraphicFramePr>
        <p:xfrm>
          <a:off x="9559926" y="2344524"/>
          <a:ext cx="582613" cy="777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文档" r:id="rId6" imgW="596265" imgH="795020" progId="Word.Document.8">
                  <p:embed/>
                </p:oleObj>
              </mc:Choice>
              <mc:Fallback>
                <p:oleObj name="文档" r:id="rId6" imgW="596265" imgH="7950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559926" y="2344524"/>
                        <a:ext cx="58261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81644"/>
              </p:ext>
            </p:extLst>
          </p:nvPr>
        </p:nvGraphicFramePr>
        <p:xfrm>
          <a:off x="9672069" y="3510695"/>
          <a:ext cx="573405" cy="7854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文档" r:id="rId8" imgW="587375" imgH="795020" progId="Word.Document.8">
                  <p:embed/>
                </p:oleObj>
              </mc:Choice>
              <mc:Fallback>
                <p:oleObj name="文档" r:id="rId8" imgW="587375" imgH="7950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672069" y="3510695"/>
                        <a:ext cx="573405" cy="7854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592577"/>
              </p:ext>
            </p:extLst>
          </p:nvPr>
        </p:nvGraphicFramePr>
        <p:xfrm>
          <a:off x="9569451" y="2918104"/>
          <a:ext cx="573088" cy="771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文档" r:id="rId10" imgW="587375" imgH="795020" progId="Word.Document.8">
                  <p:embed/>
                </p:oleObj>
              </mc:Choice>
              <mc:Fallback>
                <p:oleObj name="文档" r:id="rId10" imgW="587375" imgH="79502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569451" y="2918104"/>
                        <a:ext cx="5730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9776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文本框 546817"/>
          <p:cNvSpPr txBox="1"/>
          <p:nvPr/>
        </p:nvSpPr>
        <p:spPr>
          <a:xfrm>
            <a:off x="1101441" y="586337"/>
            <a:ext cx="9386116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做一做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请把正确的答案写在横线上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的充分条件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,q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的充分条件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u="sng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条件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(2)“a&gt;0,b&gt;0”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是“</a:t>
            </a:r>
            <a:r>
              <a:rPr lang="en-US" altLang="zh-CN" sz="2800" b="1" err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ab&gt;0”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u="sng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条件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(3)“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p,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q”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的逆命题为真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则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 u="sng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条件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800" b="1">
              <a:solidFill>
                <a:srgbClr val="000000"/>
              </a:solidFill>
              <a:latin typeface="宋体" pitchFamily="2" charset="-122"/>
              <a:ea typeface="Times New Roman" panose="02020603050405020304" pitchFamily="18" charset="0"/>
            </a:endParaRPr>
          </a:p>
        </p:txBody>
      </p:sp>
      <p:sp>
        <p:nvSpPr>
          <p:cNvPr id="8193" name="文本框 552961"/>
          <p:cNvSpPr txBox="1"/>
          <p:nvPr/>
        </p:nvSpPr>
        <p:spPr>
          <a:xfrm>
            <a:off x="1101725" y="2917825"/>
            <a:ext cx="1061656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【解析】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(1)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由题意知</a:t>
            </a:r>
            <a:r>
              <a:rPr lang="en-US" altLang="zh-CN" sz="2800" err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p⇒q,q⇒r,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故</a:t>
            </a:r>
            <a:r>
              <a:rPr lang="en-US" altLang="zh-CN" sz="2800" err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p⇒r,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所以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p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是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r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的充分条件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.</a:t>
            </a:r>
            <a:endParaRPr lang="en-US" altLang="zh-CN" sz="28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答案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充分</a:t>
            </a:r>
          </a:p>
          <a:p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(2)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当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a&gt;0,b&gt;0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时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显然</a:t>
            </a:r>
            <a:r>
              <a:rPr lang="en-US" altLang="zh-CN" sz="2800" err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ab&gt;0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成立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故“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a&gt;0,b&gt;0”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是“</a:t>
            </a:r>
            <a:r>
              <a:rPr lang="en-US" altLang="zh-CN" sz="2800" err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ab&gt;0”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的充分条件</a:t>
            </a:r>
            <a:endParaRPr lang="zh-CN" altLang="en-US" sz="28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答案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充分</a:t>
            </a:r>
          </a:p>
          <a:p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(3)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因为“若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p,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则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q”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的逆命题为真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即“若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q,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则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p”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为真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所以</a:t>
            </a:r>
            <a:r>
              <a:rPr lang="en-US" altLang="zh-CN" sz="2800" err="1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q⇒p,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即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p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是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q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的必要条件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.</a:t>
            </a:r>
            <a:endParaRPr lang="en-US" altLang="zh-CN" sz="280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r>
              <a:rPr lang="zh-CN" altLang="en-US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答案</a:t>
            </a:r>
            <a:r>
              <a:rPr lang="en-US" altLang="zh-CN" sz="280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必要</a:t>
            </a:r>
          </a:p>
        </p:txBody>
      </p:sp>
    </p:spTree>
    <p:extLst>
      <p:ext uri="{BB962C8B-B14F-4D97-AF65-F5344CB8AC3E}">
        <p14:creationId xmlns:p14="http://schemas.microsoft.com/office/powerpoint/2010/main" val="1413417098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2178" name="文本框 562177"/>
          <p:cNvSpPr txBox="1"/>
          <p:nvPr/>
        </p:nvSpPr>
        <p:spPr>
          <a:xfrm>
            <a:off x="943326" y="1115257"/>
            <a:ext cx="9386116" cy="4615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【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思考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</a:rPr>
              <a:t>】</a:t>
            </a:r>
          </a:p>
          <a:p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q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的充分条件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,p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是惟一的吗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endParaRPr lang="en-US" altLang="zh-CN" sz="2800">
              <a:solidFill>
                <a:srgbClr val="FF0000"/>
              </a:solidFill>
              <a:latin typeface="宋体" pitchFamily="2" charset="-122"/>
              <a:cs typeface="Times New Roman" pitchFamily="18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提示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不一定惟一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凡是能使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q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成立的条件都是它的充分条件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如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x&gt;3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是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x&gt;0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的充分条件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,x&gt;5,x&gt;10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等都是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x&gt;0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的充分条件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.</a:t>
            </a:r>
          </a:p>
          <a:p>
            <a:endParaRPr lang="en-US" altLang="zh-CN" sz="280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若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q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的必要条件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,q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是惟一的吗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280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提示</a:t>
            </a:r>
            <a:r>
              <a:rPr lang="en-US" altLang="zh-CN" sz="2800" b="1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: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不一定惟一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凡是由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p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推出的结论都是它的必要条件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,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如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x&gt;0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是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x&gt;3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的必要条件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,x&gt;-1,x&gt;2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等都是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x&gt;3</a:t>
            </a:r>
            <a:r>
              <a:rPr lang="zh-CN" altLang="en-US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的必要条件</a:t>
            </a:r>
            <a:r>
              <a:rPr lang="en-US" altLang="zh-CN" sz="2800">
                <a:solidFill>
                  <a:srgbClr val="0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+mn-ea"/>
              </a:rPr>
              <a:t>.</a:t>
            </a:r>
            <a:endParaRPr lang="en-US" altLang="zh-CN" sz="2800">
              <a:solidFill>
                <a:srgbClr val="00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2751282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charRg st="90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8">
                                            <p:txEl>
                                              <p:charRg st="118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509" y="596530"/>
            <a:ext cx="9855200" cy="435634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自主预习，回答问题</a:t>
            </a: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9361" y="1417739"/>
            <a:ext cx="10972800" cy="4843731"/>
          </a:xfrm>
        </p:spPr>
        <p:txBody>
          <a:bodyPr>
            <a:normAutofit fontScale="90000" lnSpcReduction="20000"/>
          </a:bodyPr>
          <a:lstStyle/>
          <a:p>
            <a:pPr marL="0" indent="0">
              <a:buNone/>
            </a:pPr>
            <a:r>
              <a:rPr lang="zh-CN" altLang="en-US" sz="3600" b="1">
                <a:solidFill>
                  <a:srgbClr val="002060"/>
                </a:solidFill>
              </a:rPr>
              <a:t>阅读课本</a:t>
            </a:r>
            <a:r>
              <a:rPr lang="en-US" altLang="zh-CN" sz="3600" b="1">
                <a:solidFill>
                  <a:srgbClr val="002060"/>
                </a:solidFill>
              </a:rPr>
              <a:t>20-22</a:t>
            </a:r>
            <a:r>
              <a:rPr lang="zh-CN" altLang="en-US" sz="3600" b="1">
                <a:solidFill>
                  <a:srgbClr val="002060"/>
                </a:solidFill>
              </a:rPr>
              <a:t>页，思考并完成以下问题</a:t>
            </a:r>
            <a:endParaRPr lang="en-US" altLang="zh-CN" sz="3600" b="1">
              <a:solidFill>
                <a:srgbClr val="002060"/>
              </a:solidFill>
            </a:endParaRPr>
          </a:p>
          <a:p>
            <a:endParaRPr lang="zh-CN" altLang="zh-CN" sz="3600" b="1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altLang="zh-CN" sz="3600"/>
              <a:t>1.</a:t>
            </a:r>
            <a:r>
              <a:rPr lang="zh-CN" altLang="en-US" sz="3600"/>
              <a:t>什么充要条件？</a:t>
            </a:r>
            <a:endParaRPr lang="en-US" altLang="zh-CN" sz="3600"/>
          </a:p>
          <a:p>
            <a:pPr marL="0" indent="0">
              <a:buNone/>
            </a:pPr>
            <a:r>
              <a:rPr lang="en-US" altLang="zh-CN" sz="3600"/>
              <a:t>2.</a:t>
            </a:r>
            <a:r>
              <a:rPr lang="zh-CN" altLang="en-US" sz="3600"/>
              <a:t>什么充分不必要条件？</a:t>
            </a:r>
          </a:p>
          <a:p>
            <a:pPr marL="0" indent="0">
              <a:buNone/>
            </a:pPr>
            <a:r>
              <a:rPr lang="en-US" altLang="zh-CN" sz="3600"/>
              <a:t>3.</a:t>
            </a:r>
            <a:r>
              <a:rPr lang="zh-CN" altLang="en-US" sz="3600"/>
              <a:t>什么是必要不充分条件？</a:t>
            </a:r>
          </a:p>
          <a:p>
            <a:pPr marL="0" indent="0">
              <a:buNone/>
            </a:pPr>
            <a:r>
              <a:rPr lang="en-US" altLang="zh-CN" sz="3600"/>
              <a:t>4.</a:t>
            </a:r>
            <a:r>
              <a:rPr lang="zh-CN" altLang="en-US" sz="3600"/>
              <a:t>什么是既不充分又不必要条件？</a:t>
            </a:r>
            <a:endParaRPr lang="zh-CN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endParaRPr lang="en-US" altLang="zh-CN" sz="3600"/>
          </a:p>
          <a:p>
            <a:pPr marL="0" indent="0">
              <a:buNone/>
            </a:pPr>
            <a:r>
              <a:rPr lang="zh-CN" altLang="en-US" sz="2400">
                <a:solidFill>
                  <a:srgbClr val="FF0000"/>
                </a:solidFill>
              </a:rPr>
              <a:t>要求：学生独立完成，以小组为单位，组内可商量，最终选出代表回答问题。</a:t>
            </a:r>
          </a:p>
        </p:txBody>
      </p:sp>
    </p:spTree>
    <p:extLst>
      <p:ext uri="{BB962C8B-B14F-4D97-AF65-F5344CB8AC3E}">
        <p14:creationId xmlns:p14="http://schemas.microsoft.com/office/powerpoint/2010/main" val="227644957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6236" name="对象 436235"/>
          <p:cNvGraphicFramePr>
            <a:graphicFrameLocks noChangeAspect="1"/>
          </p:cNvGraphicFramePr>
          <p:nvPr/>
        </p:nvGraphicFramePr>
        <p:xfrm>
          <a:off x="762181" y="1248890"/>
          <a:ext cx="10668000" cy="4359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Document" r:id="rId2" imgW="10147492" imgH="4159856" progId="Word.Document.8">
                  <p:embed/>
                </p:oleObj>
              </mc:Choice>
              <mc:Fallback>
                <p:oleObj name="Document" r:id="rId2" imgW="10147492" imgH="4159856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181" y="1248890"/>
                        <a:ext cx="10668000" cy="435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6238" name="矩形 436237"/>
          <p:cNvSpPr/>
          <p:nvPr/>
        </p:nvSpPr>
        <p:spPr>
          <a:xfrm>
            <a:off x="1857861" y="233209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863600"/>
            <a:r>
              <a:rPr lang="zh-CN" altLang="en-US" sz="2400" b="0">
                <a:solidFill>
                  <a:srgbClr val="FF0000"/>
                </a:solidFill>
                <a:latin typeface="Times New Roman" panose="02020603050405020304" pitchFamily="18" charset="0"/>
              </a:rPr>
              <a:t>充分必要</a:t>
            </a:r>
          </a:p>
        </p:txBody>
      </p:sp>
      <p:sp>
        <p:nvSpPr>
          <p:cNvPr id="436239" name="矩形 436238"/>
          <p:cNvSpPr/>
          <p:nvPr/>
        </p:nvSpPr>
        <p:spPr>
          <a:xfrm>
            <a:off x="5178829" y="2387524"/>
            <a:ext cx="69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863600"/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</a:rPr>
              <a:t>充要</a:t>
            </a:r>
          </a:p>
        </p:txBody>
      </p:sp>
      <p:sp>
        <p:nvSpPr>
          <p:cNvPr id="436240" name="矩形 436239"/>
          <p:cNvSpPr/>
          <p:nvPr/>
        </p:nvSpPr>
        <p:spPr>
          <a:xfrm>
            <a:off x="6486533" y="3052248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863600"/>
            <a:r>
              <a:rPr lang="zh-CN" altLang="en-US" sz="2000" b="0">
                <a:solidFill>
                  <a:srgbClr val="FF0000"/>
                </a:solidFill>
                <a:latin typeface="Times New Roman" panose="02020603050405020304" pitchFamily="18" charset="0"/>
              </a:rPr>
              <a:t>互为充要</a:t>
            </a:r>
          </a:p>
        </p:txBody>
      </p:sp>
    </p:spTree>
    <p:extLst>
      <p:ext uri="{BB962C8B-B14F-4D97-AF65-F5344CB8AC3E}">
        <p14:creationId xmlns:p14="http://schemas.microsoft.com/office/powerpoint/2010/main" val="35031017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6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8" grpId="0"/>
      <p:bldP spid="436239" grpId="0"/>
      <p:bldP spid="436240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PRESENTATION_TITLE" val="毕业活动策划"/>
  <p:tag name="KSO_WM_DOC_GUID" val="{42bd8650-b790-4050-be52-eb8cba04ccd4}"/>
</p:tagLst>
</file>

<file path=ppt/theme/theme1.xml><?xml version="1.0" encoding="utf-8"?>
<a:theme xmlns:r="http://schemas.openxmlformats.org/officeDocument/2006/relationships"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63</Paragraphs>
  <Slides>32</Slides>
  <Notes>0</Notes>
  <TotalTime>1340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42">
      <vt:lpstr>Arial</vt:lpstr>
      <vt:lpstr>Calibri</vt:lpstr>
      <vt:lpstr>Calibri Light</vt:lpstr>
      <vt:lpstr>字魂27号-布丁体</vt:lpstr>
      <vt:lpstr>Times New Roman</vt:lpstr>
      <vt:lpstr>宋体</vt:lpstr>
      <vt:lpstr>楷体_GB2312</vt:lpstr>
      <vt:lpstr>黑体</vt:lpstr>
      <vt:lpstr>Courier New</vt:lpstr>
      <vt:lpstr>1_Office 主题</vt:lpstr>
      <vt:lpstr>PowerPoint Presentation</vt:lpstr>
      <vt:lpstr>自主预习，回答问题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自主预习，回答问题</vt:lpstr>
      <vt:lpstr>PowerPoint Presentation</vt:lpstr>
      <vt:lpstr>PowerPoint Presentation</vt:lpstr>
      <vt:lpstr>PowerPoint Presentation</vt:lpstr>
      <vt:lpstr>PowerPoint Presentation</vt:lpstr>
      <vt:lpstr>题型分析         举一反三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毕业活动策划</dc:title>
  <dc:creator>Administrator</dc:creator>
  <cp:lastModifiedBy>yang</cp:lastModifiedBy>
  <cp:revision>89</cp:revision>
  <dcterms:created xsi:type="dcterms:W3CDTF">2019-01-12T04:39:00Z</dcterms:created>
  <dcterms:modified xsi:type="dcterms:W3CDTF">2020-08-12T01:41:22Z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2052-11.1.0.8527</vt:lpwstr>
  </property>
</Properties>
</file>