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7" r:id="rId3"/>
    <p:sldId id="259" r:id="rId4"/>
    <p:sldId id="261" r:id="rId5"/>
    <p:sldId id="262" r:id="rId6"/>
    <p:sldId id="263" r:id="rId7"/>
    <p:sldId id="278" r:id="rId8"/>
    <p:sldId id="288" r:id="rId9"/>
    <p:sldId id="279" r:id="rId10"/>
    <p:sldId id="280" r:id="rId11"/>
    <p:sldId id="281" r:id="rId12"/>
    <p:sldId id="289" r:id="rId13"/>
    <p:sldId id="290" r:id="rId14"/>
    <p:sldId id="264" r:id="rId15"/>
    <p:sldId id="291" r:id="rId16"/>
    <p:sldId id="265" r:id="rId17"/>
    <p:sldId id="292" r:id="rId18"/>
    <p:sldId id="293" r:id="rId19"/>
    <p:sldId id="282" r:id="rId20"/>
    <p:sldId id="283" r:id="rId21"/>
    <p:sldId id="295" r:id="rId22"/>
    <p:sldId id="308" r:id="rId23"/>
    <p:sldId id="309" r:id="rId24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60" autoAdjust="0"/>
    <p:restoredTop sz="86466" autoAdjust="0"/>
  </p:normalViewPr>
  <p:slideViewPr>
    <p:cSldViewPr snapToGrid="0">
      <p:cViewPr varScale="1">
        <p:scale>
          <a:sx n="99" d="100"/>
          <a:sy n="99" d="100"/>
        </p:scale>
        <p:origin x="84" y="3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330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gs" Target="tags/tag1.xml"/><Relationship Id="rId30" Type="http://schemas.openxmlformats.org/officeDocument/2006/relationships/commentAuthors" Target="commentAuthors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8" Type="http://schemas.openxmlformats.org/officeDocument/2006/relationships/image" Target="../media/image10.wmf"/><Relationship Id="rId7" Type="http://schemas.openxmlformats.org/officeDocument/2006/relationships/image" Target="../media/image9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2" Type="http://schemas.openxmlformats.org/officeDocument/2006/relationships/image" Target="../media/image14.wmf"/><Relationship Id="rId11" Type="http://schemas.openxmlformats.org/officeDocument/2006/relationships/image" Target="../media/image13.wmf"/><Relationship Id="rId10" Type="http://schemas.openxmlformats.org/officeDocument/2006/relationships/image" Target="../media/image12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4A61C-6C9E-4571-98AB-DCE859B0FB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3E652-97E8-4E43-81D4-B2F97C751BA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3CFE-E85A-4CB1-B388-FD452395EFF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85149"/>
            <a:ext cx="7315200" cy="130727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副标题 2"/>
          <p:cNvSpPr>
            <a:spLocks noGrp="1"/>
          </p:cNvSpPr>
          <p:nvPr>
            <p:ph type="subTitle" idx="1"/>
          </p:nvPr>
        </p:nvSpPr>
        <p:spPr>
          <a:xfrm>
            <a:off x="838200" y="3392424"/>
            <a:ext cx="7315200" cy="75965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0"/>
            <a:ext cx="10515600" cy="82296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9" name="内容占位符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/>
            </a:lvl1pPr>
            <a:lvl2pPr marL="457200" indent="0">
              <a:lnSpc>
                <a:spcPct val="100000"/>
              </a:lnSpc>
              <a:buNone/>
              <a:defRPr/>
            </a:lvl2pPr>
            <a:lvl3pPr>
              <a:lnSpc>
                <a:spcPct val="100000"/>
              </a:lnSpc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>
              <a:defRPr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>
              <a:defRPr>
                <a:latin typeface="楷体" panose="02010609060101010101" pitchFamily="49" charset="-122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2085149"/>
            <a:ext cx="7315200" cy="1307275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再 见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978390" y="115570"/>
            <a:ext cx="200533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028555" y="144780"/>
            <a:ext cx="1905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努力就有希望！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2816669"/>
            <a:ext cx="10515600" cy="1307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4123944"/>
            <a:ext cx="10515600" cy="1527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 baseline="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wmf"/><Relationship Id="rId1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2" Type="http://schemas.openxmlformats.org/officeDocument/2006/relationships/image" Target="../media/image20.wmf"/><Relationship Id="rId1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2" Type="http://schemas.openxmlformats.org/officeDocument/2006/relationships/image" Target="../media/image23.wmf"/><Relationship Id="rId1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26.wmf"/><Relationship Id="rId1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wmf"/><Relationship Id="rId1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6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6" Type="http://schemas.openxmlformats.org/officeDocument/2006/relationships/vmlDrawing" Target="../drawings/vmlDrawing1.vml"/><Relationship Id="rId25" Type="http://schemas.openxmlformats.org/officeDocument/2006/relationships/slideLayout" Target="../slideLayouts/slideLayout2.xml"/><Relationship Id="rId24" Type="http://schemas.openxmlformats.org/officeDocument/2006/relationships/image" Target="../media/image14.wmf"/><Relationship Id="rId23" Type="http://schemas.openxmlformats.org/officeDocument/2006/relationships/oleObject" Target="../embeddings/oleObject12.bin"/><Relationship Id="rId22" Type="http://schemas.openxmlformats.org/officeDocument/2006/relationships/image" Target="../media/image13.wmf"/><Relationship Id="rId21" Type="http://schemas.openxmlformats.org/officeDocument/2006/relationships/oleObject" Target="../embeddings/oleObject11.bin"/><Relationship Id="rId20" Type="http://schemas.openxmlformats.org/officeDocument/2006/relationships/image" Target="../media/image12.wmf"/><Relationship Id="rId2" Type="http://schemas.openxmlformats.org/officeDocument/2006/relationships/image" Target="../media/image3.wmf"/><Relationship Id="rId19" Type="http://schemas.openxmlformats.org/officeDocument/2006/relationships/oleObject" Target="../embeddings/oleObject10.bin"/><Relationship Id="rId18" Type="http://schemas.openxmlformats.org/officeDocument/2006/relationships/image" Target="../media/image11.wmf"/><Relationship Id="rId17" Type="http://schemas.openxmlformats.org/officeDocument/2006/relationships/oleObject" Target="../embeddings/oleObject9.bin"/><Relationship Id="rId16" Type="http://schemas.openxmlformats.org/officeDocument/2006/relationships/image" Target="../media/image10.wmf"/><Relationship Id="rId15" Type="http://schemas.openxmlformats.org/officeDocument/2006/relationships/oleObject" Target="../embeddings/oleObject8.bin"/><Relationship Id="rId14" Type="http://schemas.openxmlformats.org/officeDocument/2006/relationships/image" Target="../media/image9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4"/>
          <p:cNvSpPr txBox="1"/>
          <p:nvPr/>
        </p:nvSpPr>
        <p:spPr>
          <a:xfrm>
            <a:off x="3011805" y="2766060"/>
            <a:ext cx="5939155" cy="119888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zh-CN" sz="3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5.5.2 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简单的三角恒等变换</a:t>
            </a:r>
            <a:endParaRPr lang="zh-CN" altLang="en-US" sz="3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 eaLnBrk="1" hangingPunct="1">
              <a:defRPr/>
            </a:pPr>
            <a:r>
              <a:rPr lang="zh-CN" altLang="en-US" sz="3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第三课时</a:t>
            </a:r>
            <a:endParaRPr lang="zh-CN" altLang="en-US" sz="36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22976" y="1169006"/>
            <a:ext cx="5191409" cy="829945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章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altLang="zh-CN" sz="4800" b="1" kern="10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zh-CN" altLang="en-US" sz="4800" b="1" kern="10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三角函数</a:t>
            </a:r>
            <a:endParaRPr lang="zh-CN" altLang="zh-CN" sz="1865" kern="10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3152" y="836025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追问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你打算从哪些角度分析这些式子的相同点与不同点？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152" y="3830199"/>
            <a:ext cx="8084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第二、第四个角相同，且比第一、三个角大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30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</a:rPr>
              <a:t>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152" y="2399925"/>
            <a:ext cx="7366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可以从角、函数名、次数三个角度着手分析．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152" y="3115062"/>
            <a:ext cx="8443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角：每个式子均包括四个角，第一、第三个角相同；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3152" y="4545336"/>
            <a:ext cx="628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函数名：每个式子均出现四个函数名，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3152" y="5975612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次数：各式各项均为二次．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3152" y="5260473"/>
            <a:ext cx="7007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且从左向右均为正弦、余弦、正弦、余弦；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436879" y="1614170"/>
            <a:ext cx="11135996" cy="4996180"/>
            <a:chOff x="436879" y="1614170"/>
            <a:chExt cx="11135996" cy="4996180"/>
          </a:xfrm>
        </p:grpSpPr>
        <p:grpSp>
          <p:nvGrpSpPr>
            <p:cNvPr id="21" name="组合 20"/>
            <p:cNvGrpSpPr/>
            <p:nvPr/>
          </p:nvGrpSpPr>
          <p:grpSpPr>
            <a:xfrm>
              <a:off x="651088" y="1684788"/>
              <a:ext cx="5858597" cy="668491"/>
              <a:chOff x="651088" y="1684788"/>
              <a:chExt cx="5858597" cy="66849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298002" y="1684788"/>
                <a:ext cx="52116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试逐条分析，并写出一般规律．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pSp>
            <p:nvGrpSpPr>
              <p:cNvPr id="16" name="组合 15"/>
              <p:cNvGrpSpPr/>
              <p:nvPr/>
            </p:nvGrpSpPr>
            <p:grpSpPr>
              <a:xfrm>
                <a:off x="651088" y="1685438"/>
                <a:ext cx="687900" cy="667841"/>
                <a:chOff x="2079429" y="2178062"/>
                <a:chExt cx="687900" cy="667841"/>
              </a:xfrm>
            </p:grpSpPr>
            <p:sp>
              <p:nvSpPr>
                <p:cNvPr id="17" name="Shape 1838"/>
                <p:cNvSpPr/>
                <p:nvPr/>
              </p:nvSpPr>
              <p:spPr>
                <a:xfrm>
                  <a:off x="2079429" y="2178062"/>
                  <a:ext cx="592906" cy="59175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92" h="19692" extrusionOk="0">
                      <a:moveTo>
                        <a:pt x="16831" y="16831"/>
                      </a:moveTo>
                      <a:cubicBezTo>
                        <a:pt x="20646" y="12960"/>
                        <a:pt x="20646" y="6732"/>
                        <a:pt x="16831" y="2861"/>
                      </a:cubicBezTo>
                      <a:cubicBezTo>
                        <a:pt x="12960" y="-954"/>
                        <a:pt x="6732" y="-954"/>
                        <a:pt x="2861" y="2861"/>
                      </a:cubicBezTo>
                      <a:cubicBezTo>
                        <a:pt x="-954" y="6732"/>
                        <a:pt x="-954" y="12960"/>
                        <a:pt x="2861" y="16831"/>
                      </a:cubicBezTo>
                      <a:cubicBezTo>
                        <a:pt x="6732" y="20646"/>
                        <a:pt x="12960" y="20646"/>
                        <a:pt x="16831" y="16831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/>
                  <a:endParaRPr>
                    <a:solidFill>
                      <a:schemeClr val="bg1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Shape 1839"/>
                <p:cNvSpPr/>
                <p:nvPr/>
              </p:nvSpPr>
              <p:spPr>
                <a:xfrm>
                  <a:off x="2527153" y="2606109"/>
                  <a:ext cx="240176" cy="2397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724" h="21116" extrusionOk="0">
                      <a:moveTo>
                        <a:pt x="15908" y="21116"/>
                      </a:moveTo>
                      <a:cubicBezTo>
                        <a:pt x="14740" y="21116"/>
                        <a:pt x="13427" y="20669"/>
                        <a:pt x="12551" y="19775"/>
                      </a:cubicBezTo>
                      <a:cubicBezTo>
                        <a:pt x="1313" y="8305"/>
                        <a:pt x="1313" y="8305"/>
                        <a:pt x="1313" y="8305"/>
                      </a:cubicBezTo>
                      <a:cubicBezTo>
                        <a:pt x="-438" y="6368"/>
                        <a:pt x="-438" y="3240"/>
                        <a:pt x="1313" y="1453"/>
                      </a:cubicBezTo>
                      <a:cubicBezTo>
                        <a:pt x="3211" y="-484"/>
                        <a:pt x="6276" y="-484"/>
                        <a:pt x="8173" y="1453"/>
                      </a:cubicBezTo>
                      <a:cubicBezTo>
                        <a:pt x="19411" y="12774"/>
                        <a:pt x="19411" y="12774"/>
                        <a:pt x="19411" y="12774"/>
                      </a:cubicBezTo>
                      <a:cubicBezTo>
                        <a:pt x="21162" y="14710"/>
                        <a:pt x="21162" y="17839"/>
                        <a:pt x="19411" y="19775"/>
                      </a:cubicBezTo>
                      <a:cubicBezTo>
                        <a:pt x="18389" y="20669"/>
                        <a:pt x="17221" y="21116"/>
                        <a:pt x="15908" y="21116"/>
                      </a:cubicBez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/>
                  <a:endParaRPr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2154709" y="2252768"/>
                  <a:ext cx="442346" cy="442346"/>
                </a:xfrm>
                <a:prstGeom prst="ellips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2" name="圆角矩形 21"/>
            <p:cNvSpPr/>
            <p:nvPr/>
          </p:nvSpPr>
          <p:spPr>
            <a:xfrm>
              <a:off x="436879" y="1614170"/>
              <a:ext cx="11135996" cy="4996180"/>
            </a:xfrm>
            <a:prstGeom prst="roundRect">
              <a:avLst>
                <a:gd name="adj" fmla="val 3128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1"/>
      <p:bldP spid="11" grpId="2"/>
      <p:bldP spid="12" grpId="3"/>
      <p:bldP spid="13" grpId="4"/>
      <p:bldP spid="15" grpId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3152" y="836025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追问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你打算从哪些角度分析这些式子的相同点与不同点？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11808" y="2911475"/>
            <a:ext cx="11013441" cy="987425"/>
            <a:chOff x="511808" y="2911475"/>
            <a:chExt cx="11013441" cy="987425"/>
          </a:xfrm>
        </p:grpSpPr>
        <p:sp>
          <p:nvSpPr>
            <p:cNvPr id="12" name="圆角矩形 11"/>
            <p:cNvSpPr/>
            <p:nvPr/>
          </p:nvSpPr>
          <p:spPr>
            <a:xfrm>
              <a:off x="511808" y="2911475"/>
              <a:ext cx="11013441" cy="987425"/>
            </a:xfrm>
            <a:prstGeom prst="roundRect">
              <a:avLst>
                <a:gd name="adj" fmla="val 1552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650302" y="2974975"/>
              <a:ext cx="9256221" cy="825500"/>
              <a:chOff x="593152" y="2260600"/>
              <a:chExt cx="9256221" cy="82550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593152" y="2399925"/>
                <a:ext cx="26981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故可归纳出等式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4098" name="Object 2"/>
              <p:cNvGraphicFramePr>
                <a:graphicFrameLocks noChangeAspect="1"/>
              </p:cNvGraphicFramePr>
              <p:nvPr/>
            </p:nvGraphicFramePr>
            <p:xfrm>
              <a:off x="3258073" y="2260600"/>
              <a:ext cx="6591300" cy="825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4" name="Equation" r:id="rId1" imgW="158191200" imgH="19812000" progId="Equation.DSMT4">
                      <p:embed/>
                    </p:oleObj>
                  </mc:Choice>
                  <mc:Fallback>
                    <p:oleObj name="Equation" r:id="rId1" imgW="158191200" imgH="198120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258073" y="2260600"/>
                            <a:ext cx="6591300" cy="825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3152" y="836025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追问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仔细观察刚才发现的规律，你能找到等式两侧的差异吗？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152" y="2341256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有两种方案：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152" y="2773721"/>
            <a:ext cx="11113178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方案一：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从角度差异着手，等式左侧有两个角，而等式右侧没有角，可将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30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</a:rPr>
              <a:t>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看作两角和展开，这样可减少左侧角的个数，缩小与右侧的差异；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475084" y="1615170"/>
            <a:ext cx="11231246" cy="5007873"/>
            <a:chOff x="474979" y="2014219"/>
            <a:chExt cx="11231246" cy="5007873"/>
          </a:xfrm>
        </p:grpSpPr>
        <p:sp>
          <p:nvSpPr>
            <p:cNvPr id="8" name="TextBox 7"/>
            <p:cNvSpPr txBox="1"/>
            <p:nvPr/>
          </p:nvSpPr>
          <p:spPr>
            <a:xfrm>
              <a:off x="593152" y="2094786"/>
              <a:ext cx="377539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如何设计变换方案呢？</a:t>
              </a:r>
              <a:endPara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474979" y="2014219"/>
              <a:ext cx="11231246" cy="5007873"/>
            </a:xfrm>
            <a:prstGeom prst="roundRect">
              <a:avLst>
                <a:gd name="adj" fmla="val 3584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TextBox 14"/>
          <p:cNvSpPr txBox="1"/>
          <p:nvPr/>
        </p:nvSpPr>
        <p:spPr>
          <a:xfrm>
            <a:off x="515120" y="4639044"/>
            <a:ext cx="111511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方案二：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从次数差异着手，等式左侧均为二次，右侧为非零常数，故采用降幂扩角公式（半角公式），积化和差公式降低左侧次数，缩小与右侧的差异．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1"/>
      <p:bldP spid="13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75715" y="2130821"/>
          <a:ext cx="91313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" imgW="219151200" imgH="27736800" progId="Equation.DSMT4">
                  <p:embed/>
                </p:oleObj>
              </mc:Choice>
              <mc:Fallback>
                <p:oleObj name="Equation" r:id="rId1" imgW="219151200" imgH="2773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75715" y="2130821"/>
                        <a:ext cx="91313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442844" y="3438696"/>
          <a:ext cx="9969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239268000" imgH="21945600" progId="Equation.DSMT4">
                  <p:embed/>
                </p:oleObj>
              </mc:Choice>
              <mc:Fallback>
                <p:oleObj name="Equation" r:id="rId3" imgW="239268000" imgH="21945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42844" y="3438696"/>
                        <a:ext cx="99695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464687" y="4505272"/>
          <a:ext cx="5765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138379200" imgH="19812000" progId="Equation.DSMT4">
                  <p:embed/>
                </p:oleObj>
              </mc:Choice>
              <mc:Fallback>
                <p:oleObj name="Equation" r:id="rId5" imgW="138379200" imgH="1981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64687" y="4505272"/>
                        <a:ext cx="57658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32103" y="1273174"/>
            <a:ext cx="11507471" cy="4365626"/>
            <a:chOff x="332103" y="1273174"/>
            <a:chExt cx="11507471" cy="4365626"/>
          </a:xfrm>
        </p:grpSpPr>
        <p:sp>
          <p:nvSpPr>
            <p:cNvPr id="20" name="TextBox 19"/>
            <p:cNvSpPr txBox="1"/>
            <p:nvPr/>
          </p:nvSpPr>
          <p:spPr>
            <a:xfrm>
              <a:off x="593152" y="1321800"/>
              <a:ext cx="10973035" cy="65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证法一：</a:t>
              </a:r>
              <a:endPara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332103" y="1273174"/>
              <a:ext cx="11507471" cy="4365626"/>
            </a:xfrm>
            <a:prstGeom prst="roundRect">
              <a:avLst>
                <a:gd name="adj" fmla="val 1993"/>
              </a:avLst>
            </a:prstGeom>
            <a:noFill/>
            <a:ln w="25400" cmpd="thickThin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13259" y="2270125"/>
          <a:ext cx="92583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1" imgW="222199200" imgH="21031200" progId="Equation.DSMT4">
                  <p:embed/>
                </p:oleObj>
              </mc:Choice>
              <mc:Fallback>
                <p:oleObj name="Equation" r:id="rId1" imgW="222199200" imgH="21031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13259" y="2270125"/>
                        <a:ext cx="92583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515190" y="3225276"/>
          <a:ext cx="91821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3" imgW="220370400" imgH="31699200" progId="Equation.DSMT4">
                  <p:embed/>
                </p:oleObj>
              </mc:Choice>
              <mc:Fallback>
                <p:oleObj name="Equation" r:id="rId3" imgW="220370400" imgH="31699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15190" y="3225276"/>
                        <a:ext cx="91821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525344" y="4595759"/>
          <a:ext cx="2832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5" imgW="67970400" imgH="19812000" progId="Equation.DSMT4">
                  <p:embed/>
                </p:oleObj>
              </mc:Choice>
              <mc:Fallback>
                <p:oleObj name="Equation" r:id="rId5" imgW="67970400" imgH="1981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25344" y="4595759"/>
                        <a:ext cx="28321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32103" y="1273174"/>
            <a:ext cx="11507471" cy="4365626"/>
            <a:chOff x="332103" y="1273174"/>
            <a:chExt cx="11507471" cy="4365626"/>
          </a:xfrm>
        </p:grpSpPr>
        <p:sp>
          <p:nvSpPr>
            <p:cNvPr id="20" name="TextBox 19"/>
            <p:cNvSpPr txBox="1"/>
            <p:nvPr/>
          </p:nvSpPr>
          <p:spPr>
            <a:xfrm>
              <a:off x="593152" y="1321800"/>
              <a:ext cx="10973035" cy="65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证法二：</a:t>
              </a:r>
              <a:endPara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332103" y="1273174"/>
              <a:ext cx="11507471" cy="4365626"/>
            </a:xfrm>
            <a:prstGeom prst="roundRect">
              <a:avLst>
                <a:gd name="adj" fmla="val 1993"/>
              </a:avLst>
            </a:prstGeom>
            <a:noFill/>
            <a:ln w="25400" cmpd="thickThin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457588" y="1843709"/>
            <a:ext cx="3269408" cy="3114126"/>
            <a:chOff x="8065702" y="2191110"/>
            <a:chExt cx="3269408" cy="3114126"/>
          </a:xfrm>
        </p:grpSpPr>
        <p:grpSp>
          <p:nvGrpSpPr>
            <p:cNvPr id="10" name="组合 26"/>
            <p:cNvGrpSpPr/>
            <p:nvPr/>
          </p:nvGrpSpPr>
          <p:grpSpPr>
            <a:xfrm>
              <a:off x="8065702" y="2191109"/>
              <a:ext cx="3269408" cy="3114125"/>
              <a:chOff x="7530864" y="2225615"/>
              <a:chExt cx="4132049" cy="3873251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8212346" y="2760453"/>
                <a:ext cx="2708696" cy="142505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4" name="直接连接符 13"/>
              <p:cNvCxnSpPr/>
              <p:nvPr/>
            </p:nvCxnSpPr>
            <p:spPr>
              <a:xfrm rot="10800000" flipH="1">
                <a:off x="7539486" y="4181321"/>
                <a:ext cx="4123427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弧形 14"/>
              <p:cNvSpPr/>
              <p:nvPr/>
            </p:nvSpPr>
            <p:spPr>
              <a:xfrm rot="16200000">
                <a:off x="7643012" y="2113467"/>
                <a:ext cx="3873251" cy="4097548"/>
              </a:xfrm>
              <a:prstGeom prst="arc">
                <a:avLst>
                  <a:gd name="adj1" fmla="val 16169445"/>
                  <a:gd name="adj2" fmla="val 5414292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6" name="直接连接符 15"/>
              <p:cNvCxnSpPr>
                <a:stCxn id="13" idx="2"/>
              </p:cNvCxnSpPr>
              <p:nvPr/>
            </p:nvCxnSpPr>
            <p:spPr>
              <a:xfrm rot="5400000" flipH="1" flipV="1">
                <a:off x="9548596" y="2813060"/>
                <a:ext cx="1390543" cy="135434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10679501" y="3001993"/>
              <a:ext cx="34015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i="1">
                  <a:latin typeface="+mj-lt"/>
                </a:rPr>
                <a:t>x</a:t>
              </a:r>
              <a:endParaRPr lang="zh-CN" altLang="en-US" sz="2800" i="1"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848489" y="2861095"/>
              <a:ext cx="4042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i="1">
                  <a:latin typeface="+mj-lt"/>
                </a:rPr>
                <a:t>R</a:t>
              </a:r>
              <a:endParaRPr lang="zh-CN" altLang="en-US" sz="2800" i="1">
                <a:latin typeface="+mj-lt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93152" y="2988039"/>
            <a:ext cx="6468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追问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如何将长方形的面积表示出来？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35608" y="3730625"/>
            <a:ext cx="11310915" cy="2870200"/>
            <a:chOff x="435608" y="3730625"/>
            <a:chExt cx="11310915" cy="2870200"/>
          </a:xfrm>
        </p:grpSpPr>
        <p:sp>
          <p:nvSpPr>
            <p:cNvPr id="36" name="圆角矩形 35"/>
            <p:cNvSpPr/>
            <p:nvPr/>
          </p:nvSpPr>
          <p:spPr>
            <a:xfrm>
              <a:off x="435608" y="3730625"/>
              <a:ext cx="11261091" cy="2870200"/>
            </a:xfrm>
            <a:prstGeom prst="roundRect">
              <a:avLst>
                <a:gd name="adj" fmla="val 5232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93152" y="3818284"/>
              <a:ext cx="111533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如图，设出长方形的宽为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03200" y="4473073"/>
            <a:ext cx="9789859" cy="574851"/>
            <a:chOff x="603200" y="4053973"/>
            <a:chExt cx="9789859" cy="574851"/>
          </a:xfrm>
        </p:grpSpPr>
        <p:graphicFrame>
          <p:nvGraphicFramePr>
            <p:cNvPr id="7170" name="Object 2"/>
            <p:cNvGraphicFramePr>
              <a:graphicFrameLocks noChangeAspect="1"/>
            </p:cNvGraphicFramePr>
            <p:nvPr/>
          </p:nvGraphicFramePr>
          <p:xfrm>
            <a:off x="8242717" y="4053973"/>
            <a:ext cx="15748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1" name="Equation" r:id="rId1" imgW="37795200" imgH="11887200" progId="Equation.DSMT4">
                    <p:embed/>
                  </p:oleObj>
                </mc:Choice>
                <mc:Fallback>
                  <p:oleObj name="Equation" r:id="rId1" imgW="37795200" imgH="11887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242717" y="4053973"/>
                          <a:ext cx="1574800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extBox 25"/>
            <p:cNvSpPr txBox="1"/>
            <p:nvPr/>
          </p:nvSpPr>
          <p:spPr>
            <a:xfrm>
              <a:off x="603200" y="4105604"/>
              <a:ext cx="97898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利用长、宽、半径之间的等量关系可以表示出长  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03200" y="5206602"/>
            <a:ext cx="5570756" cy="557267"/>
            <a:chOff x="603200" y="4787502"/>
            <a:chExt cx="5570756" cy="557267"/>
          </a:xfrm>
        </p:grpSpPr>
        <p:graphicFrame>
          <p:nvGraphicFramePr>
            <p:cNvPr id="7171" name="Object 3"/>
            <p:cNvGraphicFramePr>
              <a:graphicFrameLocks noChangeAspect="1"/>
            </p:cNvGraphicFramePr>
            <p:nvPr/>
          </p:nvGraphicFramePr>
          <p:xfrm>
            <a:off x="3226777" y="4787502"/>
            <a:ext cx="23622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3" imgW="56692800" imgH="11887200" progId="Equation.DSMT4">
                    <p:embed/>
                  </p:oleObj>
                </mc:Choice>
                <mc:Fallback>
                  <p:oleObj name="Equation" r:id="rId3" imgW="56692800" imgH="11887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226777" y="4787502"/>
                          <a:ext cx="2362200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603200" y="4821549"/>
              <a:ext cx="55707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则长方形的面积           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13248" y="5956594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然后利用函数知识求出最大值．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19"/>
          <p:cNvSpPr txBox="1"/>
          <p:nvPr/>
        </p:nvSpPr>
        <p:spPr>
          <a:xfrm>
            <a:off x="1179407" y="1067681"/>
            <a:ext cx="10973035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要把半径为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的半圆形铁皮截成长方形，应怎样截取，才能使长方形面积最大？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32" name="组合 9"/>
          <p:cNvGrpSpPr/>
          <p:nvPr/>
        </p:nvGrpSpPr>
        <p:grpSpPr>
          <a:xfrm>
            <a:off x="511968" y="1113319"/>
            <a:ext cx="652464" cy="652465"/>
            <a:chOff x="9337676" y="4629151"/>
            <a:chExt cx="652464" cy="652465"/>
          </a:xfrm>
        </p:grpSpPr>
        <p:sp>
          <p:nvSpPr>
            <p:cNvPr id="33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4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5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3152" y="3083289"/>
            <a:ext cx="7274707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B05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分析：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如图，可以用∠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AOB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表示出长和宽，从而解决面积问题．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3200" y="5231124"/>
            <a:ext cx="4432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 i="1" err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OB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 i="1" err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3248" y="5947069"/>
            <a:ext cx="4352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＝（</a:t>
            </a:r>
            <a:r>
              <a:rPr lang="en-US" sz="2800" i="1" err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</a:rPr>
              <a:t>·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 i="1" err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8457588" y="1843708"/>
            <a:ext cx="3269408" cy="3114125"/>
            <a:chOff x="8457588" y="1738933"/>
            <a:chExt cx="3269408" cy="3114125"/>
          </a:xfrm>
        </p:grpSpPr>
        <p:grpSp>
          <p:nvGrpSpPr>
            <p:cNvPr id="2" name="组合 8"/>
            <p:cNvGrpSpPr/>
            <p:nvPr/>
          </p:nvGrpSpPr>
          <p:grpSpPr>
            <a:xfrm>
              <a:off x="8457588" y="1738933"/>
              <a:ext cx="3269408" cy="3114125"/>
              <a:chOff x="8065702" y="2191109"/>
              <a:chExt cx="3269408" cy="3114125"/>
            </a:xfrm>
          </p:grpSpPr>
          <p:grpSp>
            <p:nvGrpSpPr>
              <p:cNvPr id="3" name="组合 26"/>
              <p:cNvGrpSpPr/>
              <p:nvPr/>
            </p:nvGrpSpPr>
            <p:grpSpPr>
              <a:xfrm>
                <a:off x="8065702" y="2191109"/>
                <a:ext cx="3269408" cy="3114125"/>
                <a:chOff x="7530864" y="2225615"/>
                <a:chExt cx="4132049" cy="3873251"/>
              </a:xfrm>
            </p:grpSpPr>
            <p:sp>
              <p:nvSpPr>
                <p:cNvPr id="13" name="矩形 12"/>
                <p:cNvSpPr/>
                <p:nvPr/>
              </p:nvSpPr>
              <p:spPr>
                <a:xfrm>
                  <a:off x="8212346" y="2760453"/>
                  <a:ext cx="2708696" cy="142505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4" name="直接连接符 13"/>
                <p:cNvCxnSpPr/>
                <p:nvPr/>
              </p:nvCxnSpPr>
              <p:spPr>
                <a:xfrm rot="10800000" flipH="1">
                  <a:off x="7539486" y="4181321"/>
                  <a:ext cx="4123427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弧形 14"/>
                <p:cNvSpPr/>
                <p:nvPr/>
              </p:nvSpPr>
              <p:spPr>
                <a:xfrm rot="16200000">
                  <a:off x="7643012" y="2113467"/>
                  <a:ext cx="3873251" cy="4097548"/>
                </a:xfrm>
                <a:prstGeom prst="arc">
                  <a:avLst>
                    <a:gd name="adj1" fmla="val 16169445"/>
                    <a:gd name="adj2" fmla="val 5414292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6" name="直接连接符 15"/>
                <p:cNvCxnSpPr>
                  <a:stCxn id="13" idx="2"/>
                </p:cNvCxnSpPr>
                <p:nvPr/>
              </p:nvCxnSpPr>
              <p:spPr>
                <a:xfrm rot="5400000" flipH="1" flipV="1">
                  <a:off x="9548596" y="2813060"/>
                  <a:ext cx="1390543" cy="135434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/>
              <p:cNvSpPr txBox="1"/>
              <p:nvPr/>
            </p:nvSpPr>
            <p:spPr>
              <a:xfrm>
                <a:off x="10779984" y="2218222"/>
                <a:ext cx="3722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i="1">
                    <a:latin typeface="+mj-lt"/>
                  </a:rPr>
                  <a:t>A</a:t>
                </a:r>
                <a:endParaRPr lang="zh-CN" altLang="en-US" sz="2400" i="1">
                  <a:latin typeface="+mj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848489" y="2861095"/>
                <a:ext cx="3722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i="1">
                    <a:latin typeface="+mj-lt"/>
                  </a:rPr>
                  <a:t>R</a:t>
                </a:r>
                <a:endParaRPr lang="zh-CN" altLang="en-US" sz="2400" i="1">
                  <a:latin typeface="+mj-lt"/>
                </a:endParaRPr>
              </a:p>
            </p:txBody>
          </p:sp>
        </p:grpSp>
        <p:sp>
          <p:nvSpPr>
            <p:cNvPr id="25" name="任意多边形 24"/>
            <p:cNvSpPr/>
            <p:nvPr/>
          </p:nvSpPr>
          <p:spPr>
            <a:xfrm>
              <a:off x="10259367" y="3125037"/>
              <a:ext cx="174171" cy="190919"/>
            </a:xfrm>
            <a:custGeom>
              <a:avLst/>
              <a:gdLst>
                <a:gd name="connsiteX0" fmla="*/ 0 w 174171"/>
                <a:gd name="connsiteY0" fmla="*/ 0 h 190919"/>
                <a:gd name="connsiteX1" fmla="*/ 150725 w 174171"/>
                <a:gd name="connsiteY1" fmla="*/ 60290 h 190919"/>
                <a:gd name="connsiteX2" fmla="*/ 140677 w 174171"/>
                <a:gd name="connsiteY2" fmla="*/ 190919 h 19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4171" h="190919">
                  <a:moveTo>
                    <a:pt x="0" y="0"/>
                  </a:moveTo>
                  <a:cubicBezTo>
                    <a:pt x="63639" y="14235"/>
                    <a:pt x="127279" y="28470"/>
                    <a:pt x="150725" y="60290"/>
                  </a:cubicBezTo>
                  <a:cubicBezTo>
                    <a:pt x="174171" y="92110"/>
                    <a:pt x="140677" y="190919"/>
                    <a:pt x="140677" y="190919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917501" y="3234780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i="1">
                  <a:latin typeface="+mj-lt"/>
                </a:rPr>
                <a:t>O</a:t>
              </a:r>
              <a:endParaRPr lang="zh-CN" altLang="en-US" sz="2400" i="1"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964204" y="3236454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i="1">
                  <a:latin typeface="+mj-lt"/>
                </a:rPr>
                <a:t>B</a:t>
              </a:r>
              <a:endParaRPr lang="zh-CN" altLang="en-US" sz="2400" i="1"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453413" y="282614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altLang="zh-CN" sz="2400" i="1">
                  <a:latin typeface="+mj-lt"/>
                </a:rPr>
                <a:t>α</a:t>
              </a:r>
              <a:endParaRPr lang="zh-CN" altLang="en-US" sz="2400" i="1">
                <a:latin typeface="+mj-lt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664503" y="5943920"/>
            <a:ext cx="4451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2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19"/>
          <p:cNvSpPr txBox="1"/>
          <p:nvPr/>
        </p:nvSpPr>
        <p:spPr>
          <a:xfrm>
            <a:off x="1179407" y="1067681"/>
            <a:ext cx="10973035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要把半径为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的半圆形铁皮截成长方形，应怎样截取，才能使长方形面积最大？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36" name="组合 9"/>
          <p:cNvGrpSpPr/>
          <p:nvPr/>
        </p:nvGrpSpPr>
        <p:grpSpPr>
          <a:xfrm>
            <a:off x="511968" y="1113319"/>
            <a:ext cx="652464" cy="652465"/>
            <a:chOff x="9337676" y="4629151"/>
            <a:chExt cx="652464" cy="652465"/>
          </a:xfrm>
        </p:grpSpPr>
        <p:sp>
          <p:nvSpPr>
            <p:cNvPr id="37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8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9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08304" y="4483099"/>
            <a:ext cx="11345546" cy="2051051"/>
            <a:chOff x="408304" y="4483099"/>
            <a:chExt cx="11345546" cy="2051051"/>
          </a:xfrm>
        </p:grpSpPr>
        <p:sp>
          <p:nvSpPr>
            <p:cNvPr id="26" name="TextBox 25"/>
            <p:cNvSpPr txBox="1"/>
            <p:nvPr/>
          </p:nvSpPr>
          <p:spPr>
            <a:xfrm>
              <a:off x="603200" y="4515179"/>
              <a:ext cx="101296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解答：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如图，设圆心为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O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，长方形截面面积为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S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，∠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AOB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altLang="zh-CN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，则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408304" y="4483099"/>
              <a:ext cx="11345546" cy="2051051"/>
            </a:xfrm>
            <a:prstGeom prst="roundRect">
              <a:avLst>
                <a:gd name="adj" fmla="val 5768"/>
              </a:avLst>
            </a:prstGeom>
            <a:noFill/>
            <a:ln w="25400" cmpd="thickThin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1"/>
      <p:bldP spid="28" grpId="2"/>
      <p:bldP spid="33" grpId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" name="组合 31"/>
          <p:cNvGrpSpPr/>
          <p:nvPr/>
        </p:nvGrpSpPr>
        <p:grpSpPr>
          <a:xfrm>
            <a:off x="8457588" y="1843708"/>
            <a:ext cx="3269408" cy="3114125"/>
            <a:chOff x="8457588" y="1738933"/>
            <a:chExt cx="3269408" cy="3114125"/>
          </a:xfrm>
        </p:grpSpPr>
        <p:grpSp>
          <p:nvGrpSpPr>
            <p:cNvPr id="3" name="组合 8"/>
            <p:cNvGrpSpPr/>
            <p:nvPr/>
          </p:nvGrpSpPr>
          <p:grpSpPr>
            <a:xfrm>
              <a:off x="8457588" y="1738933"/>
              <a:ext cx="3269408" cy="3114125"/>
              <a:chOff x="8065702" y="2191109"/>
              <a:chExt cx="3269408" cy="3114125"/>
            </a:xfrm>
          </p:grpSpPr>
          <p:grpSp>
            <p:nvGrpSpPr>
              <p:cNvPr id="4" name="组合 26"/>
              <p:cNvGrpSpPr/>
              <p:nvPr/>
            </p:nvGrpSpPr>
            <p:grpSpPr>
              <a:xfrm>
                <a:off x="8065702" y="2191109"/>
                <a:ext cx="3269408" cy="3114125"/>
                <a:chOff x="7530864" y="2225615"/>
                <a:chExt cx="4132049" cy="3873251"/>
              </a:xfrm>
            </p:grpSpPr>
            <p:sp>
              <p:nvSpPr>
                <p:cNvPr id="13" name="矩形 12"/>
                <p:cNvSpPr/>
                <p:nvPr/>
              </p:nvSpPr>
              <p:spPr>
                <a:xfrm>
                  <a:off x="8212346" y="2760453"/>
                  <a:ext cx="2708696" cy="142505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4" name="直接连接符 13"/>
                <p:cNvCxnSpPr/>
                <p:nvPr/>
              </p:nvCxnSpPr>
              <p:spPr>
                <a:xfrm rot="10800000" flipH="1">
                  <a:off x="7539486" y="4181321"/>
                  <a:ext cx="4123427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弧形 14"/>
                <p:cNvSpPr/>
                <p:nvPr/>
              </p:nvSpPr>
              <p:spPr>
                <a:xfrm rot="16200000">
                  <a:off x="7643012" y="2113467"/>
                  <a:ext cx="3873251" cy="4097548"/>
                </a:xfrm>
                <a:prstGeom prst="arc">
                  <a:avLst>
                    <a:gd name="adj1" fmla="val 16169445"/>
                    <a:gd name="adj2" fmla="val 5414292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6" name="直接连接符 15"/>
                <p:cNvCxnSpPr>
                  <a:stCxn id="13" idx="2"/>
                </p:cNvCxnSpPr>
                <p:nvPr/>
              </p:nvCxnSpPr>
              <p:spPr>
                <a:xfrm rot="5400000" flipH="1" flipV="1">
                  <a:off x="9548596" y="2813060"/>
                  <a:ext cx="1390543" cy="135434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/>
              <p:cNvSpPr txBox="1"/>
              <p:nvPr/>
            </p:nvSpPr>
            <p:spPr>
              <a:xfrm>
                <a:off x="10779984" y="2218222"/>
                <a:ext cx="3722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i="1">
                    <a:latin typeface="+mj-lt"/>
                  </a:rPr>
                  <a:t>A</a:t>
                </a:r>
                <a:endParaRPr lang="zh-CN" altLang="en-US" sz="2400" i="1">
                  <a:latin typeface="+mj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848489" y="2861095"/>
                <a:ext cx="3722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i="1">
                    <a:latin typeface="+mj-lt"/>
                  </a:rPr>
                  <a:t>R</a:t>
                </a:r>
                <a:endParaRPr lang="zh-CN" altLang="en-US" sz="2400" i="1">
                  <a:latin typeface="+mj-lt"/>
                </a:endParaRPr>
              </a:p>
            </p:txBody>
          </p:sp>
        </p:grpSp>
        <p:sp>
          <p:nvSpPr>
            <p:cNvPr id="25" name="任意多边形 24"/>
            <p:cNvSpPr/>
            <p:nvPr/>
          </p:nvSpPr>
          <p:spPr>
            <a:xfrm>
              <a:off x="10259367" y="3125037"/>
              <a:ext cx="174171" cy="190919"/>
            </a:xfrm>
            <a:custGeom>
              <a:avLst/>
              <a:gdLst>
                <a:gd name="connsiteX0" fmla="*/ 0 w 174171"/>
                <a:gd name="connsiteY0" fmla="*/ 0 h 190919"/>
                <a:gd name="connsiteX1" fmla="*/ 150725 w 174171"/>
                <a:gd name="connsiteY1" fmla="*/ 60290 h 190919"/>
                <a:gd name="connsiteX2" fmla="*/ 140677 w 174171"/>
                <a:gd name="connsiteY2" fmla="*/ 190919 h 19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4171" h="190919">
                  <a:moveTo>
                    <a:pt x="0" y="0"/>
                  </a:moveTo>
                  <a:cubicBezTo>
                    <a:pt x="63639" y="14235"/>
                    <a:pt x="127279" y="28470"/>
                    <a:pt x="150725" y="60290"/>
                  </a:cubicBezTo>
                  <a:cubicBezTo>
                    <a:pt x="174171" y="92110"/>
                    <a:pt x="140677" y="190919"/>
                    <a:pt x="140677" y="190919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917501" y="3234780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i="1">
                  <a:latin typeface="+mj-lt"/>
                </a:rPr>
                <a:t>O</a:t>
              </a:r>
              <a:endParaRPr lang="zh-CN" altLang="en-US" sz="2400" i="1"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964204" y="3236454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i="1">
                  <a:latin typeface="+mj-lt"/>
                </a:rPr>
                <a:t>B</a:t>
              </a:r>
              <a:endParaRPr lang="zh-CN" altLang="en-US" sz="2400" i="1"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453413" y="282614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altLang="zh-CN" sz="2400" i="1">
                  <a:latin typeface="+mj-lt"/>
                </a:rPr>
                <a:t>α</a:t>
              </a:r>
              <a:endParaRPr lang="zh-CN" altLang="en-US" sz="2400" i="1">
                <a:latin typeface="+mj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603200" y="5139366"/>
            <a:ext cx="9062096" cy="825500"/>
            <a:chOff x="603200" y="4672641"/>
            <a:chExt cx="9062096" cy="825500"/>
          </a:xfrm>
        </p:grpSpPr>
        <p:sp>
          <p:nvSpPr>
            <p:cNvPr id="27" name="TextBox 26"/>
            <p:cNvSpPr txBox="1"/>
            <p:nvPr/>
          </p:nvSpPr>
          <p:spPr>
            <a:xfrm>
              <a:off x="603200" y="4821549"/>
              <a:ext cx="90620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时，长方形截面面积最大，最大截面面积等于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R</a:t>
              </a:r>
              <a:r>
                <a:rPr lang="en-US" sz="2800" baseline="300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9218" name="Object 2"/>
            <p:cNvGraphicFramePr>
              <a:graphicFrameLocks noChangeAspect="1"/>
            </p:cNvGraphicFramePr>
            <p:nvPr/>
          </p:nvGraphicFramePr>
          <p:xfrm>
            <a:off x="1233575" y="4672641"/>
            <a:ext cx="2794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Equation" r:id="rId1" imgW="6705600" imgH="19812000" progId="Equation.DSMT4">
                    <p:embed/>
                  </p:oleObj>
                </mc:Choice>
                <mc:Fallback>
                  <p:oleObj name="Equation" r:id="rId1" imgW="6705600" imgH="1981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233575" y="4672641"/>
                          <a:ext cx="2794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19"/>
          <p:cNvSpPr txBox="1"/>
          <p:nvPr/>
        </p:nvSpPr>
        <p:spPr>
          <a:xfrm>
            <a:off x="1179407" y="1067681"/>
            <a:ext cx="10973035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要把半径为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的半圆形铁皮截成长方形，应怎样截取，才能使长方形面积最大？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34" name="组合 9"/>
          <p:cNvGrpSpPr/>
          <p:nvPr/>
        </p:nvGrpSpPr>
        <p:grpSpPr>
          <a:xfrm>
            <a:off x="511968" y="1113319"/>
            <a:ext cx="652464" cy="652465"/>
            <a:chOff x="9337676" y="4629151"/>
            <a:chExt cx="652464" cy="652465"/>
          </a:xfrm>
        </p:grpSpPr>
        <p:sp>
          <p:nvSpPr>
            <p:cNvPr id="35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6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7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93152" y="3083289"/>
            <a:ext cx="7274707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B05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分析：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如图，可以用∠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AOB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表示出长和宽，从而解决面积问题．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408304" y="4483100"/>
            <a:ext cx="11345546" cy="1622426"/>
            <a:chOff x="408304" y="4483100"/>
            <a:chExt cx="11345546" cy="1622426"/>
          </a:xfrm>
        </p:grpSpPr>
        <p:sp>
          <p:nvSpPr>
            <p:cNvPr id="26" name="TextBox 25"/>
            <p:cNvSpPr txBox="1"/>
            <p:nvPr/>
          </p:nvSpPr>
          <p:spPr>
            <a:xfrm>
              <a:off x="603200" y="4572329"/>
              <a:ext cx="101296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解答：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当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 2</a:t>
              </a:r>
              <a:r>
                <a:rPr lang="en-US" altLang="zh-CN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取最大值，即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 2</a:t>
              </a:r>
              <a:r>
                <a:rPr lang="en-US" altLang="zh-CN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时，长方形截面积最大，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408304" y="4483100"/>
              <a:ext cx="11345546" cy="1622426"/>
            </a:xfrm>
            <a:prstGeom prst="roundRect">
              <a:avLst>
                <a:gd name="adj" fmla="val 5768"/>
              </a:avLst>
            </a:prstGeom>
            <a:noFill/>
            <a:ln w="25400" cmpd="thickThin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66976" y="3157195"/>
            <a:ext cx="6357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作业：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教科书习题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5.5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15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16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20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题．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作业布置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>
              <a:defRPr/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目标检测</a:t>
            </a:r>
            <a:endParaRPr lang="zh-CN" alt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9407" y="1047096"/>
            <a:ext cx="10826510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用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表示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sin3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" name="泪滴形 15"/>
          <p:cNvSpPr/>
          <p:nvPr/>
        </p:nvSpPr>
        <p:spPr>
          <a:xfrm>
            <a:off x="525379" y="1129160"/>
            <a:ext cx="625642" cy="625642"/>
          </a:xfrm>
          <a:prstGeom prst="teardrop">
            <a:avLst/>
          </a:prstGeom>
          <a:solidFill>
            <a:srgbClr val="DE6E53"/>
          </a:solidFill>
          <a:ln>
            <a:solidFill>
              <a:srgbClr val="DE6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>
                <a:latin typeface="+mj-lt"/>
              </a:rPr>
              <a:t>1</a:t>
            </a:r>
            <a:endParaRPr lang="zh-CN" altLang="en-US" sz="2800">
              <a:latin typeface="+mj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465454" y="3224211"/>
            <a:ext cx="11231246" cy="987425"/>
            <a:chOff x="465454" y="3224211"/>
            <a:chExt cx="11231246" cy="987425"/>
          </a:xfrm>
        </p:grpSpPr>
        <p:sp>
          <p:nvSpPr>
            <p:cNvPr id="11" name="TextBox 10"/>
            <p:cNvSpPr txBox="1"/>
            <p:nvPr/>
          </p:nvSpPr>
          <p:spPr>
            <a:xfrm>
              <a:off x="1050352" y="3431656"/>
              <a:ext cx="45512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sin3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3sin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－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4sin</a:t>
              </a:r>
              <a:r>
                <a:rPr lang="en-US" sz="2800" baseline="30000"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65454" y="3224211"/>
              <a:ext cx="11231246" cy="987425"/>
            </a:xfrm>
            <a:prstGeom prst="roundRect">
              <a:avLst>
                <a:gd name="adj" fmla="val 15520"/>
              </a:avLst>
            </a:prstGeom>
            <a:noFill/>
            <a:ln w="25400" cmpd="thickThin">
              <a:solidFill>
                <a:srgbClr val="FF5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7713" y="926732"/>
            <a:ext cx="94160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两角差的余弦公式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800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altLang="zh-CN" sz="2800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不仅是和（差）角公式的基础，也可以看成是诱导公式的一般化．你能画出本章公式的“逻辑图”吗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推导这些公式的过程中用到了哪些数学思想方法？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0" name="Group 16364"/>
          <p:cNvGrpSpPr/>
          <p:nvPr/>
        </p:nvGrpSpPr>
        <p:grpSpPr>
          <a:xfrm>
            <a:off x="556063" y="964871"/>
            <a:ext cx="1149025" cy="1147851"/>
            <a:chOff x="0" y="0"/>
            <a:chExt cx="1149024" cy="1147849"/>
          </a:xfrm>
        </p:grpSpPr>
        <p:sp>
          <p:nvSpPr>
            <p:cNvPr id="11" name="Shape 16348"/>
            <p:cNvSpPr/>
            <p:nvPr/>
          </p:nvSpPr>
          <p:spPr>
            <a:xfrm>
              <a:off x="-1" y="0"/>
              <a:ext cx="1149026" cy="114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CE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2" name="Shape 16349"/>
            <p:cNvSpPr/>
            <p:nvPr/>
          </p:nvSpPr>
          <p:spPr>
            <a:xfrm>
              <a:off x="222997" y="113846"/>
              <a:ext cx="704203" cy="92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26"/>
                  </a:moveTo>
                  <a:cubicBezTo>
                    <a:pt x="21600" y="20562"/>
                    <a:pt x="20310" y="21600"/>
                    <a:pt x="18634" y="21600"/>
                  </a:cubicBezTo>
                  <a:cubicBezTo>
                    <a:pt x="2901" y="21600"/>
                    <a:pt x="2901" y="21600"/>
                    <a:pt x="2901" y="21600"/>
                  </a:cubicBezTo>
                  <a:cubicBezTo>
                    <a:pt x="1290" y="21600"/>
                    <a:pt x="0" y="20562"/>
                    <a:pt x="0" y="19326"/>
                  </a:cubicBezTo>
                  <a:cubicBezTo>
                    <a:pt x="0" y="2274"/>
                    <a:pt x="0" y="2274"/>
                    <a:pt x="0" y="2274"/>
                  </a:cubicBezTo>
                  <a:cubicBezTo>
                    <a:pt x="0" y="1038"/>
                    <a:pt x="1290" y="0"/>
                    <a:pt x="2901" y="0"/>
                  </a:cubicBezTo>
                  <a:cubicBezTo>
                    <a:pt x="18634" y="0"/>
                    <a:pt x="18634" y="0"/>
                    <a:pt x="18634" y="0"/>
                  </a:cubicBezTo>
                  <a:cubicBezTo>
                    <a:pt x="20310" y="0"/>
                    <a:pt x="21600" y="1038"/>
                    <a:pt x="21600" y="2274"/>
                  </a:cubicBezTo>
                  <a:lnTo>
                    <a:pt x="21600" y="19326"/>
                  </a:lnTo>
                  <a:close/>
                </a:path>
              </a:pathLst>
            </a:custGeom>
            <a:solidFill>
              <a:srgbClr val="094C7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3" name="Shape 16350"/>
            <p:cNvSpPr/>
            <p:nvPr/>
          </p:nvSpPr>
          <p:spPr>
            <a:xfrm>
              <a:off x="281680" y="257034"/>
              <a:ext cx="586837" cy="718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0"/>
                    <a:pt x="0" y="2914"/>
                  </a:cubicBezTo>
                  <a:cubicBezTo>
                    <a:pt x="0" y="18686"/>
                    <a:pt x="0" y="18686"/>
                    <a:pt x="0" y="18686"/>
                  </a:cubicBezTo>
                  <a:cubicBezTo>
                    <a:pt x="0" y="20270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70"/>
                    <a:pt x="21600" y="18686"/>
                  </a:cubicBezTo>
                  <a:cubicBezTo>
                    <a:pt x="21600" y="2914"/>
                    <a:pt x="21600" y="2914"/>
                    <a:pt x="21600" y="2914"/>
                  </a:cubicBezTo>
                  <a:cubicBezTo>
                    <a:pt x="21600" y="1330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D6C7C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4" name="Shape 16351"/>
            <p:cNvSpPr/>
            <p:nvPr/>
          </p:nvSpPr>
          <p:spPr>
            <a:xfrm>
              <a:off x="281680" y="246470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4"/>
                    <a:pt x="0" y="2922"/>
                  </a:cubicBezTo>
                  <a:cubicBezTo>
                    <a:pt x="0" y="18741"/>
                    <a:pt x="0" y="18741"/>
                    <a:pt x="0" y="18741"/>
                  </a:cubicBezTo>
                  <a:cubicBezTo>
                    <a:pt x="0" y="20329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329"/>
                    <a:pt x="21600" y="18741"/>
                  </a:cubicBezTo>
                  <a:cubicBezTo>
                    <a:pt x="21600" y="2922"/>
                    <a:pt x="21600" y="2922"/>
                    <a:pt x="21600" y="2922"/>
                  </a:cubicBezTo>
                  <a:cubicBezTo>
                    <a:pt x="21600" y="1334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7EA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5" name="Shape 16352"/>
            <p:cNvSpPr/>
            <p:nvPr/>
          </p:nvSpPr>
          <p:spPr>
            <a:xfrm>
              <a:off x="281680" y="238255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271"/>
                    <a:pt x="0" y="2859"/>
                  </a:cubicBezTo>
                  <a:cubicBezTo>
                    <a:pt x="0" y="18678"/>
                    <a:pt x="0" y="18678"/>
                    <a:pt x="0" y="18678"/>
                  </a:cubicBezTo>
                  <a:cubicBezTo>
                    <a:pt x="0" y="20266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66"/>
                    <a:pt x="21600" y="18678"/>
                  </a:cubicBezTo>
                  <a:cubicBezTo>
                    <a:pt x="21600" y="2859"/>
                    <a:pt x="21600" y="2859"/>
                    <a:pt x="21600" y="2859"/>
                  </a:cubicBezTo>
                  <a:cubicBezTo>
                    <a:pt x="21600" y="1271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FFFF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6" name="Shape 16353"/>
            <p:cNvSpPr/>
            <p:nvPr/>
          </p:nvSpPr>
          <p:spPr>
            <a:xfrm>
              <a:off x="448342" y="212434"/>
              <a:ext cx="252340" cy="7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0" y="13800"/>
                  </a:moveTo>
                  <a:cubicBezTo>
                    <a:pt x="9360" y="13800"/>
                    <a:pt x="7020" y="12600"/>
                    <a:pt x="4860" y="8400"/>
                  </a:cubicBezTo>
                  <a:cubicBezTo>
                    <a:pt x="3780" y="6600"/>
                    <a:pt x="2520" y="3600"/>
                    <a:pt x="1800" y="0"/>
                  </a:cubicBezTo>
                  <a:cubicBezTo>
                    <a:pt x="720" y="2400"/>
                    <a:pt x="0" y="6000"/>
                    <a:pt x="0" y="10200"/>
                  </a:cubicBezTo>
                  <a:cubicBezTo>
                    <a:pt x="0" y="16800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6800"/>
                    <a:pt x="21600" y="10200"/>
                  </a:cubicBezTo>
                  <a:cubicBezTo>
                    <a:pt x="21600" y="7800"/>
                    <a:pt x="21420" y="6000"/>
                    <a:pt x="21240" y="4200"/>
                  </a:cubicBezTo>
                  <a:cubicBezTo>
                    <a:pt x="18900" y="12600"/>
                    <a:pt x="14940" y="15000"/>
                    <a:pt x="11700" y="13800"/>
                  </a:cubicBezTo>
                  <a:close/>
                </a:path>
              </a:pathLst>
            </a:custGeom>
            <a:solidFill>
              <a:srgbClr val="ACBCC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7" name="Shape 16354"/>
            <p:cNvSpPr/>
            <p:nvPr/>
          </p:nvSpPr>
          <p:spPr>
            <a:xfrm>
              <a:off x="448342" y="151403"/>
              <a:ext cx="252340" cy="12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80" y="7790"/>
                  </a:moveTo>
                  <a:cubicBezTo>
                    <a:pt x="14940" y="7790"/>
                    <a:pt x="14940" y="7790"/>
                    <a:pt x="14940" y="7790"/>
                  </a:cubicBezTo>
                  <a:cubicBezTo>
                    <a:pt x="14940" y="7790"/>
                    <a:pt x="14940" y="7436"/>
                    <a:pt x="14940" y="7082"/>
                  </a:cubicBezTo>
                  <a:cubicBezTo>
                    <a:pt x="14940" y="3187"/>
                    <a:pt x="13140" y="0"/>
                    <a:pt x="10800" y="0"/>
                  </a:cubicBezTo>
                  <a:cubicBezTo>
                    <a:pt x="8640" y="0"/>
                    <a:pt x="6660" y="3187"/>
                    <a:pt x="6660" y="7082"/>
                  </a:cubicBezTo>
                  <a:cubicBezTo>
                    <a:pt x="6660" y="7436"/>
                    <a:pt x="6660" y="7790"/>
                    <a:pt x="6660" y="7790"/>
                  </a:cubicBezTo>
                  <a:cubicBezTo>
                    <a:pt x="3600" y="7790"/>
                    <a:pt x="3600" y="7790"/>
                    <a:pt x="3600" y="7790"/>
                  </a:cubicBezTo>
                  <a:cubicBezTo>
                    <a:pt x="1620" y="7790"/>
                    <a:pt x="0" y="10977"/>
                    <a:pt x="0" y="14872"/>
                  </a:cubicBezTo>
                  <a:cubicBezTo>
                    <a:pt x="0" y="18413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8413"/>
                    <a:pt x="21600" y="14872"/>
                  </a:cubicBezTo>
                  <a:cubicBezTo>
                    <a:pt x="21600" y="10977"/>
                    <a:pt x="19980" y="7790"/>
                    <a:pt x="18180" y="7790"/>
                  </a:cubicBezTo>
                  <a:close/>
                  <a:moveTo>
                    <a:pt x="8280" y="7082"/>
                  </a:moveTo>
                  <a:cubicBezTo>
                    <a:pt x="8280" y="4603"/>
                    <a:pt x="9360" y="2479"/>
                    <a:pt x="10800" y="2479"/>
                  </a:cubicBezTo>
                  <a:cubicBezTo>
                    <a:pt x="12240" y="2479"/>
                    <a:pt x="13500" y="4603"/>
                    <a:pt x="13500" y="7082"/>
                  </a:cubicBezTo>
                  <a:cubicBezTo>
                    <a:pt x="13500" y="7436"/>
                    <a:pt x="13500" y="7790"/>
                    <a:pt x="13500" y="7790"/>
                  </a:cubicBezTo>
                  <a:cubicBezTo>
                    <a:pt x="8280" y="7790"/>
                    <a:pt x="8280" y="7790"/>
                    <a:pt x="8280" y="7790"/>
                  </a:cubicBezTo>
                  <a:cubicBezTo>
                    <a:pt x="8280" y="7790"/>
                    <a:pt x="8280" y="7436"/>
                    <a:pt x="8280" y="7082"/>
                  </a:cubicBezTo>
                  <a:close/>
                </a:path>
              </a:pathLst>
            </a:cu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8" name="Shape 16355"/>
            <p:cNvSpPr/>
            <p:nvPr/>
          </p:nvSpPr>
          <p:spPr>
            <a:xfrm>
              <a:off x="332149" y="381443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9" name="Shape 16356"/>
            <p:cNvSpPr/>
            <p:nvPr/>
          </p:nvSpPr>
          <p:spPr>
            <a:xfrm>
              <a:off x="719460" y="370879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1" name="Shape 16357"/>
            <p:cNvSpPr/>
            <p:nvPr/>
          </p:nvSpPr>
          <p:spPr>
            <a:xfrm>
              <a:off x="730741" y="388038"/>
              <a:ext cx="75518" cy="7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94" extrusionOk="0">
                  <a:moveTo>
                    <a:pt x="9141" y="21394"/>
                  </a:moveTo>
                  <a:cubicBezTo>
                    <a:pt x="8557" y="21394"/>
                    <a:pt x="7973" y="20794"/>
                    <a:pt x="7389" y="20194"/>
                  </a:cubicBezTo>
                  <a:cubicBezTo>
                    <a:pt x="384" y="12394"/>
                    <a:pt x="384" y="12394"/>
                    <a:pt x="384" y="12394"/>
                  </a:cubicBezTo>
                  <a:cubicBezTo>
                    <a:pt x="-200" y="11194"/>
                    <a:pt x="-200" y="9994"/>
                    <a:pt x="968" y="9394"/>
                  </a:cubicBezTo>
                  <a:cubicBezTo>
                    <a:pt x="1551" y="8194"/>
                    <a:pt x="3303" y="8194"/>
                    <a:pt x="3886" y="9394"/>
                  </a:cubicBezTo>
                  <a:cubicBezTo>
                    <a:pt x="9141" y="15394"/>
                    <a:pt x="9141" y="15394"/>
                    <a:pt x="9141" y="15394"/>
                  </a:cubicBezTo>
                  <a:cubicBezTo>
                    <a:pt x="16730" y="994"/>
                    <a:pt x="16730" y="994"/>
                    <a:pt x="16730" y="994"/>
                  </a:cubicBezTo>
                  <a:cubicBezTo>
                    <a:pt x="17897" y="-206"/>
                    <a:pt x="19065" y="-206"/>
                    <a:pt x="20232" y="394"/>
                  </a:cubicBezTo>
                  <a:cubicBezTo>
                    <a:pt x="20816" y="994"/>
                    <a:pt x="21400" y="2194"/>
                    <a:pt x="20816" y="3394"/>
                  </a:cubicBezTo>
                  <a:cubicBezTo>
                    <a:pt x="10892" y="20194"/>
                    <a:pt x="10892" y="20194"/>
                    <a:pt x="10892" y="20194"/>
                  </a:cubicBezTo>
                  <a:cubicBezTo>
                    <a:pt x="10892" y="20794"/>
                    <a:pt x="10308" y="20794"/>
                    <a:pt x="9724" y="21394"/>
                  </a:cubicBezTo>
                  <a:lnTo>
                    <a:pt x="9141" y="21394"/>
                  </a:lnTo>
                  <a:close/>
                </a:path>
              </a:pathLst>
            </a:custGeom>
            <a:solidFill>
              <a:srgbClr val="89B23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2" name="Shape 16358"/>
            <p:cNvSpPr/>
            <p:nvPr/>
          </p:nvSpPr>
          <p:spPr>
            <a:xfrm>
              <a:off x="332149" y="509372"/>
              <a:ext cx="366186" cy="78637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3" name="Shape 16359"/>
            <p:cNvSpPr/>
            <p:nvPr/>
          </p:nvSpPr>
          <p:spPr>
            <a:xfrm>
              <a:off x="719460" y="498810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4" name="Shape 16360"/>
            <p:cNvSpPr/>
            <p:nvPr/>
          </p:nvSpPr>
          <p:spPr>
            <a:xfrm>
              <a:off x="332149" y="633781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5" name="Shape 16361"/>
            <p:cNvSpPr/>
            <p:nvPr/>
          </p:nvSpPr>
          <p:spPr>
            <a:xfrm>
              <a:off x="719460" y="623219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6" name="Shape 16362"/>
            <p:cNvSpPr/>
            <p:nvPr/>
          </p:nvSpPr>
          <p:spPr>
            <a:xfrm>
              <a:off x="332149" y="773449"/>
              <a:ext cx="366186" cy="774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7" name="Shape 16363"/>
            <p:cNvSpPr/>
            <p:nvPr/>
          </p:nvSpPr>
          <p:spPr>
            <a:xfrm>
              <a:off x="719460" y="762885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目标检测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9407" y="1837398"/>
            <a:ext cx="4123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求证：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4cos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cos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3152" y="4295967"/>
            <a:ext cx="11468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θ 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θ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，因此，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2sin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4sin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cos2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2cos2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3152" y="5171034"/>
            <a:ext cx="3405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故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4cos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cos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9407" y="1180446"/>
            <a:ext cx="10826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已知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θ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θ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2sin 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θ 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θ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</a:t>
            </a:r>
            <a:r>
              <a:rPr lang="en-US" sz="28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" name="泪滴形 15"/>
          <p:cNvSpPr/>
          <p:nvPr/>
        </p:nvSpPr>
        <p:spPr>
          <a:xfrm>
            <a:off x="525379" y="1129160"/>
            <a:ext cx="625642" cy="625642"/>
          </a:xfrm>
          <a:prstGeom prst="teardrop">
            <a:avLst/>
          </a:prstGeom>
          <a:solidFill>
            <a:srgbClr val="DE6E53"/>
          </a:solidFill>
          <a:ln>
            <a:solidFill>
              <a:srgbClr val="DE6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>
                <a:latin typeface="+mj-lt"/>
              </a:rPr>
              <a:t>2</a:t>
            </a:r>
            <a:endParaRPr lang="zh-CN" altLang="en-US" sz="2800">
              <a:latin typeface="+mj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465454" y="3224211"/>
            <a:ext cx="11231246" cy="2709864"/>
            <a:chOff x="465454" y="3224211"/>
            <a:chExt cx="11231246" cy="2709864"/>
          </a:xfrm>
        </p:grpSpPr>
        <p:sp>
          <p:nvSpPr>
            <p:cNvPr id="12" name="TextBox 11"/>
            <p:cNvSpPr txBox="1"/>
            <p:nvPr/>
          </p:nvSpPr>
          <p:spPr>
            <a:xfrm>
              <a:off x="593152" y="3420899"/>
              <a:ext cx="105112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由于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sin 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θ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＋</a:t>
              </a:r>
              <a:r>
                <a:rPr lang="en-US" sz="2800" err="1">
                  <a:latin typeface="Times New Roman" panose="02020603050405020304" pitchFamily="18" charset="0"/>
                  <a:ea typeface="黑体" panose="02010609060101010101" pitchFamily="49" charset="-122"/>
                </a:rPr>
                <a:t>cos 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θ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2sin 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，所以（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 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θ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＋</a:t>
              </a:r>
              <a:r>
                <a:rPr lang="en-US" sz="2800" err="1">
                  <a:latin typeface="Times New Roman" panose="02020603050405020304" pitchFamily="18" charset="0"/>
                  <a:ea typeface="黑体" panose="02010609060101010101" pitchFamily="49" charset="-122"/>
                </a:rPr>
                <a:t>cos 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θ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en-US" sz="2800" baseline="300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4sin</a:t>
              </a:r>
              <a:r>
                <a:rPr lang="en-US" sz="2800" baseline="300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65454" y="3224211"/>
              <a:ext cx="11231246" cy="2709864"/>
            </a:xfrm>
            <a:prstGeom prst="roundRect">
              <a:avLst>
                <a:gd name="adj" fmla="val 6733"/>
              </a:avLst>
            </a:prstGeom>
            <a:noFill/>
            <a:ln w="25400" cmpd="thickThin">
              <a:solidFill>
                <a:srgbClr val="FF5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课堂小结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67510" y="1786890"/>
            <a:ext cx="873379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本节课你有什么收获？</a:t>
            </a:r>
            <a:endParaRPr lang="zh-CN" altLang="en-US" sz="3200" b="1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辅助角公式在求值与实际中应用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pic>
        <p:nvPicPr>
          <p:cNvPr id="12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0642600" y="12293600"/>
            <a:ext cx="342900" cy="2413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作业布置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课后作业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pic>
        <p:nvPicPr>
          <p:cNvPr id="84999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128500" y="11747500"/>
            <a:ext cx="330200" cy="241300"/>
          </a:xfrm>
          <a:prstGeom prst="cube">
            <a:avLst/>
          </a:prstGeom>
        </p:spPr>
      </p:pic>
      <p:sp>
        <p:nvSpPr>
          <p:cNvPr id="4" name="TextBox 2"/>
          <p:cNvSpPr txBox="1"/>
          <p:nvPr/>
        </p:nvSpPr>
        <p:spPr>
          <a:xfrm>
            <a:off x="1612900" y="1020445"/>
            <a:ext cx="8028940" cy="37312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P229</a:t>
            </a:r>
            <a:r>
              <a:rPr lang="en-US" altLang="zh-CN" sz="3375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习题5.5 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P231--239</a:t>
            </a:r>
            <a:endParaRPr lang="en-US" altLang="zh-CN" sz="338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338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:P115--116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3152" y="836025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和（差）角公式、二倍角公式推导过程图：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9" name="Group 10"/>
          <p:cNvGrpSpPr/>
          <p:nvPr/>
        </p:nvGrpSpPr>
        <p:grpSpPr>
          <a:xfrm>
            <a:off x="2513581" y="1955801"/>
            <a:ext cx="7234267" cy="3947612"/>
            <a:chOff x="3415" y="3020"/>
            <a:chExt cx="4908" cy="2620"/>
          </a:xfrm>
        </p:grpSpPr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3531" y="3235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C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(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-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)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5459" y="3249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C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(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+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)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7407" y="3263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C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2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cxnSp>
          <p:nvCxnSpPr>
            <p:cNvPr id="13" name="AutoShape 14"/>
            <p:cNvCxnSpPr>
              <a:cxnSpLocks noChangeShapeType="1"/>
            </p:cNvCxnSpPr>
            <p:nvPr/>
          </p:nvCxnSpPr>
          <p:spPr bwMode="auto">
            <a:xfrm>
              <a:off x="6262" y="3479"/>
              <a:ext cx="111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368" y="3203"/>
              <a:ext cx="1024" cy="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zh-CN" altLang="en-US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换成</a:t>
              </a:r>
              <a:r>
                <a:rPr kumimoji="0" lang="en-US" altLang="zh-CN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-</a:t>
              </a: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endParaRPr kumimoji="0" lang="zh-CN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6281" y="3213"/>
              <a:ext cx="1024" cy="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zh-CN" altLang="en-US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换成</a:t>
              </a: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endParaRPr kumimoji="0" lang="zh-CN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cxnSp>
          <p:nvCxnSpPr>
            <p:cNvPr id="16" name="AutoShape 17"/>
            <p:cNvCxnSpPr>
              <a:cxnSpLocks noChangeShapeType="1"/>
            </p:cNvCxnSpPr>
            <p:nvPr/>
          </p:nvCxnSpPr>
          <p:spPr bwMode="auto">
            <a:xfrm>
              <a:off x="4318" y="3467"/>
              <a:ext cx="111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550" y="4250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S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(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-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)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5476" y="4261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S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(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+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)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7427" y="4277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S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2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cxnSp>
          <p:nvCxnSpPr>
            <p:cNvPr id="21" name="AutoShape 21"/>
            <p:cNvCxnSpPr>
              <a:cxnSpLocks noChangeShapeType="1"/>
            </p:cNvCxnSpPr>
            <p:nvPr/>
          </p:nvCxnSpPr>
          <p:spPr bwMode="auto">
            <a:xfrm>
              <a:off x="6271" y="4482"/>
              <a:ext cx="111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4379" y="4210"/>
              <a:ext cx="1024" cy="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zh-CN" altLang="en-US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换成</a:t>
              </a:r>
              <a:r>
                <a:rPr kumimoji="0" lang="en-US" altLang="zh-CN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-</a:t>
              </a: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endParaRPr kumimoji="0" lang="zh-CN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6289" y="4218"/>
              <a:ext cx="1024" cy="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zh-CN" altLang="en-US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换成</a:t>
              </a: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endParaRPr kumimoji="0" lang="zh-CN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541" y="5265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T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(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-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)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5472" y="5277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T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(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+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)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7418" y="5293"/>
              <a:ext cx="780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T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2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cxnSp>
          <p:nvCxnSpPr>
            <p:cNvPr id="28" name="AutoShape 27"/>
            <p:cNvCxnSpPr>
              <a:cxnSpLocks noChangeShapeType="1"/>
            </p:cNvCxnSpPr>
            <p:nvPr/>
          </p:nvCxnSpPr>
          <p:spPr bwMode="auto">
            <a:xfrm>
              <a:off x="6264" y="5497"/>
              <a:ext cx="111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6227" y="5231"/>
              <a:ext cx="1024" cy="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zh-CN" altLang="en-US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换成</a:t>
              </a:r>
              <a:r>
                <a:rPr kumimoji="0" lang="en-US" altLang="zh-CN" sz="20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endParaRPr kumimoji="0" lang="zh-CN" altLang="zh-CN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cxnSp>
          <p:nvCxnSpPr>
            <p:cNvPr id="30" name="AutoShape 29"/>
            <p:cNvCxnSpPr>
              <a:cxnSpLocks noChangeShapeType="1"/>
            </p:cNvCxnSpPr>
            <p:nvPr/>
          </p:nvCxnSpPr>
          <p:spPr bwMode="auto">
            <a:xfrm flipH="1">
              <a:off x="3904" y="3720"/>
              <a:ext cx="0" cy="5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31" name="AutoShape 30"/>
            <p:cNvCxnSpPr>
              <a:cxnSpLocks noChangeShapeType="1"/>
            </p:cNvCxnSpPr>
            <p:nvPr/>
          </p:nvCxnSpPr>
          <p:spPr bwMode="auto">
            <a:xfrm flipH="1">
              <a:off x="5866" y="3733"/>
              <a:ext cx="0" cy="5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32" name="AutoShape 31"/>
            <p:cNvCxnSpPr>
              <a:cxnSpLocks noChangeShapeType="1"/>
            </p:cNvCxnSpPr>
            <p:nvPr/>
          </p:nvCxnSpPr>
          <p:spPr bwMode="auto">
            <a:xfrm flipH="1">
              <a:off x="3906" y="4737"/>
              <a:ext cx="0" cy="5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33" name="AutoShape 32"/>
            <p:cNvCxnSpPr>
              <a:cxnSpLocks noChangeShapeType="1"/>
            </p:cNvCxnSpPr>
            <p:nvPr/>
          </p:nvCxnSpPr>
          <p:spPr bwMode="auto">
            <a:xfrm flipH="1">
              <a:off x="5868" y="4750"/>
              <a:ext cx="0" cy="5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34" name="AutoShape 33"/>
            <p:cNvCxnSpPr>
              <a:cxnSpLocks noChangeShapeType="1"/>
            </p:cNvCxnSpPr>
            <p:nvPr/>
          </p:nvCxnSpPr>
          <p:spPr bwMode="auto">
            <a:xfrm flipH="1">
              <a:off x="7816" y="4755"/>
              <a:ext cx="0" cy="5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35" name="AutoShape 34"/>
            <p:cNvCxnSpPr>
              <a:cxnSpLocks noChangeShapeType="1"/>
            </p:cNvCxnSpPr>
            <p:nvPr/>
          </p:nvCxnSpPr>
          <p:spPr bwMode="auto">
            <a:xfrm>
              <a:off x="4330" y="4496"/>
              <a:ext cx="112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415" y="3023"/>
              <a:ext cx="1024" cy="1854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prstDash val="dash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6" y="3023"/>
              <a:ext cx="1024" cy="1854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prstDash val="dash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299" y="3020"/>
              <a:ext cx="1024" cy="1854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prstDash val="dash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4119" y="1388684"/>
            <a:ext cx="3094593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和（差）角公式与诱导公式的关系图：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2506647" y="939539"/>
            <a:ext cx="8864040" cy="5690925"/>
            <a:chOff x="2506647" y="939539"/>
            <a:chExt cx="8864040" cy="5690925"/>
          </a:xfrm>
        </p:grpSpPr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06647" y="3475162"/>
              <a:ext cx="1224330" cy="5237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C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(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α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-</a:t>
              </a:r>
              <a:r>
                <a:rPr kumimoji="0" lang="en-US" altLang="zh-CN" sz="2800" b="1" i="1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β</a:t>
              </a:r>
              <a:r>
                <a:rPr kumimoji="0" lang="en-US" altLang="zh-CN" sz="28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rPr>
                <a:t>)</a:t>
              </a:r>
              <a:endParaRPr kumimoji="0" lang="zh-CN" altLang="zh-CN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endParaRPr>
            </a:p>
          </p:txBody>
        </p:sp>
        <p:cxnSp>
          <p:nvCxnSpPr>
            <p:cNvPr id="12" name="AutoShape 12"/>
            <p:cNvCxnSpPr>
              <a:cxnSpLocks noChangeShapeType="1"/>
            </p:cNvCxnSpPr>
            <p:nvPr/>
          </p:nvCxnSpPr>
          <p:spPr bwMode="auto">
            <a:xfrm>
              <a:off x="5515673" y="1363735"/>
              <a:ext cx="28630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13" name="AutoShape 13"/>
            <p:cNvCxnSpPr>
              <a:cxnSpLocks noChangeShapeType="1"/>
            </p:cNvCxnSpPr>
            <p:nvPr/>
          </p:nvCxnSpPr>
          <p:spPr bwMode="auto">
            <a:xfrm>
              <a:off x="3745104" y="3796303"/>
              <a:ext cx="1756443" cy="300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16" name="AutoShape 16"/>
            <p:cNvCxnSpPr>
              <a:cxnSpLocks noChangeShapeType="1"/>
            </p:cNvCxnSpPr>
            <p:nvPr/>
          </p:nvCxnSpPr>
          <p:spPr bwMode="auto">
            <a:xfrm>
              <a:off x="5518813" y="2144078"/>
              <a:ext cx="28630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19" name="AutoShape 19"/>
            <p:cNvCxnSpPr>
              <a:cxnSpLocks noChangeShapeType="1"/>
            </p:cNvCxnSpPr>
            <p:nvPr/>
          </p:nvCxnSpPr>
          <p:spPr bwMode="auto">
            <a:xfrm>
              <a:off x="5521952" y="2966439"/>
              <a:ext cx="28630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24" name="AutoShape 22"/>
            <p:cNvCxnSpPr>
              <a:cxnSpLocks noChangeShapeType="1"/>
            </p:cNvCxnSpPr>
            <p:nvPr/>
          </p:nvCxnSpPr>
          <p:spPr bwMode="auto">
            <a:xfrm>
              <a:off x="5518813" y="3793302"/>
              <a:ext cx="28630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27" name="AutoShape 25"/>
            <p:cNvCxnSpPr>
              <a:cxnSpLocks noChangeShapeType="1"/>
            </p:cNvCxnSpPr>
            <p:nvPr/>
          </p:nvCxnSpPr>
          <p:spPr bwMode="auto">
            <a:xfrm>
              <a:off x="5521952" y="4888782"/>
              <a:ext cx="28630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30" name="AutoShape 28"/>
            <p:cNvCxnSpPr>
              <a:cxnSpLocks noChangeShapeType="1"/>
            </p:cNvCxnSpPr>
            <p:nvPr/>
          </p:nvCxnSpPr>
          <p:spPr bwMode="auto">
            <a:xfrm>
              <a:off x="5536079" y="6204860"/>
              <a:ext cx="28630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31" name="AutoShape 29"/>
            <p:cNvCxnSpPr>
              <a:cxnSpLocks noChangeShapeType="1"/>
            </p:cNvCxnSpPr>
            <p:nvPr/>
          </p:nvCxnSpPr>
          <p:spPr bwMode="auto">
            <a:xfrm flipH="1">
              <a:off x="5518813" y="1363735"/>
              <a:ext cx="0" cy="48411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</p:cxnSp>
        <p:graphicFrame>
          <p:nvGraphicFramePr>
            <p:cNvPr id="1034" name="Object 10"/>
            <p:cNvGraphicFramePr>
              <a:graphicFrameLocks noChangeAspect="1"/>
            </p:cNvGraphicFramePr>
            <p:nvPr/>
          </p:nvGraphicFramePr>
          <p:xfrm>
            <a:off x="8386187" y="5690664"/>
            <a:ext cx="2908300" cy="939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1" imgW="69799200" imgH="22555200" progId="Equation.DSMT4">
                    <p:embed/>
                  </p:oleObj>
                </mc:Choice>
                <mc:Fallback>
                  <p:oleObj name="Equation" r:id="rId1" imgW="69799200" imgH="22555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386187" y="5690664"/>
                          <a:ext cx="2908300" cy="93980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5" name="Object 11"/>
            <p:cNvGraphicFramePr>
              <a:graphicFrameLocks noChangeAspect="1"/>
            </p:cNvGraphicFramePr>
            <p:nvPr/>
          </p:nvGraphicFramePr>
          <p:xfrm>
            <a:off x="8386187" y="1126201"/>
            <a:ext cx="29337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3" imgW="70408800" imgH="11582400" progId="Equation.DSMT4">
                    <p:embed/>
                  </p:oleObj>
                </mc:Choice>
                <mc:Fallback>
                  <p:oleObj name="Equation" r:id="rId3" imgW="70408800" imgH="1158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386187" y="1126201"/>
                          <a:ext cx="2933700" cy="48260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6" name="Object 12"/>
            <p:cNvGraphicFramePr>
              <a:graphicFrameLocks noChangeAspect="1"/>
            </p:cNvGraphicFramePr>
            <p:nvPr/>
          </p:nvGraphicFramePr>
          <p:xfrm>
            <a:off x="8386187" y="1871286"/>
            <a:ext cx="28321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5" imgW="67970400" imgH="11582400" progId="Equation.DSMT4">
                    <p:embed/>
                  </p:oleObj>
                </mc:Choice>
                <mc:Fallback>
                  <p:oleObj name="Equation" r:id="rId5" imgW="67970400" imgH="1158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386187" y="1871286"/>
                          <a:ext cx="2832100" cy="48260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7" name="Object 13"/>
            <p:cNvGraphicFramePr>
              <a:graphicFrameLocks noChangeAspect="1"/>
            </p:cNvGraphicFramePr>
            <p:nvPr/>
          </p:nvGraphicFramePr>
          <p:xfrm>
            <a:off x="8386187" y="2716855"/>
            <a:ext cx="23495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7" imgW="56388000" imgH="11582400" progId="Equation.DSMT4">
                    <p:embed/>
                  </p:oleObj>
                </mc:Choice>
                <mc:Fallback>
                  <p:oleObj name="Equation" r:id="rId7" imgW="56388000" imgH="1158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386187" y="2716855"/>
                          <a:ext cx="2349500" cy="48260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4"/>
            <p:cNvGraphicFramePr>
              <a:graphicFrameLocks noChangeAspect="1"/>
            </p:cNvGraphicFramePr>
            <p:nvPr/>
          </p:nvGraphicFramePr>
          <p:xfrm>
            <a:off x="8386187" y="3552373"/>
            <a:ext cx="28956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9" imgW="69494400" imgH="11582400" progId="Equation.DSMT4">
                    <p:embed/>
                  </p:oleObj>
                </mc:Choice>
                <mc:Fallback>
                  <p:oleObj name="Equation" r:id="rId9" imgW="69494400" imgH="1158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386187" y="3552373"/>
                          <a:ext cx="2895600" cy="48260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15"/>
            <p:cNvGraphicFramePr>
              <a:graphicFrameLocks noChangeAspect="1"/>
            </p:cNvGraphicFramePr>
            <p:nvPr/>
          </p:nvGraphicFramePr>
          <p:xfrm>
            <a:off x="8386187" y="4377847"/>
            <a:ext cx="2984500" cy="939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11" imgW="71628000" imgH="22555200" progId="Equation.DSMT4">
                    <p:embed/>
                  </p:oleObj>
                </mc:Choice>
                <mc:Fallback>
                  <p:oleObj name="Equation" r:id="rId11" imgW="71628000" imgH="22555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386187" y="4377847"/>
                          <a:ext cx="2984500" cy="93980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16"/>
            <p:cNvGraphicFramePr>
              <a:graphicFrameLocks noChangeAspect="1"/>
            </p:cNvGraphicFramePr>
            <p:nvPr/>
          </p:nvGraphicFramePr>
          <p:xfrm>
            <a:off x="5655268" y="939539"/>
            <a:ext cx="24892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13" imgW="59740800" imgH="9448800" progId="Equation.DSMT4">
                    <p:embed/>
                  </p:oleObj>
                </mc:Choice>
                <mc:Fallback>
                  <p:oleObj name="Equation" r:id="rId13" imgW="597408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655268" y="939539"/>
                          <a:ext cx="24892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17"/>
            <p:cNvGraphicFramePr>
              <a:graphicFrameLocks noChangeAspect="1"/>
            </p:cNvGraphicFramePr>
            <p:nvPr/>
          </p:nvGraphicFramePr>
          <p:xfrm>
            <a:off x="6335277" y="1713262"/>
            <a:ext cx="10287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15" imgW="24688800" imgH="9448800" progId="Equation.DSMT4">
                    <p:embed/>
                  </p:oleObj>
                </mc:Choice>
                <mc:Fallback>
                  <p:oleObj name="Equation" r:id="rId15" imgW="246888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335277" y="1713262"/>
                          <a:ext cx="10287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18"/>
            <p:cNvGraphicFramePr>
              <a:graphicFrameLocks noChangeAspect="1"/>
            </p:cNvGraphicFramePr>
            <p:nvPr/>
          </p:nvGraphicFramePr>
          <p:xfrm>
            <a:off x="6488723" y="2615520"/>
            <a:ext cx="7620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tion" r:id="rId17" imgW="18288000" imgH="7620000" progId="Equation.DSMT4">
                    <p:embed/>
                  </p:oleObj>
                </mc:Choice>
                <mc:Fallback>
                  <p:oleObj name="Equation" r:id="rId17" imgW="18288000" imgH="7620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488723" y="2615520"/>
                          <a:ext cx="7620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19"/>
            <p:cNvGraphicFramePr>
              <a:graphicFrameLocks noChangeAspect="1"/>
            </p:cNvGraphicFramePr>
            <p:nvPr/>
          </p:nvGraphicFramePr>
          <p:xfrm>
            <a:off x="6516216" y="3544225"/>
            <a:ext cx="7874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19" imgW="18897600" imgH="5486400" progId="Equation.DSMT4">
                    <p:embed/>
                  </p:oleObj>
                </mc:Choice>
                <mc:Fallback>
                  <p:oleObj name="Equation" r:id="rId19" imgW="18897600" imgH="5486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516216" y="3544225"/>
                          <a:ext cx="7874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20"/>
            <p:cNvGraphicFramePr>
              <a:graphicFrameLocks noChangeAspect="1"/>
            </p:cNvGraphicFramePr>
            <p:nvPr/>
          </p:nvGraphicFramePr>
          <p:xfrm>
            <a:off x="6504563" y="4039595"/>
            <a:ext cx="8509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21" imgW="20421600" imgH="19812000" progId="Equation.DSMT4">
                    <p:embed/>
                  </p:oleObj>
                </mc:Choice>
                <mc:Fallback>
                  <p:oleObj name="Equation" r:id="rId21" imgW="20421600" imgH="1981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504563" y="4039595"/>
                          <a:ext cx="8509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21"/>
            <p:cNvGraphicFramePr>
              <a:graphicFrameLocks noChangeAspect="1"/>
            </p:cNvGraphicFramePr>
            <p:nvPr/>
          </p:nvGraphicFramePr>
          <p:xfrm>
            <a:off x="6319924" y="5355929"/>
            <a:ext cx="10795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23" imgW="25908000" imgH="19812000" progId="Equation.DSMT4">
                    <p:embed/>
                  </p:oleObj>
                </mc:Choice>
                <mc:Fallback>
                  <p:oleObj name="Equation" r:id="rId23" imgW="25908000" imgH="1981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319924" y="5355929"/>
                          <a:ext cx="10795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189354" y="2778124"/>
            <a:ext cx="9726296" cy="1508126"/>
            <a:chOff x="1189354" y="2778124"/>
            <a:chExt cx="9726296" cy="1508126"/>
          </a:xfrm>
        </p:grpSpPr>
        <p:sp>
          <p:nvSpPr>
            <p:cNvPr id="20" name="TextBox 19"/>
            <p:cNvSpPr txBox="1"/>
            <p:nvPr/>
          </p:nvSpPr>
          <p:spPr>
            <a:xfrm>
              <a:off x="1600866" y="2839690"/>
              <a:ext cx="890327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推导这些公式的过程中用到了特殊与一般、转化与化归的数学思想方法．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1189354" y="2778124"/>
              <a:ext cx="9726296" cy="1508126"/>
            </a:xfrm>
            <a:prstGeom prst="roundRect">
              <a:avLst>
                <a:gd name="adj" fmla="val 15520"/>
              </a:avLst>
            </a:prstGeom>
            <a:noFill/>
            <a:ln w="25400" cmpd="thickThin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3152" y="2146232"/>
            <a:ext cx="10952404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追问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请你观察例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中给出的问题，你能发现已知量与待求量之间的差异吗？能不能借助目前我们已经掌握的公式逐步消除或削弱这些差异？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19"/>
          <p:cNvSpPr txBox="1"/>
          <p:nvPr/>
        </p:nvSpPr>
        <p:spPr>
          <a:xfrm>
            <a:off x="1179407" y="1067681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用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γ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的正弦、余弦值表示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γ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2" name="组合 9"/>
          <p:cNvGrpSpPr/>
          <p:nvPr/>
        </p:nvGrpSpPr>
        <p:grpSpPr>
          <a:xfrm>
            <a:off x="511968" y="1113319"/>
            <a:ext cx="652464" cy="652465"/>
            <a:chOff x="9337676" y="4629151"/>
            <a:chExt cx="652464" cy="652465"/>
          </a:xfrm>
        </p:grpSpPr>
        <p:sp>
          <p:nvSpPr>
            <p:cNvPr id="13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4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5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36878" y="4194824"/>
            <a:ext cx="11240771" cy="2005951"/>
            <a:chOff x="436878" y="4194824"/>
            <a:chExt cx="11240771" cy="2005951"/>
          </a:xfrm>
        </p:grpSpPr>
        <p:sp>
          <p:nvSpPr>
            <p:cNvPr id="9" name="TextBox 8"/>
            <p:cNvSpPr txBox="1"/>
            <p:nvPr/>
          </p:nvSpPr>
          <p:spPr>
            <a:xfrm>
              <a:off x="593152" y="4194824"/>
              <a:ext cx="10892114" cy="1949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变换对象中含有三个任意角，但如果把其中两个角的和或差看作一个整体，则可转化为两个角和或差的形式，可借助和角、差角公式变换求解．</a:t>
              </a:r>
              <a:endPara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436878" y="4262120"/>
              <a:ext cx="11240771" cy="1938655"/>
            </a:xfrm>
            <a:prstGeom prst="roundRect">
              <a:avLst>
                <a:gd name="adj" fmla="val 15520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64184" y="2540001"/>
            <a:ext cx="11232516" cy="2279650"/>
            <a:chOff x="464184" y="2540001"/>
            <a:chExt cx="11232516" cy="2279650"/>
          </a:xfrm>
        </p:grpSpPr>
        <p:sp>
          <p:nvSpPr>
            <p:cNvPr id="21" name="圆角矩形 20"/>
            <p:cNvSpPr/>
            <p:nvPr/>
          </p:nvSpPr>
          <p:spPr>
            <a:xfrm>
              <a:off x="464184" y="2540001"/>
              <a:ext cx="11232516" cy="2279650"/>
            </a:xfrm>
            <a:prstGeom prst="roundRect">
              <a:avLst>
                <a:gd name="adj" fmla="val 4631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593152" y="2730759"/>
              <a:ext cx="5197909" cy="523220"/>
              <a:chOff x="593152" y="2425959"/>
              <a:chExt cx="5197909" cy="52322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593152" y="2425959"/>
                <a:ext cx="902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解：</a:t>
                </a:r>
                <a:endPara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2050" name="Object 2"/>
              <p:cNvGraphicFramePr>
                <a:graphicFrameLocks noChangeAspect="1"/>
              </p:cNvGraphicFramePr>
              <p:nvPr/>
            </p:nvGraphicFramePr>
            <p:xfrm>
              <a:off x="1396861" y="2497033"/>
              <a:ext cx="4394200" cy="393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0" name="Equation" r:id="rId1" imgW="105460800" imgH="9448800" progId="Equation.DSMT4">
                      <p:embed/>
                    </p:oleObj>
                  </mc:Choice>
                  <mc:Fallback>
                    <p:oleObj name="Equation" r:id="rId1" imgW="105460800" imgH="9448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1396861" y="2497033"/>
                            <a:ext cx="4394200" cy="3937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101620" y="3520291"/>
          <a:ext cx="4864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3" imgW="116738400" imgH="9448800" progId="Equation.DSMT4">
                  <p:embed/>
                </p:oleObj>
              </mc:Choice>
              <mc:Fallback>
                <p:oleObj name="Equation" r:id="rId3" imgW="1167384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01620" y="3520291"/>
                        <a:ext cx="4864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091224" y="4238748"/>
          <a:ext cx="9728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5" imgW="233476800" imgH="9448800" progId="Equation.DSMT4">
                  <p:embed/>
                </p:oleObj>
              </mc:Choice>
              <mc:Fallback>
                <p:oleObj name="Equation" r:id="rId5" imgW="2334768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91224" y="4238748"/>
                        <a:ext cx="9728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19"/>
          <p:cNvSpPr txBox="1"/>
          <p:nvPr/>
        </p:nvSpPr>
        <p:spPr>
          <a:xfrm>
            <a:off x="1179407" y="1067681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用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γ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的正弦、余弦值表示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</a:rPr>
              <a:t>γ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6" name="组合 9"/>
          <p:cNvGrpSpPr/>
          <p:nvPr/>
        </p:nvGrpSpPr>
        <p:grpSpPr>
          <a:xfrm>
            <a:off x="511968" y="1113319"/>
            <a:ext cx="652464" cy="652465"/>
            <a:chOff x="9337676" y="4629151"/>
            <a:chExt cx="652464" cy="652465"/>
          </a:xfrm>
        </p:grpSpPr>
        <p:sp>
          <p:nvSpPr>
            <p:cNvPr id="17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8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9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445133" y="2833370"/>
            <a:ext cx="11280141" cy="2176780"/>
            <a:chOff x="445133" y="2833370"/>
            <a:chExt cx="11280141" cy="2176780"/>
          </a:xfrm>
        </p:grpSpPr>
        <p:sp>
          <p:nvSpPr>
            <p:cNvPr id="29" name="圆角矩形 28"/>
            <p:cNvSpPr/>
            <p:nvPr/>
          </p:nvSpPr>
          <p:spPr>
            <a:xfrm>
              <a:off x="445133" y="2833370"/>
              <a:ext cx="11280141" cy="2176780"/>
            </a:xfrm>
            <a:prstGeom prst="roundRect">
              <a:avLst>
                <a:gd name="adj" fmla="val 1552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3152" y="2890011"/>
              <a:ext cx="10972501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寻找变换对象和变换目标之间的差异（包括角度差异、名称差异、结构差异、次数差异等），并以消除或削弱差异为目的选择适当的公式进行变换．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7713" y="1191304"/>
            <a:ext cx="9416087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我们运用公式进行三角恒等变换的一般思路是什么？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1" name="Group 16364"/>
          <p:cNvGrpSpPr/>
          <p:nvPr/>
        </p:nvGrpSpPr>
        <p:grpSpPr>
          <a:xfrm>
            <a:off x="556063" y="945802"/>
            <a:ext cx="1149025" cy="1147851"/>
            <a:chOff x="0" y="0"/>
            <a:chExt cx="1149024" cy="1147849"/>
          </a:xfrm>
        </p:grpSpPr>
        <p:sp>
          <p:nvSpPr>
            <p:cNvPr id="12" name="Shape 16348"/>
            <p:cNvSpPr/>
            <p:nvPr/>
          </p:nvSpPr>
          <p:spPr>
            <a:xfrm>
              <a:off x="-1" y="0"/>
              <a:ext cx="1149026" cy="114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CE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3" name="Shape 16349"/>
            <p:cNvSpPr/>
            <p:nvPr/>
          </p:nvSpPr>
          <p:spPr>
            <a:xfrm>
              <a:off x="222997" y="113846"/>
              <a:ext cx="704203" cy="92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26"/>
                  </a:moveTo>
                  <a:cubicBezTo>
                    <a:pt x="21600" y="20562"/>
                    <a:pt x="20310" y="21600"/>
                    <a:pt x="18634" y="21600"/>
                  </a:cubicBezTo>
                  <a:cubicBezTo>
                    <a:pt x="2901" y="21600"/>
                    <a:pt x="2901" y="21600"/>
                    <a:pt x="2901" y="21600"/>
                  </a:cubicBezTo>
                  <a:cubicBezTo>
                    <a:pt x="1290" y="21600"/>
                    <a:pt x="0" y="20562"/>
                    <a:pt x="0" y="19326"/>
                  </a:cubicBezTo>
                  <a:cubicBezTo>
                    <a:pt x="0" y="2274"/>
                    <a:pt x="0" y="2274"/>
                    <a:pt x="0" y="2274"/>
                  </a:cubicBezTo>
                  <a:cubicBezTo>
                    <a:pt x="0" y="1038"/>
                    <a:pt x="1290" y="0"/>
                    <a:pt x="2901" y="0"/>
                  </a:cubicBezTo>
                  <a:cubicBezTo>
                    <a:pt x="18634" y="0"/>
                    <a:pt x="18634" y="0"/>
                    <a:pt x="18634" y="0"/>
                  </a:cubicBezTo>
                  <a:cubicBezTo>
                    <a:pt x="20310" y="0"/>
                    <a:pt x="21600" y="1038"/>
                    <a:pt x="21600" y="2274"/>
                  </a:cubicBezTo>
                  <a:lnTo>
                    <a:pt x="21600" y="19326"/>
                  </a:lnTo>
                  <a:close/>
                </a:path>
              </a:pathLst>
            </a:custGeom>
            <a:solidFill>
              <a:srgbClr val="094C7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4" name="Shape 16350"/>
            <p:cNvSpPr/>
            <p:nvPr/>
          </p:nvSpPr>
          <p:spPr>
            <a:xfrm>
              <a:off x="281680" y="257034"/>
              <a:ext cx="586837" cy="718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0"/>
                    <a:pt x="0" y="2914"/>
                  </a:cubicBezTo>
                  <a:cubicBezTo>
                    <a:pt x="0" y="18686"/>
                    <a:pt x="0" y="18686"/>
                    <a:pt x="0" y="18686"/>
                  </a:cubicBezTo>
                  <a:cubicBezTo>
                    <a:pt x="0" y="20270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70"/>
                    <a:pt x="21600" y="18686"/>
                  </a:cubicBezTo>
                  <a:cubicBezTo>
                    <a:pt x="21600" y="2914"/>
                    <a:pt x="21600" y="2914"/>
                    <a:pt x="21600" y="2914"/>
                  </a:cubicBezTo>
                  <a:cubicBezTo>
                    <a:pt x="21600" y="1330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D6C7C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5" name="Shape 16351"/>
            <p:cNvSpPr/>
            <p:nvPr/>
          </p:nvSpPr>
          <p:spPr>
            <a:xfrm>
              <a:off x="281680" y="246470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4"/>
                    <a:pt x="0" y="2922"/>
                  </a:cubicBezTo>
                  <a:cubicBezTo>
                    <a:pt x="0" y="18741"/>
                    <a:pt x="0" y="18741"/>
                    <a:pt x="0" y="18741"/>
                  </a:cubicBezTo>
                  <a:cubicBezTo>
                    <a:pt x="0" y="20329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329"/>
                    <a:pt x="21600" y="18741"/>
                  </a:cubicBezTo>
                  <a:cubicBezTo>
                    <a:pt x="21600" y="2922"/>
                    <a:pt x="21600" y="2922"/>
                    <a:pt x="21600" y="2922"/>
                  </a:cubicBezTo>
                  <a:cubicBezTo>
                    <a:pt x="21600" y="1334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7EA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6" name="Shape 16352"/>
            <p:cNvSpPr/>
            <p:nvPr/>
          </p:nvSpPr>
          <p:spPr>
            <a:xfrm>
              <a:off x="281680" y="238255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271"/>
                    <a:pt x="0" y="2859"/>
                  </a:cubicBezTo>
                  <a:cubicBezTo>
                    <a:pt x="0" y="18678"/>
                    <a:pt x="0" y="18678"/>
                    <a:pt x="0" y="18678"/>
                  </a:cubicBezTo>
                  <a:cubicBezTo>
                    <a:pt x="0" y="20266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66"/>
                    <a:pt x="21600" y="18678"/>
                  </a:cubicBezTo>
                  <a:cubicBezTo>
                    <a:pt x="21600" y="2859"/>
                    <a:pt x="21600" y="2859"/>
                    <a:pt x="21600" y="2859"/>
                  </a:cubicBezTo>
                  <a:cubicBezTo>
                    <a:pt x="21600" y="1271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FFFF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7" name="Shape 16353"/>
            <p:cNvSpPr/>
            <p:nvPr/>
          </p:nvSpPr>
          <p:spPr>
            <a:xfrm>
              <a:off x="448342" y="212434"/>
              <a:ext cx="252340" cy="7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0" y="13800"/>
                  </a:moveTo>
                  <a:cubicBezTo>
                    <a:pt x="9360" y="13800"/>
                    <a:pt x="7020" y="12600"/>
                    <a:pt x="4860" y="8400"/>
                  </a:cubicBezTo>
                  <a:cubicBezTo>
                    <a:pt x="3780" y="6600"/>
                    <a:pt x="2520" y="3600"/>
                    <a:pt x="1800" y="0"/>
                  </a:cubicBezTo>
                  <a:cubicBezTo>
                    <a:pt x="720" y="2400"/>
                    <a:pt x="0" y="6000"/>
                    <a:pt x="0" y="10200"/>
                  </a:cubicBezTo>
                  <a:cubicBezTo>
                    <a:pt x="0" y="16800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6800"/>
                    <a:pt x="21600" y="10200"/>
                  </a:cubicBezTo>
                  <a:cubicBezTo>
                    <a:pt x="21600" y="7800"/>
                    <a:pt x="21420" y="6000"/>
                    <a:pt x="21240" y="4200"/>
                  </a:cubicBezTo>
                  <a:cubicBezTo>
                    <a:pt x="18900" y="12600"/>
                    <a:pt x="14940" y="15000"/>
                    <a:pt x="11700" y="13800"/>
                  </a:cubicBezTo>
                  <a:close/>
                </a:path>
              </a:pathLst>
            </a:custGeom>
            <a:solidFill>
              <a:srgbClr val="ACBCC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8" name="Shape 16354"/>
            <p:cNvSpPr/>
            <p:nvPr/>
          </p:nvSpPr>
          <p:spPr>
            <a:xfrm>
              <a:off x="448342" y="151403"/>
              <a:ext cx="252340" cy="12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80" y="7790"/>
                  </a:moveTo>
                  <a:cubicBezTo>
                    <a:pt x="14940" y="7790"/>
                    <a:pt x="14940" y="7790"/>
                    <a:pt x="14940" y="7790"/>
                  </a:cubicBezTo>
                  <a:cubicBezTo>
                    <a:pt x="14940" y="7790"/>
                    <a:pt x="14940" y="7436"/>
                    <a:pt x="14940" y="7082"/>
                  </a:cubicBezTo>
                  <a:cubicBezTo>
                    <a:pt x="14940" y="3187"/>
                    <a:pt x="13140" y="0"/>
                    <a:pt x="10800" y="0"/>
                  </a:cubicBezTo>
                  <a:cubicBezTo>
                    <a:pt x="8640" y="0"/>
                    <a:pt x="6660" y="3187"/>
                    <a:pt x="6660" y="7082"/>
                  </a:cubicBezTo>
                  <a:cubicBezTo>
                    <a:pt x="6660" y="7436"/>
                    <a:pt x="6660" y="7790"/>
                    <a:pt x="6660" y="7790"/>
                  </a:cubicBezTo>
                  <a:cubicBezTo>
                    <a:pt x="3600" y="7790"/>
                    <a:pt x="3600" y="7790"/>
                    <a:pt x="3600" y="7790"/>
                  </a:cubicBezTo>
                  <a:cubicBezTo>
                    <a:pt x="1620" y="7790"/>
                    <a:pt x="0" y="10977"/>
                    <a:pt x="0" y="14872"/>
                  </a:cubicBezTo>
                  <a:cubicBezTo>
                    <a:pt x="0" y="18413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8413"/>
                    <a:pt x="21600" y="14872"/>
                  </a:cubicBezTo>
                  <a:cubicBezTo>
                    <a:pt x="21600" y="10977"/>
                    <a:pt x="19980" y="7790"/>
                    <a:pt x="18180" y="7790"/>
                  </a:cubicBezTo>
                  <a:close/>
                  <a:moveTo>
                    <a:pt x="8280" y="7082"/>
                  </a:moveTo>
                  <a:cubicBezTo>
                    <a:pt x="8280" y="4603"/>
                    <a:pt x="9360" y="2479"/>
                    <a:pt x="10800" y="2479"/>
                  </a:cubicBezTo>
                  <a:cubicBezTo>
                    <a:pt x="12240" y="2479"/>
                    <a:pt x="13500" y="4603"/>
                    <a:pt x="13500" y="7082"/>
                  </a:cubicBezTo>
                  <a:cubicBezTo>
                    <a:pt x="13500" y="7436"/>
                    <a:pt x="13500" y="7790"/>
                    <a:pt x="13500" y="7790"/>
                  </a:cubicBezTo>
                  <a:cubicBezTo>
                    <a:pt x="8280" y="7790"/>
                    <a:pt x="8280" y="7790"/>
                    <a:pt x="8280" y="7790"/>
                  </a:cubicBezTo>
                  <a:cubicBezTo>
                    <a:pt x="8280" y="7790"/>
                    <a:pt x="8280" y="7436"/>
                    <a:pt x="8280" y="7082"/>
                  </a:cubicBezTo>
                  <a:close/>
                </a:path>
              </a:pathLst>
            </a:cu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9" name="Shape 16355"/>
            <p:cNvSpPr/>
            <p:nvPr/>
          </p:nvSpPr>
          <p:spPr>
            <a:xfrm>
              <a:off x="332149" y="381443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1" name="Shape 16356"/>
            <p:cNvSpPr/>
            <p:nvPr/>
          </p:nvSpPr>
          <p:spPr>
            <a:xfrm>
              <a:off x="719460" y="370879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2" name="Shape 16357"/>
            <p:cNvSpPr/>
            <p:nvPr/>
          </p:nvSpPr>
          <p:spPr>
            <a:xfrm>
              <a:off x="730741" y="388038"/>
              <a:ext cx="75518" cy="7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94" extrusionOk="0">
                  <a:moveTo>
                    <a:pt x="9141" y="21394"/>
                  </a:moveTo>
                  <a:cubicBezTo>
                    <a:pt x="8557" y="21394"/>
                    <a:pt x="7973" y="20794"/>
                    <a:pt x="7389" y="20194"/>
                  </a:cubicBezTo>
                  <a:cubicBezTo>
                    <a:pt x="384" y="12394"/>
                    <a:pt x="384" y="12394"/>
                    <a:pt x="384" y="12394"/>
                  </a:cubicBezTo>
                  <a:cubicBezTo>
                    <a:pt x="-200" y="11194"/>
                    <a:pt x="-200" y="9994"/>
                    <a:pt x="968" y="9394"/>
                  </a:cubicBezTo>
                  <a:cubicBezTo>
                    <a:pt x="1551" y="8194"/>
                    <a:pt x="3303" y="8194"/>
                    <a:pt x="3886" y="9394"/>
                  </a:cubicBezTo>
                  <a:cubicBezTo>
                    <a:pt x="9141" y="15394"/>
                    <a:pt x="9141" y="15394"/>
                    <a:pt x="9141" y="15394"/>
                  </a:cubicBezTo>
                  <a:cubicBezTo>
                    <a:pt x="16730" y="994"/>
                    <a:pt x="16730" y="994"/>
                    <a:pt x="16730" y="994"/>
                  </a:cubicBezTo>
                  <a:cubicBezTo>
                    <a:pt x="17897" y="-206"/>
                    <a:pt x="19065" y="-206"/>
                    <a:pt x="20232" y="394"/>
                  </a:cubicBezTo>
                  <a:cubicBezTo>
                    <a:pt x="20816" y="994"/>
                    <a:pt x="21400" y="2194"/>
                    <a:pt x="20816" y="3394"/>
                  </a:cubicBezTo>
                  <a:cubicBezTo>
                    <a:pt x="10892" y="20194"/>
                    <a:pt x="10892" y="20194"/>
                    <a:pt x="10892" y="20194"/>
                  </a:cubicBezTo>
                  <a:cubicBezTo>
                    <a:pt x="10892" y="20794"/>
                    <a:pt x="10308" y="20794"/>
                    <a:pt x="9724" y="21394"/>
                  </a:cubicBezTo>
                  <a:lnTo>
                    <a:pt x="9141" y="21394"/>
                  </a:lnTo>
                  <a:close/>
                </a:path>
              </a:pathLst>
            </a:custGeom>
            <a:solidFill>
              <a:srgbClr val="89B23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3" name="Shape 16358"/>
            <p:cNvSpPr/>
            <p:nvPr/>
          </p:nvSpPr>
          <p:spPr>
            <a:xfrm>
              <a:off x="332149" y="509372"/>
              <a:ext cx="366186" cy="78637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4" name="Shape 16359"/>
            <p:cNvSpPr/>
            <p:nvPr/>
          </p:nvSpPr>
          <p:spPr>
            <a:xfrm>
              <a:off x="719460" y="498810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5" name="Shape 16360"/>
            <p:cNvSpPr/>
            <p:nvPr/>
          </p:nvSpPr>
          <p:spPr>
            <a:xfrm>
              <a:off x="332149" y="633781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6" name="Shape 16361"/>
            <p:cNvSpPr/>
            <p:nvPr/>
          </p:nvSpPr>
          <p:spPr>
            <a:xfrm>
              <a:off x="719460" y="623219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7" name="Shape 16362"/>
            <p:cNvSpPr/>
            <p:nvPr/>
          </p:nvSpPr>
          <p:spPr>
            <a:xfrm>
              <a:off x="332149" y="773449"/>
              <a:ext cx="366186" cy="774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8" name="Shape 16363"/>
            <p:cNvSpPr/>
            <p:nvPr/>
          </p:nvSpPr>
          <p:spPr>
            <a:xfrm>
              <a:off x="719460" y="762885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64056" y="1933313"/>
          <a:ext cx="59690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" imgW="143256000" imgH="65532000" progId="Equation.DSMT4">
                  <p:embed/>
                </p:oleObj>
              </mc:Choice>
              <mc:Fallback>
                <p:oleObj name="Equation" r:id="rId1" imgW="143256000" imgH="6553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64056" y="1933313"/>
                        <a:ext cx="5969000" cy="273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3151" y="4927194"/>
            <a:ext cx="10872017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分析上述各式的共同特点，写出能反映一般规律的等式，并对等式的正确性作出证明．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归纳小结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9"/>
          <p:cNvSpPr txBox="1"/>
          <p:nvPr/>
        </p:nvSpPr>
        <p:spPr>
          <a:xfrm>
            <a:off x="1179407" y="1067681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观察以下各等式：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3" name="组合 9"/>
          <p:cNvGrpSpPr/>
          <p:nvPr/>
        </p:nvGrpSpPr>
        <p:grpSpPr>
          <a:xfrm>
            <a:off x="511968" y="1113319"/>
            <a:ext cx="652464" cy="652465"/>
            <a:chOff x="9337676" y="4629151"/>
            <a:chExt cx="652464" cy="652465"/>
          </a:xfrm>
        </p:grpSpPr>
        <p:sp>
          <p:nvSpPr>
            <p:cNvPr id="14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5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6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1845</Words>
  <Application>WPS 演示</Application>
  <PresentationFormat/>
  <Paragraphs>265</Paragraphs>
  <Slides>22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26</vt:i4>
      </vt:variant>
      <vt:variant>
        <vt:lpstr>幻灯片标题</vt:lpstr>
      </vt:variant>
      <vt:variant>
        <vt:i4>22</vt:i4>
      </vt:variant>
    </vt:vector>
  </HeadingPairs>
  <TitlesOfParts>
    <vt:vector size="59" baseType="lpstr">
      <vt:lpstr>Arial</vt:lpstr>
      <vt:lpstr>宋体</vt:lpstr>
      <vt:lpstr>Wingdings</vt:lpstr>
      <vt:lpstr>Times New Roman</vt:lpstr>
      <vt:lpstr>黑体</vt:lpstr>
      <vt:lpstr>楷体</vt:lpstr>
      <vt:lpstr>微软雅黑</vt:lpstr>
      <vt:lpstr>Arial Unicode MS</vt:lpstr>
      <vt:lpstr>Calibri</vt:lpstr>
      <vt:lpstr>隶书</vt:lpstr>
      <vt:lpstr>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归纳小结</vt:lpstr>
      <vt:lpstr>作业布置</vt:lpstr>
      <vt:lpstr>目标检测</vt:lpstr>
      <vt:lpstr>目标检测</vt:lpstr>
      <vt:lpstr>PowerPoint 演示文稿</vt:lpstr>
      <vt:lpstr>作业布置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东哥</cp:lastModifiedBy>
  <cp:revision>2</cp:revision>
  <cp:lastPrinted>2020-10-03T13:57:00Z</cp:lastPrinted>
  <dcterms:created xsi:type="dcterms:W3CDTF">2020-10-03T13:57:00Z</dcterms:created>
  <dcterms:modified xsi:type="dcterms:W3CDTF">2020-12-17T06:56:14Z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2052-11.1.0.10132</vt:lpwstr>
  </property>
</Properties>
</file>