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1" r:id="rId4"/>
  </p:sldMasterIdLst>
  <p:notesMasterIdLst>
    <p:notesMasterId r:id="rId82"/>
  </p:notesMasterIdLst>
  <p:sldIdLst>
    <p:sldId id="440" r:id="rId5"/>
    <p:sldId id="325" r:id="rId6"/>
    <p:sldId id="323" r:id="rId7"/>
    <p:sldId id="441" r:id="rId8"/>
    <p:sldId id="431" r:id="rId9"/>
    <p:sldId id="451" r:id="rId10"/>
    <p:sldId id="611" r:id="rId11"/>
    <p:sldId id="457" r:id="rId12"/>
    <p:sldId id="616" r:id="rId13"/>
    <p:sldId id="612" r:id="rId14"/>
    <p:sldId id="620" r:id="rId15"/>
    <p:sldId id="618" r:id="rId16"/>
    <p:sldId id="621" r:id="rId17"/>
    <p:sldId id="706" r:id="rId18"/>
    <p:sldId id="622" r:id="rId19"/>
    <p:sldId id="623" r:id="rId20"/>
    <p:sldId id="625" r:id="rId21"/>
    <p:sldId id="626" r:id="rId22"/>
    <p:sldId id="628" r:id="rId23"/>
    <p:sldId id="629" r:id="rId24"/>
    <p:sldId id="748" r:id="rId25"/>
    <p:sldId id="630" r:id="rId26"/>
    <p:sldId id="631" r:id="rId27"/>
    <p:sldId id="749" r:id="rId28"/>
    <p:sldId id="632" r:id="rId29"/>
    <p:sldId id="633" r:id="rId30"/>
    <p:sldId id="634" r:id="rId31"/>
    <p:sldId id="635" r:id="rId32"/>
    <p:sldId id="636" r:id="rId33"/>
    <p:sldId id="637" r:id="rId34"/>
    <p:sldId id="445" r:id="rId35"/>
    <p:sldId id="651" r:id="rId36"/>
    <p:sldId id="652" r:id="rId37"/>
    <p:sldId id="336" r:id="rId38"/>
    <p:sldId id="433" r:id="rId39"/>
    <p:sldId id="470" r:id="rId40"/>
    <p:sldId id="729" r:id="rId41"/>
    <p:sldId id="654" r:id="rId42"/>
    <p:sldId id="655" r:id="rId43"/>
    <p:sldId id="709" r:id="rId44"/>
    <p:sldId id="656" r:id="rId45"/>
    <p:sldId id="657" r:id="rId46"/>
    <p:sldId id="711" r:id="rId47"/>
    <p:sldId id="658" r:id="rId48"/>
    <p:sldId id="659" r:id="rId49"/>
    <p:sldId id="731" r:id="rId50"/>
    <p:sldId id="738" r:id="rId51"/>
    <p:sldId id="739" r:id="rId52"/>
    <p:sldId id="660" r:id="rId53"/>
    <p:sldId id="661" r:id="rId54"/>
    <p:sldId id="732" r:id="rId55"/>
    <p:sldId id="662" r:id="rId56"/>
    <p:sldId id="740" r:id="rId57"/>
    <p:sldId id="717" r:id="rId58"/>
    <p:sldId id="664" r:id="rId59"/>
    <p:sldId id="720" r:id="rId60"/>
    <p:sldId id="734" r:id="rId61"/>
    <p:sldId id="666" r:id="rId62"/>
    <p:sldId id="721" r:id="rId63"/>
    <p:sldId id="735" r:id="rId64"/>
    <p:sldId id="741" r:id="rId65"/>
    <p:sldId id="742" r:id="rId66"/>
    <p:sldId id="743" r:id="rId67"/>
    <p:sldId id="744" r:id="rId68"/>
    <p:sldId id="745" r:id="rId69"/>
    <p:sldId id="746" r:id="rId70"/>
    <p:sldId id="435" r:id="rId71"/>
    <p:sldId id="696" r:id="rId72"/>
    <p:sldId id="697" r:id="rId73"/>
    <p:sldId id="700" r:id="rId74"/>
    <p:sldId id="736" r:id="rId75"/>
    <p:sldId id="446" r:id="rId76"/>
    <p:sldId id="447" r:id="rId77"/>
    <p:sldId id="702" r:id="rId78"/>
    <p:sldId id="704" r:id="rId79"/>
    <p:sldId id="526" r:id="rId80"/>
    <p:sldId id="705" r:id="rId81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8" autoAdjust="0"/>
  </p:normalViewPr>
  <p:slideViewPr>
    <p:cSldViewPr>
      <p:cViewPr varScale="1">
        <p:scale>
          <a:sx n="106" d="100"/>
          <a:sy n="106" d="100"/>
        </p:scale>
        <p:origin x="102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notesMaster" Target="notesMasters/notesMaster1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4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2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8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1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7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0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9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72.xml"/><Relationship Id="rId2" Type="http://schemas.openxmlformats.org/officeDocument/2006/relationships/slide" Target="slide34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999028" y="3140968"/>
            <a:ext cx="9000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Women of achievement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82966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9.refer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谈到；查阅；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reference 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提及；涉及；参考；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查阅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10.sickness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疾病；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恶心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sick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生病的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11.intend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打算；目的；意图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12.considerate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考虑周到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prep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84751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97744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1.devote...to...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献身于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；专心于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2.move off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离开；起程；出发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3.work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解决；算出；弄懂；结果是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4.lead/live a...life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过着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的生活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5.crowd in(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想法、问题等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涌上心头；涌入脑海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6.look down upon/on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蔑视；瞧不起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7.refer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查阅；参考；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谈到</a:t>
            </a:r>
            <a:endParaRPr lang="en-US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8.by chance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碰巧；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凑巧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556792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9.come across(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偶然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遇见；碰见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10.carry on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继续；坚持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29013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941141"/>
            <a:ext cx="11412000" cy="52241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1.fluency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flʊːəns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流利，流畅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2.shave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ʃe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剃；刮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3.thunderstorm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θʌndəstɔːm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雷雨；雷暴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4.pirate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ər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海盗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5.dove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dʌv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鸽子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6.botanist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bɒtən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植物学家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7.chrysanthemum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kr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'sænθ</a:t>
            </a:r>
            <a:r>
              <a:rPr lang="en-US" altLang="zh-CN" sz="1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məm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菊花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8.lower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ləʊə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降低；跌落；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减弱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370831"/>
            <a:ext cx="11412000" cy="1339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9.beard</a:t>
            </a:r>
            <a:r>
              <a:rPr lang="en-US" altLang="zh-CN" sz="2800" b="1" kern="100" dirty="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əd</a:t>
            </a:r>
            <a:r>
              <a:rPr lang="en-US" altLang="zh-CN" sz="2800" b="1" kern="100" dirty="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胡须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10.irrigation</a:t>
            </a:r>
            <a:r>
              <a:rPr lang="en-US" altLang="zh-CN" sz="2800" b="1" kern="100" dirty="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/ˌ</a:t>
            </a:r>
            <a:r>
              <a:rPr lang="en-US" altLang="zh-CN" sz="1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1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'ɡe</a:t>
            </a:r>
            <a:r>
              <a:rPr lang="en-US" altLang="zh-CN" sz="1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ʃn</a:t>
            </a:r>
            <a:r>
              <a:rPr lang="en-US" altLang="zh-CN" sz="2800" b="1" kern="100" dirty="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灌溉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4462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775921"/>
            <a:ext cx="11412000" cy="585747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 after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her mother came to help her for the first few months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she allowed to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begin her project.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她母亲头几个月来帮她的忙，这才使她得以开始自己的计划。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I stop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all comes crowding in and I remember the chimps in laboratories.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我一旦停下来，所有的一切都会涌上心头，我就会想起实验室里的黑猩猩。</a:t>
            </a:r>
            <a:endParaRPr lang="zh-CN" altLang="zh-CN" sz="2800" kern="100" spc="-8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3.Suddenly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hit me how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difficult it was for a woman to get medical training at that time.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突然我想起在那个年代，一个女子去学医是多么困难啊。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764" y="476672"/>
            <a:ext cx="11641381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4.Further reading made me realize that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was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hard work and determination as well as her gentle nature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got her into medical school.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进一步阅读使我了解到，是苦干、决心和善良的天性使她走进了医学院的大门。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5.There was story after story of how Lin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Qiaozhi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tired after a day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went late at night to deliver a baby for a poor family who could not pay her.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数不胜数的故事讲述着林巧稚如何在劳累一天之后，又在深夜去为贫苦家庭的产妇接生，而这些家庭常常是不可能给她报酬的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594540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1.welfare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2.bond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3.childhood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4.career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5.modest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893481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256388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57278" y="271936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福利；福利事业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7278" y="336743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联系；关系；结合；纽带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57278" y="400598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童年；幼年时代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57278" y="46393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事业；生涯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91769" y="5273310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谦虚的；谦让的；适度的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794707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荫；阴凉处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遮住光线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值得的；值得做的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尊敬；尊重；敬意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款待；娱乐；娱乐表演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人群；观众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挤满；使拥挤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支持；拥护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递送；生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小孩儿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；接生；发表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演说等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97582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9937" y="971089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shade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9937" y="2248297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worthwhile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937" y="2814836"/>
            <a:ext cx="1273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9937" y="3512653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entertainment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4935" y="4164284"/>
            <a:ext cx="113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crowd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935" y="5382741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4935" y="6034372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250883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94357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成就；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功绩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完成；达到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组织；机构；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团体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组织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举动；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举止或行为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表现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行为；举止；习性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谈到；查阅；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提及；涉及；参考；查阅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0110" y="1115219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0110" y="1755980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0110" y="2323592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organization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0110" y="2963212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organize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0110" y="366458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0110" y="4249575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behaviour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behavior)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0110" y="4940282"/>
            <a:ext cx="93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0110" y="5585196"/>
            <a:ext cx="160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65554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讨论；辩论；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争论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争论；争辩；争吵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鼓舞；激发；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启示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受到鼓舞的；有灵感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鼓舞人心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鼓舞；灵感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计划；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打算；目的；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意图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477" y="764704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9477" y="1403251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77" y="2032866"/>
            <a:ext cx="123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9477" y="2675286"/>
            <a:ext cx="143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9477" y="3317706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9477" y="3952973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9477" y="4666459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9477" y="5307208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44067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考虑周到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认为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体谅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prep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考虑到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7096" y="1609750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7096" y="2262130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7096" y="2891991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7096" y="3471222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67748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流利，流畅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22.thunderstorm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23.botanist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降低；跌落；减弱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25.irrigation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836" y="1791866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fluency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6220" y="243993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雷雨；雷暴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6220" y="308801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植物学家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3779515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lower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6220" y="437451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灌溉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69269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39147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献身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；专心于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离开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；起程；出发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解决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；算出；弄懂；结果是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着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的生活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想法、问题等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涌上心头；涌入脑海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蔑视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；瞧不起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查阅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；参考；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谈到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9361" y="1556792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devote...to...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9361" y="2195225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move off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9361" y="2836709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work 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61" y="3465617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lead/live a...life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9361" y="4113575"/>
            <a:ext cx="1524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crowd 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9361" y="4672186"/>
            <a:ext cx="3122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down upon/on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9361" y="5399018"/>
            <a:ext cx="1316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391479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碰巧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；凑巧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偶然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遇见；碰见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继续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；坚持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2969" y="148478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 chance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2969" y="2198036"/>
            <a:ext cx="2020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come across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2969" y="2771289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carry 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546448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1.A public-health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has greatly reduced the number of heart disease deaths by 80 per cent over the past three decades.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Chinese people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庆祝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the Spring Festival from generation to generation.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3.The headmaster </a:t>
            </a:r>
            <a:r>
              <a:rPr lang="en-US" altLang="zh-CN" sz="2800" b="1" u="sng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important speech at the meeting yesterday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left a deep impression on his students.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4.With the world becoming more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are running out of our natural resources more quickly.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850116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13023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9533" y="1645914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campaign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28256" y="2989543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1649" y="4246221"/>
            <a:ext cx="13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elivered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7114" y="5535264"/>
            <a:ext cx="133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rowded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69269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5.As the quality of risk-taking was passed from one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next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humans ended up with a sense of adventure and a tolerance for risk.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6.The medicine should be kept in the </a:t>
            </a:r>
            <a:r>
              <a:rPr lang="en-US" altLang="zh-CN" sz="2800" b="1" u="sng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u="sng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</a:t>
            </a:r>
            <a:r>
              <a:rPr lang="zh-CN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 they will lose effectiveness.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7.Teenagers climbed dozens of flights of stairs to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递送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water and food to elderly people trapped in powerless high-rise buildings.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8.In his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童年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 Ming lived a happy life though his family wasn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rich.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53742" y="839889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eneration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2404" y="2124389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03079" y="2774407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4815" y="4041088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childhood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01558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9.You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 better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dictionary and write down the information for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future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10.Listening to his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speech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were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great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efforts.It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gave us not only hope but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also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11.The rich man went abroad with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trying his fortune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 the poor man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learn some skills of earning money.(intend)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12.He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 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smoking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insisted that it was beyond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endParaRPr lang="en-US" altLang="zh-CN" sz="2800" kern="100" spc="-5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smoking was harmful to health.(argue)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322891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8543" y="1193511"/>
            <a:ext cx="93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95425" y="1827980"/>
            <a:ext cx="160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9641" y="2389072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2712" y="2398597"/>
            <a:ext cx="143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35985" y="3037144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47388" y="3751777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9218" y="4386269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4367" y="495697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38107" y="4966502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951647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13.The child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well in class that the teacher praised his good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front of others.(behave)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14.It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to take my application into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 early convenience.(consider)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15.I hold the firm belief that you are bound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dream of being admitted to a key university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will give you a wonderful sense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46970" y="1115219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462" y="1696616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(u)r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1924" y="2402458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84840" y="2402458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80689" y="3673599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3513" y="4965437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74975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167671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只有当他告诉我这个消息时我才知道真相。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倒装句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 when he told me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news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他一旦作出决定，我们就无法使他改变他的想法。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(once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引导的状语从句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cannot make him change his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mind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就在她正要上床睡觉的时候，电话铃响了。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强调句型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telephone rang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56201" y="1988840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 I know the truth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83859" y="3899674"/>
            <a:ext cx="446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he has made a decision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271" y="5123284"/>
            <a:ext cx="6934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was when she was about to go to bed that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268760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我突然想起，我把她的生日给忘了。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(hit)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forgotten her birthday.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由于抽不出时间，我不得不放弃这个计划。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形容词短语作状语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had to give up the plan.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9796" y="2083746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hit me 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221" y="3366403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Unable to afford the time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49430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Jane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Goodall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has studied the chimps for many years and helped people understand how much they behave like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human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Since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childhood she had wanted to work with animals in their own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environment.However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was not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easy.When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she first arrived 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Gombe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1960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was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usual) for a woman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live) in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forest.Only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after her mother came to help her for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 few months was she allowed to begin her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project.She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spent many years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observe) and recording their daily activities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797184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en-US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Reading</a:t>
            </a:r>
            <a:r>
              <a:rPr lang="zh-CN" altLang="en-US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0735" y="2300042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humans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2244" y="4215755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unusual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95778" y="4213137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live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9040" y="4864665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77988" y="6067895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1352" y="683171"/>
            <a:ext cx="1152612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watching them wake up was her first activity every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day.She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also discovered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chimps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communicate with each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other.She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has argued that wild animals should 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leave) in the wild and not used for entertainment 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advertisements.She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has helped to set up special places 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 live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safely.She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has achieved everything she wanted to do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she 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respect) by many people around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world.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now she inspires those who want to cheer the 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(achieve) of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women.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5268" y="1475975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how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8682" y="2125520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left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4287" y="3405423"/>
            <a:ext cx="111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7186" y="3976375"/>
            <a:ext cx="196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respected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30716" y="4667616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achievements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0369" y="149372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came across an article about a doctor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Qiaozhi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chance.One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her books explaining how to cut the death rate from having and caring for babies caught my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eye.Then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 did some research by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questions about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her.Further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reading made me realize it was hard work and determination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gentle nature that got her into medical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school.And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what made her succeed was her kindness and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often went late at night to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baby for a poor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family.I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excited and wanted to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career.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8110" y="27040"/>
            <a:ext cx="11187139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Using Language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4542" y="793279"/>
            <a:ext cx="8792646" cy="769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as well as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considerate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raise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deliver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carry on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46675" y="1641335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called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828" y="3492043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raising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9475" y="4203158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well as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8350" y="5475179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61332" y="5489103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60351" y="6050796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carry 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en-US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024001" y="2376315"/>
            <a:ext cx="141330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46894" y="2427115"/>
            <a:ext cx="154571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8" y="2193245"/>
            <a:ext cx="10980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specialist behaved badly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audience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us very disappointed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199" y="587391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08639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08639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496188"/>
            <a:ext cx="10908000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behave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vi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举动；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举止或行为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51176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521143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2444" y="2323479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to/towards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86294"/>
            <a:ext cx="11412000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 well/badly to/towards sb.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对待某人好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差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 oneself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守规矩；表现得体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well-behaved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表现好的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badly-behaved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表现差的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behaviour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behavior)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行为；举止；习性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025931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726961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与此同时，政府有必要鼓励人们在公共场所举止行为良好。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5780" y="2309561"/>
            <a:ext cx="11187139" cy="133829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Meanwhile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necessary for the government to encourage people to be well-behaved in public places.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558277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579525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579525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18024" y="476672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observe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看到；注意到；观察；遵守；庆祝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22062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564551"/>
            <a:ext cx="1098000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8024" y="1206277"/>
            <a:ext cx="10871287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565" y="2516175"/>
            <a:ext cx="11179503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18024" y="1906893"/>
            <a:ext cx="108712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的汉语意思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(1)Though having lived abroad for years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 Chinese still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traditional customs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scientist devoted most of his lifetime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behavior of the chimps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(3)Could you tell me how you usually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Thanksgiving Day in your country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90184" y="32851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遵守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98650" y="45745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0183" y="584695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庆祝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2345329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 sb.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注意到某人做了某事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强调看到动作的全过程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 sb.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看到某人正在做某事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强调看到动作正在进行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observation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412" y="681208"/>
            <a:ext cx="11412000" cy="130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(4)The thief was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observed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to open the window and hide in the shade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lvl="0" algn="r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8788" y="140523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看到；注意到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8412" y="2329830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1.welfare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福利；福利事业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2.institute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学会；学院；协会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3.chimp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非洲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黑猩猩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4.landmine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5.nest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巢；窝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6.bond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联系；关系；结合；纽带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638325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339" y="906689"/>
            <a:ext cx="11234146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339" y="1609774"/>
            <a:ext cx="11234146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(5)On the top of Mountain Tai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 excitedly observed that the sun was rising from the sea.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the top of Mountain Tai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 excitedly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 sb.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改为被动语态时，省去的不定式符号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要还原上，即：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sb. be observed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87203" y="2843008"/>
            <a:ext cx="390736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observed the sun rising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8411" y="3556083"/>
            <a:ext cx="207294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565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the sea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831640" y="3971156"/>
            <a:ext cx="198329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0786" y="3347467"/>
            <a:ext cx="209255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426912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448160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448160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309414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尊重；尊敬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尊重；尊敬；问候；方面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490697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7260" y="2475868"/>
            <a:ext cx="1108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(1)We should show our respect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parents and take their need into consideration.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moment you meet the leaders of this organization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please give my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respect) to them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260" y="181404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53897" y="2626215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0841" y="4472647"/>
            <a:ext cx="1412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respects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4907" y="840126"/>
            <a:ext cx="11299010" cy="5181162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have/show respect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尊敬；尊重；重视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give/send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respects to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代某人向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问候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respect of/with respect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关于；就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而言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every respect/in all respects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在各方面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out of respect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出于尊敬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 sb.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因某事而尊重某人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respectful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表示敬意的；尊敬的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respectable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可敬的；体面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25312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954158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)We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our English teacher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whose modesty and good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make a deep impression on us.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)We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English teacher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whose modesty and good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make a deep impression on us.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所以，依我看来，我的英语老师是我最尊敬的人。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尊重；敬重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时为不可数名词；表示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细节；方面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时为可数名词；表示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敬意；问候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时，多用复数形式。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35002" y="2201729"/>
            <a:ext cx="269009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565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show respect 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4722" y="4248531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my mind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my English teacher is the person I respect most.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53269" y="4562078"/>
            <a:ext cx="107563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87233" y="2005750"/>
            <a:ext cx="176713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335008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356256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356256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251123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argue 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争论；争辩；争吵；说理；证明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398793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1763519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(1)After a long time of outspoken discussion they accepted the agreement without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argue).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(2)As our family income decreased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Father argued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increase in our pocket money.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governments argue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this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will inspire foreigners to better join the society and promote understanding across cultures.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091417"/>
            <a:ext cx="10980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05894" y="2484429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75762" y="3131329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67250" y="4482865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92515"/>
            <a:ext cx="11412000" cy="389266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 with sb. about/over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与某人争论某事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 for/against (doing)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据理支持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 sb. into/out of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说服某人做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不做某事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提出理由说明；主张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争论；论据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beyond argument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无可争辩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0940" y="404664"/>
            <a:ext cx="1152612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940" y="1105694"/>
            <a:ext cx="1152612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我们想方设法劝说他接受我们的建议，但都是徒劳。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tried many ways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advice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in vain.(argue)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tried many ways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advice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in vain.(persuade)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tried many ways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advice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in vain.(talk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7683" y="1840364"/>
            <a:ext cx="433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argue him into following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05453" y="3121804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persuade him to follow/into following</a:t>
            </a:r>
            <a:endParaRPr lang="zh-CN" altLang="en-US" sz="2800" b="1" kern="100" spc="-5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2136" y="4422294"/>
            <a:ext cx="4059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talk him into following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0940" y="1268760"/>
            <a:ext cx="1152612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表示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说服某人做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的其他表达形式：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talk sb. into doing...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reason sb. into doing...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persuade sb. into doing/to do...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convince sb. to do...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906" y="1701159"/>
            <a:ext cx="10799014" cy="194386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880" y="1411109"/>
            <a:ext cx="2087810" cy="529489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2208" y="2188021"/>
            <a:ext cx="10264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beyond argument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he will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 for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cutting the budget.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他会据理主张削减预算，这是无可争辩的。</a:t>
            </a:r>
            <a:endParaRPr lang="zh-CN" altLang="zh-CN" sz="280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90330" y="4564194"/>
            <a:ext cx="205345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94376" y="3916122"/>
            <a:ext cx="1786429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404736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425984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425984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332656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 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支持；赞成；拥护；支撑；供养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赞成；支持；拥护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468521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2434642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government supported the unions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their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demand for a minimum wage.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wife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support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Wang carried on performing his experiments and made great achievements.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(3)He is always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support).Whenever she is in trouble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he is there for her.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772816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3765" y="259877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8016" y="3861048"/>
            <a:ext cx="957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4675" y="5046970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234456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7.childhood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童年；幼年时代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8.career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事业；生涯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9.determination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决心；果断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10.modest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谦虚的；谦让的；适度的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266950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 oneself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自食其力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 sb. in (doing)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支持某人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support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支持；证明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support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在某人的支持下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支持者；拥护者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supportive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同情的；支持的；支援的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1352" y="764704"/>
            <a:ext cx="1152612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352" y="1473385"/>
            <a:ext cx="1152612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正当他要放弃这次比赛时，他的同伴们来支持他了。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he was about to give up the game</a:t>
            </a:r>
            <a:r>
              <a:rPr lang="zh-CN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 </a:t>
            </a:r>
            <a:r>
              <a:rPr lang="en-US" altLang="zh-CN" sz="2800" b="1" kern="100" spc="-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companions</a:t>
            </a:r>
            <a:r>
              <a:rPr lang="en-US" altLang="zh-CN" sz="2800" kern="100" spc="-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800" b="1" kern="100" spc="-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spc="-8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只有少数人支持他的计划，这使他很失望。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572" y="3318852"/>
            <a:ext cx="1129901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 a few people were in support of his plan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him very disappointed.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14692" y="2226744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came to his support</a:t>
            </a:r>
            <a:endParaRPr lang="zh-CN" altLang="en-US" spc="-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850559" y="4168548"/>
            <a:ext cx="197024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47389" y="3519111"/>
            <a:ext cx="1697069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553219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574467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574467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476672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打算；计划；想要；意指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17004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2040973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(1)Making a full-length clay(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粘土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figure would not exhaust my strength—and that is what I intend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(2)He moved off early with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intend) of avoiding emergencies on the way home.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school being built at present is said to be intended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disabled children.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746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en-US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9051" y="2816838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do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54452" y="346627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54852" y="4742078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900584"/>
            <a:ext cx="11412000" cy="461664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 to do/doing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打算做某事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打算让某人做某事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intended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intended to have done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本打算做某事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但事实上没做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intended for/to do </a:t>
            </a:r>
            <a:r>
              <a:rPr lang="en-US" altLang="zh-CN" sz="2800" b="1" kern="100" spc="-5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旨在，预定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用途；为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打算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或设计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目的；意图；打算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with an/the intention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抱有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的目的；打算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86100" y="2446289"/>
            <a:ext cx="122528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91066" y="1139882"/>
            <a:ext cx="111389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26064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92385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(4)I had intended to deliver a speech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 ran out of time.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intended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______ 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speech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 ran out of time.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)The project was set up with the intention of helping the homeless.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)The project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set up.(intend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；定语从句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)The project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set up.(intend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；分词短语作定语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19" y="1717742"/>
            <a:ext cx="341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have   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0276" y="3606810"/>
            <a:ext cx="6372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was intended to help the homeless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43194" y="4847954"/>
            <a:ext cx="5933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intended to help/helping the homeless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119416" y="4843447"/>
            <a:ext cx="131229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33708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54956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54956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48583" y="542505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look down upon/on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蔑视；轻视；瞧不起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97493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8583" y="2063094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(1)We shouldn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look down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disabled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the contrary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should respect them.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(2)It is reported that the police will soon look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case of the two missing children.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(3)I like to look back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days spent in the institute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which were the happiest time in my life.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8583" y="1401268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7873" y="2143617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upon/on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66620" y="3484074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into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2451" y="4771643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1196752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up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尊敬；仰视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forward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盼望；期待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into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调查；观察；窥视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up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抬头看；查阅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back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回忆；回顾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look through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浏览；仔细查看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318196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2013252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同时，我期待着尽快收到您的回信。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应用文之结尾句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5454" y="261426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Meanwhile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am looking forward to hearing from you as soon as possible.</a:t>
            </a:r>
            <a:endParaRPr lang="zh-CN" altLang="zh-CN" sz="1050" kern="100" spc="-5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235319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256567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256567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1198" y="171706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refer to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查阅；参考；谈到；提到；指的是；关系到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299104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1545145"/>
            <a:ext cx="1098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的汉语意思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(1)Complete the exercises without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referring to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dictionary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True North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refers to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train that crosses the whole continent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spc="-5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                                             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(3)Your notes are excellent materials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 to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when you are studying for a test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(4)Now that the boy has been punished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please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refer to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that matter again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 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883319"/>
            <a:ext cx="10980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66086" y="356231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指的是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74317" y="23128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查阅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3151" y="48477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150" y="61247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提到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1622" y="1328569"/>
            <a:ext cx="1134558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refer...to...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提交给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 to...as...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reference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提及；涉及；参考；参考书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 reference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以备查阅；以供参考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我会写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69269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1.project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项目；工程；规划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2.campaign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运动；战役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作战；参加运动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3.shade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荫；阴凉处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遮住光线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4.worthwhile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值得的；值得做的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5.outspoken	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直言的；坦诚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6.respect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尊敬；尊重；敬意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7.entertainment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款待；娱乐；娱乐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表演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4894" y="1210506"/>
            <a:ext cx="114590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课本和词典可以用作参考书籍然而杂志当作阅读材料。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textbooks and dictionaries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magazines serve as reading materials.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(1)refer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的过去式、过去分词、现在分词分别为：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referred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referred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referring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查词典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可表达为：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refer to the dictionary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consult the dictionary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 up a word in the dictionary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search through a dictionary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894" y="548680"/>
            <a:ext cx="11459036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3857" y="1997307"/>
            <a:ext cx="4956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can be used as reference books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21324" y="4754817"/>
            <a:ext cx="528039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58933" y="4754817"/>
            <a:ext cx="95425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59381" y="4154666"/>
            <a:ext cx="118963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50988" y="4154666"/>
            <a:ext cx="148307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596462"/>
            <a:ext cx="11369213" cy="252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" y="617710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17710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9741" y="482048"/>
            <a:ext cx="10908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hit/hits sb. 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＋从句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Suddenly </a:t>
            </a:r>
            <a:r>
              <a:rPr lang="en-US" altLang="zh-CN" sz="2800" b="1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it hit me how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difficult it was for a woman to get medical training at that time.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突然我想起在那个年代，一个女子去学医是多么困难啊。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60247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white"/>
                </a:solidFill>
              </a:rPr>
              <a:t>9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3927764"/>
            <a:ext cx="1098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hit) me that the specialist was so modest that he just wanted to lead a simple life.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happened that he was not there that day.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3265938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5317" y="407642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hit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7720" y="535383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1622" y="1328569"/>
            <a:ext cx="11345580" cy="2677656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hit/hits sb.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＋从句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某人突然想起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occur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s/occurred/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comes/came to sb.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某人突然想到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strikes/struck sb.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某人突然想到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It happens/happened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碰巧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4894" y="1689189"/>
            <a:ext cx="114590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我突然想到明天要在会议上讲话。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hit)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strike)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occur/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come)</a:t>
            </a:r>
            <a:endParaRPr lang="zh-CN" altLang="zh-CN" sz="2800" kern="1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894" y="1027363"/>
            <a:ext cx="11459036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820" y="2398302"/>
            <a:ext cx="9938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It hit me that I would deliver a speech at the meeting tomorrow.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4287" y="3044144"/>
            <a:ext cx="10066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struck me that I would deliver a speech at the meeting tomorrow.</a:t>
            </a:r>
            <a:endParaRPr lang="zh-CN" altLang="en-US" sz="2800" b="1" kern="100" spc="-5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4894" y="3542054"/>
            <a:ext cx="1120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It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occurred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/came to me that I would deliver a speech at the meeting tomorrow.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733" y="398449"/>
            <a:ext cx="11368063" cy="316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" y="419696"/>
            <a:ext cx="541742" cy="5763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916" y="419696"/>
            <a:ext cx="158008" cy="5763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0268" y="324189"/>
            <a:ext cx="10906896" cy="324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形容词</a:t>
            </a:r>
            <a:r>
              <a:rPr lang="en-US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短语</a:t>
            </a:r>
            <a:r>
              <a:rPr lang="en-US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作状语</a:t>
            </a:r>
            <a:endParaRPr lang="zh-CN" altLang="zh-CN" sz="26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was story after story of how Lin 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Qiaozhi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tired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after a day</a:t>
            </a:r>
            <a:r>
              <a:rPr lang="en-US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work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went late at night to deliver a baby for a poor family who could not pay her.</a:t>
            </a: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数不胜数的故事讲述着林巧稚如何在劳累一天之后，又在深夜去为贫苦家庭的产妇接生，而这些家庭常常是不可能给她报酬的。</a:t>
            </a:r>
            <a:endParaRPr lang="zh-CN" altLang="zh-CN" sz="26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-4638" y="462228"/>
            <a:ext cx="554344" cy="52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2800" b="1" dirty="0">
                <a:solidFill>
                  <a:prstClr val="white"/>
                </a:solidFill>
              </a:rPr>
              <a:t>10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732" y="4258219"/>
            <a:ext cx="1097888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</a:t>
            </a:r>
            <a:r>
              <a:rPr lang="en-US" altLang="zh-CN" sz="2800" b="1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surprise) and happy</a:t>
            </a:r>
            <a:r>
              <a:rPr lang="zh-CN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Tony stood up and accepted the prize</a:t>
            </a:r>
            <a:r>
              <a:rPr lang="en-US" altLang="zh-CN" sz="2800" b="1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spc="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731" y="3596459"/>
            <a:ext cx="10978889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4842" y="4364990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Surprised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1622" y="1337987"/>
            <a:ext cx="11345580" cy="259506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形容词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作状语：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说明谓语动词表示的动作发生时，主语所处的状态。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形容词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作状语在句中还可以表示行为方式或伴随状况、原因、时间或条件等。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4894" y="1831464"/>
            <a:ext cx="11459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由于又累又饿，他们走进了一家餐馆。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went into a restaurant.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她结束了工作，筋疲力尽。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finished the work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894" y="1169638"/>
            <a:ext cx="11459036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387" y="2554696"/>
            <a:ext cx="290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Tired and hungry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0555" y="3886750"/>
            <a:ext cx="403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tired/worn out/exhausted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1033686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熟词生义练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清除阅读障碍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650057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1.In this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are very fortunate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2.His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lawyers are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he is unfit to stand trial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9787" y="371165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78433" y="1778453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48578" y="2429355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主张；认为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482125" y="4391375"/>
            <a:ext cx="84347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25226" y="4391375"/>
            <a:ext cx="182613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26460" y="3128591"/>
            <a:ext cx="172030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84260" y="1188232"/>
            <a:ext cx="117498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970286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governor is such a modest man that all of us show respect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2.The little boy</a:t>
            </a:r>
            <a:r>
              <a:rPr lang="en-US" altLang="zh-CN" sz="2800" b="1" kern="100" spc="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bad </a:t>
            </a:r>
            <a:r>
              <a:rPr lang="en-US" altLang="zh-CN" sz="2800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spc="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spc="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behave) at the party made his parents upset.</a:t>
            </a:r>
            <a:endParaRPr lang="zh-CN" altLang="zh-CN" sz="2800" kern="100" spc="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never hit him that he should have a gift for music and became popular.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4.They were observed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enter) the minister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office at dawn.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5.Having a large family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support)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took up two part-time jobs in his spare time.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31338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巩固语言知识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9361" y="30588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38610" y="114313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9729" y="1745185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behaviour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13062" y="4343203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to enter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88296" y="4905070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to support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32823" y="4776378"/>
            <a:ext cx="221197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98468" y="2874841"/>
            <a:ext cx="146637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60084" y="2874841"/>
            <a:ext cx="146637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62718" y="2874841"/>
            <a:ext cx="121188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63674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look down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 around you since each of them is equal and important in this world.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 chimpanzee can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win 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argue)with a modern man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it can tear the man apart like a rag doll.(2019·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江苏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tire) but pleased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ministers managed to pass the agreement about welfare.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9.I had intended to get this book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deliver) to my schoolmate living in the distance.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10.The international agreement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intend)to encourage children not to smoke and help people kick the habit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signed on February 1.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0298" y="163239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upon/on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3857" y="1456235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argument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0231" y="2788137"/>
            <a:ext cx="1027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5663" y="4067439"/>
            <a:ext cx="159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delivered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2364" y="5354125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intended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33265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8.crowd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人群；观众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挤满；使拥挤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9.support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支持；拥护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10.audience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观众；听众；读者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11.rate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比率；速度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12.emergency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突发事件；紧急情况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13.generation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一代；一辈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14.kindness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仁慈；好意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15.deliver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递送；生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小孩儿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；接生；发表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演说等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548680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增分练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提升语用能力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8412" y="1241421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我说服她不要在如此糟糕的天气里出去。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(argue)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提高工厂工人的工作条件是值得做的事情。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(worthwhile)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在中国，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我们认为尊敬长辈是很重要的。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(respect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.)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7788" y="1823617"/>
            <a:ext cx="1108923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argued her out of going out in such bad weather.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788" y="3124034"/>
            <a:ext cx="1108923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worthwhile to improve the working conditions for factory workers.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788" y="5030110"/>
            <a:ext cx="11089232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 China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we attach great importance to showing respect for the elderly.</a:t>
            </a:r>
            <a:endParaRPr lang="zh-CN" altLang="en-US" sz="2800" b="1" spc="-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8412" y="86808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因此，应该制订网络投票的规则并严格遵守。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(observe)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作为一名学生你应该谦虚，不应该瞧不起那些知道得比你少的同学。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(look down upon)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3475" y="1480365"/>
            <a:ext cx="11162520" cy="66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Therefore</a:t>
            </a:r>
            <a:r>
              <a:rPr lang="zh-CN" altLang="zh-CN" sz="2800" b="1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rules of online voting should be worked out and strictly observed.</a:t>
            </a:r>
            <a:endParaRPr lang="zh-CN" altLang="en-US" sz="2800" spc="-80" dirty="0">
              <a:solidFill>
                <a:srgbClr val="C00000"/>
              </a:solidFill>
            </a:endParaRPr>
          </a:p>
        </p:txBody>
      </p:sp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3368688"/>
            <a:ext cx="11187583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a student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should be modest and not look down upon the classmates who don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know as much as you do.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8412" y="818128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请先从表格中选用本单元所学词汇完成下列短文，然后核对答案并背诵该短文。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文中加波浪线的句子为本单元的语法项目：主谓一致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330296"/>
            <a:ext cx="873735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kindness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refer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carry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inspire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astonish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rate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3078963"/>
            <a:ext cx="1146664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Hu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modest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outspoken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specialist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delivered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speech to us for two hours without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 notes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all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audience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present.He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mentioned that in his childhood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was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looked down upon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by his classmates because of his poor </a:t>
            </a:r>
            <a:r>
              <a:rPr lang="en-US" altLang="zh-CN" sz="2800" b="1" kern="100" spc="-5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grades.His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teacher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considerate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woman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encouraged him to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studying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hard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14292" y="3936761"/>
            <a:ext cx="1960730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referring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80732" y="3999225"/>
            <a:ext cx="1802096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astonished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68180" y="5861014"/>
            <a:ext cx="1489510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carry 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144589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Thanks to her 4.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better and better and began to win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respect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from his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classmates.At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senior high school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learned from an article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by chance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that the number of people who are suffering from cancer is increasing at a high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This article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him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specialize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the treatment of cancer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now his dream has come true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Although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leading a busy life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every day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thinks it is 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worthwhile career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0356" y="3638025"/>
            <a:ext cx="801823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rate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411" y="592295"/>
            <a:ext cx="873735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kindness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refer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carry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inspire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astonish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rate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7766" y="1745423"/>
            <a:ext cx="1523174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kindness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31769" r="68657" b="-129342"/>
          <a:stretch>
            <a:fillRect/>
          </a:stretch>
        </p:blipFill>
        <p:spPr>
          <a:xfrm>
            <a:off x="4549120" y="3275175"/>
            <a:ext cx="7225132" cy="4478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31769" r="86841" b="-177540"/>
          <a:stretch>
            <a:fillRect/>
          </a:stretch>
        </p:blipFill>
        <p:spPr>
          <a:xfrm>
            <a:off x="486580" y="3914344"/>
            <a:ext cx="3033128" cy="5305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79947" y="3568258"/>
            <a:ext cx="1434945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inspired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31769" r="77508" b="-65147"/>
          <a:stretch>
            <a:fillRect/>
          </a:stretch>
        </p:blipFill>
        <p:spPr>
          <a:xfrm>
            <a:off x="2002656" y="5264175"/>
            <a:ext cx="5184576" cy="337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98072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根据主谓一致原则填上合适的形式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600488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family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be) sitting at the breakfast table.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2.The whole class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consist) of twenty-five boys and twenty girls.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8024" y="1769036"/>
            <a:ext cx="67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86100" y="2420888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consists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4412" y="1988840"/>
            <a:ext cx="1026000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group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class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family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army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enemy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等作主语时，若强调整体，谓语动词用单数形式；若强调个体，谓语动词则用复数形式。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12" y="1603718"/>
            <a:ext cx="10801200" cy="261737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738" y="1340768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8412" y="1300137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据说是这支军队救了这些旅游者。伤员已被立即送往医院。人们希望，这支军队会继续留在这个镇上。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7788" y="3188609"/>
            <a:ext cx="1105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said that the army have rescued the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travellers.The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injured have been sent to hospital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immediately.It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hoped that the army is going to remain in the town.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594017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43055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我会变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94357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1.achievement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成就；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功绩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achieve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完成；达到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2.specialist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专家；专业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工作者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specialize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专攻；专门从事；专注于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3.connection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连接；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关系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connect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连接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4.organization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组织；机构；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团体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organize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组织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54974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5.behave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举动；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举止或行为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表现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behavior)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行为；举止；习性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6.observe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观察；观测；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遵守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observation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观察；观测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7.argue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讨论；辩论；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争论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argument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争论；争辩；争吵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8.inspire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鼓舞；激发；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启示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inspired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受到鼓舞的；有灵感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鼓舞人心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inspiration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灵感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21481</Words>
  <Application>WPS 演示</Application>
  <PresentationFormat>自定义</PresentationFormat>
  <Paragraphs>930</Paragraphs>
  <Slides>77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77</vt:i4>
      </vt:variant>
    </vt:vector>
  </HeadingPairs>
  <TitlesOfParts>
    <vt:vector size="99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华文细黑</vt:lpstr>
      <vt:lpstr>Calibri</vt:lpstr>
      <vt:lpstr>时尚中黑简体</vt:lpstr>
      <vt:lpstr>Book Antiqua</vt:lpstr>
      <vt:lpstr>Arial Unicode MS</vt:lpstr>
      <vt:lpstr>IPAPANNEW</vt:lpstr>
      <vt:lpstr>Times New Roman</vt:lpstr>
      <vt:lpstr>楷体</vt:lpstr>
      <vt:lpstr>NumberOnly</vt:lpstr>
      <vt:lpstr>第一PPT，www.1ppt.com</vt:lpstr>
      <vt:lpstr>5_第一PPT，www.1ppt.com</vt:lpstr>
      <vt:lpstr>7_第一PPT，www.1ppt.com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1684</cp:revision>
  <dcterms:created xsi:type="dcterms:W3CDTF">2016-12-28T11:43:00Z</dcterms:created>
  <dcterms:modified xsi:type="dcterms:W3CDTF">2021-08-15T10:27:47Z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1493E4F2975B4CB0BE8235B630522E7F</vt:lpwstr>
  </property>
  <property fmtid="{D5CDD505-2E9C-101B-9397-08002B2CF9AE}" pid="3" name="KSOProductBuildVer">
    <vt:lpwstr>2052-11.1.0.10700</vt:lpwstr>
  </property>
</Properties>
</file>