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9"/>
  </p:notesMasterIdLst>
  <p:sldIdLst>
    <p:sldId id="329" r:id="rId2"/>
    <p:sldId id="449" r:id="rId3"/>
    <p:sldId id="470" r:id="rId4"/>
    <p:sldId id="472" r:id="rId5"/>
    <p:sldId id="473" r:id="rId6"/>
    <p:sldId id="474" r:id="rId7"/>
    <p:sldId id="475" r:id="rId8"/>
    <p:sldId id="488" r:id="rId9"/>
    <p:sldId id="478" r:id="rId10"/>
    <p:sldId id="481" r:id="rId11"/>
    <p:sldId id="483" r:id="rId12"/>
    <p:sldId id="484" r:id="rId13"/>
    <p:sldId id="485" r:id="rId14"/>
    <p:sldId id="486" r:id="rId15"/>
    <p:sldId id="482" r:id="rId16"/>
    <p:sldId id="487" r:id="rId17"/>
    <p:sldId id="330" r:id="rId18"/>
  </p:sldIdLst>
  <p:sldSz cx="12192000" cy="6858000"/>
  <p:notesSz cx="7104063" cy="10234613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8" autoAdjust="0"/>
  </p:normalViewPr>
  <p:slideViewPr>
    <p:cSldViewPr snapToGrid="0">
      <p:cViewPr varScale="1">
        <p:scale>
          <a:sx n="53" d="100"/>
          <a:sy n="53" d="100"/>
        </p:scale>
        <p:origin x="84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2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7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349947" y="193251"/>
            <a:ext cx="24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1496685" y="1461183"/>
            <a:ext cx="946052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 smtClean="0">
                <a:solidFill>
                  <a:srgbClr val="648BAE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4800" dirty="0" smtClean="0">
                <a:solidFill>
                  <a:srgbClr val="648BAE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800" dirty="0" smtClean="0">
                <a:solidFill>
                  <a:srgbClr val="648BAE"/>
                </a:solidFill>
                <a:latin typeface="黑体" pitchFamily="2" charset="-122"/>
                <a:ea typeface="黑体" pitchFamily="2" charset="-122"/>
              </a:rPr>
              <a:t>章  认识化学科学</a:t>
            </a:r>
            <a:endParaRPr lang="en-US" altLang="zh-CN" sz="4800" dirty="0" smtClean="0">
              <a:solidFill>
                <a:srgbClr val="648BAE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648BAE"/>
                </a:solidFill>
              </a:rPr>
              <a:t>知识点复习</a:t>
            </a:r>
            <a:endParaRPr lang="zh-CN" altLang="en-US" sz="4800" b="1" dirty="0">
              <a:solidFill>
                <a:srgbClr val="648BAE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317" y="761111"/>
            <a:ext cx="591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第3节  化学中常用的物理量—物质的量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6625" y="1509083"/>
            <a:ext cx="114712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宋体" pitchFamily="2" charset="-122"/>
              </a:rPr>
              <a:t>一、物质的</a:t>
            </a:r>
            <a:r>
              <a:rPr lang="zh-CN" sz="2400" dirty="0" smtClean="0">
                <a:latin typeface="宋体" pitchFamily="2" charset="-122"/>
              </a:rPr>
              <a:t>量</a:t>
            </a:r>
            <a:endParaRPr lang="zh-CN" sz="2400" dirty="0">
              <a:latin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宋体" pitchFamily="2" charset="-122"/>
              </a:rPr>
              <a:t>1</a:t>
            </a:r>
            <a:r>
              <a:rPr lang="zh-CN" sz="2400" dirty="0" smtClean="0">
                <a:latin typeface="宋体" pitchFamily="2" charset="-122"/>
              </a:rPr>
              <a:t>、定义</a:t>
            </a:r>
            <a:r>
              <a:rPr lang="zh-CN" altLang="en-US" sz="2400" dirty="0" smtClean="0">
                <a:latin typeface="宋体" pitchFamily="2" charset="-122"/>
              </a:rPr>
              <a:t>：</a:t>
            </a:r>
            <a:r>
              <a:rPr lang="zh-CN" sz="2400" dirty="0" smtClean="0">
                <a:latin typeface="宋体" pitchFamily="2" charset="-122"/>
              </a:rPr>
              <a:t>是</a:t>
            </a:r>
            <a:r>
              <a:rPr lang="en-US" altLang="zh-CN" sz="2400" dirty="0" smtClean="0">
                <a:latin typeface="宋体" pitchFamily="2" charset="-122"/>
              </a:rPr>
              <a:t>   </a:t>
            </a:r>
            <a:r>
              <a:rPr lang="en-US" altLang="zh-CN" sz="2400" dirty="0" smtClean="0">
                <a:solidFill>
                  <a:srgbClr val="0000FF"/>
                </a:solidFill>
                <a:latin typeface="宋体" pitchFamily="2" charset="-122"/>
              </a:rPr>
              <a:t>                    </a:t>
            </a:r>
            <a:r>
              <a:rPr lang="en-US" altLang="zh-CN" sz="2400" dirty="0" smtClean="0">
                <a:latin typeface="宋体" pitchFamily="2" charset="-122"/>
              </a:rPr>
              <a:t>                               </a:t>
            </a:r>
            <a:r>
              <a:rPr lang="zh-CN" sz="2400" dirty="0" smtClean="0">
                <a:latin typeface="宋体" pitchFamily="2" charset="-122"/>
              </a:rPr>
              <a:t>的物理量。 </a:t>
            </a:r>
            <a:endParaRPr lang="zh-CN" sz="2400" dirty="0">
              <a:latin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33430" y="2063081"/>
            <a:ext cx="9216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</a:rPr>
              <a:t>用阿伏加德罗常数作为标准来衡量</a:t>
            </a:r>
            <a:r>
              <a:rPr lang="zh-CN" sz="2400" dirty="0" smtClean="0">
                <a:solidFill>
                  <a:srgbClr val="FF0000"/>
                </a:solidFill>
                <a:latin typeface="宋体" pitchFamily="2" charset="-122"/>
              </a:rPr>
              <a:t>微粒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</a:rPr>
              <a:t>集体所含微粒数</a:t>
            </a:r>
            <a:r>
              <a:rPr lang="zh-CN" sz="2400" dirty="0" smtClean="0">
                <a:solidFill>
                  <a:srgbClr val="FF0000"/>
                </a:solidFill>
                <a:latin typeface="宋体" pitchFamily="2" charset="-122"/>
              </a:rPr>
              <a:t>多少</a:t>
            </a:r>
            <a:endParaRPr lang="zh-CN" sz="2400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51591" y="3865162"/>
            <a:ext cx="3540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FF0000"/>
                </a:solidFill>
                <a:latin typeface="宋体" pitchFamily="2" charset="-122"/>
              </a:rPr>
              <a:t>摩尔（摩）</a:t>
            </a:r>
            <a:r>
              <a:rPr lang="zh-CN" altLang="zh-CN" sz="2400" dirty="0">
                <a:solidFill>
                  <a:srgbClr val="FF0000"/>
                </a:solidFill>
                <a:latin typeface="宋体" pitchFamily="2" charset="-122"/>
              </a:rPr>
              <a:t>----- mol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6625" y="3865162"/>
            <a:ext cx="1911351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</a:rPr>
              <a:t>3</a:t>
            </a:r>
            <a:r>
              <a:rPr lang="zh-CN" altLang="en-US" sz="2400" dirty="0" smtClean="0">
                <a:latin typeface="宋体" pitchFamily="2" charset="-122"/>
              </a:rPr>
              <a:t>、</a:t>
            </a:r>
            <a:r>
              <a:rPr lang="zh-CN" sz="2400" dirty="0" smtClean="0">
                <a:latin typeface="宋体" pitchFamily="2" charset="-122"/>
              </a:rPr>
              <a:t>单</a:t>
            </a:r>
            <a:r>
              <a:rPr lang="zh-CN" sz="2400" dirty="0">
                <a:latin typeface="宋体" pitchFamily="2" charset="-122"/>
              </a:rPr>
              <a:t>位：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6625" y="2943129"/>
            <a:ext cx="1911351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</a:rPr>
              <a:t>、符号</a:t>
            </a:r>
            <a:r>
              <a:rPr lang="zh-CN" sz="2400" dirty="0" smtClean="0">
                <a:latin typeface="宋体" pitchFamily="2" charset="-122"/>
              </a:rPr>
              <a:t>：</a:t>
            </a:r>
            <a:endParaRPr lang="zh-CN" sz="2400" dirty="0">
              <a:latin typeface="宋体" pitchFamily="2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51591" y="2927903"/>
            <a:ext cx="83277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latin typeface="宋体" pitchFamily="2" charset="-122"/>
              </a:rPr>
              <a:t>n</a:t>
            </a:r>
            <a:endParaRPr lang="zh-CN" altLang="zh-CN" sz="2400" i="1" dirty="0">
              <a:latin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37972" y="982026"/>
            <a:ext cx="11071590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2400" dirty="0" smtClean="0">
                <a:latin typeface="宋体" pitchFamily="2" charset="-122"/>
              </a:rPr>
              <a:t>二</a:t>
            </a:r>
            <a:r>
              <a:rPr lang="zh-CN" sz="2400" dirty="0" smtClean="0">
                <a:latin typeface="宋体" pitchFamily="2" charset="-122"/>
              </a:rPr>
              <a:t>、</a:t>
            </a:r>
            <a:r>
              <a:rPr lang="en-US" altLang="zh-CN" sz="2400" dirty="0" smtClean="0"/>
              <a:t> </a:t>
            </a:r>
            <a:r>
              <a:rPr lang="zh-CN" altLang="zh-CN" sz="2400" dirty="0" smtClean="0">
                <a:latin typeface="宋体" pitchFamily="2" charset="-122"/>
              </a:rPr>
              <a:t>阿伏加德罗常数</a:t>
            </a:r>
          </a:p>
          <a:p>
            <a:pPr>
              <a:lnSpc>
                <a:spcPts val="4600"/>
              </a:lnSpc>
            </a:pPr>
            <a:r>
              <a:rPr lang="en-US" altLang="zh-CN" sz="2400" dirty="0" smtClean="0">
                <a:latin typeface="宋体" pitchFamily="2" charset="-122"/>
              </a:rPr>
              <a:t>1</a:t>
            </a:r>
            <a:r>
              <a:rPr lang="zh-CN" altLang="en-US" sz="2400" dirty="0" smtClean="0">
                <a:latin typeface="宋体" pitchFamily="2" charset="-122"/>
              </a:rPr>
              <a:t>、</a:t>
            </a:r>
            <a:r>
              <a:rPr lang="zh-CN" altLang="zh-CN" sz="2400" dirty="0" smtClean="0">
                <a:latin typeface="宋体" pitchFamily="2" charset="-122"/>
              </a:rPr>
              <a:t>规定：</a:t>
            </a:r>
            <a:r>
              <a:rPr lang="en-US" altLang="zh-CN" sz="2400" dirty="0" smtClean="0">
                <a:latin typeface="宋体" pitchFamily="2" charset="-122"/>
              </a:rPr>
              <a:t>1mol</a:t>
            </a:r>
            <a:r>
              <a:rPr lang="zh-CN" altLang="zh-CN" sz="2400" dirty="0" smtClean="0">
                <a:latin typeface="宋体" pitchFamily="2" charset="-122"/>
              </a:rPr>
              <a:t>粒子的数目是</a:t>
            </a:r>
            <a:r>
              <a:rPr lang="en-US" altLang="zh-CN" sz="2400" dirty="0" smtClean="0"/>
              <a:t>0.012Kg</a:t>
            </a:r>
            <a:r>
              <a:rPr lang="en-US" altLang="zh-CN" sz="2400" baseline="30000" dirty="0" smtClean="0"/>
              <a:t>12</a:t>
            </a:r>
            <a:r>
              <a:rPr lang="en-US" altLang="zh-CN" sz="2400" dirty="0" smtClean="0"/>
              <a:t>C  </a:t>
            </a:r>
            <a:r>
              <a:rPr lang="zh-CN" altLang="zh-CN" sz="2400" dirty="0" smtClean="0">
                <a:latin typeface="宋体" pitchFamily="2" charset="-122"/>
              </a:rPr>
              <a:t>中所含的碳原子数目，约为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</a:rPr>
              <a:t>6.02X10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宋体" pitchFamily="2" charset="-122"/>
              </a:rPr>
              <a:t>23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zh-CN" altLang="zh-CN" sz="2400" dirty="0" smtClean="0">
                <a:latin typeface="宋体" pitchFamily="2" charset="-122"/>
              </a:rPr>
              <a:t>个</a:t>
            </a:r>
            <a:r>
              <a:rPr lang="zh-CN" altLang="zh-CN" sz="2400" dirty="0" smtClean="0"/>
              <a:t>。</a:t>
            </a:r>
          </a:p>
          <a:p>
            <a:pPr>
              <a:lnSpc>
                <a:spcPts val="4600"/>
              </a:lnSpc>
            </a:pPr>
            <a:endParaRPr lang="en-US" altLang="zh-CN" sz="2400" dirty="0" smtClean="0">
              <a:latin typeface="宋体" pitchFamily="2" charset="-122"/>
            </a:endParaRPr>
          </a:p>
          <a:p>
            <a:pPr>
              <a:lnSpc>
                <a:spcPts val="4600"/>
              </a:lnSpc>
            </a:pPr>
            <a:r>
              <a:rPr lang="en-US" altLang="zh-CN" sz="2400" dirty="0" smtClean="0">
                <a:latin typeface="宋体" pitchFamily="2" charset="-122"/>
              </a:rPr>
              <a:t>1mol</a:t>
            </a:r>
            <a:r>
              <a:rPr lang="zh-CN" altLang="zh-CN" sz="2400" dirty="0" smtClean="0">
                <a:latin typeface="宋体" pitchFamily="2" charset="-122"/>
              </a:rPr>
              <a:t>粒子的数目又叫阿伏加德罗常数</a:t>
            </a:r>
            <a:r>
              <a:rPr lang="zh-CN" altLang="zh-CN" sz="2400" dirty="0" smtClean="0"/>
              <a:t>，</a:t>
            </a:r>
            <a:r>
              <a:rPr lang="zh-CN" altLang="zh-CN" sz="2400" dirty="0" smtClean="0">
                <a:latin typeface="宋体" pitchFamily="2" charset="-122"/>
              </a:rPr>
              <a:t>符号为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N</a:t>
            </a:r>
            <a:r>
              <a:rPr lang="en-US" altLang="zh-CN" sz="2400" baseline="-25000" dirty="0" smtClean="0">
                <a:solidFill>
                  <a:srgbClr val="FF0000"/>
                </a:solidFill>
              </a:rPr>
              <a:t>A</a:t>
            </a:r>
            <a:r>
              <a:rPr lang="zh-CN" altLang="zh-CN" sz="2400" dirty="0" smtClean="0"/>
              <a:t>，</a:t>
            </a:r>
            <a:r>
              <a:rPr lang="zh-CN" altLang="zh-CN" sz="2400" dirty="0" smtClean="0">
                <a:latin typeface="宋体" pitchFamily="2" charset="-122"/>
              </a:rPr>
              <a:t>单位</a:t>
            </a:r>
            <a:r>
              <a:rPr lang="en-US" altLang="zh-CN" sz="2400" dirty="0" smtClean="0">
                <a:solidFill>
                  <a:srgbClr val="FF0000"/>
                </a:solidFill>
              </a:rPr>
              <a:t>mol</a:t>
            </a:r>
            <a:r>
              <a:rPr lang="zh-CN" altLang="zh-CN" sz="2400" baseline="30000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1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7972" y="3786272"/>
            <a:ext cx="88278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</a:rPr>
              <a:t>、</a:t>
            </a:r>
            <a:r>
              <a:rPr lang="zh-CN" sz="2400" dirty="0" smtClean="0">
                <a:latin typeface="宋体" pitchFamily="2" charset="-122"/>
              </a:rPr>
              <a:t>微</a:t>
            </a:r>
            <a:r>
              <a:rPr lang="zh-CN" sz="2400" dirty="0">
                <a:latin typeface="宋体" pitchFamily="2" charset="-122"/>
              </a:rPr>
              <a:t>粒数</a:t>
            </a:r>
            <a:r>
              <a:rPr lang="zh-CN" altLang="zh-CN" sz="2400" dirty="0">
                <a:latin typeface="宋体" pitchFamily="2" charset="-122"/>
              </a:rPr>
              <a:t>(</a:t>
            </a:r>
            <a:r>
              <a:rPr lang="zh-CN" altLang="zh-CN" sz="2400" i="1" dirty="0">
                <a:latin typeface="Times New Roman" pitchFamily="18" charset="0"/>
              </a:rPr>
              <a:t>N</a:t>
            </a:r>
            <a:r>
              <a:rPr lang="zh-CN" altLang="zh-CN" sz="2400" dirty="0">
                <a:latin typeface="宋体" pitchFamily="2" charset="-122"/>
              </a:rPr>
              <a:t>)</a:t>
            </a:r>
            <a:r>
              <a:rPr lang="zh-CN" sz="2400" dirty="0">
                <a:latin typeface="宋体" pitchFamily="2" charset="-122"/>
              </a:rPr>
              <a:t>、阿伏加德罗常数</a:t>
            </a:r>
            <a:r>
              <a:rPr lang="zh-CN" altLang="zh-CN" sz="2400" dirty="0">
                <a:latin typeface="宋体" pitchFamily="2" charset="-122"/>
              </a:rPr>
              <a:t>(</a:t>
            </a:r>
            <a:r>
              <a:rPr lang="zh-CN" altLang="zh-CN" sz="2400" i="1" dirty="0">
                <a:latin typeface="Times New Roman" pitchFamily="18" charset="0"/>
              </a:rPr>
              <a:t>N</a:t>
            </a:r>
            <a:r>
              <a:rPr lang="zh-CN" altLang="zh-CN" sz="2400" baseline="-25000" dirty="0">
                <a:latin typeface="Times New Roman" pitchFamily="18" charset="0"/>
              </a:rPr>
              <a:t>A</a:t>
            </a:r>
            <a:r>
              <a:rPr lang="zh-CN" altLang="zh-CN" sz="2400" dirty="0">
                <a:latin typeface="宋体" pitchFamily="2" charset="-122"/>
              </a:rPr>
              <a:t>)</a:t>
            </a:r>
            <a:r>
              <a:rPr lang="zh-CN" sz="2400" dirty="0">
                <a:latin typeface="宋体" pitchFamily="2" charset="-122"/>
              </a:rPr>
              <a:t>、物质的量</a:t>
            </a:r>
            <a:r>
              <a:rPr lang="zh-CN" altLang="zh-CN" sz="2400" dirty="0">
                <a:latin typeface="宋体" pitchFamily="2" charset="-122"/>
              </a:rPr>
              <a:t>(</a:t>
            </a:r>
            <a:r>
              <a:rPr lang="zh-CN" altLang="zh-CN" sz="2400" i="1" dirty="0">
                <a:latin typeface="Times New Roman" pitchFamily="18" charset="0"/>
              </a:rPr>
              <a:t>n</a:t>
            </a:r>
            <a:r>
              <a:rPr lang="zh-CN" altLang="zh-CN" sz="2400" dirty="0">
                <a:latin typeface="宋体" pitchFamily="2" charset="-122"/>
              </a:rPr>
              <a:t>)</a:t>
            </a:r>
            <a:r>
              <a:rPr lang="zh-CN" sz="2400" dirty="0">
                <a:latin typeface="宋体" pitchFamily="2" charset="-122"/>
              </a:rPr>
              <a:t>之间的</a:t>
            </a:r>
            <a:r>
              <a:rPr lang="zh-CN" sz="2400" dirty="0">
                <a:latin typeface="Times New Roman" pitchFamily="18" charset="0"/>
              </a:rPr>
              <a:t>关</a:t>
            </a:r>
            <a:r>
              <a:rPr lang="zh-CN" sz="2400" dirty="0" smtClean="0">
                <a:latin typeface="Times New Roman" pitchFamily="18" charset="0"/>
              </a:rPr>
              <a:t>系</a:t>
            </a:r>
            <a:endParaRPr lang="en-US" altLang="zh-CN" sz="2400" dirty="0" smtClean="0">
              <a:latin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Times New Roman" pitchFamily="18" charset="0"/>
              </a:rPr>
              <a:t>式</a:t>
            </a:r>
            <a:endParaRPr lang="zh-CN" altLang="zh-CN" sz="2400" u="sng" dirty="0">
              <a:latin typeface="宋体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45290" y="4996963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zh-CN" altLang="zh-CN" sz="2400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zh-CN" altLang="zh-CN" sz="2400" dirty="0">
                <a:solidFill>
                  <a:srgbClr val="FF0000"/>
                </a:solidFill>
                <a:latin typeface="Times New Roman" pitchFamily="18" charset="0"/>
              </a:rPr>
              <a:t> · </a:t>
            </a:r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zh-CN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934417" y="4879095"/>
            <a:ext cx="3102783" cy="819150"/>
            <a:chOff x="-567" y="131"/>
            <a:chExt cx="1633" cy="51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567" y="208"/>
              <a:ext cx="1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sz="2400" dirty="0">
                  <a:solidFill>
                    <a:srgbClr val="FF0000"/>
                  </a:solidFill>
                  <a:latin typeface="Times New Roman" pitchFamily="18" charset="0"/>
                </a:rPr>
                <a:t>或 </a:t>
              </a:r>
              <a:r>
                <a:rPr lang="zh-CN" altLang="zh-CN" sz="2400" i="1" dirty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  <a:r>
                <a:rPr lang="zh-CN" altLang="zh-CN" sz="24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zh-CN" altLang="zh-CN" sz="2400" dirty="0" smtClean="0">
                  <a:solidFill>
                    <a:srgbClr val="FF0000"/>
                  </a:solidFill>
                  <a:latin typeface="Times New Roman" pitchFamily="18" charset="0"/>
                </a:rPr>
                <a:t>= ——</a:t>
              </a:r>
              <a:r>
                <a:rPr lang="zh-CN" altLang="zh-CN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zh-CN" altLang="zh-CN" sz="24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zh-CN" altLang="zh-CN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-2" y="131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400" i="1" dirty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-28" y="359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400" i="1" dirty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  <a:r>
                <a:rPr lang="zh-CN" altLang="zh-CN" sz="2400" baseline="-25000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57178" y="1161209"/>
            <a:ext cx="3672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三</a:t>
            </a:r>
            <a:r>
              <a:rPr lang="zh-CN" sz="2400" dirty="0" smtClean="0"/>
              <a:t>、</a:t>
            </a:r>
            <a:r>
              <a:rPr lang="zh-CN" sz="2400" dirty="0"/>
              <a:t>摩尔质量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849793" y="1902571"/>
            <a:ext cx="8004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宋体" pitchFamily="2" charset="-122"/>
              </a:rPr>
              <a:t>1</a:t>
            </a:r>
            <a:r>
              <a:rPr lang="zh-CN" sz="2400" dirty="0">
                <a:latin typeface="宋体" pitchFamily="2" charset="-122"/>
              </a:rPr>
              <a:t>、定义：</a:t>
            </a:r>
            <a:r>
              <a:rPr lang="zh-CN" sz="2400" u="sng" dirty="0">
                <a:solidFill>
                  <a:srgbClr val="FF0000"/>
                </a:solidFill>
              </a:rPr>
              <a:t>单位物质的量</a:t>
            </a:r>
            <a:r>
              <a:rPr lang="zh-CN" sz="2400" dirty="0"/>
              <a:t>的物质所具有的质量</a:t>
            </a:r>
            <a:r>
              <a:rPr lang="zh-CN" altLang="zh-CN" sz="2400" dirty="0"/>
              <a:t>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68845" y="2550271"/>
            <a:ext cx="7087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宋体" pitchFamily="2" charset="-122"/>
              </a:rPr>
              <a:t>2</a:t>
            </a:r>
            <a:r>
              <a:rPr lang="zh-CN" sz="2400" dirty="0">
                <a:latin typeface="宋体" pitchFamily="2" charset="-122"/>
              </a:rPr>
              <a:t>、单位：</a:t>
            </a:r>
            <a:r>
              <a:rPr lang="zh-CN" altLang="zh-CN" sz="2400" dirty="0">
                <a:solidFill>
                  <a:srgbClr val="FF0000"/>
                </a:solidFill>
                <a:latin typeface="宋体" pitchFamily="2" charset="-122"/>
              </a:rPr>
              <a:t>g</a:t>
            </a:r>
            <a:r>
              <a:rPr lang="zh-CN" altLang="zh-CN" sz="1400" dirty="0">
                <a:solidFill>
                  <a:srgbClr val="FF0000"/>
                </a:solidFill>
                <a:latin typeface="宋体" pitchFamily="2" charset="-122"/>
              </a:rPr>
              <a:t>·</a:t>
            </a:r>
            <a:r>
              <a:rPr lang="zh-CN" altLang="zh-CN" sz="2400" dirty="0">
                <a:solidFill>
                  <a:srgbClr val="FF0000"/>
                </a:solidFill>
                <a:latin typeface="宋体" pitchFamily="2" charset="-122"/>
              </a:rPr>
              <a:t>mol</a:t>
            </a:r>
            <a:r>
              <a:rPr lang="zh-CN" altLang="zh-CN" sz="2400" baseline="30000" dirty="0">
                <a:solidFill>
                  <a:srgbClr val="FF0000"/>
                </a:solidFill>
                <a:latin typeface="宋体" pitchFamily="2" charset="-122"/>
              </a:rPr>
              <a:t>-1</a:t>
            </a:r>
            <a:r>
              <a:rPr lang="zh-CN" sz="2400" dirty="0">
                <a:solidFill>
                  <a:srgbClr val="FF0000"/>
                </a:solidFill>
                <a:latin typeface="宋体" pitchFamily="2" charset="-122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宋体" pitchFamily="2" charset="-122"/>
              </a:rPr>
              <a:t>kg</a:t>
            </a:r>
            <a:r>
              <a:rPr lang="zh-CN" altLang="zh-CN" sz="1400" dirty="0">
                <a:solidFill>
                  <a:srgbClr val="FF0000"/>
                </a:solidFill>
                <a:latin typeface="宋体" pitchFamily="2" charset="-122"/>
              </a:rPr>
              <a:t>·</a:t>
            </a:r>
            <a:r>
              <a:rPr lang="zh-CN" altLang="zh-CN" sz="2400" dirty="0">
                <a:solidFill>
                  <a:srgbClr val="FF0000"/>
                </a:solidFill>
                <a:latin typeface="宋体" pitchFamily="2" charset="-122"/>
              </a:rPr>
              <a:t>mol</a:t>
            </a:r>
            <a:r>
              <a:rPr lang="zh-CN" altLang="zh-CN" sz="2400" baseline="30000" dirty="0">
                <a:solidFill>
                  <a:srgbClr val="FF0000"/>
                </a:solidFill>
                <a:latin typeface="宋体" pitchFamily="2" charset="-122"/>
              </a:rPr>
              <a:t>-1</a:t>
            </a:r>
            <a:endParaRPr lang="zh-CN" altLang="zh-CN" sz="2400" baseline="30000" dirty="0">
              <a:latin typeface="宋体" pitchFamily="2" charset="-122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777084" y="1141575"/>
            <a:ext cx="268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sz="2400" dirty="0">
                <a:latin typeface="Times New Roman" pitchFamily="18" charset="0"/>
              </a:rPr>
              <a:t>符号：</a:t>
            </a:r>
            <a:r>
              <a:rPr lang="zh-CN" altLang="zh-CN" sz="2400" i="1" dirty="0">
                <a:latin typeface="Times New Roman" pitchFamily="18" charset="0"/>
              </a:rPr>
              <a:t>M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495295" y="3187112"/>
            <a:ext cx="8264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zh-CN" sz="2400" dirty="0">
                <a:latin typeface="宋体" pitchFamily="2" charset="-122"/>
              </a:rPr>
              <a:t>          </a:t>
            </a:r>
            <a:r>
              <a:rPr lang="zh-CN" altLang="en-US" sz="2400" dirty="0" smtClean="0">
                <a:latin typeface="宋体" pitchFamily="2" charset="-122"/>
              </a:rPr>
              <a:t>：</a:t>
            </a:r>
            <a:r>
              <a:rPr lang="zh-CN" sz="2400" dirty="0" smtClean="0">
                <a:solidFill>
                  <a:srgbClr val="FF0000"/>
                </a:solidFill>
                <a:latin typeface="宋体" pitchFamily="2" charset="-122"/>
              </a:rPr>
              <a:t>摩</a:t>
            </a:r>
            <a:r>
              <a:rPr lang="zh-CN" sz="2400" dirty="0">
                <a:solidFill>
                  <a:srgbClr val="FF0000"/>
                </a:solidFill>
                <a:latin typeface="宋体" pitchFamily="2" charset="-122"/>
              </a:rPr>
              <a:t>尔质量</a:t>
            </a:r>
            <a:r>
              <a:rPr lang="zh-CN" sz="2400" dirty="0">
                <a:latin typeface="宋体" pitchFamily="2" charset="-122"/>
              </a:rPr>
              <a:t>（以</a:t>
            </a:r>
            <a:r>
              <a:rPr lang="zh-CN" altLang="zh-CN" sz="2400" dirty="0">
                <a:latin typeface="宋体" pitchFamily="2" charset="-122"/>
              </a:rPr>
              <a:t>g</a:t>
            </a:r>
            <a:r>
              <a:rPr lang="zh-CN" altLang="zh-CN" sz="1400" dirty="0">
                <a:latin typeface="宋体" pitchFamily="2" charset="-122"/>
              </a:rPr>
              <a:t>·</a:t>
            </a:r>
            <a:r>
              <a:rPr lang="zh-CN" altLang="zh-CN" sz="2400" dirty="0">
                <a:latin typeface="宋体" pitchFamily="2" charset="-122"/>
              </a:rPr>
              <a:t>mol</a:t>
            </a:r>
            <a:r>
              <a:rPr lang="zh-CN" altLang="zh-CN" sz="2400" baseline="30000" dirty="0">
                <a:latin typeface="宋体" pitchFamily="2" charset="-122"/>
              </a:rPr>
              <a:t>-1</a:t>
            </a:r>
            <a:r>
              <a:rPr lang="zh-CN" sz="2400" dirty="0">
                <a:latin typeface="宋体" pitchFamily="2" charset="-122"/>
              </a:rPr>
              <a:t>为单位时）在数</a:t>
            </a:r>
            <a:r>
              <a:rPr lang="zh-CN" sz="2400" dirty="0" smtClean="0">
                <a:latin typeface="宋体" pitchFamily="2" charset="-122"/>
              </a:rPr>
              <a:t>值上</a:t>
            </a:r>
            <a:r>
              <a:rPr lang="zh-CN" sz="2400" dirty="0">
                <a:latin typeface="宋体" pitchFamily="2" charset="-122"/>
              </a:rPr>
              <a:t>与该微粒的</a:t>
            </a:r>
            <a:r>
              <a:rPr lang="zh-CN" sz="2400" dirty="0">
                <a:solidFill>
                  <a:srgbClr val="FF0000"/>
                </a:solidFill>
                <a:latin typeface="宋体" pitchFamily="2" charset="-122"/>
              </a:rPr>
              <a:t>相对原子质量或相对分子质量</a:t>
            </a:r>
            <a:r>
              <a:rPr lang="zh-CN" sz="2400" dirty="0">
                <a:latin typeface="宋体" pitchFamily="2" charset="-122"/>
              </a:rPr>
              <a:t>相等。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95955" y="3306746"/>
            <a:ext cx="2691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zh-CN" sz="2400" dirty="0" smtClean="0">
                <a:latin typeface="宋体" pitchFamily="2" charset="-122"/>
              </a:rPr>
              <a:t>3</a:t>
            </a:r>
            <a:r>
              <a:rPr lang="zh-CN" sz="2400" dirty="0">
                <a:latin typeface="宋体" pitchFamily="2" charset="-122"/>
              </a:rPr>
              <a:t>、数</a:t>
            </a:r>
            <a:r>
              <a:rPr lang="zh-CN" sz="2400" dirty="0" smtClean="0">
                <a:latin typeface="宋体" pitchFamily="2" charset="-122"/>
              </a:rPr>
              <a:t>值</a:t>
            </a:r>
            <a:r>
              <a:rPr lang="en-US" altLang="zh-CN" sz="2400" dirty="0" smtClean="0">
                <a:solidFill>
                  <a:srgbClr val="0000FF"/>
                </a:solidFill>
                <a:latin typeface="宋体" pitchFamily="2" charset="-122"/>
              </a:rPr>
              <a:t>   </a:t>
            </a:r>
            <a:endParaRPr lang="zh-CN" sz="2400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88645" y="4540951"/>
            <a:ext cx="96591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</a:rPr>
              <a:t>4</a:t>
            </a:r>
            <a:r>
              <a:rPr lang="zh-CN" altLang="en-US" sz="2400" dirty="0" smtClean="0">
                <a:latin typeface="宋体" pitchFamily="2" charset="-122"/>
              </a:rPr>
              <a:t>、</a:t>
            </a:r>
            <a:r>
              <a:rPr lang="zh-CN" sz="2400" dirty="0" smtClean="0">
                <a:latin typeface="宋体" pitchFamily="2" charset="-122"/>
              </a:rPr>
              <a:t>质量</a:t>
            </a:r>
            <a:r>
              <a:rPr lang="zh-CN" altLang="zh-CN" sz="2400" dirty="0" smtClean="0">
                <a:latin typeface="宋体" pitchFamily="2" charset="-122"/>
              </a:rPr>
              <a:t>(</a:t>
            </a:r>
            <a:r>
              <a:rPr lang="zh-CN" altLang="zh-CN" sz="2400" i="1" dirty="0">
                <a:latin typeface="Times New Roman" pitchFamily="18" charset="0"/>
              </a:rPr>
              <a:t>m</a:t>
            </a:r>
            <a:r>
              <a:rPr lang="zh-CN" altLang="zh-CN" sz="2400" dirty="0">
                <a:latin typeface="宋体" pitchFamily="2" charset="-122"/>
              </a:rPr>
              <a:t>)</a:t>
            </a:r>
            <a:r>
              <a:rPr lang="zh-CN" sz="2400" dirty="0">
                <a:latin typeface="宋体" pitchFamily="2" charset="-122"/>
              </a:rPr>
              <a:t>、 摩尔质量</a:t>
            </a:r>
            <a:r>
              <a:rPr lang="zh-CN" altLang="zh-CN" sz="2400" dirty="0">
                <a:latin typeface="宋体" pitchFamily="2" charset="-122"/>
              </a:rPr>
              <a:t>(</a:t>
            </a:r>
            <a:r>
              <a:rPr lang="zh-CN" altLang="zh-CN" sz="2400" i="1" dirty="0">
                <a:latin typeface="Times New Roman" pitchFamily="18" charset="0"/>
              </a:rPr>
              <a:t>M</a:t>
            </a:r>
            <a:r>
              <a:rPr lang="zh-CN" altLang="zh-CN" sz="2400" dirty="0">
                <a:latin typeface="宋体" pitchFamily="2" charset="-122"/>
              </a:rPr>
              <a:t>)</a:t>
            </a:r>
            <a:r>
              <a:rPr lang="zh-CN" sz="2400" dirty="0">
                <a:latin typeface="宋体" pitchFamily="2" charset="-122"/>
              </a:rPr>
              <a:t>、物质的量</a:t>
            </a:r>
            <a:r>
              <a:rPr lang="zh-CN" altLang="zh-CN" sz="2400" dirty="0">
                <a:latin typeface="宋体" pitchFamily="2" charset="-122"/>
              </a:rPr>
              <a:t>(</a:t>
            </a:r>
            <a:r>
              <a:rPr lang="zh-CN" altLang="zh-CN" sz="2400" i="1" dirty="0">
                <a:latin typeface="Times New Roman" pitchFamily="18" charset="0"/>
              </a:rPr>
              <a:t>n</a:t>
            </a:r>
            <a:r>
              <a:rPr lang="zh-CN" altLang="zh-CN" sz="2400" dirty="0">
                <a:latin typeface="宋体" pitchFamily="2" charset="-122"/>
              </a:rPr>
              <a:t>)</a:t>
            </a:r>
            <a:r>
              <a:rPr lang="zh-CN" sz="2400" dirty="0">
                <a:latin typeface="宋体" pitchFamily="2" charset="-122"/>
              </a:rPr>
              <a:t>之间的</a:t>
            </a:r>
            <a:r>
              <a:rPr lang="zh-CN" sz="2400" dirty="0"/>
              <a:t>关系</a:t>
            </a:r>
          </a:p>
          <a:p>
            <a:pPr>
              <a:lnSpc>
                <a:spcPct val="150000"/>
              </a:lnSpc>
            </a:pPr>
            <a:endParaRPr lang="zh-CN" sz="2400" dirty="0"/>
          </a:p>
          <a:p>
            <a:pPr>
              <a:lnSpc>
                <a:spcPct val="150000"/>
              </a:lnSpc>
            </a:pPr>
            <a:r>
              <a:rPr lang="zh-CN" sz="2400" dirty="0"/>
              <a:t>式是</a:t>
            </a:r>
            <a:r>
              <a:rPr lang="zh-CN" sz="2400" u="sng" dirty="0"/>
              <a:t>                                                  </a:t>
            </a:r>
            <a:r>
              <a:rPr lang="zh-CN" sz="2400" dirty="0"/>
              <a:t>。                   </a:t>
            </a:r>
            <a:endParaRPr lang="zh-CN" sz="2400" u="sng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13524" y="5534610"/>
            <a:ext cx="1434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zh-CN" altLang="zh-CN" sz="2400" dirty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zh-CN" altLang="zh-CN" sz="2400" dirty="0">
                <a:solidFill>
                  <a:srgbClr val="FF0000"/>
                </a:solidFill>
                <a:latin typeface="Times New Roman" pitchFamily="18" charset="0"/>
              </a:rPr>
              <a:t>· </a:t>
            </a:r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548760" y="5335200"/>
            <a:ext cx="2835406" cy="839788"/>
            <a:chOff x="0" y="47"/>
            <a:chExt cx="1633" cy="529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0" y="139"/>
              <a:ext cx="16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sz="2400" dirty="0">
                  <a:solidFill>
                    <a:srgbClr val="FF0000"/>
                  </a:solidFill>
                  <a:latin typeface="Times New Roman" pitchFamily="18" charset="0"/>
                </a:rPr>
                <a:t>或 </a:t>
              </a:r>
              <a:r>
                <a:rPr lang="zh-CN" altLang="zh-CN" sz="2400" i="1" dirty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  <a:r>
                <a:rPr lang="zh-CN" altLang="zh-CN" sz="24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zh-CN" altLang="zh-CN" sz="2400" dirty="0" smtClean="0">
                  <a:solidFill>
                    <a:srgbClr val="FF0000"/>
                  </a:solidFill>
                  <a:latin typeface="Times New Roman" pitchFamily="18" charset="0"/>
                </a:rPr>
                <a:t>=——</a:t>
              </a:r>
              <a:endParaRPr lang="zh-CN" altLang="zh-CN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62" y="47"/>
              <a:ext cx="2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i="1" dirty="0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62" y="285"/>
              <a:ext cx="2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i="1" dirty="0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 autoUpdateAnimBg="0"/>
      <p:bldP spid="19463" grpId="0" autoUpdateAnimBg="0"/>
      <p:bldP spid="9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54591" y="941388"/>
            <a:ext cx="3070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+mn-ea"/>
                <a:cs typeface="Times New Roman" pitchFamily="18" charset="0"/>
              </a:rPr>
              <a:t>四、</a:t>
            </a:r>
            <a:r>
              <a:rPr lang="zh-CN" altLang="en-US" sz="2800" dirty="0">
                <a:latin typeface="+mn-ea"/>
                <a:cs typeface="Times New Roman" pitchFamily="18" charset="0"/>
              </a:rPr>
              <a:t>气体摩尔体积</a:t>
            </a: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872616" y="1628534"/>
            <a:ext cx="7872984" cy="11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概念：单位物质的量的任何气体在相同条件下应占有相同的体积。这个体积称为气体摩尔体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401" name="Picture 1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824" y="457200"/>
            <a:ext cx="30163" cy="22225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15288" y="2719633"/>
            <a:ext cx="7872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2.符号：</a:t>
            </a:r>
            <a:r>
              <a:rPr lang="en-US" altLang="zh-CN" sz="2400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V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m</a:t>
            </a:r>
            <a:endParaRPr lang="zh-CN" altLang="zh-CN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15288" y="3350270"/>
            <a:ext cx="4788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 smtClean="0"/>
              <a:t>3.</a:t>
            </a:r>
            <a:r>
              <a:rPr lang="zh-CN" altLang="zh-CN" sz="2400" dirty="0" smtClean="0"/>
              <a:t>定义式：</a:t>
            </a:r>
            <a:r>
              <a:rPr lang="zh-CN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2400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CN" sz="2400" dirty="0" smtClean="0">
                <a:solidFill>
                  <a:srgbClr val="FF0000"/>
                </a:solidFill>
              </a:rPr>
              <a:t> =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2400" dirty="0" smtClean="0">
                <a:solidFill>
                  <a:srgbClr val="FF0000"/>
                </a:solidFill>
              </a:rPr>
              <a:t>(</a:t>
            </a:r>
            <a:r>
              <a:rPr lang="zh-CN" altLang="zh-CN" sz="2400" dirty="0" smtClean="0">
                <a:solidFill>
                  <a:srgbClr val="FF0000"/>
                </a:solidFill>
              </a:rPr>
              <a:t>气体</a:t>
            </a:r>
            <a:r>
              <a:rPr lang="en-US" altLang="zh-CN" sz="2400" dirty="0" smtClean="0">
                <a:solidFill>
                  <a:srgbClr val="FF0000"/>
                </a:solidFill>
              </a:rPr>
              <a:t>)/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n</a:t>
            </a:r>
            <a:r>
              <a:rPr lang="en-US" altLang="zh-CN" sz="2400" dirty="0" smtClean="0">
                <a:solidFill>
                  <a:srgbClr val="FF0000"/>
                </a:solidFill>
              </a:rPr>
              <a:t>(</a:t>
            </a:r>
            <a:r>
              <a:rPr lang="zh-CN" altLang="zh-CN" sz="2400" dirty="0" smtClean="0">
                <a:solidFill>
                  <a:srgbClr val="FF0000"/>
                </a:solidFill>
              </a:rPr>
              <a:t>气体</a:t>
            </a:r>
            <a:r>
              <a:rPr lang="en-US" altLang="zh-CN" sz="2400" dirty="0" smtClean="0">
                <a:solidFill>
                  <a:srgbClr val="FF0000"/>
                </a:solidFill>
              </a:rPr>
              <a:t>)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33576" y="4072946"/>
            <a:ext cx="7872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 smtClean="0"/>
              <a:t>4.</a:t>
            </a:r>
            <a:r>
              <a:rPr lang="zh-CN" altLang="zh-CN" sz="2400" dirty="0" smtClean="0"/>
              <a:t>单位：升</a:t>
            </a:r>
            <a:r>
              <a:rPr lang="en-US" altLang="zh-CN" sz="2400" dirty="0" smtClean="0"/>
              <a:t>/</a:t>
            </a:r>
            <a:r>
              <a:rPr lang="zh-CN" altLang="zh-CN" sz="2400" dirty="0" smtClean="0"/>
              <a:t>摩尔（</a:t>
            </a:r>
            <a:r>
              <a:rPr lang="en-US" altLang="zh-CN" sz="2400" dirty="0" smtClean="0">
                <a:solidFill>
                  <a:srgbClr val="FF0000"/>
                </a:solidFill>
              </a:rPr>
              <a:t>L·mol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-1</a:t>
            </a:r>
            <a:r>
              <a:rPr lang="zh-CN" altLang="zh-CN" sz="2400" dirty="0" smtClean="0"/>
              <a:t>）</a:t>
            </a:r>
            <a:endParaRPr lang="zh-CN" altLang="zh-CN" sz="24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33576" y="4795622"/>
            <a:ext cx="7872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/>
              <a:t>5.</a:t>
            </a:r>
            <a:r>
              <a:rPr lang="zh-CN" altLang="zh-CN" sz="2400" dirty="0" smtClean="0"/>
              <a:t>气体在</a:t>
            </a:r>
            <a:r>
              <a:rPr lang="zh-CN" altLang="zh-CN" sz="2400" dirty="0" smtClean="0">
                <a:solidFill>
                  <a:srgbClr val="FF0000"/>
                </a:solidFill>
              </a:rPr>
              <a:t>标准状况</a:t>
            </a:r>
            <a:r>
              <a:rPr lang="zh-CN" altLang="zh-CN" sz="2400" dirty="0" smtClean="0"/>
              <a:t>下的摩尔体积约是</a:t>
            </a:r>
            <a:r>
              <a:rPr lang="en-US" altLang="zh-CN" sz="2400" dirty="0" smtClean="0">
                <a:solidFill>
                  <a:srgbClr val="FF0000"/>
                </a:solidFill>
              </a:rPr>
              <a:t>22.4 L·mol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-1 </a:t>
            </a:r>
            <a:r>
              <a:rPr lang="zh-CN" altLang="zh-CN" sz="2400" dirty="0" smtClean="0"/>
              <a:t>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02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83031" y="742246"/>
            <a:ext cx="4076700" cy="683725"/>
          </a:xfrm>
        </p:spPr>
        <p:txBody>
          <a:bodyPr/>
          <a:lstStyle/>
          <a:p>
            <a:pPr algn="l"/>
            <a:r>
              <a:rPr lang="zh-CN" altLang="en-US" sz="2400" dirty="0" smtClean="0">
                <a:latin typeface="+mn-ea"/>
                <a:ea typeface="+mn-ea"/>
              </a:rPr>
              <a:t>五、物质的量浓度</a:t>
            </a:r>
            <a:endParaRPr lang="zh-CN" altLang="en-US" sz="2400" dirty="0">
              <a:latin typeface="+mn-ea"/>
              <a:ea typeface="+mn-ea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4733806" y="3646989"/>
            <a:ext cx="1036842" cy="910929"/>
            <a:chOff x="4271434" y="4754686"/>
            <a:chExt cx="1036842" cy="910929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4316047" y="4754686"/>
              <a:ext cx="9863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i="1" dirty="0">
                  <a:solidFill>
                    <a:srgbClr val="FF0000"/>
                  </a:solidFill>
                  <a:latin typeface="+mn-ea"/>
                </a:rPr>
                <a:t>n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+mn-ea"/>
                </a:rPr>
                <a:t>B</a:t>
              </a:r>
              <a:endParaRPr lang="en-US" altLang="zh-CN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4321909" y="5203950"/>
              <a:ext cx="9863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i="1" dirty="0">
                  <a:solidFill>
                    <a:srgbClr val="FF0000"/>
                  </a:solidFill>
                  <a:latin typeface="+mn-ea"/>
                </a:rPr>
                <a:t>V</a:t>
              </a:r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4271434" y="5229225"/>
              <a:ext cx="586047" cy="5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240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583031" y="1676847"/>
            <a:ext cx="7192962" cy="11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1219200">
              <a:lnSpc>
                <a:spcPct val="150000"/>
              </a:lnSpc>
              <a:spcBef>
                <a:spcPts val="130"/>
              </a:spcBef>
            </a:pPr>
            <a:r>
              <a:rPr lang="en-US" altLang="zh-CN" sz="2400" dirty="0" smtClean="0">
                <a:latin typeface="宋体"/>
              </a:rPr>
              <a:t>1.</a:t>
            </a:r>
            <a:r>
              <a:rPr lang="zh-CN" altLang="en-US" sz="2400" dirty="0" smtClean="0">
                <a:latin typeface="宋体"/>
              </a:rPr>
              <a:t>定义：以单位体积溶液中所含溶质</a:t>
            </a:r>
            <a:r>
              <a:rPr lang="en-US" altLang="zh-CN" sz="2400" dirty="0" smtClean="0">
                <a:latin typeface="宋体"/>
              </a:rPr>
              <a:t>B</a:t>
            </a:r>
            <a:r>
              <a:rPr lang="zh-CN" altLang="en-US" sz="2400" dirty="0" smtClean="0">
                <a:latin typeface="宋体"/>
              </a:rPr>
              <a:t>的物质的量，</a:t>
            </a:r>
            <a:endParaRPr lang="en-US" altLang="zh-CN" sz="2400" dirty="0" smtClean="0">
              <a:latin typeface="宋体"/>
            </a:endParaRPr>
          </a:p>
          <a:p>
            <a:pPr marL="457200" lvl="0" indent="-457200" defTabSz="1219200">
              <a:lnSpc>
                <a:spcPct val="150000"/>
              </a:lnSpc>
              <a:spcBef>
                <a:spcPts val="130"/>
              </a:spcBef>
            </a:pPr>
            <a:r>
              <a:rPr lang="zh-CN" altLang="en-US" sz="2400" dirty="0" smtClean="0">
                <a:latin typeface="宋体"/>
              </a:rPr>
              <a:t>叫做溶质</a:t>
            </a:r>
            <a:r>
              <a:rPr lang="en-US" altLang="zh-CN" sz="2400" dirty="0" smtClean="0">
                <a:latin typeface="宋体"/>
              </a:rPr>
              <a:t>B</a:t>
            </a:r>
            <a:r>
              <a:rPr lang="zh-CN" altLang="en-US" sz="2400" dirty="0" smtClean="0">
                <a:latin typeface="宋体"/>
              </a:rPr>
              <a:t>的物质的量浓度（</a:t>
            </a:r>
            <a:r>
              <a:rPr lang="en-US" altLang="zh-CN" sz="2400" i="1" dirty="0" smtClean="0">
                <a:latin typeface="宋体"/>
              </a:rPr>
              <a:t>c</a:t>
            </a:r>
            <a:r>
              <a:rPr lang="en-US" altLang="zh-CN" sz="2400" baseline="-25000" dirty="0" smtClean="0">
                <a:latin typeface="宋体"/>
              </a:rPr>
              <a:t>B</a:t>
            </a:r>
            <a:r>
              <a:rPr lang="zh-CN" altLang="en-US" sz="2400" dirty="0" smtClean="0">
                <a:latin typeface="宋体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2560029" y="3001542"/>
            <a:ext cx="7281374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1219200">
              <a:lnSpc>
                <a:spcPct val="120000"/>
              </a:lnSpc>
              <a:spcBef>
                <a:spcPts val="130"/>
              </a:spcBef>
            </a:pPr>
            <a:r>
              <a:rPr lang="en-US" altLang="zh-CN" sz="2400" dirty="0" smtClean="0">
                <a:latin typeface="宋体"/>
              </a:rPr>
              <a:t>2.</a:t>
            </a:r>
            <a:r>
              <a:rPr lang="zh-CN" altLang="en-US" sz="2400" dirty="0" smtClean="0">
                <a:latin typeface="宋体"/>
              </a:rPr>
              <a:t>单位：常用单位为</a:t>
            </a:r>
            <a:r>
              <a:rPr lang="en-US" altLang="zh-CN" sz="2400" dirty="0" smtClean="0">
                <a:latin typeface="宋体"/>
              </a:rPr>
              <a:t>mol/L</a:t>
            </a:r>
            <a:r>
              <a:rPr lang="zh-CN" altLang="en-US" sz="2400" dirty="0" smtClean="0">
                <a:latin typeface="宋体"/>
              </a:rPr>
              <a:t>或</a:t>
            </a:r>
            <a:r>
              <a:rPr lang="en-US" altLang="zh-CN" sz="2400" dirty="0" smtClean="0">
                <a:latin typeface="宋体"/>
              </a:rPr>
              <a:t>mol/m</a:t>
            </a:r>
            <a:r>
              <a:rPr lang="en-US" altLang="zh-CN" sz="2400" baseline="30000" dirty="0" smtClean="0">
                <a:latin typeface="宋体"/>
              </a:rPr>
              <a:t>3</a:t>
            </a:r>
            <a:endParaRPr lang="zh-CN" altLang="en-US" sz="2400" dirty="0">
              <a:latin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60029" y="387162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宋体"/>
              </a:rPr>
              <a:t>3.</a:t>
            </a:r>
            <a:r>
              <a:rPr lang="zh-CN" altLang="en-US" sz="2400" dirty="0" smtClean="0">
                <a:latin typeface="宋体"/>
              </a:rPr>
              <a:t>表达式：</a:t>
            </a:r>
            <a:r>
              <a:rPr lang="en-US" altLang="zh-CN" sz="2400" i="1" dirty="0" smtClean="0">
                <a:solidFill>
                  <a:srgbClr val="FF0000"/>
                </a:solidFill>
                <a:latin typeface="+mn-ea"/>
              </a:rPr>
              <a:t>C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+mn-ea"/>
              </a:rPr>
              <a:t>B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=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2244" y="894553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4.</a:t>
            </a:r>
            <a:r>
              <a:rPr lang="zh-CN" altLang="en-US" sz="2400" dirty="0" smtClean="0">
                <a:latin typeface="+mn-ea"/>
              </a:rPr>
              <a:t>配制一定物质的量浓度的溶液</a:t>
            </a:r>
            <a:endParaRPr lang="zh-CN" altLang="en-US" sz="24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2291" y="3078772"/>
            <a:ext cx="790613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 smtClean="0">
                <a:latin typeface="+mj-ea"/>
              </a:rPr>
              <a:t>（</a:t>
            </a:r>
            <a:r>
              <a:rPr kumimoji="1" lang="en-US" altLang="zh-CN" sz="2400" dirty="0" smtClean="0">
                <a:latin typeface="+mj-ea"/>
              </a:rPr>
              <a:t>2</a:t>
            </a:r>
            <a:r>
              <a:rPr kumimoji="1" lang="zh-CN" altLang="en-US" sz="2400" dirty="0" smtClean="0">
                <a:latin typeface="+mj-ea"/>
              </a:rPr>
              <a:t>）步骤</a:t>
            </a:r>
            <a:r>
              <a:rPr kumimoji="1" lang="en-US" altLang="zh-CN" sz="2400" dirty="0" smtClean="0">
                <a:latin typeface="+mj-ea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FF0000"/>
                </a:solidFill>
                <a:latin typeface="+mj-ea"/>
              </a:rPr>
              <a:t> ①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计算 ②称量 </a:t>
            </a:r>
            <a:r>
              <a:rPr lang="zh-CN" altLang="zh-CN" sz="2400" dirty="0" smtClean="0">
                <a:solidFill>
                  <a:srgbClr val="FF0000"/>
                </a:solidFill>
              </a:rPr>
              <a:t>③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溶解 </a:t>
            </a:r>
            <a:r>
              <a:rPr lang="zh-CN" altLang="zh-CN" sz="2400" dirty="0" smtClean="0">
                <a:solidFill>
                  <a:srgbClr val="FF0000"/>
                </a:solidFill>
              </a:rPr>
              <a:t>④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冷却 </a:t>
            </a:r>
            <a:r>
              <a:rPr lang="zh-CN" altLang="zh-CN" sz="2400" dirty="0" smtClean="0">
                <a:solidFill>
                  <a:srgbClr val="FF0000"/>
                </a:solidFill>
              </a:rPr>
              <a:t>⑤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转移和洗涤</a:t>
            </a:r>
            <a:r>
              <a:rPr lang="zh-CN" altLang="zh-CN" sz="2400" dirty="0" smtClean="0">
                <a:solidFill>
                  <a:srgbClr val="FF0000"/>
                </a:solidFill>
              </a:rPr>
              <a:t>⑥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定容</a:t>
            </a:r>
            <a:r>
              <a:rPr lang="zh-CN" altLang="zh-CN" sz="2400" dirty="0" smtClean="0">
                <a:solidFill>
                  <a:srgbClr val="FF0000"/>
                </a:solidFill>
              </a:rPr>
              <a:t>⑦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摇匀</a:t>
            </a:r>
            <a:r>
              <a:rPr lang="zh-CN" altLang="zh-CN" sz="2400" dirty="0" smtClean="0">
                <a:solidFill>
                  <a:srgbClr val="FF0000"/>
                </a:solidFill>
              </a:rPr>
              <a:t>⑧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</a:rPr>
              <a:t>装瓶贴签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kumimoji="1" lang="zh-CN" altLang="en-US" b="1" dirty="0"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9474" y="1601833"/>
            <a:ext cx="8872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 smtClean="0">
                <a:latin typeface="+mj-ea"/>
              </a:rPr>
              <a:t>（</a:t>
            </a:r>
            <a:r>
              <a:rPr kumimoji="1" lang="en-US" altLang="zh-CN" sz="2400" dirty="0" smtClean="0">
                <a:latin typeface="+mj-ea"/>
              </a:rPr>
              <a:t>1</a:t>
            </a:r>
            <a:r>
              <a:rPr kumimoji="1" lang="zh-CN" altLang="en-US" sz="2400" dirty="0" smtClean="0">
                <a:latin typeface="+mj-ea"/>
              </a:rPr>
              <a:t>）仪器</a:t>
            </a:r>
            <a:r>
              <a:rPr kumimoji="1" lang="en-US" altLang="zh-CN" sz="2400" dirty="0" smtClean="0">
                <a:latin typeface="+mj-ea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 smtClean="0">
                <a:latin typeface="+mj-ea"/>
              </a:rPr>
              <a:t> 烧杯、量筒、玻璃棒、胶头滴管、托盘天平、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+mj-ea"/>
              </a:rPr>
              <a:t>xxmL</a:t>
            </a:r>
            <a:r>
              <a:rPr kumimoji="1" lang="zh-CN" altLang="en-US" sz="2400" dirty="0" smtClean="0">
                <a:latin typeface="+mj-ea"/>
              </a:rPr>
              <a:t>容量瓶</a:t>
            </a:r>
            <a:endParaRPr kumimoji="1" lang="zh-CN" altLang="en-US" sz="2400" b="1" dirty="0">
              <a:latin typeface="+mj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261" y="1953282"/>
            <a:ext cx="8920453" cy="3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87265" y="829837"/>
            <a:ext cx="7080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宋体" pitchFamily="2" charset="-122"/>
              </a:rPr>
              <a:t>【</a:t>
            </a:r>
            <a:r>
              <a:rPr lang="zh-CN" altLang="en-US" sz="3200" dirty="0" smtClean="0">
                <a:solidFill>
                  <a:srgbClr val="FF0000"/>
                </a:solidFill>
                <a:latin typeface="宋体" pitchFamily="2" charset="-122"/>
              </a:rPr>
              <a:t>小结</a:t>
            </a:r>
            <a:r>
              <a:rPr lang="en-US" altLang="zh-CN" sz="3200" dirty="0" smtClean="0">
                <a:solidFill>
                  <a:srgbClr val="FF0000"/>
                </a:solidFill>
                <a:latin typeface="宋体" pitchFamily="2" charset="-122"/>
              </a:rPr>
              <a:t>】</a:t>
            </a:r>
            <a:r>
              <a:rPr lang="zh-CN" altLang="en-US" sz="3200" dirty="0" smtClean="0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3200" dirty="0" smtClean="0">
                <a:latin typeface="宋体" pitchFamily="2" charset="-122"/>
              </a:rPr>
              <a:t>各</a:t>
            </a:r>
            <a:r>
              <a:rPr lang="zh-CN" altLang="en-US" sz="3200" dirty="0">
                <a:latin typeface="宋体" pitchFamily="2" charset="-122"/>
              </a:rPr>
              <a:t>物理量之间的关系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71223" y="193251"/>
            <a:ext cx="21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684" y="2304775"/>
            <a:ext cx="8141575" cy="41909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、古代实用技术</a:t>
            </a:r>
            <a:endParaRPr lang="en-US" altLang="zh-CN" sz="24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、</a:t>
            </a:r>
            <a:r>
              <a:rPr lang="zh-CN" altLang="en-US" sz="2400" dirty="0" smtClean="0"/>
              <a:t>近代化学里程碑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）英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国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波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义耳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提出化学元素的概念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）法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国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拉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瓦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锡       提出</a:t>
            </a:r>
            <a:r>
              <a:rPr lang="zh-CN" altLang="zh-CN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氧化学说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；</a:t>
            </a:r>
            <a:endParaRPr lang="zh-CN" altLang="en-US" sz="2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）英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国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道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尔顿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提出原子论；</a:t>
            </a:r>
            <a:endParaRPr lang="zh-CN" altLang="en-US" sz="2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）俄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国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门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捷列夫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发现化学元素律；</a:t>
            </a:r>
            <a:endParaRPr lang="en-US" altLang="zh-CN" sz="24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）意大利  </a:t>
            </a:r>
            <a:r>
              <a:rPr lang="zh-CN" altLang="zh-CN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阿伏加德罗 </a:t>
            </a: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提出分子学说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4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43736" y="675575"/>
            <a:ext cx="42174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第</a:t>
            </a:r>
            <a:r>
              <a:rPr lang="en-US" altLang="zh-CN" sz="2800" b="1" dirty="0" smtClean="0">
                <a:latin typeface="+mj-lt"/>
                <a:ea typeface="+mj-ea"/>
                <a:cs typeface="+mj-cs"/>
              </a:rPr>
              <a:t>1</a:t>
            </a: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节 走进化学科学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0763" y="1685765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2800" b="1" dirty="0">
                <a:latin typeface="Times New Roman" pitchFamily="18" charset="0"/>
              </a:rPr>
              <a:t>一、化学科学的形成和发展</a:t>
            </a:r>
            <a:endParaRPr kumimoji="1" lang="zh-CN" altLang="en-US" sz="2800" b="1" dirty="0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1692" y="1261863"/>
            <a:ext cx="115003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、研究领域与化学相关的国家最高科学技术奖获得者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2007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年度：闵恩泽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1924—2016 )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石油化工催化剂专家。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76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2008</a:t>
            </a:r>
            <a:r>
              <a:rPr lang="zh-CN" altLang="en-US" sz="2400" dirty="0">
                <a:solidFill>
                  <a:srgbClr val="000000"/>
                </a:solidFill>
                <a:latin typeface="Calibri" pitchFamily="34" charset="0"/>
                <a:cs typeface="MingLiU" pitchFamily="49" charset="-120"/>
              </a:rPr>
              <a:t>年度：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徐光宪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1920—2015 )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，量子化学、配位化学、萃取化学、稀土化学及化学教育专家。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MingLiU" pitchFamily="49" charset="-120"/>
            </a:endParaRPr>
          </a:p>
          <a:p>
            <a:pPr lvl="0" indent="276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2010</a:t>
            </a:r>
            <a:r>
              <a:rPr lang="zh-CN" altLang="en-US" sz="2400" dirty="0">
                <a:solidFill>
                  <a:srgbClr val="000000"/>
                </a:solidFill>
                <a:latin typeface="Calibri" pitchFamily="34" charset="0"/>
                <a:cs typeface="MingLiU" pitchFamily="49" charset="-120"/>
              </a:rPr>
              <a:t>年度：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师昌绪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1918—2014 ),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我国高温合金研究的奠基人，材料腐蚀领域的开拓者。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76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2013</a:t>
            </a:r>
            <a:r>
              <a:rPr lang="zh-CN" altLang="en-US" sz="2400" dirty="0">
                <a:solidFill>
                  <a:srgbClr val="000000"/>
                </a:solidFill>
                <a:latin typeface="Calibri" pitchFamily="34" charset="0"/>
                <a:cs typeface="MingLiU" pitchFamily="49" charset="-120"/>
              </a:rPr>
              <a:t>年度：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张存浩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1928—)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，我国高能化学激光研究的奠基人，分子反应动力学的奠基人。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76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2016</a:t>
            </a:r>
            <a:r>
              <a:rPr lang="zh-CN" altLang="en-US" sz="2400" dirty="0">
                <a:solidFill>
                  <a:srgbClr val="000000"/>
                </a:solidFill>
                <a:latin typeface="Calibri" pitchFamily="34" charset="0"/>
                <a:cs typeface="MingLiU" pitchFamily="49" charset="-120"/>
              </a:rPr>
              <a:t>年度：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屠呦呦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1930—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首先从中药青蒿中发现抗疟有效成分并成功提取的药学家。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MingLiU" pitchFamily="49" charset="-120"/>
            </a:endParaRPr>
          </a:p>
          <a:p>
            <a:pPr lvl="0" indent="276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                          </a:t>
            </a:r>
            <a:r>
              <a:rPr lang="zh-CN" altLang="en-US" sz="2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赵忠贤（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1941</a:t>
            </a:r>
            <a:r>
              <a:rPr lang="en-US" altLang="zh-CN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zh-CN" altLang="en-US" sz="2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），我国高温超导研究的奠基人之一。</a:t>
            </a:r>
            <a:endParaRPr lang="en-US" altLang="zh-CN" sz="240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MingLiU" pitchFamily="49" charset="-120"/>
            </a:endParaRPr>
          </a:p>
          <a:p>
            <a:pPr lvl="0" indent="276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     2017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年度：王泽山（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1935</a:t>
            </a:r>
            <a:r>
              <a:rPr lang="en-US" altLang="zh-CN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），火炸药专家，含能材料专家。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2011117" y="609428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</p:spTree>
    <p:extLst>
      <p:ext uri="{BB962C8B-B14F-4D97-AF65-F5344CB8AC3E}">
        <p14:creationId xmlns:p14="http://schemas.microsoft.com/office/powerpoint/2010/main" val="2798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5073" y="606875"/>
            <a:ext cx="437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800" b="1" dirty="0"/>
              <a:t>二、化学科学的主要特征</a:t>
            </a:r>
          </a:p>
        </p:txBody>
      </p:sp>
      <p:sp>
        <p:nvSpPr>
          <p:cNvPr id="3" name="矩形 2"/>
          <p:cNvSpPr/>
          <p:nvPr/>
        </p:nvSpPr>
        <p:spPr>
          <a:xfrm>
            <a:off x="1383944" y="1023895"/>
            <a:ext cx="876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化学的定义：</a:t>
            </a:r>
            <a:r>
              <a:rPr lang="zh-CN" altLang="zh-CN" sz="2400" dirty="0" smtClean="0"/>
              <a:t>化学是在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原子、分子</a:t>
            </a:r>
            <a:r>
              <a:rPr lang="zh-CN" altLang="zh-CN" sz="2400" dirty="0" smtClean="0"/>
              <a:t>水平上研究物质的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组成、结构、性质、转化及其应用</a:t>
            </a:r>
            <a:r>
              <a:rPr lang="zh-CN" altLang="zh-CN" sz="2400" dirty="0" smtClean="0"/>
              <a:t>的一门基础学科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383944" y="2126282"/>
            <a:ext cx="87776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特征：</a:t>
            </a:r>
            <a:r>
              <a:rPr lang="zh-CN" altLang="zh-CN" sz="2400" dirty="0" smtClean="0"/>
              <a:t>是从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宏观和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微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观</a:t>
            </a:r>
            <a:r>
              <a:rPr lang="zh-CN" altLang="en-US" sz="2400" dirty="0" smtClean="0"/>
              <a:t>两个角度</a:t>
            </a:r>
            <a:r>
              <a:rPr lang="zh-CN" altLang="zh-CN" sz="2400" dirty="0" smtClean="0"/>
              <a:t>认识物质、以符号形式</a:t>
            </a:r>
            <a:r>
              <a:rPr lang="zh-CN" altLang="en-US" sz="2400" dirty="0" smtClean="0"/>
              <a:t>表征</a:t>
            </a:r>
            <a:r>
              <a:rPr lang="zh-CN" altLang="zh-CN" sz="2400" dirty="0" smtClean="0"/>
              <a:t>物质、在不同层面上创造物质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369367" y="3363820"/>
            <a:ext cx="837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  <a:latin typeface="+mn-ea"/>
              </a:rPr>
              <a:t>、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现代化学已经发展成为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</a:rPr>
              <a:t>实验与理论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并重的学科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。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3944" y="4017036"/>
            <a:ext cx="558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化学</a:t>
            </a:r>
            <a:r>
              <a:rPr lang="zh-CN" altLang="en-US" sz="2400" dirty="0" smtClean="0"/>
              <a:t>科学</a:t>
            </a:r>
            <a:r>
              <a:rPr lang="zh-CN" altLang="zh-CN" sz="2400" dirty="0" smtClean="0"/>
              <a:t>是一门具有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创造性</a:t>
            </a:r>
            <a:r>
              <a:rPr lang="zh-CN" altLang="zh-CN" sz="2400" dirty="0" smtClean="0"/>
              <a:t>的</a:t>
            </a:r>
            <a:r>
              <a:rPr lang="zh-CN" altLang="en-US" sz="2400" dirty="0" smtClean="0"/>
              <a:t>科学</a:t>
            </a:r>
            <a:r>
              <a:rPr lang="zh-CN" altLang="zh-CN" sz="2400" dirty="0" smtClean="0"/>
              <a:t>。</a:t>
            </a:r>
            <a:endParaRPr lang="zh-CN" altLang="en-US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5073" y="4576071"/>
            <a:ext cx="437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三</a:t>
            </a:r>
            <a:r>
              <a:rPr lang="zh-CN" altLang="zh-CN" sz="2800" b="1" dirty="0" smtClean="0"/>
              <a:t>、</a:t>
            </a:r>
            <a:r>
              <a:rPr lang="zh-CN" altLang="zh-CN" sz="2800" b="1" dirty="0"/>
              <a:t>化学科学</a:t>
            </a:r>
            <a:r>
              <a:rPr lang="zh-CN" altLang="zh-CN" sz="2800" b="1" dirty="0" smtClean="0"/>
              <a:t>的</a:t>
            </a:r>
            <a:r>
              <a:rPr lang="zh-CN" altLang="en-US" sz="2800" b="1" dirty="0" smtClean="0"/>
              <a:t>探索空间</a:t>
            </a:r>
            <a:endParaRPr lang="zh-CN" altLang="zh-CN" sz="28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62575" y="5246900"/>
            <a:ext cx="317402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原有：                                        有机化学、无机化学、物理化学、分析化学、高分子化学</a:t>
            </a:r>
            <a:endParaRPr lang="zh-CN" altLang="en-US" dirty="0"/>
          </a:p>
        </p:txBody>
      </p:sp>
      <p:sp>
        <p:nvSpPr>
          <p:cNvPr id="10" name="左大括号 9"/>
          <p:cNvSpPr/>
          <p:nvPr/>
        </p:nvSpPr>
        <p:spPr>
          <a:xfrm>
            <a:off x="4991100" y="5034268"/>
            <a:ext cx="307731" cy="14503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10908" y="4973397"/>
            <a:ext cx="68931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资源与能源开发利用方面大显身手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推动材料科学发展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为解决环境问题提供有力保障，减少人类活动对环境的影响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为生命科学的发展作出更大贡献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大大提高信息科学的发展水平</a:t>
            </a:r>
            <a:endParaRPr lang="zh-CN" altLang="en-US" sz="2000" b="1" dirty="0"/>
          </a:p>
        </p:txBody>
      </p:sp>
      <p:sp>
        <p:nvSpPr>
          <p:cNvPr id="12" name="右箭头 11"/>
          <p:cNvSpPr/>
          <p:nvPr/>
        </p:nvSpPr>
        <p:spPr>
          <a:xfrm>
            <a:off x="3861394" y="5525236"/>
            <a:ext cx="1093630" cy="5275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基础上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684134" y="2133277"/>
            <a:ext cx="63711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</a:rPr>
              <a:t>观</a:t>
            </a:r>
            <a:r>
              <a:rPr lang="zh-CN" altLang="en-US" sz="2400" dirty="0">
                <a:latin typeface="宋体" pitchFamily="2" charset="-122"/>
              </a:rPr>
              <a:t>察，实验，分类，比较                                                  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953667" y="1594563"/>
            <a:ext cx="78443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latin typeface="Times New Roman" pitchFamily="18" charset="0"/>
              </a:rPr>
              <a:t>一、研究物质性质的基本方法</a:t>
            </a:r>
          </a:p>
        </p:txBody>
      </p:sp>
      <p:sp>
        <p:nvSpPr>
          <p:cNvPr id="11" name="矩形 10"/>
          <p:cNvSpPr/>
          <p:nvPr/>
        </p:nvSpPr>
        <p:spPr>
          <a:xfrm>
            <a:off x="953667" y="582912"/>
            <a:ext cx="5750293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第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节  研究物质性质的方法和程序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2392" y="2676627"/>
            <a:ext cx="9750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</a:rPr>
              <a:t>二、</a:t>
            </a:r>
            <a:r>
              <a:rPr lang="zh-CN" altLang="zh-CN" sz="2400" dirty="0" smtClean="0"/>
              <a:t>探究金属钠的性质——观察、实验、分类、比较方法的运用</a:t>
            </a:r>
            <a:endParaRPr lang="zh-CN" altLang="zh-CN" sz="2400" dirty="0"/>
          </a:p>
        </p:txBody>
      </p:sp>
      <p:graphicFrame>
        <p:nvGraphicFramePr>
          <p:cNvPr id="1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94832"/>
              </p:ext>
            </p:extLst>
          </p:nvPr>
        </p:nvGraphicFramePr>
        <p:xfrm>
          <a:off x="1287439" y="3958830"/>
          <a:ext cx="9405443" cy="2598005"/>
        </p:xfrm>
        <a:graphic>
          <a:graphicData uri="http://schemas.openxmlformats.org/drawingml/2006/table">
            <a:tbl>
              <a:tblPr/>
              <a:tblGrid>
                <a:gridCol w="1359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5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状态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颜色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硬度和密度的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相对大小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熔沸点的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相对高低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577522" y="5344457"/>
            <a:ext cx="8602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固体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3223993" y="5344457"/>
            <a:ext cx="11564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银白色</a:t>
            </a: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5596849" y="4862894"/>
            <a:ext cx="20720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宋体" pitchFamily="2" charset="-122"/>
              </a:rPr>
              <a:t>硬度很小；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宋体" pitchFamily="2" charset="-122"/>
              </a:rPr>
              <a:t>密度比水小，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宋体" pitchFamily="2" charset="-122"/>
              </a:rPr>
              <a:t>比煤油大  </a:t>
            </a: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8306012" y="5344457"/>
            <a:ext cx="20801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钠的熔沸点低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268748" y="3186922"/>
            <a:ext cx="902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钠</a:t>
            </a:r>
            <a:r>
              <a:rPr lang="zh-CN" altLang="en-US" sz="2400" dirty="0"/>
              <a:t>的物理性质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7004024" y="1787419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88798" y="679678"/>
            <a:ext cx="30060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</a:rPr>
              <a:t>、钠</a:t>
            </a:r>
            <a:r>
              <a:rPr lang="zh-CN" altLang="en-US" sz="2400" dirty="0">
                <a:latin typeface="宋体" pitchFamily="2" charset="-122"/>
              </a:rPr>
              <a:t>的化学性质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51699" y="1301978"/>
            <a:ext cx="4138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</a:rPr>
              <a:t>1</a:t>
            </a:r>
            <a:r>
              <a:rPr lang="zh-CN" altLang="en-US" sz="2400" dirty="0">
                <a:latin typeface="宋体" pitchFamily="2" charset="-122"/>
              </a:rPr>
              <a:t>）钠与水反应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197761" y="2243106"/>
            <a:ext cx="421778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</a:rPr>
              <a:t>2Na+2H</a:t>
            </a:r>
            <a:r>
              <a:rPr lang="en-US" altLang="zh-CN" sz="2400" baseline="-25000" dirty="0" smtClean="0">
                <a:latin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</a:rPr>
              <a:t>O</a:t>
            </a:r>
            <a:r>
              <a:rPr lang="en-US" altLang="zh-CN" sz="2400" dirty="0">
                <a:latin typeface="Times New Roman" pitchFamily="18" charset="0"/>
              </a:rPr>
              <a:t>====2NaOH+H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↑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50466" y="1846495"/>
            <a:ext cx="35509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浮、熔、游、响、红</a:t>
            </a:r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451699" y="2801064"/>
            <a:ext cx="31781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</a:rPr>
              <a:t>2</a:t>
            </a:r>
            <a:r>
              <a:rPr lang="zh-CN" altLang="en-US" sz="2400" dirty="0">
                <a:latin typeface="宋体" pitchFamily="2" charset="-122"/>
              </a:rPr>
              <a:t>）钠与氧气反应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256207" y="3413288"/>
            <a:ext cx="4051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4Na+O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==== 2Na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O</a:t>
            </a:r>
          </a:p>
        </p:txBody>
      </p: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6589782" y="3254737"/>
            <a:ext cx="4216400" cy="615930"/>
            <a:chOff x="5163" y="1534"/>
            <a:chExt cx="1909" cy="402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5163" y="1635"/>
              <a:ext cx="1909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2Na+O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  <a:r>
                <a:rPr lang="en-US" altLang="zh-CN" sz="2400" dirty="0">
                  <a:latin typeface="Times New Roman" pitchFamily="18" charset="0"/>
                </a:rPr>
                <a:t>  ====  Na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  <a:r>
                <a:rPr lang="en-US" altLang="zh-CN" sz="2400" dirty="0">
                  <a:latin typeface="Times New Roman" pitchFamily="18" charset="0"/>
                </a:rPr>
                <a:t>O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5771" y="1534"/>
              <a:ext cx="223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latin typeface="Times New Roman" pitchFamily="18" charset="0"/>
                </a:rPr>
                <a:t>△</a:t>
              </a:r>
              <a:endParaRPr lang="en-US" altLang="zh-CN" sz="2400" dirty="0">
                <a:latin typeface="Times New Roman" pitchFamily="18" charset="0"/>
              </a:endParaRPr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72308" y="5224042"/>
            <a:ext cx="30917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</a:rPr>
              <a:t>4</a:t>
            </a:r>
            <a:r>
              <a:rPr lang="zh-CN" altLang="en-US" sz="2400" dirty="0">
                <a:latin typeface="宋体" pitchFamily="2" charset="-122"/>
              </a:rPr>
              <a:t>）钠</a:t>
            </a:r>
            <a:r>
              <a:rPr lang="zh-CN" altLang="en-US" sz="2400" dirty="0" smtClean="0">
                <a:latin typeface="宋体" pitchFamily="2" charset="-122"/>
              </a:rPr>
              <a:t>与酸</a:t>
            </a:r>
            <a:r>
              <a:rPr lang="zh-CN" altLang="en-US" sz="2400" dirty="0">
                <a:latin typeface="宋体" pitchFamily="2" charset="-122"/>
              </a:rPr>
              <a:t>反应：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12016" y="5817540"/>
            <a:ext cx="69934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2Na+2HCl ==== 2NaCl+H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↑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468461" y="4025512"/>
            <a:ext cx="46828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</a:rPr>
              <a:t>3</a:t>
            </a:r>
            <a:r>
              <a:rPr lang="zh-CN" altLang="en-US" sz="2400" dirty="0">
                <a:latin typeface="宋体" pitchFamily="2" charset="-122"/>
              </a:rPr>
              <a:t>）钠与其它非金属单质反应</a:t>
            </a:r>
            <a:r>
              <a:rPr lang="en-US" altLang="zh-CN" sz="2400" dirty="0">
                <a:latin typeface="宋体" pitchFamily="2" charset="-122"/>
              </a:rPr>
              <a:t>:  </a:t>
            </a: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3250466" y="4569831"/>
            <a:ext cx="3221567" cy="581025"/>
            <a:chOff x="1356" y="2014"/>
            <a:chExt cx="1522" cy="366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026" y="2014"/>
              <a:ext cx="29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Times New Roman" pitchFamily="18" charset="0"/>
                </a:rPr>
                <a:t>点燃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356" y="2089"/>
              <a:ext cx="152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2Na+Cl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  <a:r>
                <a:rPr lang="en-US" altLang="zh-CN" sz="2400" dirty="0">
                  <a:latin typeface="Times New Roman" pitchFamily="18" charset="0"/>
                </a:rPr>
                <a:t>  ====  2NaCl  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utoUpdateAnimBg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87936" y="918709"/>
            <a:ext cx="33310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</a:rPr>
              <a:t>5</a:t>
            </a:r>
            <a:r>
              <a:rPr lang="zh-CN" altLang="en-US" sz="2400" dirty="0">
                <a:latin typeface="宋体" pitchFamily="2" charset="-122"/>
              </a:rPr>
              <a:t>）钠与盐溶液反应：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50814" y="1610859"/>
            <a:ext cx="4103669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2Na+2H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O====2NaOH+H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↑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50815" y="2339521"/>
            <a:ext cx="557878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2NaOH + CuSO</a:t>
            </a:r>
            <a:r>
              <a:rPr lang="en-US" altLang="zh-CN" sz="2400" baseline="-25000" dirty="0">
                <a:latin typeface="Times New Roman" pitchFamily="18" charset="0"/>
              </a:rPr>
              <a:t>4</a:t>
            </a:r>
            <a:r>
              <a:rPr lang="en-US" altLang="zh-CN" sz="2400" dirty="0">
                <a:latin typeface="Times New Roman" pitchFamily="18" charset="0"/>
              </a:rPr>
              <a:t>====Cu(OH)</a:t>
            </a:r>
            <a:r>
              <a:rPr lang="en-US" altLang="zh-CN" sz="2400" baseline="-25000" dirty="0">
                <a:latin typeface="Times New Roman" pitchFamily="18" charset="0"/>
              </a:rPr>
              <a:t>2 </a:t>
            </a:r>
            <a:r>
              <a:rPr lang="en-US" altLang="zh-CN" sz="2400" dirty="0">
                <a:latin typeface="Times New Roman" pitchFamily="18" charset="0"/>
              </a:rPr>
              <a:t>↓</a:t>
            </a:r>
            <a:r>
              <a:rPr lang="en-US" altLang="zh-CN" sz="2400" baseline="-25000" dirty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+Na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SO</a:t>
            </a:r>
            <a:r>
              <a:rPr lang="en-US" altLang="zh-CN" sz="2400" baseline="-25000" dirty="0">
                <a:latin typeface="Times New Roman" pitchFamily="18" charset="0"/>
              </a:rPr>
              <a:t>4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5231" y="3200044"/>
            <a:ext cx="19570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宋体" pitchFamily="2" charset="-122"/>
              </a:rPr>
              <a:t>3.</a:t>
            </a:r>
            <a:r>
              <a:rPr lang="zh-CN" altLang="en-US" sz="2400" dirty="0" smtClean="0">
                <a:latin typeface="宋体" pitchFamily="2" charset="-122"/>
              </a:rPr>
              <a:t>钠</a:t>
            </a:r>
            <a:r>
              <a:rPr lang="zh-CN" altLang="en-US" sz="2400" dirty="0">
                <a:latin typeface="宋体" pitchFamily="2" charset="-122"/>
              </a:rPr>
              <a:t>的用途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50814" y="3892194"/>
            <a:ext cx="65577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itchFamily="2" charset="-122"/>
              </a:rPr>
              <a:t>钠钾合金可用做原子反应堆的导热剂。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高压钠灯常用作路灯。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金属钠能用于某些金属的冶炼（不在溶液中）。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1660815" y="2154855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8991" y="6011440"/>
            <a:ext cx="4358304" cy="62865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2400" b="1" dirty="0" smtClean="0">
                <a:latin typeface="宋体" charset="-122"/>
              </a:rPr>
              <a:t>研究物质性质的基本程序图示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940215" y="1096038"/>
            <a:ext cx="2485101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观察物质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的外部特征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413118" y="3541482"/>
            <a:ext cx="1607980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实验和观察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36048" y="4887682"/>
            <a:ext cx="1822736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解释和结论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071942" y="1602604"/>
            <a:ext cx="205661" cy="665468"/>
          </a:xfrm>
          <a:prstGeom prst="downArrow">
            <a:avLst>
              <a:gd name="adj1" fmla="val 50000"/>
              <a:gd name="adj2" fmla="val 5299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825526" y="2783794"/>
            <a:ext cx="192617" cy="693738"/>
          </a:xfrm>
          <a:prstGeom prst="downArrow">
            <a:avLst>
              <a:gd name="adj1" fmla="val 50000"/>
              <a:gd name="adj2" fmla="val 12005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176356" y="4035646"/>
            <a:ext cx="207969" cy="801687"/>
          </a:xfrm>
          <a:prstGeom prst="downArrow">
            <a:avLst>
              <a:gd name="adj1" fmla="val 50000"/>
              <a:gd name="adj2" fmla="val 5743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flipV="1">
            <a:off x="6253650" y="2758394"/>
            <a:ext cx="154015" cy="719138"/>
          </a:xfrm>
          <a:prstGeom prst="downArrow">
            <a:avLst>
              <a:gd name="adj1" fmla="val 50000"/>
              <a:gd name="adj2" fmla="val 12445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828929" y="4483662"/>
            <a:ext cx="2291500" cy="122872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对实验现象进行分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析、综合、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推理，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得出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结论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8469722" y="4361364"/>
            <a:ext cx="2318791" cy="12461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运用比较的方法，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归纳总结一类物质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的共性和差异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8469722" y="3322750"/>
            <a:ext cx="2157169" cy="9112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发现特殊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现象，提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出新问题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201713" y="3807731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flipH="1" flipV="1">
            <a:off x="7133980" y="3657799"/>
            <a:ext cx="1132417" cy="134937"/>
          </a:xfrm>
          <a:prstGeom prst="rightArrow">
            <a:avLst>
              <a:gd name="adj1" fmla="val 50000"/>
              <a:gd name="adj2" fmla="val 15735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175575" y="2301194"/>
            <a:ext cx="1998391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预测物质的性质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5918662" y="2766116"/>
            <a:ext cx="177796" cy="752693"/>
          </a:xfrm>
          <a:prstGeom prst="downArrow">
            <a:avLst>
              <a:gd name="adj1" fmla="val 50000"/>
              <a:gd name="adj2" fmla="val 11194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7491115" y="1250025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621598" y="858889"/>
            <a:ext cx="2949718" cy="9112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物质的颜色、气味、存在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状态等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740" y="2820862"/>
            <a:ext cx="11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验证预测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84325" y="2824519"/>
            <a:ext cx="155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做出新的预测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62796" y="3292866"/>
            <a:ext cx="136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进一步研究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4223452" y="5041669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flipH="1" flipV="1">
            <a:off x="7264705" y="5030557"/>
            <a:ext cx="1132417" cy="134937"/>
          </a:xfrm>
          <a:prstGeom prst="rightArrow">
            <a:avLst>
              <a:gd name="adj1" fmla="val 50000"/>
              <a:gd name="adj2" fmla="val 15735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865549" y="1711962"/>
            <a:ext cx="2832911" cy="155032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可以运用分类的方法，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根据物质所属的类型或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利用有关反应规律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预测物质的性质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777056" y="2425213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3849" y="663842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宋体" charset="-122"/>
              </a:rPr>
              <a:t>三、研究物质性质的基本程序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403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/>
      <p:bldP spid="5128" grpId="0" animBg="1"/>
      <p:bldP spid="5129" grpId="0" animBg="1"/>
      <p:bldP spid="5132" grpId="0" animBg="1" autoUpdateAnimBg="0"/>
      <p:bldP spid="5133" grpId="0" animBg="1" autoUpdateAnimBg="0"/>
      <p:bldP spid="5134" grpId="0" animBg="1" autoUpdateAnimBg="0"/>
      <p:bldP spid="5135" grpId="0" animBg="1"/>
      <p:bldP spid="5136" grpId="0" animBg="1"/>
      <p:bldP spid="5140" grpId="0" animBg="1" autoUpdateAnimBg="0"/>
      <p:bldP spid="5142" grpId="0" animBg="1"/>
      <p:bldP spid="21" grpId="0" animBg="1"/>
      <p:bldP spid="22" grpId="0" animBg="1" autoUpdateAnimBg="0"/>
      <p:bldP spid="2" grpId="0"/>
      <p:bldP spid="24" grpId="0"/>
      <p:bldP spid="25" grpId="0"/>
      <p:bldP spid="26" grpId="0" animBg="1"/>
      <p:bldP spid="27" grpId="0" animBg="1"/>
      <p:bldP spid="28" grpId="0" animBg="1" autoUpdateAnimBg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8908" y="2936059"/>
            <a:ext cx="431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①与金属单质反应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3754" y="3866637"/>
            <a:ext cx="4705349" cy="627063"/>
            <a:chOff x="-95" y="362"/>
            <a:chExt cx="2223" cy="39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95" y="469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 smtClean="0">
                  <a:latin typeface="Times New Roman" pitchFamily="18" charset="0"/>
                </a:rPr>
                <a:t>2Fe </a:t>
              </a:r>
              <a:r>
                <a:rPr lang="en-US" altLang="zh-CN" sz="2400" dirty="0">
                  <a:latin typeface="Times New Roman" pitchFamily="18" charset="0"/>
                </a:rPr>
                <a:t>+ </a:t>
              </a:r>
              <a:r>
                <a:rPr lang="en-US" altLang="zh-CN" sz="2400" dirty="0" smtClean="0">
                  <a:latin typeface="Times New Roman" pitchFamily="18" charset="0"/>
                </a:rPr>
                <a:t>3Cl</a:t>
              </a:r>
              <a:r>
                <a:rPr lang="en-US" altLang="zh-CN" sz="2400" baseline="-25000" dirty="0" smtClean="0">
                  <a:latin typeface="Times New Roman" pitchFamily="18" charset="0"/>
                </a:rPr>
                <a:t>2  </a:t>
              </a:r>
              <a:r>
                <a:rPr lang="en-US" altLang="zh-CN" sz="2400" dirty="0">
                  <a:latin typeface="Times New Roman" pitchFamily="18" charset="0"/>
                </a:rPr>
                <a:t>==== </a:t>
              </a:r>
              <a:r>
                <a:rPr lang="en-US" altLang="zh-CN" sz="2400" dirty="0" smtClean="0">
                  <a:latin typeface="Times New Roman" pitchFamily="18" charset="0"/>
                </a:rPr>
                <a:t>2FeCl</a:t>
              </a:r>
              <a:r>
                <a:rPr lang="en-US" altLang="zh-CN" sz="2400" baseline="-25000" dirty="0" smtClean="0">
                  <a:latin typeface="Times New Roman" pitchFamily="18" charset="0"/>
                </a:rPr>
                <a:t>3</a:t>
              </a:r>
              <a:endParaRPr lang="en-US" altLang="zh-CN" sz="2400" baseline="-25000" dirty="0">
                <a:latin typeface="Times New Roman" pitchFamily="18" charset="0"/>
              </a:endParaRPr>
            </a:p>
          </p:txBody>
        </p:sp>
        <p:sp>
          <p:nvSpPr>
            <p:cNvPr id="24595" name="Text Box 5"/>
            <p:cNvSpPr txBox="1">
              <a:spLocks noChangeArrowheads="1"/>
            </p:cNvSpPr>
            <p:nvPr/>
          </p:nvSpPr>
          <p:spPr bwMode="auto">
            <a:xfrm>
              <a:off x="605" y="362"/>
              <a:ext cx="3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3754" y="4424197"/>
            <a:ext cx="3268555" cy="663575"/>
            <a:chOff x="-82" y="396"/>
            <a:chExt cx="2223" cy="418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-82" y="526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Cu + Cl</a:t>
              </a:r>
              <a:r>
                <a:rPr lang="en-US" altLang="zh-CN" sz="2400" baseline="-25000" dirty="0">
                  <a:latin typeface="Times New Roman" pitchFamily="18" charset="0"/>
                </a:rPr>
                <a:t>2   </a:t>
              </a:r>
              <a:r>
                <a:rPr lang="en-US" altLang="zh-CN" sz="2400" dirty="0">
                  <a:latin typeface="Times New Roman" pitchFamily="18" charset="0"/>
                </a:rPr>
                <a:t>==== CuCl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11" y="396"/>
              <a:ext cx="6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imes New Roman" pitchFamily="18" charset="0"/>
                </a:rPr>
                <a:t>  </a:t>
              </a:r>
              <a:r>
                <a:rPr lang="zh-CN" altLang="en-US" sz="2000" dirty="0"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3754" y="5626976"/>
            <a:ext cx="3360926" cy="625480"/>
            <a:chOff x="-127" y="248"/>
            <a:chExt cx="2223" cy="394"/>
          </a:xfrm>
        </p:grpSpPr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-127" y="354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H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  <a:r>
                <a:rPr lang="en-US" altLang="zh-CN" sz="2400" dirty="0">
                  <a:latin typeface="Times New Roman" pitchFamily="18" charset="0"/>
                </a:rPr>
                <a:t>  +   Cl</a:t>
              </a:r>
              <a:r>
                <a:rPr lang="en-US" altLang="zh-CN" sz="2400" baseline="-25000" dirty="0">
                  <a:latin typeface="Times New Roman" pitchFamily="18" charset="0"/>
                </a:rPr>
                <a:t>2  </a:t>
              </a:r>
              <a:r>
                <a:rPr lang="en-US" altLang="zh-CN" sz="2400" dirty="0">
                  <a:latin typeface="Times New Roman" pitchFamily="18" charset="0"/>
                </a:rPr>
                <a:t>==== 2HCl</a:t>
              </a:r>
              <a:endParaRPr lang="en-US" altLang="zh-CN" sz="2400" baseline="-25000" dirty="0">
                <a:latin typeface="Times New Roman" pitchFamily="18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830" y="248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5583" y="3338144"/>
            <a:ext cx="5977467" cy="628650"/>
            <a:chOff x="299" y="-1269"/>
            <a:chExt cx="2223" cy="396"/>
          </a:xfrm>
        </p:grpSpPr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299" y="-1161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2Na  + Cl</a:t>
              </a:r>
              <a:r>
                <a:rPr lang="en-US" altLang="zh-CN" sz="2400" baseline="-25000" dirty="0">
                  <a:latin typeface="Times New Roman" pitchFamily="18" charset="0"/>
                </a:rPr>
                <a:t>2 </a:t>
              </a:r>
              <a:r>
                <a:rPr lang="en-US" altLang="zh-CN" sz="2400" baseline="-25000" dirty="0" smtClean="0">
                  <a:latin typeface="Times New Roman" pitchFamily="18" charset="0"/>
                </a:rPr>
                <a:t> </a:t>
              </a:r>
              <a:r>
                <a:rPr lang="en-US" altLang="zh-CN" sz="2400" dirty="0">
                  <a:latin typeface="Times New Roman" pitchFamily="18" charset="0"/>
                </a:rPr>
                <a:t>==== </a:t>
              </a:r>
              <a:r>
                <a:rPr lang="en-US" altLang="zh-CN" sz="2400" dirty="0" smtClean="0">
                  <a:latin typeface="Times New Roman" pitchFamily="18" charset="0"/>
                </a:rPr>
                <a:t>2NaCl</a:t>
              </a:r>
              <a:endParaRPr lang="en-US" altLang="zh-CN" sz="2400" baseline="-25000" dirty="0">
                <a:latin typeface="Times New Roman" pitchFamily="18" charset="0"/>
              </a:endParaRPr>
            </a:p>
          </p:txBody>
        </p:sp>
        <p:sp>
          <p:nvSpPr>
            <p:cNvPr id="24589" name="Text Box 14"/>
            <p:cNvSpPr txBox="1">
              <a:spLocks noChangeArrowheads="1"/>
            </p:cNvSpPr>
            <p:nvPr/>
          </p:nvSpPr>
          <p:spPr bwMode="auto">
            <a:xfrm>
              <a:off x="848" y="-126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Times New Roman" pitchFamily="18" charset="0"/>
                </a:rPr>
                <a:t>点燃</a:t>
              </a: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655971" y="4031882"/>
            <a:ext cx="14690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棕红色烟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655971" y="4630572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棕黄色烟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936425" y="3506246"/>
            <a:ext cx="933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白烟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506709" y="5773106"/>
            <a:ext cx="17932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苍白色火焰</a:t>
            </a:r>
          </a:p>
        </p:txBody>
      </p:sp>
      <p:sp>
        <p:nvSpPr>
          <p:cNvPr id="24587" name="Rectangle 19"/>
          <p:cNvSpPr>
            <a:spLocks noChangeArrowheads="1"/>
          </p:cNvSpPr>
          <p:nvPr/>
        </p:nvSpPr>
        <p:spPr bwMode="auto">
          <a:xfrm>
            <a:off x="242167" y="2324949"/>
            <a:ext cx="62208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Times New Roman" pitchFamily="18" charset="0"/>
              </a:rPr>
              <a:t>（</a:t>
            </a:r>
            <a:r>
              <a:rPr lang="en-US" altLang="zh-CN" sz="2400" dirty="0" smtClean="0">
                <a:latin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</a:rPr>
              <a:t>）氯气</a:t>
            </a:r>
            <a:r>
              <a:rPr lang="zh-CN" altLang="en-US" sz="2400" dirty="0">
                <a:latin typeface="Times New Roman" pitchFamily="18" charset="0"/>
              </a:rPr>
              <a:t>的化学性质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25863" y="5205363"/>
            <a:ext cx="431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②与</a:t>
            </a:r>
            <a:r>
              <a:rPr lang="zh-CN" altLang="en-US" sz="2400" dirty="0">
                <a:latin typeface="Times New Roman" pitchFamily="18" charset="0"/>
              </a:rPr>
              <a:t>金属单质反应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14647" y="668375"/>
            <a:ext cx="3015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氯气</a:t>
            </a:r>
            <a:r>
              <a:rPr lang="zh-CN" altLang="en-US" sz="2400" b="1" dirty="0">
                <a:latin typeface="Times New Roman" pitchFamily="18" charset="0"/>
              </a:rPr>
              <a:t>的性质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00674" y="1734632"/>
            <a:ext cx="10747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常温常压下是一种黄绿色</a:t>
            </a:r>
            <a:r>
              <a:rPr lang="zh-CN" altLang="en-US" sz="2400" dirty="0">
                <a:latin typeface="+mn-ea"/>
              </a:rPr>
              <a:t>气体,</a:t>
            </a:r>
            <a:r>
              <a:rPr lang="zh-CN" altLang="en-US" sz="2400" dirty="0" smtClean="0">
                <a:latin typeface="+mn-ea"/>
              </a:rPr>
              <a:t>有强烈的刺激性</a:t>
            </a:r>
            <a:r>
              <a:rPr lang="zh-CN" altLang="en-US" sz="2400" dirty="0">
                <a:latin typeface="+mn-ea"/>
              </a:rPr>
              <a:t>气味,密度比空气大,易液化。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42167" y="1188513"/>
            <a:ext cx="3188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（</a:t>
            </a:r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）</a:t>
            </a:r>
            <a:r>
              <a:rPr lang="zh-CN" sz="2400" dirty="0" smtClean="0">
                <a:latin typeface="+mn-ea"/>
              </a:rPr>
              <a:t>氯气</a:t>
            </a:r>
            <a:r>
              <a:rPr lang="zh-CN" sz="2400" dirty="0">
                <a:latin typeface="+mn-ea"/>
              </a:rPr>
              <a:t>的物理性质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589403" y="4092937"/>
            <a:ext cx="19914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宋体" charset="-122"/>
              </a:rPr>
              <a:t>④</a:t>
            </a:r>
            <a:r>
              <a:rPr lang="zh-CN" altLang="en-US" sz="2400" dirty="0" smtClean="0">
                <a:latin typeface="Times New Roman" pitchFamily="18" charset="0"/>
              </a:rPr>
              <a:t>与</a:t>
            </a:r>
            <a:r>
              <a:rPr lang="zh-CN" altLang="en-US" sz="2400" dirty="0">
                <a:latin typeface="Times New Roman" pitchFamily="18" charset="0"/>
              </a:rPr>
              <a:t>碱反应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589403" y="4651974"/>
            <a:ext cx="58213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Cl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 + 2NaOH ==== NaCl + NaClO + 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O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239351" y="5315906"/>
            <a:ext cx="678871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2Cl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 + 2Ca(OH)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 ==== CaCl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 + Ca(ClO)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 + 2H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O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616341" y="3001515"/>
            <a:ext cx="19376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③与</a:t>
            </a:r>
            <a:r>
              <a:rPr lang="zh-CN" altLang="en-US" sz="2400" dirty="0">
                <a:latin typeface="Times New Roman" pitchFamily="18" charset="0"/>
              </a:rPr>
              <a:t>水反应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616341" y="3475809"/>
            <a:ext cx="4566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Cl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 + H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O ==== HCl + HClO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91" grpId="0" autoUpdateAnimBg="0"/>
      <p:bldP spid="24592" grpId="0" autoUpdateAnimBg="0"/>
      <p:bldP spid="24593" grpId="0" autoUpdateAnimBg="0"/>
      <p:bldP spid="24594" grpId="0" autoUpdateAnimBg="0"/>
      <p:bldP spid="24587" grpId="0"/>
      <p:bldP spid="20" grpId="0"/>
      <p:bldP spid="22" grpId="0"/>
      <p:bldP spid="23" grpId="0"/>
      <p:bldP spid="24" grpId="0"/>
      <p:bldP spid="25" grpId="0" autoUpdateAnimBg="0"/>
      <p:bldP spid="26" grpId="0" autoUpdateAnimBg="0"/>
      <p:bldP spid="27" grpId="0"/>
      <p:bldP spid="2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1265</Words>
  <Application>Microsoft Office PowerPoint</Application>
  <PresentationFormat>宽屏</PresentationFormat>
  <Paragraphs>175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MingLiU</vt:lpstr>
      <vt:lpstr>新細明體</vt:lpstr>
      <vt:lpstr>黑体</vt:lpstr>
      <vt:lpstr>宋体</vt:lpstr>
      <vt:lpstr>Arial</vt:lpstr>
      <vt:lpstr>Calibri</vt:lpstr>
      <vt:lpstr>Tahoma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研究物质性质的基本程序图示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五、物质的量浓度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218</cp:revision>
  <dcterms:created xsi:type="dcterms:W3CDTF">2019-01-12T04:39:00Z</dcterms:created>
  <dcterms:modified xsi:type="dcterms:W3CDTF">2019-09-16T02:12:54Z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