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9" r:id="rId3"/>
    <p:sldId id="672" r:id="rId4"/>
    <p:sldId id="617" r:id="rId5"/>
    <p:sldId id="618" r:id="rId6"/>
    <p:sldId id="619" r:id="rId7"/>
    <p:sldId id="620" r:id="rId9"/>
    <p:sldId id="609" r:id="rId10"/>
    <p:sldId id="622" r:id="rId11"/>
    <p:sldId id="623" r:id="rId12"/>
    <p:sldId id="624" r:id="rId13"/>
    <p:sldId id="625" r:id="rId14"/>
    <p:sldId id="626" r:id="rId15"/>
    <p:sldId id="612" r:id="rId16"/>
    <p:sldId id="627" r:id="rId17"/>
    <p:sldId id="628" r:id="rId18"/>
    <p:sldId id="629" r:id="rId19"/>
    <p:sldId id="610" r:id="rId20"/>
    <p:sldId id="653" r:id="rId21"/>
    <p:sldId id="652" r:id="rId22"/>
  </p:sldIdLst>
  <p:sldSz cx="12192000" cy="6858000"/>
  <p:notesSz cx="7103745" cy="1023429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9.wmf"/><Relationship Id="rId6" Type="http://schemas.openxmlformats.org/officeDocument/2006/relationships/image" Target="../media/image13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image" Target="../media/image33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3" Type="http://schemas.openxmlformats.org/officeDocument/2006/relationships/image" Target="../media/image48.wmf"/><Relationship Id="rId22" Type="http://schemas.openxmlformats.org/officeDocument/2006/relationships/image" Target="../media/image47.wmf"/><Relationship Id="rId21" Type="http://schemas.openxmlformats.org/officeDocument/2006/relationships/image" Target="../media/image46.wmf"/><Relationship Id="rId20" Type="http://schemas.openxmlformats.org/officeDocument/2006/relationships/image" Target="../media/image45.wmf"/><Relationship Id="rId2" Type="http://schemas.openxmlformats.org/officeDocument/2006/relationships/image" Target="../media/image27.wmf"/><Relationship Id="rId19" Type="http://schemas.openxmlformats.org/officeDocument/2006/relationships/image" Target="../media/image44.wmf"/><Relationship Id="rId18" Type="http://schemas.openxmlformats.org/officeDocument/2006/relationships/image" Target="../media/image43.wmf"/><Relationship Id="rId17" Type="http://schemas.openxmlformats.org/officeDocument/2006/relationships/image" Target="../media/image42.wmf"/><Relationship Id="rId16" Type="http://schemas.openxmlformats.org/officeDocument/2006/relationships/image" Target="../media/image41.wmf"/><Relationship Id="rId15" Type="http://schemas.openxmlformats.org/officeDocument/2006/relationships/image" Target="../media/image40.wmf"/><Relationship Id="rId14" Type="http://schemas.openxmlformats.org/officeDocument/2006/relationships/image" Target="../media/image39.wmf"/><Relationship Id="rId13" Type="http://schemas.openxmlformats.org/officeDocument/2006/relationships/image" Target="../media/image38.wmf"/><Relationship Id="rId12" Type="http://schemas.openxmlformats.org/officeDocument/2006/relationships/image" Target="../media/image37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image" Target="../media/image31.wmf"/><Relationship Id="rId7" Type="http://schemas.openxmlformats.org/officeDocument/2006/relationships/image" Target="../media/image32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wmf"/><Relationship Id="rId8" Type="http://schemas.openxmlformats.org/officeDocument/2006/relationships/image" Target="../media/image59.wmf"/><Relationship Id="rId7" Type="http://schemas.openxmlformats.org/officeDocument/2006/relationships/image" Target="../media/image58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0" Type="http://schemas.openxmlformats.org/officeDocument/2006/relationships/image" Target="../media/image61.wmf"/><Relationship Id="rId1" Type="http://schemas.openxmlformats.org/officeDocument/2006/relationships/image" Target="../media/image5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156 26,'2'1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708 372,'102'38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982 483,'3'1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699 127,'-124'156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378 136,'137'128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364 267,'242'500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1001 305,'-365'-185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643 146,'9'260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450 235,'-342'-235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572 33,'0'-2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623 13,'-34'-5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0 0,'23'0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1255 474,'-181'293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570 0,'-6'3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510 0,'-174'93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1040 62,'-8'0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1080 27,'-1'0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983 33,'-4'4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415 229,'-1'0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428 144,'2'2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499 47,'-43'1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100 38,'29'32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105 16,'4'0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198 31,'-22'3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137 55,'-137'57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920 206,'20'17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911 222,'-1'4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10-17T21:40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  <inkml:brushProperty name="ignorePressure" value="0"/>
    </inkml:brush>
  </inkml:definitions>
  <inkml:trace contextRef="#ctx0" brushRef="#br0">451 227,'221'186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205825"/>
          <p:cNvSpPr>
            <a:spLocks noRot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7170" name="文本占位符 205826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/>
          <a:lstStyle/>
          <a:p>
            <a:pPr lvl="0"/>
            <a:endParaRPr lang="zh-CN" altLang="zh-CN"/>
          </a:p>
        </p:txBody>
      </p:sp>
      <p:sp>
        <p:nvSpPr>
          <p:cNvPr id="7171" name="灯片编号占位符 1"/>
          <p:cNvSpPr/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oleObject" Target="../embeddings/oleObject52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26.wmf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.xml"/><Relationship Id="rId2" Type="http://schemas.openxmlformats.org/officeDocument/2006/relationships/image" Target="../media/image49.wmf"/><Relationship Id="rId19" Type="http://schemas.openxmlformats.org/officeDocument/2006/relationships/image" Target="../media/image33.wmf"/><Relationship Id="rId18" Type="http://schemas.openxmlformats.org/officeDocument/2006/relationships/oleObject" Target="../embeddings/oleObject57.bin"/><Relationship Id="rId17" Type="http://schemas.openxmlformats.org/officeDocument/2006/relationships/image" Target="../media/image31.wmf"/><Relationship Id="rId16" Type="http://schemas.openxmlformats.org/officeDocument/2006/relationships/oleObject" Target="../embeddings/oleObject56.bin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55.bin"/><Relationship Id="rId13" Type="http://schemas.openxmlformats.org/officeDocument/2006/relationships/image" Target="../media/image30.wmf"/><Relationship Id="rId12" Type="http://schemas.openxmlformats.org/officeDocument/2006/relationships/oleObject" Target="../embeddings/oleObject54.bin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53.bin"/><Relationship Id="rId1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58.bin"/><Relationship Id="rId1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26.wmf"/><Relationship Id="rId1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62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3.wmf"/><Relationship Id="rId3" Type="http://schemas.openxmlformats.org/officeDocument/2006/relationships/oleObject" Target="../embeddings/oleObject60.bin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1.wmf"/><Relationship Id="rId2" Type="http://schemas.openxmlformats.org/officeDocument/2006/relationships/image" Target="../media/image52.wmf"/><Relationship Id="rId19" Type="http://schemas.openxmlformats.org/officeDocument/2006/relationships/oleObject" Target="../embeddings/oleObject68.bin"/><Relationship Id="rId18" Type="http://schemas.openxmlformats.org/officeDocument/2006/relationships/image" Target="../media/image60.wmf"/><Relationship Id="rId17" Type="http://schemas.openxmlformats.org/officeDocument/2006/relationships/oleObject" Target="../embeddings/oleObject67.bin"/><Relationship Id="rId16" Type="http://schemas.openxmlformats.org/officeDocument/2006/relationships/image" Target="../media/image59.wmf"/><Relationship Id="rId15" Type="http://schemas.openxmlformats.org/officeDocument/2006/relationships/oleObject" Target="../embeddings/oleObject66.bin"/><Relationship Id="rId14" Type="http://schemas.openxmlformats.org/officeDocument/2006/relationships/image" Target="../media/image58.wmf"/><Relationship Id="rId13" Type="http://schemas.openxmlformats.org/officeDocument/2006/relationships/oleObject" Target="../embeddings/oleObject65.bin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64.bin"/><Relationship Id="rId10" Type="http://schemas.openxmlformats.org/officeDocument/2006/relationships/image" Target="../media/image56.wmf"/><Relationship Id="rId1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5.wmf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0.bin"/><Relationship Id="rId3" Type="http://schemas.openxmlformats.org/officeDocument/2006/relationships/image" Target="../media/image63.GIF"/><Relationship Id="rId2" Type="http://schemas.openxmlformats.org/officeDocument/2006/relationships/image" Target="../media/image62.wmf"/><Relationship Id="rId1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69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73.bin"/><Relationship Id="rId23" Type="http://schemas.openxmlformats.org/officeDocument/2006/relationships/vmlDrawing" Target="../drawings/vmlDrawing1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75.png"/><Relationship Id="rId20" Type="http://schemas.openxmlformats.org/officeDocument/2006/relationships/customXml" Target="../ink/ink6.xml"/><Relationship Id="rId2" Type="http://schemas.openxmlformats.org/officeDocument/2006/relationships/image" Target="../media/image66.wmf"/><Relationship Id="rId19" Type="http://schemas.openxmlformats.org/officeDocument/2006/relationships/image" Target="../media/image74.png"/><Relationship Id="rId18" Type="http://schemas.openxmlformats.org/officeDocument/2006/relationships/customXml" Target="../ink/ink5.xml"/><Relationship Id="rId17" Type="http://schemas.openxmlformats.org/officeDocument/2006/relationships/image" Target="../media/image73.png"/><Relationship Id="rId16" Type="http://schemas.openxmlformats.org/officeDocument/2006/relationships/customXml" Target="../ink/ink4.xml"/><Relationship Id="rId15" Type="http://schemas.openxmlformats.org/officeDocument/2006/relationships/image" Target="../media/image72.png"/><Relationship Id="rId14" Type="http://schemas.openxmlformats.org/officeDocument/2006/relationships/customXml" Target="../ink/ink3.xml"/><Relationship Id="rId13" Type="http://schemas.openxmlformats.org/officeDocument/2006/relationships/image" Target="../media/image71.png"/><Relationship Id="rId12" Type="http://schemas.openxmlformats.org/officeDocument/2006/relationships/customXml" Target="../ink/ink2.xml"/><Relationship Id="rId11" Type="http://schemas.openxmlformats.org/officeDocument/2006/relationships/image" Target="../media/image70.png"/><Relationship Id="rId10" Type="http://schemas.openxmlformats.org/officeDocument/2006/relationships/customXml" Target="../ink/ink1.xml"/><Relationship Id="rId1" Type="http://schemas.openxmlformats.org/officeDocument/2006/relationships/oleObject" Target="../embeddings/oleObject72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8" Type="http://schemas.openxmlformats.org/officeDocument/2006/relationships/image" Target="../media/image79.wmf"/><Relationship Id="rId7" Type="http://schemas.openxmlformats.org/officeDocument/2006/relationships/oleObject" Target="../embeddings/oleObject79.bin"/><Relationship Id="rId60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59" Type="http://schemas.openxmlformats.org/officeDocument/2006/relationships/slideLayout" Target="../slideLayouts/slideLayout2.xml"/><Relationship Id="rId58" Type="http://schemas.openxmlformats.org/officeDocument/2006/relationships/image" Target="../media/image102.png"/><Relationship Id="rId57" Type="http://schemas.openxmlformats.org/officeDocument/2006/relationships/customXml" Target="../ink/ink27.xml"/><Relationship Id="rId56" Type="http://schemas.openxmlformats.org/officeDocument/2006/relationships/customXml" Target="../ink/ink26.xml"/><Relationship Id="rId55" Type="http://schemas.openxmlformats.org/officeDocument/2006/relationships/image" Target="../media/image101.png"/><Relationship Id="rId54" Type="http://schemas.openxmlformats.org/officeDocument/2006/relationships/customXml" Target="../ink/ink25.xml"/><Relationship Id="rId53" Type="http://schemas.openxmlformats.org/officeDocument/2006/relationships/image" Target="../media/image100.png"/><Relationship Id="rId52" Type="http://schemas.openxmlformats.org/officeDocument/2006/relationships/customXml" Target="../ink/ink24.xml"/><Relationship Id="rId51" Type="http://schemas.openxmlformats.org/officeDocument/2006/relationships/image" Target="../media/image99.png"/><Relationship Id="rId50" Type="http://schemas.openxmlformats.org/officeDocument/2006/relationships/customXml" Target="../ink/ink23.xml"/><Relationship Id="rId5" Type="http://schemas.openxmlformats.org/officeDocument/2006/relationships/oleObject" Target="../embeddings/oleObject78.bin"/><Relationship Id="rId49" Type="http://schemas.openxmlformats.org/officeDocument/2006/relationships/image" Target="../media/image98.png"/><Relationship Id="rId48" Type="http://schemas.openxmlformats.org/officeDocument/2006/relationships/customXml" Target="../ink/ink22.xml"/><Relationship Id="rId47" Type="http://schemas.openxmlformats.org/officeDocument/2006/relationships/image" Target="../media/image97.png"/><Relationship Id="rId46" Type="http://schemas.openxmlformats.org/officeDocument/2006/relationships/customXml" Target="../ink/ink21.xml"/><Relationship Id="rId45" Type="http://schemas.openxmlformats.org/officeDocument/2006/relationships/image" Target="../media/image96.png"/><Relationship Id="rId44" Type="http://schemas.openxmlformats.org/officeDocument/2006/relationships/customXml" Target="../ink/ink20.xml"/><Relationship Id="rId43" Type="http://schemas.openxmlformats.org/officeDocument/2006/relationships/image" Target="../media/image95.png"/><Relationship Id="rId42" Type="http://schemas.openxmlformats.org/officeDocument/2006/relationships/customXml" Target="../ink/ink19.xml"/><Relationship Id="rId41" Type="http://schemas.openxmlformats.org/officeDocument/2006/relationships/image" Target="../media/image94.png"/><Relationship Id="rId40" Type="http://schemas.openxmlformats.org/officeDocument/2006/relationships/customXml" Target="../ink/ink18.xml"/><Relationship Id="rId4" Type="http://schemas.openxmlformats.org/officeDocument/2006/relationships/image" Target="../media/image77.wmf"/><Relationship Id="rId39" Type="http://schemas.openxmlformats.org/officeDocument/2006/relationships/image" Target="../media/image93.png"/><Relationship Id="rId38" Type="http://schemas.openxmlformats.org/officeDocument/2006/relationships/customXml" Target="../ink/ink17.xml"/><Relationship Id="rId37" Type="http://schemas.openxmlformats.org/officeDocument/2006/relationships/image" Target="../media/image92.png"/><Relationship Id="rId36" Type="http://schemas.openxmlformats.org/officeDocument/2006/relationships/customXml" Target="../ink/ink16.xml"/><Relationship Id="rId35" Type="http://schemas.openxmlformats.org/officeDocument/2006/relationships/image" Target="../media/image91.png"/><Relationship Id="rId34" Type="http://schemas.openxmlformats.org/officeDocument/2006/relationships/customXml" Target="../ink/ink15.xml"/><Relationship Id="rId33" Type="http://schemas.openxmlformats.org/officeDocument/2006/relationships/image" Target="../media/image90.png"/><Relationship Id="rId32" Type="http://schemas.openxmlformats.org/officeDocument/2006/relationships/customXml" Target="../ink/ink14.xml"/><Relationship Id="rId31" Type="http://schemas.openxmlformats.org/officeDocument/2006/relationships/image" Target="../media/image89.png"/><Relationship Id="rId30" Type="http://schemas.openxmlformats.org/officeDocument/2006/relationships/customXml" Target="../ink/ink13.xml"/><Relationship Id="rId3" Type="http://schemas.openxmlformats.org/officeDocument/2006/relationships/oleObject" Target="../embeddings/oleObject77.bin"/><Relationship Id="rId29" Type="http://schemas.openxmlformats.org/officeDocument/2006/relationships/image" Target="../media/image88.png"/><Relationship Id="rId28" Type="http://schemas.openxmlformats.org/officeDocument/2006/relationships/customXml" Target="../ink/ink12.xml"/><Relationship Id="rId27" Type="http://schemas.openxmlformats.org/officeDocument/2006/relationships/image" Target="../media/image87.png"/><Relationship Id="rId26" Type="http://schemas.openxmlformats.org/officeDocument/2006/relationships/customXml" Target="../ink/ink11.xml"/><Relationship Id="rId25" Type="http://schemas.openxmlformats.org/officeDocument/2006/relationships/image" Target="../media/image86.png"/><Relationship Id="rId24" Type="http://schemas.openxmlformats.org/officeDocument/2006/relationships/customXml" Target="../ink/ink10.xml"/><Relationship Id="rId23" Type="http://schemas.openxmlformats.org/officeDocument/2006/relationships/image" Target="../media/image85.png"/><Relationship Id="rId22" Type="http://schemas.openxmlformats.org/officeDocument/2006/relationships/customXml" Target="../ink/ink9.xml"/><Relationship Id="rId21" Type="http://schemas.openxmlformats.org/officeDocument/2006/relationships/image" Target="../media/image84.png"/><Relationship Id="rId20" Type="http://schemas.openxmlformats.org/officeDocument/2006/relationships/customXml" Target="../ink/ink8.xml"/><Relationship Id="rId2" Type="http://schemas.openxmlformats.org/officeDocument/2006/relationships/image" Target="../media/image76.wmf"/><Relationship Id="rId19" Type="http://schemas.openxmlformats.org/officeDocument/2006/relationships/image" Target="../media/image83.png"/><Relationship Id="rId18" Type="http://schemas.openxmlformats.org/officeDocument/2006/relationships/customXml" Target="../ink/ink7.xml"/><Relationship Id="rId17" Type="http://schemas.openxmlformats.org/officeDocument/2006/relationships/tags" Target="../tags/tag5.xml"/><Relationship Id="rId16" Type="http://schemas.openxmlformats.org/officeDocument/2006/relationships/oleObject" Target="../embeddings/oleObject84.bin"/><Relationship Id="rId15" Type="http://schemas.openxmlformats.org/officeDocument/2006/relationships/oleObject" Target="../embeddings/oleObject83.bin"/><Relationship Id="rId14" Type="http://schemas.openxmlformats.org/officeDocument/2006/relationships/image" Target="../media/image82.wmf"/><Relationship Id="rId13" Type="http://schemas.openxmlformats.org/officeDocument/2006/relationships/oleObject" Target="../embeddings/oleObject82.bin"/><Relationship Id="rId12" Type="http://schemas.openxmlformats.org/officeDocument/2006/relationships/image" Target="../media/image81.wmf"/><Relationship Id="rId11" Type="http://schemas.openxmlformats.org/officeDocument/2006/relationships/oleObject" Target="../embeddings/oleObject81.bin"/><Relationship Id="rId10" Type="http://schemas.openxmlformats.org/officeDocument/2006/relationships/image" Target="../media/image80.wmf"/><Relationship Id="rId1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customXml" Target="../ink/ink28.xml"/><Relationship Id="rId7" Type="http://schemas.openxmlformats.org/officeDocument/2006/relationships/oleObject" Target="../embeddings/oleObject88.bin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103.wmf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08.png"/><Relationship Id="rId1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5" Type="http://schemas.openxmlformats.org/officeDocument/2006/relationships/hyperlink" Target="&#20960;&#20309;&#30011;&#26495;5.01&#21333;&#25991;&#20214;&#21152;&#36895;&#29256;.exe" TargetMode="External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oleObject" Target="../embeddings/oleObject9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7.wmf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7.xml"/><Relationship Id="rId17" Type="http://schemas.openxmlformats.org/officeDocument/2006/relationships/oleObject" Target="../embeddings/oleObject14.bin"/><Relationship Id="rId16" Type="http://schemas.openxmlformats.org/officeDocument/2006/relationships/image" Target="../media/image13.wmf"/><Relationship Id="rId15" Type="http://schemas.openxmlformats.org/officeDocument/2006/relationships/oleObject" Target="../embeddings/oleObject13.bin"/><Relationship Id="rId14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4.wmf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25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0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29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wmf"/><Relationship Id="rId49" Type="http://schemas.openxmlformats.org/officeDocument/2006/relationships/vmlDrawing" Target="../drawings/vmlDrawing6.vml"/><Relationship Id="rId48" Type="http://schemas.openxmlformats.org/officeDocument/2006/relationships/slideLayout" Target="../slideLayouts/slideLayout7.xml"/><Relationship Id="rId47" Type="http://schemas.openxmlformats.org/officeDocument/2006/relationships/image" Target="../media/image48.wmf"/><Relationship Id="rId46" Type="http://schemas.openxmlformats.org/officeDocument/2006/relationships/oleObject" Target="../embeddings/oleObject48.bin"/><Relationship Id="rId45" Type="http://schemas.openxmlformats.org/officeDocument/2006/relationships/image" Target="../media/image47.wmf"/><Relationship Id="rId44" Type="http://schemas.openxmlformats.org/officeDocument/2006/relationships/oleObject" Target="../embeddings/oleObject47.bin"/><Relationship Id="rId43" Type="http://schemas.openxmlformats.org/officeDocument/2006/relationships/image" Target="../media/image46.wmf"/><Relationship Id="rId42" Type="http://schemas.openxmlformats.org/officeDocument/2006/relationships/oleObject" Target="../embeddings/oleObject46.bin"/><Relationship Id="rId41" Type="http://schemas.openxmlformats.org/officeDocument/2006/relationships/image" Target="../media/image45.wmf"/><Relationship Id="rId40" Type="http://schemas.openxmlformats.org/officeDocument/2006/relationships/oleObject" Target="../embeddings/oleObject45.bin"/><Relationship Id="rId4" Type="http://schemas.openxmlformats.org/officeDocument/2006/relationships/oleObject" Target="../embeddings/oleObject27.bin"/><Relationship Id="rId39" Type="http://schemas.openxmlformats.org/officeDocument/2006/relationships/image" Target="../media/image44.wmf"/><Relationship Id="rId38" Type="http://schemas.openxmlformats.org/officeDocument/2006/relationships/oleObject" Target="../embeddings/oleObject44.bin"/><Relationship Id="rId37" Type="http://schemas.openxmlformats.org/officeDocument/2006/relationships/image" Target="../media/image43.wmf"/><Relationship Id="rId36" Type="http://schemas.openxmlformats.org/officeDocument/2006/relationships/oleObject" Target="../embeddings/oleObject43.bin"/><Relationship Id="rId35" Type="http://schemas.openxmlformats.org/officeDocument/2006/relationships/image" Target="../media/image42.wmf"/><Relationship Id="rId34" Type="http://schemas.openxmlformats.org/officeDocument/2006/relationships/oleObject" Target="../embeddings/oleObject42.bin"/><Relationship Id="rId33" Type="http://schemas.openxmlformats.org/officeDocument/2006/relationships/image" Target="../media/image41.wmf"/><Relationship Id="rId32" Type="http://schemas.openxmlformats.org/officeDocument/2006/relationships/oleObject" Target="../embeddings/oleObject41.bin"/><Relationship Id="rId31" Type="http://schemas.openxmlformats.org/officeDocument/2006/relationships/image" Target="../media/image40.wmf"/><Relationship Id="rId30" Type="http://schemas.openxmlformats.org/officeDocument/2006/relationships/oleObject" Target="../embeddings/oleObject40.bin"/><Relationship Id="rId3" Type="http://schemas.openxmlformats.org/officeDocument/2006/relationships/image" Target="../media/image26.wmf"/><Relationship Id="rId29" Type="http://schemas.openxmlformats.org/officeDocument/2006/relationships/image" Target="../media/image39.wmf"/><Relationship Id="rId28" Type="http://schemas.openxmlformats.org/officeDocument/2006/relationships/oleObject" Target="../embeddings/oleObject39.bin"/><Relationship Id="rId27" Type="http://schemas.openxmlformats.org/officeDocument/2006/relationships/image" Target="../media/image38.wmf"/><Relationship Id="rId26" Type="http://schemas.openxmlformats.org/officeDocument/2006/relationships/oleObject" Target="../embeddings/oleObject38.bin"/><Relationship Id="rId25" Type="http://schemas.openxmlformats.org/officeDocument/2006/relationships/image" Target="../media/image37.wmf"/><Relationship Id="rId24" Type="http://schemas.openxmlformats.org/officeDocument/2006/relationships/oleObject" Target="../embeddings/oleObject37.bin"/><Relationship Id="rId23" Type="http://schemas.openxmlformats.org/officeDocument/2006/relationships/image" Target="../media/image36.wmf"/><Relationship Id="rId22" Type="http://schemas.openxmlformats.org/officeDocument/2006/relationships/oleObject" Target="../embeddings/oleObject36.bin"/><Relationship Id="rId21" Type="http://schemas.openxmlformats.org/officeDocument/2006/relationships/image" Target="../media/image35.wmf"/><Relationship Id="rId20" Type="http://schemas.openxmlformats.org/officeDocument/2006/relationships/oleObject" Target="../embeddings/oleObject35.bin"/><Relationship Id="rId2" Type="http://schemas.openxmlformats.org/officeDocument/2006/relationships/image" Target="../media/image25.wmf"/><Relationship Id="rId19" Type="http://schemas.openxmlformats.org/officeDocument/2006/relationships/image" Target="../media/image34.wmf"/><Relationship Id="rId18" Type="http://schemas.openxmlformats.org/officeDocument/2006/relationships/oleObject" Target="../embeddings/oleObject34.bin"/><Relationship Id="rId17" Type="http://schemas.openxmlformats.org/officeDocument/2006/relationships/image" Target="../media/image33.wmf"/><Relationship Id="rId16" Type="http://schemas.openxmlformats.org/officeDocument/2006/relationships/oleObject" Target="../embeddings/oleObject33.bin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32.bin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63709" y="193251"/>
            <a:ext cx="31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2019A</a:t>
            </a:r>
            <a:r>
              <a:rPr lang="zh-CN" altLang="en-US" b="1">
                <a:solidFill>
                  <a:schemeClr val="accent1"/>
                </a:solidFill>
              </a:rPr>
              <a:t>版必修 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22650" y="3803015"/>
            <a:ext cx="610616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sz="5400" b="1">
                <a:solidFill>
                  <a:srgbClr val="FF0000"/>
                </a:solidFill>
                <a:sym typeface="+mn-ea"/>
              </a:rPr>
              <a:t>3.2.1     单调性</a:t>
            </a:r>
            <a:endParaRPr sz="5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1059" y="739825"/>
            <a:ext cx="9316720" cy="2553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8000" b="1">
                <a:solidFill>
                  <a:srgbClr val="FF0000"/>
                </a:solidFill>
              </a:rPr>
              <a:t>3.2</a:t>
            </a:r>
            <a:r>
              <a:rPr lang="zh-CN" altLang="zh-CN" sz="8000" b="1">
                <a:solidFill>
                  <a:srgbClr val="FF0000"/>
                </a:solidFill>
              </a:rPr>
              <a:t>   函数的基本性质</a:t>
            </a:r>
            <a:endParaRPr lang="zh-CN" altLang="zh-CN" sz="8000" b="1">
              <a:solidFill>
                <a:srgbClr val="FF0000"/>
              </a:solidFill>
            </a:endParaRPr>
          </a:p>
          <a:p>
            <a:pPr algn="ctr"/>
            <a:r>
              <a:rPr lang="zh-CN" altLang="zh-CN" sz="8000" b="1">
                <a:solidFill>
                  <a:srgbClr val="FF0000"/>
                </a:solidFill>
              </a:rPr>
              <a:t>第一课时</a:t>
            </a:r>
            <a:endParaRPr lang="zh-CN" altLang="zh-CN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3296285" y="1348740"/>
          <a:ext cx="5490845" cy="186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" r:id="rId1" imgW="2400300" imgH="914400" progId="Equation.3">
                  <p:embed/>
                </p:oleObj>
              </mc:Choice>
              <mc:Fallback>
                <p:oleObj name="" r:id="rId1" imgW="2400300" imgH="914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96285" y="1348740"/>
                        <a:ext cx="5490845" cy="1863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6"/>
          <p:cNvSpPr txBox="1"/>
          <p:nvPr/>
        </p:nvSpPr>
        <p:spPr>
          <a:xfrm>
            <a:off x="1847850" y="260350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endParaRPr lang="zh-CN" altLang="en-US" sz="32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32" name="Picture 17" descr="j0158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74825" y="765175"/>
            <a:ext cx="2284413" cy="269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4"/>
          <p:cNvGrpSpPr/>
          <p:nvPr/>
        </p:nvGrpSpPr>
        <p:grpSpPr>
          <a:xfrm>
            <a:off x="4583113" y="3716338"/>
            <a:ext cx="3236912" cy="2374900"/>
            <a:chOff x="703" y="2387"/>
            <a:chExt cx="2039" cy="1496"/>
          </a:xfrm>
        </p:grpSpPr>
        <p:graphicFrame>
          <p:nvGraphicFramePr>
            <p:cNvPr id="5123" name="Object 19"/>
            <p:cNvGraphicFramePr>
              <a:graphicFrameLocks noChangeAspect="1"/>
            </p:cNvGraphicFramePr>
            <p:nvPr/>
          </p:nvGraphicFramePr>
          <p:xfrm>
            <a:off x="1474" y="2432"/>
            <a:ext cx="726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" r:id="rId4" imgW="621665" imgH="203200" progId="Equation.DSMT4">
                    <p:embed/>
                  </p:oleObj>
                </mc:Choice>
                <mc:Fallback>
                  <p:oleObj name="" r:id="rId4" imgW="621665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74" y="2432"/>
                          <a:ext cx="726" cy="2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Line 20"/>
            <p:cNvSpPr/>
            <p:nvPr/>
          </p:nvSpPr>
          <p:spPr>
            <a:xfrm>
              <a:off x="975" y="3521"/>
              <a:ext cx="172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135" name="Line 21"/>
            <p:cNvSpPr/>
            <p:nvPr/>
          </p:nvSpPr>
          <p:spPr>
            <a:xfrm flipH="1" flipV="1">
              <a:off x="1202" y="2387"/>
              <a:ext cx="0" cy="14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aphicFrame>
          <p:nvGraphicFramePr>
            <p:cNvPr id="5124" name="Object 22"/>
            <p:cNvGraphicFramePr>
              <a:graphicFrameLocks noChangeAspect="1"/>
            </p:cNvGraphicFramePr>
            <p:nvPr/>
          </p:nvGraphicFramePr>
          <p:xfrm>
            <a:off x="2562" y="3566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" r:id="rId6" imgW="139700" imgH="139700" progId="Equation.3">
                    <p:embed/>
                  </p:oleObj>
                </mc:Choice>
                <mc:Fallback>
                  <p:oleObj name="" r:id="rId6" imgW="1397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62" y="3566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23"/>
            <p:cNvGraphicFramePr>
              <a:graphicFrameLocks noChangeAspect="1"/>
            </p:cNvGraphicFramePr>
            <p:nvPr/>
          </p:nvGraphicFramePr>
          <p:xfrm>
            <a:off x="975" y="2387"/>
            <a:ext cx="19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" r:id="rId8" imgW="139700" imgH="165100" progId="Equation.3">
                    <p:embed/>
                  </p:oleObj>
                </mc:Choice>
                <mc:Fallback>
                  <p:oleObj name="" r:id="rId8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75" y="2387"/>
                          <a:ext cx="192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24"/>
            <p:cNvGraphicFramePr>
              <a:graphicFrameLocks noChangeAspect="1"/>
            </p:cNvGraphicFramePr>
            <p:nvPr/>
          </p:nvGraphicFramePr>
          <p:xfrm>
            <a:off x="1066" y="3521"/>
            <a:ext cx="105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" r:id="rId10" imgW="127000" imgH="177165" progId="Equation.3">
                    <p:embed/>
                  </p:oleObj>
                </mc:Choice>
                <mc:Fallback>
                  <p:oleObj name="" r:id="rId10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66" y="3521"/>
                          <a:ext cx="105" cy="1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Line 25"/>
            <p:cNvSpPr/>
            <p:nvPr/>
          </p:nvSpPr>
          <p:spPr>
            <a:xfrm flipH="1">
              <a:off x="1519" y="3386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137" name="Line 26"/>
            <p:cNvSpPr/>
            <p:nvPr/>
          </p:nvSpPr>
          <p:spPr>
            <a:xfrm flipH="1">
              <a:off x="2154" y="2886"/>
              <a:ext cx="0" cy="6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138" name="Line 27"/>
            <p:cNvSpPr/>
            <p:nvPr/>
          </p:nvSpPr>
          <p:spPr>
            <a:xfrm flipH="1">
              <a:off x="1202" y="3340"/>
              <a:ext cx="31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139" name="Line 28"/>
            <p:cNvSpPr/>
            <p:nvPr/>
          </p:nvSpPr>
          <p:spPr>
            <a:xfrm flipH="1">
              <a:off x="1202" y="2886"/>
              <a:ext cx="9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aphicFrame>
          <p:nvGraphicFramePr>
            <p:cNvPr id="5127" name="Object 29"/>
            <p:cNvGraphicFramePr>
              <a:graphicFrameLocks noChangeAspect="1"/>
            </p:cNvGraphicFramePr>
            <p:nvPr/>
          </p:nvGraphicFramePr>
          <p:xfrm>
            <a:off x="1429" y="3475"/>
            <a:ext cx="22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" r:id="rId12" imgW="177800" imgH="215265" progId="Equation.3">
                    <p:embed/>
                  </p:oleObj>
                </mc:Choice>
                <mc:Fallback>
                  <p:oleObj name="" r:id="rId12" imgW="177800" imgH="2152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29" y="3475"/>
                          <a:ext cx="22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30"/>
            <p:cNvGraphicFramePr>
              <a:graphicFrameLocks noChangeAspect="1"/>
            </p:cNvGraphicFramePr>
            <p:nvPr/>
          </p:nvGraphicFramePr>
          <p:xfrm>
            <a:off x="2049" y="3475"/>
            <a:ext cx="2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" r:id="rId14" imgW="190500" imgH="215900" progId="Equation.3">
                    <p:embed/>
                  </p:oleObj>
                </mc:Choice>
                <mc:Fallback>
                  <p:oleObj name="" r:id="rId14" imgW="1905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49" y="3475"/>
                          <a:ext cx="241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31"/>
            <p:cNvGraphicFramePr>
              <a:graphicFrameLocks noChangeAspect="1"/>
            </p:cNvGraphicFramePr>
            <p:nvPr/>
          </p:nvGraphicFramePr>
          <p:xfrm>
            <a:off x="703" y="3158"/>
            <a:ext cx="499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" r:id="rId16" imgW="418465" imgH="215900" progId="Equation.3">
                    <p:embed/>
                  </p:oleObj>
                </mc:Choice>
                <mc:Fallback>
                  <p:oleObj name="" r:id="rId16" imgW="4184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03" y="3158"/>
                          <a:ext cx="499" cy="2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32"/>
            <p:cNvGraphicFramePr>
              <a:graphicFrameLocks noChangeAspect="1"/>
            </p:cNvGraphicFramePr>
            <p:nvPr/>
          </p:nvGraphicFramePr>
          <p:xfrm>
            <a:off x="703" y="2750"/>
            <a:ext cx="49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" r:id="rId18" imgW="431165" imgH="215900" progId="Equation.3">
                    <p:embed/>
                  </p:oleObj>
                </mc:Choice>
                <mc:Fallback>
                  <p:oleObj name="" r:id="rId18" imgW="4311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3" y="2750"/>
                          <a:ext cx="499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Freeform 33"/>
            <p:cNvSpPr/>
            <p:nvPr/>
          </p:nvSpPr>
          <p:spPr>
            <a:xfrm>
              <a:off x="1474" y="2659"/>
              <a:ext cx="771" cy="817"/>
            </a:xfrm>
            <a:custGeom>
              <a:avLst/>
              <a:gdLst>
                <a:gd name="txL" fmla="*/ 0 w 771"/>
                <a:gd name="txT" fmla="*/ 0 h 817"/>
                <a:gd name="txR" fmla="*/ 771 w 771"/>
                <a:gd name="txB" fmla="*/ 817 h 817"/>
              </a:gdLst>
              <a:ahLst/>
              <a:cxnLst>
                <a:cxn ang="0">
                  <a:pos x="0" y="817"/>
                </a:cxn>
                <a:cxn ang="0">
                  <a:pos x="181" y="318"/>
                </a:cxn>
                <a:cxn ang="0">
                  <a:pos x="408" y="635"/>
                </a:cxn>
                <a:cxn ang="0">
                  <a:pos x="771" y="0"/>
                </a:cxn>
              </a:cxnLst>
              <a:rect l="txL" t="txT" r="txR" b="txB"/>
              <a:pathLst>
                <a:path w="771" h="817">
                  <a:moveTo>
                    <a:pt x="0" y="817"/>
                  </a:moveTo>
                  <a:cubicBezTo>
                    <a:pt x="56" y="582"/>
                    <a:pt x="113" y="348"/>
                    <a:pt x="181" y="318"/>
                  </a:cubicBezTo>
                  <a:cubicBezTo>
                    <a:pt x="249" y="288"/>
                    <a:pt x="310" y="688"/>
                    <a:pt x="408" y="635"/>
                  </a:cubicBezTo>
                  <a:cubicBezTo>
                    <a:pt x="506" y="582"/>
                    <a:pt x="710" y="106"/>
                    <a:pt x="771" y="0"/>
                  </a:cubicBezTo>
                </a:path>
              </a:pathLst>
            </a:custGeom>
            <a:noFill/>
            <a:ln w="476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4" name="文本框 2"/>
          <p:cNvSpPr/>
          <p:nvPr>
            <p:custDataLst>
              <p:tags r:id="rId20"/>
            </p:custDataLst>
          </p:nvPr>
        </p:nvSpPr>
        <p:spPr>
          <a:xfrm>
            <a:off x="8035290" y="5631180"/>
            <a:ext cx="3486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77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页思考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6"/>
          <p:cNvSpPr txBox="1"/>
          <p:nvPr/>
        </p:nvSpPr>
        <p:spPr>
          <a:xfrm>
            <a:off x="1847850" y="260350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endParaRPr lang="zh-CN" altLang="en-US" sz="32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32" name="Picture 17" descr="j0158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1774825" y="765175"/>
            <a:ext cx="2284413" cy="26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14960" y="1035050"/>
            <a:ext cx="115620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/>
              <a:t>函数的单调性是对定义域内某个区间而言的，你能举出在整个定义域内是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单调递增的函数例子吗？你能举出在定义域内的某些区间单调递增但在另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一些区间上单调递减的函数例子吗？</a:t>
            </a:r>
            <a:endParaRPr lang="zh-CN" altLang="en-US" sz="2800"/>
          </a:p>
        </p:txBody>
      </p:sp>
      <p:grpSp>
        <p:nvGrpSpPr>
          <p:cNvPr id="4" name="组合 3"/>
          <p:cNvGrpSpPr/>
          <p:nvPr/>
        </p:nvGrpSpPr>
        <p:grpSpPr>
          <a:xfrm>
            <a:off x="6299835" y="3232785"/>
            <a:ext cx="3962400" cy="2438400"/>
            <a:chOff x="6000" y="5280"/>
            <a:chExt cx="6240" cy="3840"/>
          </a:xfrm>
        </p:grpSpPr>
        <p:grpSp>
          <p:nvGrpSpPr>
            <p:cNvPr id="5" name="组合 22530"/>
            <p:cNvGrpSpPr/>
            <p:nvPr/>
          </p:nvGrpSpPr>
          <p:grpSpPr>
            <a:xfrm>
              <a:off x="6000" y="5280"/>
              <a:ext cx="6240" cy="3840"/>
              <a:chOff x="0" y="0"/>
              <a:chExt cx="2496" cy="1536"/>
            </a:xfrm>
          </p:grpSpPr>
          <p:sp>
            <p:nvSpPr>
              <p:cNvPr id="6" name="直接连接符 22531"/>
              <p:cNvSpPr/>
              <p:nvPr/>
            </p:nvSpPr>
            <p:spPr>
              <a:xfrm>
                <a:off x="0" y="816"/>
                <a:ext cx="24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7" name="直接连接符 22532"/>
              <p:cNvSpPr/>
              <p:nvPr/>
            </p:nvSpPr>
            <p:spPr>
              <a:xfrm flipH="1" flipV="1">
                <a:off x="1152" y="0"/>
                <a:ext cx="0" cy="15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8" name="直接连接符 22533"/>
              <p:cNvSpPr/>
              <p:nvPr/>
            </p:nvSpPr>
            <p:spPr>
              <a:xfrm flipH="1">
                <a:off x="1344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9" name="直接连接符 22534"/>
              <p:cNvSpPr/>
              <p:nvPr/>
            </p:nvSpPr>
            <p:spPr>
              <a:xfrm flipH="1">
                <a:off x="1536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" name="直接连接符 22535"/>
              <p:cNvSpPr/>
              <p:nvPr/>
            </p:nvSpPr>
            <p:spPr>
              <a:xfrm flipH="1">
                <a:off x="1728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" name="直接连接符 22536"/>
              <p:cNvSpPr/>
              <p:nvPr/>
            </p:nvSpPr>
            <p:spPr>
              <a:xfrm flipH="1">
                <a:off x="1968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2" name="直接连接符 22537"/>
              <p:cNvSpPr/>
              <p:nvPr/>
            </p:nvSpPr>
            <p:spPr>
              <a:xfrm flipH="1">
                <a:off x="2208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3" name="直接连接符 22538"/>
              <p:cNvSpPr/>
              <p:nvPr/>
            </p:nvSpPr>
            <p:spPr>
              <a:xfrm flipH="1">
                <a:off x="960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" name="直接连接符 22539"/>
              <p:cNvSpPr/>
              <p:nvPr/>
            </p:nvSpPr>
            <p:spPr>
              <a:xfrm flipH="1">
                <a:off x="768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" name="直接连接符 22540"/>
              <p:cNvSpPr/>
              <p:nvPr/>
            </p:nvSpPr>
            <p:spPr>
              <a:xfrm flipH="1">
                <a:off x="576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" name="直接连接符 22541"/>
              <p:cNvSpPr/>
              <p:nvPr/>
            </p:nvSpPr>
            <p:spPr>
              <a:xfrm flipH="1">
                <a:off x="384" y="76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" name="直接连接符 22542"/>
              <p:cNvSpPr/>
              <p:nvPr/>
            </p:nvSpPr>
            <p:spPr>
              <a:xfrm flipH="1">
                <a:off x="1152" y="100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" name="直接连接符 22543"/>
              <p:cNvSpPr/>
              <p:nvPr/>
            </p:nvSpPr>
            <p:spPr>
              <a:xfrm flipH="1">
                <a:off x="1152" y="1200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9" name="直接连接符 22544"/>
              <p:cNvSpPr/>
              <p:nvPr/>
            </p:nvSpPr>
            <p:spPr>
              <a:xfrm flipH="1">
                <a:off x="1152" y="1392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" name="直接连接符 22545"/>
              <p:cNvSpPr/>
              <p:nvPr/>
            </p:nvSpPr>
            <p:spPr>
              <a:xfrm flipH="1">
                <a:off x="1152" y="62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" name="直接连接符 22546"/>
              <p:cNvSpPr/>
              <p:nvPr/>
            </p:nvSpPr>
            <p:spPr>
              <a:xfrm flipH="1">
                <a:off x="1152" y="38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" name="直接连接符 22547"/>
              <p:cNvSpPr/>
              <p:nvPr/>
            </p:nvSpPr>
            <p:spPr>
              <a:xfrm flipH="1">
                <a:off x="1152" y="192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" name="文本框 22548"/>
              <p:cNvSpPr txBox="1"/>
              <p:nvPr/>
            </p:nvSpPr>
            <p:spPr>
              <a:xfrm>
                <a:off x="1248" y="768"/>
                <a:ext cx="24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文本框 22549"/>
              <p:cNvSpPr txBox="1"/>
              <p:nvPr/>
            </p:nvSpPr>
            <p:spPr>
              <a:xfrm>
                <a:off x="1440" y="768"/>
                <a:ext cx="24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文本框 22550"/>
              <p:cNvSpPr txBox="1"/>
              <p:nvPr/>
            </p:nvSpPr>
            <p:spPr>
              <a:xfrm>
                <a:off x="1632" y="768"/>
                <a:ext cx="24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文本框 22551"/>
              <p:cNvSpPr txBox="1"/>
              <p:nvPr/>
            </p:nvSpPr>
            <p:spPr>
              <a:xfrm>
                <a:off x="1872" y="768"/>
                <a:ext cx="24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552"/>
              <p:cNvSpPr txBox="1"/>
              <p:nvPr/>
            </p:nvSpPr>
            <p:spPr>
              <a:xfrm>
                <a:off x="2112" y="768"/>
                <a:ext cx="24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2553"/>
              <p:cNvSpPr txBox="1"/>
              <p:nvPr/>
            </p:nvSpPr>
            <p:spPr>
              <a:xfrm>
                <a:off x="864" y="768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-1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文本框 22554"/>
              <p:cNvSpPr txBox="1"/>
              <p:nvPr/>
            </p:nvSpPr>
            <p:spPr>
              <a:xfrm>
                <a:off x="624" y="768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-2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文本框 22555"/>
              <p:cNvSpPr txBox="1"/>
              <p:nvPr/>
            </p:nvSpPr>
            <p:spPr>
              <a:xfrm>
                <a:off x="432" y="768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-3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文本框 22556"/>
              <p:cNvSpPr txBox="1"/>
              <p:nvPr/>
            </p:nvSpPr>
            <p:spPr>
              <a:xfrm>
                <a:off x="240" y="768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-4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文本框 22557"/>
              <p:cNvSpPr txBox="1"/>
              <p:nvPr/>
            </p:nvSpPr>
            <p:spPr>
              <a:xfrm>
                <a:off x="1200" y="1027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-2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文本框 22558"/>
              <p:cNvSpPr txBox="1"/>
              <p:nvPr/>
            </p:nvSpPr>
            <p:spPr>
              <a:xfrm>
                <a:off x="1200" y="1219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-3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文本框 22559"/>
              <p:cNvSpPr txBox="1"/>
              <p:nvPr/>
            </p:nvSpPr>
            <p:spPr>
              <a:xfrm>
                <a:off x="1200" y="259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文本框 22560"/>
              <p:cNvSpPr txBox="1"/>
              <p:nvPr/>
            </p:nvSpPr>
            <p:spPr>
              <a:xfrm>
                <a:off x="1200" y="19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2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文本框 22561"/>
              <p:cNvSpPr txBox="1"/>
              <p:nvPr/>
            </p:nvSpPr>
            <p:spPr>
              <a:xfrm>
                <a:off x="912" y="480"/>
                <a:ext cx="336" cy="3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6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802" name="未知"/>
            <p:cNvSpPr/>
            <p:nvPr/>
          </p:nvSpPr>
          <p:spPr>
            <a:xfrm>
              <a:off x="7080" y="5520"/>
              <a:ext cx="4320" cy="3180"/>
            </a:xfrm>
            <a:custGeom>
              <a:avLst/>
              <a:gdLst/>
              <a:ahLst/>
              <a:cxnLst/>
              <a:pathLst>
                <a:path w="1824" h="1272">
                  <a:moveTo>
                    <a:pt x="0" y="1104"/>
                  </a:moveTo>
                  <a:cubicBezTo>
                    <a:pt x="120" y="612"/>
                    <a:pt x="240" y="120"/>
                    <a:pt x="336" y="144"/>
                  </a:cubicBezTo>
                  <a:cubicBezTo>
                    <a:pt x="432" y="168"/>
                    <a:pt x="472" y="1224"/>
                    <a:pt x="576" y="1248"/>
                  </a:cubicBezTo>
                  <a:cubicBezTo>
                    <a:pt x="680" y="1272"/>
                    <a:pt x="832" y="328"/>
                    <a:pt x="960" y="288"/>
                  </a:cubicBezTo>
                  <a:cubicBezTo>
                    <a:pt x="1088" y="248"/>
                    <a:pt x="1200" y="1056"/>
                    <a:pt x="1344" y="1008"/>
                  </a:cubicBezTo>
                  <a:cubicBezTo>
                    <a:pt x="1488" y="960"/>
                    <a:pt x="1656" y="480"/>
                    <a:pt x="1824" y="0"/>
                  </a:cubicBez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59865" y="3690620"/>
          <a:ext cx="218376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" r:id="rId2" imgW="862965" imgH="203200" progId="Equation.KSEE3">
                  <p:embed/>
                </p:oleObj>
              </mc:Choice>
              <mc:Fallback>
                <p:oleObj name="" r:id="rId2" imgW="862965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9865" y="3690620"/>
                        <a:ext cx="218376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276475"/>
            <a:ext cx="868680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4"/>
          <p:cNvSpPr txBox="1"/>
          <p:nvPr/>
        </p:nvSpPr>
        <p:spPr>
          <a:xfrm>
            <a:off x="2063750" y="955675"/>
            <a:ext cx="80645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如图是定义在闭区间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[-5,5]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上的函数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的图象，根据图象说出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的单调区间，以及在每一个单调区间上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是增函数还是减函数。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68688" y="6308725"/>
            <a:ext cx="64436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在区间</a:t>
            </a:r>
            <a:r>
              <a:rPr kumimoji="1" lang="en-US" altLang="zh-CN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[-2,1),[3,5]</a:t>
            </a: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上是增函数。</a:t>
            </a:r>
            <a:endParaRPr kumimoji="1" lang="zh-CN" altLang="en-US" sz="2400" kern="1200" cap="none" spc="0" normalizeH="0" baseline="0" noProof="0" smtClean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74825" y="4941888"/>
            <a:ext cx="91455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函数</a:t>
            </a:r>
            <a:r>
              <a:rPr kumimoji="1" lang="en-US" altLang="zh-CN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f(x)</a:t>
            </a: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的单调区间有</a:t>
            </a:r>
            <a:r>
              <a:rPr kumimoji="1" lang="en-US" altLang="zh-CN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[-5,-2),[-2,1),[1,3),[3,5],</a:t>
            </a:r>
            <a:r>
              <a:rPr kumimoji="1" lang="en-US" altLang="zh-CN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</a:t>
            </a:r>
            <a:endParaRPr kumimoji="1" lang="en-US" altLang="zh-CN" sz="2400" kern="1200" cap="none" spc="0" normalizeH="0" baseline="0" noProof="0" smtClean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7400" y="5661025"/>
            <a:ext cx="86106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其中</a:t>
            </a:r>
            <a:r>
              <a:rPr kumimoji="1" lang="en-US" altLang="zh-CN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f(x)</a:t>
            </a: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在区间</a:t>
            </a:r>
            <a:r>
              <a:rPr kumimoji="1" lang="en-US" altLang="zh-CN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[-5,-2),[1,3)</a:t>
            </a:r>
            <a:r>
              <a:rPr kumimoji="1" lang="zh-CN" altLang="en-US" sz="28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上是减函数，</a:t>
            </a:r>
            <a:endParaRPr kumimoji="1" lang="zh-CN" altLang="en-US" sz="2400" kern="1200" cap="none" spc="0" normalizeH="0" baseline="0" noProof="0" smtClean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487" name="Text Box 15"/>
          <p:cNvSpPr txBox="1"/>
          <p:nvPr/>
        </p:nvSpPr>
        <p:spPr>
          <a:xfrm>
            <a:off x="1774825" y="188913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牛刀小试：</a:t>
            </a:r>
            <a:endParaRPr lang="zh-CN" altLang="en-US" sz="32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8" name="Picture 16" descr="j0158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774825" y="693738"/>
            <a:ext cx="2284413" cy="26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2"/>
          <p:cNvSpPr/>
          <p:nvPr>
            <p:custDataLst>
              <p:tags r:id="rId3"/>
            </p:custDataLst>
          </p:nvPr>
        </p:nvSpPr>
        <p:spPr>
          <a:xfrm>
            <a:off x="8350250" y="6019800"/>
            <a:ext cx="3486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P79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235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175" y="755015"/>
            <a:ext cx="3999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例</a:t>
            </a:r>
            <a:r>
              <a:rPr lang="en-US" altLang="zh-CN" sz="2800"/>
              <a:t>1 </a:t>
            </a:r>
            <a:r>
              <a:rPr lang="zh-CN" altLang="en-US" sz="2800"/>
              <a:t>根据定义，研究函数                                          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67530" y="755015"/>
          <a:ext cx="463423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" r:id="rId1" imgW="1917065" imgH="215900" progId="Equation.KSEE3">
                  <p:embed/>
                </p:oleObj>
              </mc:Choice>
              <mc:Fallback>
                <p:oleObj name="" r:id="rId1" imgW="1917065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67530" y="755015"/>
                        <a:ext cx="4634230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0360" y="1391285"/>
          <a:ext cx="420560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" r:id="rId3" imgW="1752600" imgH="215900" progId="Equation.KSEE3">
                  <p:embed/>
                </p:oleObj>
              </mc:Choice>
              <mc:Fallback>
                <p:oleObj name="" r:id="rId3" imgW="17526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360" y="1391285"/>
                        <a:ext cx="420560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85190" y="21069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则</a:t>
            </a:r>
            <a:endParaRPr lang="zh-CN" altLang="en-US" sz="280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23670" y="2166620"/>
          <a:ext cx="6190615" cy="46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" r:id="rId5" imgW="2895600" imgH="215900" progId="Equation.KSEE3">
                  <p:embed/>
                </p:oleObj>
              </mc:Choice>
              <mc:Fallback>
                <p:oleObj name="" r:id="rId5" imgW="28956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3670" y="2166620"/>
                        <a:ext cx="6190615" cy="46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85190" y="2784475"/>
          <a:ext cx="294132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" r:id="rId7" imgW="1346200" imgH="215900" progId="Equation.KSEE3">
                  <p:embed/>
                </p:oleObj>
              </mc:Choice>
              <mc:Fallback>
                <p:oleObj name="" r:id="rId7" imgW="13462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5190" y="2784475"/>
                        <a:ext cx="294132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19100" y="3568065"/>
            <a:ext cx="2124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Calibri" panose="020F0502020204030204"/>
              </a:rPr>
              <a:t>①当</a:t>
            </a:r>
            <a:r>
              <a:rPr lang="en-US" altLang="zh-CN" sz="2800">
                <a:latin typeface="Calibri" panose="020F0502020204030204"/>
              </a:rPr>
              <a:t>k&gt;0</a:t>
            </a:r>
            <a:r>
              <a:rPr lang="zh-CN" altLang="en-US" sz="2800">
                <a:latin typeface="Calibri" panose="020F0502020204030204"/>
              </a:rPr>
              <a:t>时，</a:t>
            </a:r>
            <a:endParaRPr lang="zh-CN" altLang="en-US" sz="2800">
              <a:latin typeface="Calibri" panose="020F0502020204030204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08250" y="3593465"/>
          <a:ext cx="185928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" r:id="rId9" imgW="850900" imgH="215900" progId="Equation.KSEE3">
                  <p:embed/>
                </p:oleObj>
              </mc:Choice>
              <mc:Fallback>
                <p:oleObj name="" r:id="rId9" imgW="8509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8250" y="3593465"/>
                        <a:ext cx="185928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010785" y="366395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于是</a:t>
            </a:r>
            <a:endParaRPr lang="zh-CN" altLang="en-US" sz="2800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69330" y="3705225"/>
          <a:ext cx="490982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" r:id="rId11" imgW="2044700" imgH="215900" progId="Equation.KSEE3">
                  <p:embed/>
                </p:oleObj>
              </mc:Choice>
              <mc:Fallback>
                <p:oleObj name="" r:id="rId11" imgW="20447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9330" y="3705225"/>
                        <a:ext cx="490982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85190" y="4224020"/>
          <a:ext cx="5981065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" r:id="rId13" imgW="2336800" imgH="215900" progId="Equation.KSEE3">
                  <p:embed/>
                </p:oleObj>
              </mc:Choice>
              <mc:Fallback>
                <p:oleObj name="" r:id="rId13" imgW="23368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5190" y="4224020"/>
                        <a:ext cx="5981065" cy="52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46100" y="4883785"/>
            <a:ext cx="2124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Calibri" panose="020F0502020204030204"/>
              </a:rPr>
              <a:t>②当</a:t>
            </a:r>
            <a:r>
              <a:rPr lang="en-US" altLang="zh-CN" sz="2800">
                <a:latin typeface="Calibri" panose="020F0502020204030204"/>
              </a:rPr>
              <a:t>k&lt;0</a:t>
            </a:r>
            <a:r>
              <a:rPr lang="zh-CN" altLang="en-US" sz="2800">
                <a:latin typeface="Calibri" panose="020F0502020204030204"/>
              </a:rPr>
              <a:t>时，</a:t>
            </a:r>
            <a:endParaRPr lang="zh-CN" altLang="en-US" sz="2800">
              <a:latin typeface="Calibri" panose="020F0502020204030204"/>
            </a:endParaRPr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35250" y="4909185"/>
          <a:ext cx="185928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" r:id="rId15" imgW="850900" imgH="215900" progId="Equation.KSEE3">
                  <p:embed/>
                </p:oleObj>
              </mc:Choice>
              <mc:Fallback>
                <p:oleObj name="" r:id="rId15" imgW="8509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5250" y="4909185"/>
                        <a:ext cx="185928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137785" y="49796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于是</a:t>
            </a:r>
            <a:endParaRPr lang="zh-CN" altLang="en-US" sz="2800"/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96013" y="5020945"/>
          <a:ext cx="4910455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17" imgW="2044700" imgH="215900" progId="Equation.KSEE3">
                  <p:embed/>
                </p:oleObj>
              </mc:Choice>
              <mc:Fallback>
                <p:oleObj name="" r:id="rId17" imgW="20447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96013" y="5020945"/>
                        <a:ext cx="4910455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2190" y="5898515"/>
          <a:ext cx="7181215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" r:id="rId19" imgW="2336800" imgH="215900" progId="Equation.KSEE3">
                  <p:embed/>
                </p:oleObj>
              </mc:Choice>
              <mc:Fallback>
                <p:oleObj name="" r:id="rId19" imgW="23368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12190" y="5898515"/>
                        <a:ext cx="7181215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4800600" y="41116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函数的单调性</a:t>
            </a:r>
            <a:endParaRPr lang="zh-CN" altLang="en-US" sz="3200" b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15" name="直接连接符 13314"/>
          <p:cNvSpPr/>
          <p:nvPr/>
        </p:nvSpPr>
        <p:spPr>
          <a:xfrm>
            <a:off x="4483100" y="990600"/>
            <a:ext cx="3124200" cy="0"/>
          </a:xfrm>
          <a:prstGeom prst="line">
            <a:avLst/>
          </a:prstGeom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3316" name="文本框 13315"/>
          <p:cNvSpPr txBox="1"/>
          <p:nvPr/>
        </p:nvSpPr>
        <p:spPr>
          <a:xfrm>
            <a:off x="1167130" y="1170305"/>
            <a:ext cx="838200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用定义证明函数的单调性的步骤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13317" name="矩形 13316"/>
          <p:cNvSpPr/>
          <p:nvPr/>
        </p:nvSpPr>
        <p:spPr>
          <a:xfrm>
            <a:off x="1167130" y="1966595"/>
            <a:ext cx="9144000" cy="33229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取数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</a:rPr>
              <a:t>任取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∈D</a:t>
            </a:r>
            <a:r>
              <a:rPr lang="zh-CN" altLang="en-US" sz="2800" b="1">
                <a:latin typeface="宋体" panose="02010600030101010101" pitchFamily="2" charset="-122"/>
              </a:rPr>
              <a:t>，且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</a:rPr>
              <a:t>&lt;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；                                       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作差</a:t>
            </a:r>
            <a:r>
              <a:rPr lang="en-US" altLang="zh-CN" sz="2800" b="1">
                <a:latin typeface="宋体" panose="02010600030101010101" pitchFamily="2" charset="-122"/>
              </a:rPr>
              <a:t>:f(x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</a:rPr>
              <a:t>－</a:t>
            </a:r>
            <a:r>
              <a:rPr lang="en-US" altLang="zh-CN" sz="2800" b="1">
                <a:latin typeface="宋体" panose="02010600030101010101" pitchFamily="2" charset="-122"/>
              </a:rPr>
              <a:t>f(x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</a:rPr>
              <a:t>；                                                       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变形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</a:rPr>
              <a:t>通常是因式分解和配方；                   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定号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</a:rPr>
              <a:t>判断差</a:t>
            </a:r>
            <a:r>
              <a:rPr lang="en-US" altLang="zh-CN" sz="2800" b="1">
                <a:latin typeface="宋体" panose="02010600030101010101" pitchFamily="2" charset="-122"/>
              </a:rPr>
              <a:t>f(x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</a:rPr>
              <a:t>－</a:t>
            </a:r>
            <a:r>
              <a:rPr lang="en-US" altLang="zh-CN" sz="2800" b="1">
                <a:latin typeface="宋体" panose="02010600030101010101" pitchFamily="2" charset="-122"/>
              </a:rPr>
              <a:t>f(x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</a:rPr>
              <a:t>的正负；                      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结论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</a:rPr>
              <a:t>指出函数</a:t>
            </a:r>
            <a:r>
              <a:rPr lang="en-US" altLang="zh-CN" sz="2800" b="1">
                <a:latin typeface="宋体" panose="02010600030101010101" pitchFamily="2" charset="-122"/>
              </a:rPr>
              <a:t>f(x)</a:t>
            </a:r>
            <a:r>
              <a:rPr lang="zh-CN" altLang="en-US" sz="2800" b="1">
                <a:latin typeface="宋体" panose="02010600030101010101" pitchFamily="2" charset="-122"/>
              </a:rPr>
              <a:t>在给定的区间</a:t>
            </a:r>
            <a:r>
              <a:rPr lang="en-US" altLang="zh-CN" sz="2800" b="1">
                <a:latin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</a:rPr>
              <a:t>上的单调性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3554" name="文本框 2"/>
          <p:cNvSpPr/>
          <p:nvPr>
            <p:custDataLst>
              <p:tags r:id="rId1"/>
            </p:custDataLst>
          </p:nvPr>
        </p:nvSpPr>
        <p:spPr>
          <a:xfrm>
            <a:off x="7960995" y="6019800"/>
            <a:ext cx="3875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P79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35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4577"/>
          <p:cNvGrpSpPr/>
          <p:nvPr/>
        </p:nvGrpSpPr>
        <p:grpSpPr>
          <a:xfrm>
            <a:off x="2438400" y="533400"/>
            <a:ext cx="8001000" cy="1839913"/>
            <a:chOff x="0" y="0"/>
            <a:chExt cx="5040" cy="1159"/>
          </a:xfrm>
        </p:grpSpPr>
        <p:sp>
          <p:nvSpPr>
            <p:cNvPr id="34818" name="文本框 24578"/>
            <p:cNvSpPr txBox="1"/>
            <p:nvPr/>
          </p:nvSpPr>
          <p:spPr>
            <a:xfrm>
              <a:off x="0" y="44"/>
              <a:ext cx="5040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 </a:t>
              </a:r>
              <a:r>
                <a:rPr lang="zh-CN" altLang="en-US" sz="2800">
                  <a:latin typeface="Times New Roman" panose="02020603050405020304" pitchFamily="18" charset="0"/>
                  <a:ea typeface="新宋体" panose="02010609030101010101" charset="-122"/>
                </a:rPr>
                <a:t>例</a:t>
              </a: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2   </a:t>
              </a:r>
              <a:r>
                <a:rPr lang="zh-CN" altLang="en-US" sz="2800">
                  <a:latin typeface="Times New Roman" panose="02020603050405020304" pitchFamily="18" charset="0"/>
                  <a:ea typeface="新宋体" panose="02010609030101010101" charset="-122"/>
                </a:rPr>
                <a:t>物理学中的玻意耳定律                               告诉我们，对于一定量的气体，当其体积</a:t>
              </a: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V</a:t>
              </a:r>
              <a:r>
                <a:rPr lang="zh-CN" altLang="en-US" sz="2800">
                  <a:latin typeface="Times New Roman" panose="02020603050405020304" pitchFamily="18" charset="0"/>
                  <a:ea typeface="新宋体" panose="02010609030101010101" charset="-122"/>
                </a:rPr>
                <a:t>减小时，压强</a:t>
              </a: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p</a:t>
              </a:r>
              <a:r>
                <a:rPr lang="zh-CN" altLang="en-US" sz="2800">
                  <a:latin typeface="Times New Roman" panose="02020603050405020304" pitchFamily="18" charset="0"/>
                  <a:ea typeface="新宋体" panose="02010609030101010101" charset="-122"/>
                </a:rPr>
                <a:t>将增大</a:t>
              </a: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,</a:t>
              </a:r>
              <a:r>
                <a:rPr lang="zh-CN" altLang="en-US" sz="2800">
                  <a:latin typeface="Times New Roman" panose="02020603050405020304" pitchFamily="18" charset="0"/>
                  <a:ea typeface="新宋体" panose="02010609030101010101" charset="-122"/>
                </a:rPr>
                <a:t>试用函数单调性证明之</a:t>
              </a:r>
              <a:r>
                <a:rPr lang="en-US" altLang="zh-CN" sz="2800">
                  <a:latin typeface="Times New Roman" panose="02020603050405020304" pitchFamily="18" charset="0"/>
                  <a:ea typeface="新宋体" panose="02010609030101010101" charset="-122"/>
                </a:rPr>
                <a:t>.</a:t>
              </a:r>
              <a:endParaRPr lang="en-US" altLang="zh-CN" sz="2800">
                <a:latin typeface="Times New Roman" panose="02020603050405020304" pitchFamily="18" charset="0"/>
                <a:ea typeface="新宋体" panose="02010609030101010101" charset="-122"/>
              </a:endParaRPr>
            </a:p>
          </p:txBody>
        </p:sp>
        <p:graphicFrame>
          <p:nvGraphicFramePr>
            <p:cNvPr id="34819" name="对象 24579"/>
            <p:cNvGraphicFramePr>
              <a:graphicFrameLocks noChangeAspect="1"/>
            </p:cNvGraphicFramePr>
            <p:nvPr/>
          </p:nvGraphicFramePr>
          <p:xfrm>
            <a:off x="2880" y="0"/>
            <a:ext cx="1745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" r:id="rId1" imgW="1244600" imgH="393700" progId="Equation.DSMT4">
                    <p:embed/>
                  </p:oleObj>
                </mc:Choice>
                <mc:Fallback>
                  <p:oleObj name="" r:id="rId1" imgW="12446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80" y="0"/>
                          <a:ext cx="1745" cy="5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820" name="图片 24580" descr="003388 (38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62400"/>
            <a:ext cx="2409825" cy="2495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2" name="组合 24581"/>
          <p:cNvGrpSpPr/>
          <p:nvPr/>
        </p:nvGrpSpPr>
        <p:grpSpPr>
          <a:xfrm>
            <a:off x="2945765" y="2531110"/>
            <a:ext cx="6705600" cy="1447800"/>
            <a:chOff x="0" y="0"/>
            <a:chExt cx="4224" cy="912"/>
          </a:xfrm>
        </p:grpSpPr>
        <p:sp>
          <p:nvSpPr>
            <p:cNvPr id="34822" name="圆角矩形标注 24582"/>
            <p:cNvSpPr/>
            <p:nvPr/>
          </p:nvSpPr>
          <p:spPr>
            <a:xfrm>
              <a:off x="0" y="96"/>
              <a:ext cx="4224" cy="816"/>
            </a:xfrm>
            <a:prstGeom prst="wedgeRoundRectCallout">
              <a:avLst>
                <a:gd name="adj1" fmla="val -42639"/>
                <a:gd name="adj2" fmla="val 85662"/>
                <a:gd name="adj3" fmla="val 16667"/>
              </a:avLst>
            </a:prstGeom>
            <a:solidFill>
              <a:schemeClr val="bg1"/>
            </a:solidFill>
            <a:ln w="5715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分析：按题意就是证明函数           在区间                     </a:t>
              </a:r>
              <a:endPara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r>
                <a:rPr lang="zh-CN" altLang="en-US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        上是减函数</a:t>
              </a:r>
              <a:r>
                <a:rPr lang="en-US" altLang="zh-CN" sz="2800">
                  <a:latin typeface="华文新魏" panose="02010800040101010101" pitchFamily="2" charset="-122"/>
                  <a:ea typeface="华文新魏" panose="02010800040101010101" pitchFamily="2" charset="-122"/>
                </a:rPr>
                <a:t>.</a:t>
              </a:r>
              <a:endPara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aphicFrame>
          <p:nvGraphicFramePr>
            <p:cNvPr id="34823" name="对象 24583"/>
            <p:cNvGraphicFramePr>
              <a:graphicFrameLocks noChangeAspect="1"/>
            </p:cNvGraphicFramePr>
            <p:nvPr/>
          </p:nvGraphicFramePr>
          <p:xfrm>
            <a:off x="2837" y="0"/>
            <a:ext cx="592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" r:id="rId4" imgW="406400" imgH="393700" progId="Equation.DSMT4">
                    <p:embed/>
                  </p:oleObj>
                </mc:Choice>
                <mc:Fallback>
                  <p:oleObj name="" r:id="rId4" imgW="406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37" y="0"/>
                          <a:ext cx="592" cy="5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对象 24584"/>
            <p:cNvGraphicFramePr>
              <a:graphicFrameLocks noChangeAspect="1"/>
            </p:cNvGraphicFramePr>
            <p:nvPr/>
          </p:nvGraphicFramePr>
          <p:xfrm>
            <a:off x="436" y="414"/>
            <a:ext cx="720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" r:id="rId6" imgW="482600" imgH="203200" progId="Equation.DSMT4">
                    <p:embed/>
                  </p:oleObj>
                </mc:Choice>
                <mc:Fallback>
                  <p:oleObj name="" r:id="rId6" imgW="4826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6" y="414"/>
                          <a:ext cx="720" cy="3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5601"/>
          <p:cNvSpPr txBox="1"/>
          <p:nvPr/>
        </p:nvSpPr>
        <p:spPr>
          <a:xfrm>
            <a:off x="1905000" y="1016000"/>
            <a:ext cx="7620000" cy="11245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证明：根据单调性的定义，设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是定义域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(0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+∞)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上的任意两个实数，且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&lt;V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5603" name="对象 25602"/>
          <p:cNvGraphicFramePr>
            <a:graphicFrameLocks noChangeAspect="1"/>
          </p:cNvGraphicFramePr>
          <p:nvPr/>
        </p:nvGraphicFramePr>
        <p:xfrm>
          <a:off x="3124200" y="2128838"/>
          <a:ext cx="53197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1" imgW="2145665" imgH="431800" progId="Equation.DSMT4">
                  <p:embed/>
                </p:oleObj>
              </mc:Choice>
              <mc:Fallback>
                <p:oleObj name="" r:id="rId1" imgW="2145665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2128838"/>
                        <a:ext cx="5319713" cy="1071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文本框 25603"/>
          <p:cNvSpPr txBox="1"/>
          <p:nvPr/>
        </p:nvSpPr>
        <p:spPr>
          <a:xfrm>
            <a:off x="1905000" y="3276600"/>
            <a:ext cx="891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∈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(0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+∞)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且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&lt;V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，得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&gt;0, 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 V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&gt;0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5605" name="组合 25604"/>
          <p:cNvGrpSpPr/>
          <p:nvPr/>
        </p:nvGrpSpPr>
        <p:grpSpPr>
          <a:xfrm>
            <a:off x="1905000" y="3886200"/>
            <a:ext cx="4724400" cy="611188"/>
            <a:chOff x="0" y="0"/>
            <a:chExt cx="2976" cy="385"/>
          </a:xfrm>
        </p:grpSpPr>
        <p:sp>
          <p:nvSpPr>
            <p:cNvPr id="35845" name="文本框 25605"/>
            <p:cNvSpPr txBox="1"/>
            <p:nvPr/>
          </p:nvSpPr>
          <p:spPr>
            <a:xfrm>
              <a:off x="0" y="38"/>
              <a:ext cx="12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又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k&gt;0,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于是</a:t>
              </a:r>
              <a:endPara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35846" name="对象 25606"/>
            <p:cNvGraphicFramePr>
              <a:graphicFrameLocks noChangeAspect="1"/>
            </p:cNvGraphicFramePr>
            <p:nvPr/>
          </p:nvGraphicFramePr>
          <p:xfrm>
            <a:off x="1195" y="0"/>
            <a:ext cx="1781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" r:id="rId3" imgW="1054735" imgH="228600" progId="Equation.DSMT4">
                    <p:embed/>
                  </p:oleObj>
                </mc:Choice>
                <mc:Fallback>
                  <p:oleObj name="" r:id="rId3" imgW="1054735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95" y="0"/>
                          <a:ext cx="1781" cy="3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8" name="对象 25607"/>
          <p:cNvGraphicFramePr>
            <a:graphicFrameLocks noChangeAspect="1"/>
          </p:cNvGraphicFramePr>
          <p:nvPr/>
        </p:nvGraphicFramePr>
        <p:xfrm>
          <a:off x="4191000" y="4572000"/>
          <a:ext cx="3276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" r:id="rId5" imgW="1231900" imgH="228600" progId="Equation.DSMT4">
                  <p:embed/>
                </p:oleObj>
              </mc:Choice>
              <mc:Fallback>
                <p:oleObj name="" r:id="rId5" imgW="12319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4572000"/>
                        <a:ext cx="327660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组合 25608"/>
          <p:cNvGrpSpPr/>
          <p:nvPr/>
        </p:nvGrpSpPr>
        <p:grpSpPr>
          <a:xfrm>
            <a:off x="1981200" y="5105400"/>
            <a:ext cx="7772400" cy="1222375"/>
            <a:chOff x="0" y="0"/>
            <a:chExt cx="4896" cy="770"/>
          </a:xfrm>
        </p:grpSpPr>
        <p:sp>
          <p:nvSpPr>
            <p:cNvPr id="35849" name="文本框 25609"/>
            <p:cNvSpPr txBox="1"/>
            <p:nvPr/>
          </p:nvSpPr>
          <p:spPr>
            <a:xfrm>
              <a:off x="0" y="62"/>
              <a:ext cx="4896" cy="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所以，函数                                      是减函数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.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也就是说，当体积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减少时，压强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p</a:t>
              </a:r>
              <a:r>
                <a:rPr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将增大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.</a:t>
              </a:r>
              <a:endPara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35850" name="对象 25610"/>
            <p:cNvGraphicFramePr>
              <a:graphicFrameLocks noChangeAspect="1"/>
            </p:cNvGraphicFramePr>
            <p:nvPr/>
          </p:nvGraphicFramePr>
          <p:xfrm>
            <a:off x="1228" y="0"/>
            <a:ext cx="2132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" r:id="rId7" imgW="1193800" imgH="393700" progId="Equation.DSMT4">
                    <p:embed/>
                  </p:oleObj>
                </mc:Choice>
                <mc:Fallback>
                  <p:oleObj name="" r:id="rId7" imgW="11938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8" y="0"/>
                          <a:ext cx="2132" cy="5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2" name="文本框 25611"/>
          <p:cNvSpPr txBox="1"/>
          <p:nvPr/>
        </p:nvSpPr>
        <p:spPr>
          <a:xfrm>
            <a:off x="9632950" y="1084263"/>
            <a:ext cx="894080" cy="521970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取值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13" name="文本框 25612"/>
          <p:cNvSpPr txBox="1"/>
          <p:nvPr/>
        </p:nvSpPr>
        <p:spPr>
          <a:xfrm>
            <a:off x="9632950" y="3878263"/>
            <a:ext cx="894080" cy="521970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定号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14" name="文本框 25613"/>
          <p:cNvSpPr txBox="1"/>
          <p:nvPr/>
        </p:nvSpPr>
        <p:spPr>
          <a:xfrm>
            <a:off x="8820150" y="2362200"/>
            <a:ext cx="1605280" cy="521970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作差变形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15" name="文本框 25614"/>
          <p:cNvSpPr txBox="1"/>
          <p:nvPr/>
        </p:nvSpPr>
        <p:spPr>
          <a:xfrm>
            <a:off x="9632950" y="5486400"/>
            <a:ext cx="894080" cy="521970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结论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3554" name="文本框 2"/>
          <p:cNvSpPr/>
          <p:nvPr>
            <p:custDataLst>
              <p:tags r:id="rId9"/>
            </p:custDataLst>
          </p:nvPr>
        </p:nvSpPr>
        <p:spPr>
          <a:xfrm>
            <a:off x="7850505" y="6056630"/>
            <a:ext cx="3985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P79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" name="墨迹 1"/>
              <p14:cNvContentPartPr/>
              <p14:nvPr/>
            </p14:nvContentPartPr>
            <p14:xfrm>
              <a:off x="1393190" y="231775"/>
              <a:ext cx="17780" cy="889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1"/>
            </p:blipFill>
            <p:spPr>
              <a:xfrm>
                <a:off x="1393190" y="231775"/>
                <a:ext cx="17780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3" name="墨迹 2"/>
              <p14:cNvContentPartPr/>
              <p14:nvPr/>
            </p14:nvContentPartPr>
            <p14:xfrm>
              <a:off x="0" y="0"/>
              <a:ext cx="205105" cy="3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3"/>
            </p:blipFill>
            <p:spPr>
              <a:xfrm>
                <a:off x="0" y="0"/>
                <a:ext cx="20510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4" name="墨迹 3"/>
              <p14:cNvContentPartPr/>
              <p14:nvPr/>
            </p14:nvContentPartPr>
            <p14:xfrm>
              <a:off x="892810" y="339090"/>
              <a:ext cx="259080" cy="2857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5"/>
            </p:blipFill>
            <p:spPr>
              <a:xfrm>
                <a:off x="892810" y="339090"/>
                <a:ext cx="25908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5" name="墨迹 4"/>
              <p14:cNvContentPartPr/>
              <p14:nvPr/>
            </p14:nvContentPartPr>
            <p14:xfrm>
              <a:off x="937260" y="142875"/>
              <a:ext cx="36195" cy="3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7"/>
            </p:blipFill>
            <p:spPr>
              <a:xfrm>
                <a:off x="937260" y="142875"/>
                <a:ext cx="3619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6" name="墨迹 5"/>
              <p14:cNvContentPartPr/>
              <p14:nvPr/>
            </p14:nvContentPartPr>
            <p14:xfrm>
              <a:off x="1571625" y="276225"/>
              <a:ext cx="196850" cy="2730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9"/>
            </p:blipFill>
            <p:spPr>
              <a:xfrm>
                <a:off x="1571625" y="276225"/>
                <a:ext cx="196850" cy="27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7" name="墨迹 6"/>
              <p14:cNvContentPartPr/>
              <p14:nvPr/>
            </p14:nvContentPartPr>
            <p14:xfrm>
              <a:off x="0" y="490855"/>
              <a:ext cx="1223645" cy="50927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1"/>
            </p:blipFill>
            <p:spPr>
              <a:xfrm>
                <a:off x="0" y="490855"/>
                <a:ext cx="1223645" cy="509270"/>
              </a:xfrm>
              <a:prstGeom prst="rect"/>
            </p:spPr>
          </p:pic>
        </mc:Fallback>
      </mc:AlternateContent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12" grpId="0"/>
      <p:bldP spid="25613" grpId="0"/>
      <p:bldP spid="25614" grpId="0"/>
      <p:bldP spid="25615" grpId="0"/>
      <p:bldP spid="235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8915" y="840740"/>
            <a:ext cx="9747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例</a:t>
            </a:r>
            <a:r>
              <a:rPr lang="en-US" altLang="zh-CN" sz="2800"/>
              <a:t>3  </a:t>
            </a:r>
            <a:r>
              <a:rPr lang="zh-CN" altLang="en-US" sz="2800"/>
              <a:t>根据定义证明函数                      在区间             上单调递增。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03345" y="688340"/>
          <a:ext cx="1746885" cy="82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" r:id="rId1" imgW="609600" imgH="393700" progId="Equation.KSEE3">
                  <p:embed/>
                </p:oleObj>
              </mc:Choice>
              <mc:Fallback>
                <p:oleObj name="" r:id="rId1" imgW="6096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03345" y="688340"/>
                        <a:ext cx="1746885" cy="82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49085" y="780415"/>
          <a:ext cx="1271270" cy="5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" r:id="rId3" imgW="431800" imgH="203200" progId="Equation.KSEE3">
                  <p:embed/>
                </p:oleObj>
              </mc:Choice>
              <mc:Fallback>
                <p:oleObj name="" r:id="rId3" imgW="4318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9085" y="780415"/>
                        <a:ext cx="1271270" cy="598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49250" y="174942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证明：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98930" y="1749425"/>
          <a:ext cx="4497705" cy="54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" r:id="rId5" imgW="1790700" imgH="215900" progId="Equation.KSEE3">
                  <p:embed/>
                </p:oleObj>
              </mc:Choice>
              <mc:Fallback>
                <p:oleObj name="" r:id="rId5" imgW="17907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8930" y="1749425"/>
                        <a:ext cx="4497705" cy="542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4355" y="2653665"/>
          <a:ext cx="1076706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" r:id="rId7" imgW="5448300" imgH="431800" progId="Equation.KSEE3">
                  <p:embed/>
                </p:oleObj>
              </mc:Choice>
              <mc:Fallback>
                <p:oleObj name="" r:id="rId7" imgW="54483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355" y="2653665"/>
                        <a:ext cx="1076706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6085" y="3834130"/>
          <a:ext cx="9151620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" r:id="rId9" imgW="3416300" imgH="215900" progId="Equation.KSEE3">
                  <p:embed/>
                </p:oleObj>
              </mc:Choice>
              <mc:Fallback>
                <p:oleObj name="" r:id="rId9" imgW="3416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085" y="3834130"/>
                        <a:ext cx="9151620" cy="57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4355" y="4552315"/>
          <a:ext cx="7519035" cy="103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" r:id="rId11" imgW="3124200" imgH="431800" progId="Equation.KSEE3">
                  <p:embed/>
                </p:oleObj>
              </mc:Choice>
              <mc:Fallback>
                <p:oleObj name="" r:id="rId11" imgW="31242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4355" y="4552315"/>
                        <a:ext cx="7519035" cy="1039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94395" y="4758055"/>
          <a:ext cx="1809750" cy="62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" r:id="rId13" imgW="622300" imgH="215900" progId="Equation.KSEE3">
                  <p:embed/>
                </p:oleObj>
              </mc:Choice>
              <mc:Fallback>
                <p:oleObj name="" r:id="rId13" imgW="622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94395" y="4758055"/>
                        <a:ext cx="1809750" cy="62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84860" y="5761990"/>
            <a:ext cx="79838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所以，函数                      在区间             上单调递增。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1290" y="5591810"/>
          <a:ext cx="1746885" cy="82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" r:id="rId15" imgW="609600" imgH="393700" progId="Equation.KSEE3">
                  <p:embed/>
                </p:oleObj>
              </mc:Choice>
              <mc:Fallback>
                <p:oleObj name="" r:id="rId15" imgW="6096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01290" y="5591810"/>
                        <a:ext cx="1746885" cy="82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0365" y="5685790"/>
          <a:ext cx="1271270" cy="5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" r:id="rId16" imgW="431800" imgH="203200" progId="Equation.KSEE3">
                  <p:embed/>
                </p:oleObj>
              </mc:Choice>
              <mc:Fallback>
                <p:oleObj name="" r:id="rId16" imgW="4318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0365" y="5685790"/>
                        <a:ext cx="1271270" cy="598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文本框 2"/>
          <p:cNvSpPr/>
          <p:nvPr>
            <p:custDataLst>
              <p:tags r:id="rId17"/>
            </p:custDataLst>
          </p:nvPr>
        </p:nvSpPr>
        <p:spPr>
          <a:xfrm>
            <a:off x="7850505" y="6056630"/>
            <a:ext cx="3985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P79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2" name="墨迹 1"/>
              <p14:cNvContentPartPr/>
              <p14:nvPr/>
            </p14:nvContentPartPr>
            <p14:xfrm>
              <a:off x="8216900" y="1838960"/>
              <a:ext cx="178435" cy="15176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9"/>
            </p:blipFill>
            <p:spPr>
              <a:xfrm>
                <a:off x="8216900" y="1838960"/>
                <a:ext cx="178435" cy="151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3" name="墨迹 2"/>
              <p14:cNvContentPartPr/>
              <p14:nvPr/>
            </p14:nvContentPartPr>
            <p14:xfrm>
              <a:off x="8128000" y="1981835"/>
              <a:ext cx="8890" cy="361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1"/>
            </p:blipFill>
            <p:spPr>
              <a:xfrm>
                <a:off x="8128000" y="1981835"/>
                <a:ext cx="8890" cy="36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7" name="墨迹 6"/>
              <p14:cNvContentPartPr/>
              <p14:nvPr/>
            </p14:nvContentPartPr>
            <p14:xfrm>
              <a:off x="4027805" y="2026920"/>
              <a:ext cx="1974215" cy="166052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3"/>
            </p:blipFill>
            <p:spPr>
              <a:xfrm>
                <a:off x="4027805" y="2026920"/>
                <a:ext cx="1974215" cy="16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7" name="墨迹 16"/>
              <p14:cNvContentPartPr/>
              <p14:nvPr/>
            </p14:nvContentPartPr>
            <p14:xfrm>
              <a:off x="6323330" y="3321685"/>
              <a:ext cx="911225" cy="33909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6323330" y="3321685"/>
                <a:ext cx="911225" cy="339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8" name="墨迹 17"/>
              <p14:cNvContentPartPr/>
              <p14:nvPr/>
            </p14:nvContentPartPr>
            <p14:xfrm>
              <a:off x="8770620" y="4312920"/>
              <a:ext cx="26670" cy="889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8770620" y="4312920"/>
                <a:ext cx="26670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9" name="墨迹 18"/>
              <p14:cNvContentPartPr/>
              <p14:nvPr/>
            </p14:nvContentPartPr>
            <p14:xfrm>
              <a:off x="5135245" y="1133475"/>
              <a:ext cx="1108075" cy="139319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5135245" y="1133475"/>
                <a:ext cx="1108075" cy="1393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20" name="墨迹 19"/>
              <p14:cNvContentPartPr/>
              <p14:nvPr/>
            </p14:nvContentPartPr>
            <p14:xfrm>
              <a:off x="3375660" y="1214120"/>
              <a:ext cx="1223645" cy="11430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3375660" y="1214120"/>
                <a:ext cx="1223645" cy="1143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21" name="墨迹 20"/>
              <p14:cNvContentPartPr/>
              <p14:nvPr/>
            </p14:nvContentPartPr>
            <p14:xfrm>
              <a:off x="3251200" y="2383790"/>
              <a:ext cx="2160905" cy="446468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3251200" y="2383790"/>
                <a:ext cx="2160905" cy="4464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2" name="墨迹 21"/>
              <p14:cNvContentPartPr/>
              <p14:nvPr/>
            </p14:nvContentPartPr>
            <p14:xfrm>
              <a:off x="5680075" y="1071245"/>
              <a:ext cx="3260725" cy="165227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5680075" y="1071245"/>
                <a:ext cx="3260725" cy="1652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3" name="墨迹 22"/>
              <p14:cNvContentPartPr/>
              <p14:nvPr/>
            </p14:nvContentPartPr>
            <p14:xfrm>
              <a:off x="5742940" y="1303655"/>
              <a:ext cx="80010" cy="23215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5742940" y="1303655"/>
                <a:ext cx="80010" cy="2321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4" name="墨迹 23"/>
              <p14:cNvContentPartPr/>
              <p14:nvPr/>
            </p14:nvContentPartPr>
            <p14:xfrm>
              <a:off x="964565" y="0"/>
              <a:ext cx="3054350" cy="20980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964565" y="0"/>
                <a:ext cx="3054350" cy="2098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5" name="墨迹 24"/>
              <p14:cNvContentPartPr/>
              <p14:nvPr/>
            </p14:nvContentPartPr>
            <p14:xfrm>
              <a:off x="5108575" y="276225"/>
              <a:ext cx="360" cy="1841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5108575" y="276225"/>
                <a:ext cx="360" cy="18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6" name="墨迹 25"/>
              <p14:cNvContentPartPr/>
              <p14:nvPr/>
            </p14:nvContentPartPr>
            <p14:xfrm>
              <a:off x="5260340" y="71120"/>
              <a:ext cx="304165" cy="444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5260340" y="71120"/>
                <a:ext cx="304165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7" name="墨迹 26"/>
              <p14:cNvContentPartPr/>
              <p14:nvPr/>
            </p14:nvContentPartPr>
            <p14:xfrm>
              <a:off x="9592310" y="4232275"/>
              <a:ext cx="1616710" cy="26162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9592310" y="4232275"/>
                <a:ext cx="1616710" cy="261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8" name="墨迹 27"/>
              <p14:cNvContentPartPr/>
              <p14:nvPr/>
            </p14:nvContentPartPr>
            <p14:xfrm>
              <a:off x="5037455" y="0"/>
              <a:ext cx="53340" cy="2667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5037455" y="0"/>
                <a:ext cx="53340" cy="2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9" name="墨迹 28"/>
              <p14:cNvContentPartPr/>
              <p14:nvPr/>
            </p14:nvContentPartPr>
            <p14:xfrm>
              <a:off x="3001010" y="0"/>
              <a:ext cx="1553845" cy="82994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3001010" y="0"/>
                <a:ext cx="1553845" cy="82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30" name="墨迹 29"/>
              <p14:cNvContentPartPr/>
              <p14:nvPr/>
            </p14:nvContentPartPr>
            <p14:xfrm>
              <a:off x="9217660" y="553085"/>
              <a:ext cx="71120" cy="3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9217660" y="553085"/>
                <a:ext cx="7112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31" name="墨迹 30"/>
              <p14:cNvContentPartPr/>
              <p14:nvPr/>
            </p14:nvContentPartPr>
            <p14:xfrm>
              <a:off x="9637395" y="240665"/>
              <a:ext cx="8890" cy="36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9637395" y="240665"/>
                <a:ext cx="889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32" name="墨迹 31"/>
              <p14:cNvContentPartPr/>
              <p14:nvPr/>
            </p14:nvContentPartPr>
            <p14:xfrm>
              <a:off x="8743950" y="294640"/>
              <a:ext cx="35560" cy="355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8743950" y="294640"/>
                <a:ext cx="35560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3" name="墨迹 32"/>
              <p14:cNvContentPartPr/>
              <p14:nvPr/>
            </p14:nvContentPartPr>
            <p14:xfrm>
              <a:off x="3697605" y="2044700"/>
              <a:ext cx="8890" cy="3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3"/>
            </p:blipFill>
            <p:spPr>
              <a:xfrm>
                <a:off x="3697605" y="2044700"/>
                <a:ext cx="889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34" name="墨迹 33"/>
              <p14:cNvContentPartPr/>
              <p14:nvPr/>
            </p14:nvContentPartPr>
            <p14:xfrm>
              <a:off x="3822700" y="1285875"/>
              <a:ext cx="17780" cy="1778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8"/>
            </p:blipFill>
            <p:spPr>
              <a:xfrm>
                <a:off x="3822700" y="1285875"/>
                <a:ext cx="17780" cy="1778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35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152400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矩形 34818"/>
          <p:cNvSpPr/>
          <p:nvPr/>
        </p:nvSpPr>
        <p:spPr>
          <a:xfrm>
            <a:off x="152400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4820" name="组合 34819"/>
          <p:cNvGrpSpPr/>
          <p:nvPr/>
        </p:nvGrpSpPr>
        <p:grpSpPr>
          <a:xfrm>
            <a:off x="1774825" y="1192213"/>
            <a:ext cx="8675688" cy="1800225"/>
            <a:chOff x="144" y="765"/>
            <a:chExt cx="5465" cy="1134"/>
          </a:xfrm>
        </p:grpSpPr>
        <p:grpSp>
          <p:nvGrpSpPr>
            <p:cNvPr id="34821" name="组合 34820"/>
            <p:cNvGrpSpPr/>
            <p:nvPr/>
          </p:nvGrpSpPr>
          <p:grpSpPr>
            <a:xfrm>
              <a:off x="144" y="765"/>
              <a:ext cx="5465" cy="1134"/>
              <a:chOff x="340" y="932"/>
              <a:chExt cx="5465" cy="1134"/>
            </a:xfrm>
          </p:grpSpPr>
          <p:sp>
            <p:nvSpPr>
              <p:cNvPr id="34822" name="矩形 34821"/>
              <p:cNvSpPr/>
              <p:nvPr/>
            </p:nvSpPr>
            <p:spPr>
              <a:xfrm>
                <a:off x="340" y="932"/>
                <a:ext cx="5465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l"/>
                <a:r>
                  <a:rPr lang="en-US" altLang="zh-C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、理解概念应抓住关键词，对函数单调性</a:t>
                </a:r>
                <a:endPara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zh-CN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  概念中应重点理解 </a:t>
                </a:r>
                <a:endPara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23" name="矩形 34822"/>
              <p:cNvSpPr/>
              <p:nvPr/>
            </p:nvSpPr>
            <p:spPr>
              <a:xfrm>
                <a:off x="340" y="1660"/>
                <a:ext cx="4304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l"/>
                <a:r>
                  <a:rPr lang="en-US" altLang="zh-C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  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定义域、区间、任意</a:t>
                </a:r>
                <a:r>
                  <a:rPr lang="en-US" altLang="zh-CN" sz="36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…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都有</a:t>
                </a:r>
                <a:r>
                  <a:rPr lang="en-US" altLang="zh-CN" sz="36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… </a:t>
                </a:r>
                <a:endParaRPr lang="en-US" altLang="zh-CN" sz="36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4824" name="对象 34823"/>
            <p:cNvGraphicFramePr/>
            <p:nvPr/>
          </p:nvGraphicFramePr>
          <p:xfrm>
            <a:off x="3029" y="1117"/>
            <a:ext cx="878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482600" imgH="228600" progId="Equation.DSMT4">
                    <p:embed/>
                  </p:oleObj>
                </mc:Choice>
                <mc:Fallback>
                  <p:oleObj name="" r:id="rId1" imgW="482600" imgH="2286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029" y="1117"/>
                          <a:ext cx="878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5" name="对象 34824"/>
            <p:cNvGraphicFramePr/>
            <p:nvPr/>
          </p:nvGraphicFramePr>
          <p:xfrm>
            <a:off x="3867" y="1142"/>
            <a:ext cx="1508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939165" imgH="254000" progId="Equation.DSMT4">
                    <p:embed/>
                  </p:oleObj>
                </mc:Choice>
                <mc:Fallback>
                  <p:oleObj name="" r:id="rId3" imgW="939165" imgH="2540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867" y="1142"/>
                          <a:ext cx="1508" cy="4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6" name="矩形 34825"/>
          <p:cNvSpPr/>
          <p:nvPr/>
        </p:nvSpPr>
        <p:spPr>
          <a:xfrm>
            <a:off x="1524000" y="31369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4827" name="组合 34826"/>
          <p:cNvGrpSpPr/>
          <p:nvPr/>
        </p:nvGrpSpPr>
        <p:grpSpPr>
          <a:xfrm>
            <a:off x="1774825" y="3197226"/>
            <a:ext cx="6130925" cy="644525"/>
            <a:chOff x="158" y="1887"/>
            <a:chExt cx="3862" cy="406"/>
          </a:xfrm>
        </p:grpSpPr>
        <p:sp>
          <p:nvSpPr>
            <p:cNvPr id="34828" name="矩形 34827"/>
            <p:cNvSpPr/>
            <p:nvPr/>
          </p:nvSpPr>
          <p:spPr>
            <a:xfrm>
              <a:off x="158" y="1887"/>
              <a:ext cx="14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l"/>
              <a:r>
                <a:rPr lang="en-US" altLang="zh-CN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、增函数 </a:t>
              </a:r>
              <a:endPara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29" name="矩形 34828"/>
            <p:cNvSpPr/>
            <p:nvPr/>
          </p:nvSpPr>
          <p:spPr>
            <a:xfrm>
              <a:off x="1882" y="1887"/>
              <a:ext cx="2138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l"/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图象是上升的</a:t>
              </a: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；</a:t>
              </a:r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endPara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4830" name="对象 34829"/>
            <p:cNvGraphicFramePr/>
            <p:nvPr/>
          </p:nvGraphicFramePr>
          <p:xfrm>
            <a:off x="1519" y="1978"/>
            <a:ext cx="40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5" imgW="215900" imgH="152400" progId="Equation.3">
                    <p:embed/>
                  </p:oleObj>
                </mc:Choice>
                <mc:Fallback>
                  <p:oleObj name="" r:id="rId5" imgW="215900" imgH="1524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519" y="1978"/>
                          <a:ext cx="408" cy="2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31" name="组合 34830"/>
          <p:cNvGrpSpPr/>
          <p:nvPr/>
        </p:nvGrpSpPr>
        <p:grpSpPr>
          <a:xfrm>
            <a:off x="2493963" y="3857626"/>
            <a:ext cx="5486400" cy="715962"/>
            <a:chOff x="611" y="2295"/>
            <a:chExt cx="3456" cy="451"/>
          </a:xfrm>
        </p:grpSpPr>
        <p:sp>
          <p:nvSpPr>
            <p:cNvPr id="34832" name="矩形 34831"/>
            <p:cNvSpPr/>
            <p:nvPr/>
          </p:nvSpPr>
          <p:spPr>
            <a:xfrm>
              <a:off x="611" y="2295"/>
              <a:ext cx="983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l"/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减函数 </a:t>
              </a:r>
              <a:endPara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33" name="矩形 34832"/>
            <p:cNvSpPr/>
            <p:nvPr/>
          </p:nvSpPr>
          <p:spPr>
            <a:xfrm>
              <a:off x="1927" y="2340"/>
              <a:ext cx="2140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l"/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图象是下降的。 </a:t>
              </a:r>
              <a:endPara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4834" name="对象 34833"/>
            <p:cNvGraphicFramePr/>
            <p:nvPr/>
          </p:nvGraphicFramePr>
          <p:xfrm>
            <a:off x="1519" y="2387"/>
            <a:ext cx="40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7" imgW="215900" imgH="152400" progId="Equation.3">
                    <p:embed/>
                  </p:oleObj>
                </mc:Choice>
                <mc:Fallback>
                  <p:oleObj name="" r:id="rId7" imgW="215900" imgH="152400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519" y="2387"/>
                          <a:ext cx="408" cy="2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35" name="矩形 34834"/>
          <p:cNvSpPr/>
          <p:nvPr/>
        </p:nvSpPr>
        <p:spPr>
          <a:xfrm>
            <a:off x="1766888" y="4654233"/>
            <a:ext cx="8901112" cy="17532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l" defTabSz="914400">
              <a:tabLst>
                <a:tab pos="228600" algn="l"/>
                <a:tab pos="457200" algn="l"/>
              </a:tabLst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、用定义证明函数单调性的步骤是：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 defTabSz="914400">
              <a:tabLst>
                <a:tab pos="228600" algn="l"/>
                <a:tab pos="457200" algn="l"/>
              </a:tabLst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假设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作差变形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分解因式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通分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配方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),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 defTabSz="914400">
              <a:tabLst>
                <a:tab pos="228600" algn="l"/>
                <a:tab pos="457200" algn="l"/>
              </a:tabLst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定号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下结论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7" name="文本框 34836"/>
          <p:cNvSpPr txBox="1"/>
          <p:nvPr/>
        </p:nvSpPr>
        <p:spPr>
          <a:xfrm>
            <a:off x="1524000" y="0"/>
            <a:ext cx="1616075" cy="460375"/>
          </a:xfrm>
          <a:prstGeom prst="rect">
            <a:avLst/>
          </a:prstGeom>
          <a:gradFill rotWithShape="0">
            <a:gsLst>
              <a:gs pos="0">
                <a:srgbClr val="FEE7F2">
                  <a:alpha val="100000"/>
                </a:srgbClr>
              </a:gs>
              <a:gs pos="17999">
                <a:srgbClr val="FBD49C">
                  <a:alpha val="100000"/>
                </a:srgbClr>
              </a:gs>
              <a:gs pos="39000">
                <a:srgbClr val="FBA97D">
                  <a:alpha val="100000"/>
                </a:srgbClr>
              </a:gs>
              <a:gs pos="64000">
                <a:srgbClr val="FAC77D">
                  <a:alpha val="100000"/>
                </a:srgbClr>
              </a:gs>
              <a:gs pos="82001">
                <a:srgbClr val="FEE7F2">
                  <a:alpha val="100000"/>
                </a:srgbClr>
              </a:gs>
              <a:gs pos="100000">
                <a:srgbClr val="FBEAC7">
                  <a:alpha val="100000"/>
                </a:srgbClr>
              </a:gs>
            </a:gsLst>
            <a:lin ang="5400000" scaled="1"/>
            <a:tileRect/>
          </a:gra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C00F4"/>
                </a:solidFill>
                <a:latin typeface="Times New Roman" panose="02020603050405020304" pitchFamily="18" charset="0"/>
              </a:rPr>
              <a:t>课堂小结</a:t>
            </a:r>
            <a:endParaRPr lang="zh-CN" altLang="en-US" sz="2400" b="1">
              <a:solidFill>
                <a:srgbClr val="0C00F4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2" name="墨迹 1"/>
              <p14:cNvContentPartPr/>
              <p14:nvPr/>
            </p14:nvContentPartPr>
            <p14:xfrm>
              <a:off x="4072890" y="419100"/>
              <a:ext cx="383540" cy="952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9"/>
            </p:blipFill>
            <p:spPr>
              <a:xfrm>
                <a:off x="4072890" y="419100"/>
                <a:ext cx="383540" cy="9525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3305850" y="1008406"/>
            <a:ext cx="5657572" cy="1278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4" name="图片 26630" descr="摄图网_401454924_学习用品（非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7407925" y="2269937"/>
            <a:ext cx="4587539" cy="458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55832" y="10778132"/>
            <a:ext cx="349399" cy="255330"/>
          </a:xfrm>
          <a:prstGeom prst="cube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79532" y="2647892"/>
            <a:ext cx="8919746" cy="2176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课本：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P85 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习题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3.2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题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预习</a:t>
            </a:r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书本</a:t>
            </a:r>
            <a:r>
              <a:rPr lang="en-US" altLang="zh-CN" sz="338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P80--81</a:t>
            </a:r>
            <a:endParaRPr lang="en-US" altLang="zh-CN" sz="338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en-US" sz="338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3385" b="1" dirty="0">
                <a:latin typeface="宋体" panose="02010600030101010101" pitchFamily="2" charset="-122"/>
                <a:ea typeface="宋体" panose="02010600030101010101" pitchFamily="2" charset="-122"/>
              </a:rPr>
              <a:t>:P41--43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255832" y="10778132"/>
            <a:ext cx="349399" cy="255330"/>
          </a:xfrm>
          <a:prstGeom prst="cube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06252" y="1870017"/>
            <a:ext cx="8919746" cy="2176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、说说前面学习过函数的那些内容？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、书本上如何给函数下定义？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、求函数的解析式有几种方法？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en-US" altLang="zh-CN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385" b="1" dirty="0">
                <a:latin typeface="黑体" panose="02010609060101010101" pitchFamily="2" charset="-122"/>
                <a:ea typeface="黑体" panose="02010609060101010101" pitchFamily="2" charset="-122"/>
              </a:rPr>
              <a:t>、说说分段函数与常数函数的特点？</a:t>
            </a:r>
            <a:endParaRPr lang="zh-CN" altLang="en-US" sz="338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4300" y="690245"/>
            <a:ext cx="777367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sz="5400" b="1">
                <a:solidFill>
                  <a:srgbClr val="FF0000"/>
                </a:solidFill>
                <a:sym typeface="+mn-ea"/>
              </a:rPr>
              <a:t>思考与回忆</a:t>
            </a:r>
            <a:endParaRPr lang="zh-CN" sz="5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1487488" y="1552575"/>
          <a:ext cx="9217025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7848600" imgH="2781300" progId="Photoshop.Image.7">
                  <p:embed/>
                </p:oleObj>
              </mc:Choice>
              <mc:Fallback>
                <p:oleObj name="" r:id="rId1" imgW="7848600" imgH="2781300" progId="Photoshop.Image.7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7488" y="1552575"/>
                        <a:ext cx="9217025" cy="2995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68655" y="4826953"/>
            <a:ext cx="8391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n-cs"/>
                <a:sym typeface="+mn-ea"/>
              </a:rPr>
              <a:t>二、它们分别反映了相应函数有什么变化规律？</a:t>
            </a:r>
            <a:endParaRPr lang="zh-CN" altLang="en-US" sz="2800" b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8280" y="723265"/>
            <a:ext cx="11937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/>
              <a:t> </a:t>
            </a:r>
            <a:r>
              <a:rPr lang="zh-CN" altLang="en-US" sz="2800">
                <a:effectLst/>
                <a:latin typeface="Arial" panose="020B0604020202020204" pitchFamily="34" charset="0"/>
                <a:ea typeface="宋体" panose="02010600030101010101" pitchFamily="2" charset="-122"/>
                <a:cs typeface="+mj-cs"/>
                <a:sym typeface="+mn-ea"/>
              </a:rPr>
              <a:t>一、观察这些函数图像，你能说说他们分别反映了相应函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数的哪些特征吗？</a:t>
            </a:r>
            <a:endParaRPr kumimoji="0" lang="zh-CN" altLang="en-US" b="0" i="0" u="none" strike="noStrike" kern="1200" cap="none" spc="0" normalizeH="0" baseline="0" noProof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altLang="zh-CN"/>
              <a:t>             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7" name="文本框 188456"/>
          <p:cNvSpPr txBox="1"/>
          <p:nvPr/>
        </p:nvSpPr>
        <p:spPr>
          <a:xfrm>
            <a:off x="725805" y="2977515"/>
            <a:ext cx="11208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能用图象上动点</a:t>
            </a:r>
            <a:r>
              <a:rPr lang="en-US" altLang="zh-CN" sz="2800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800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）的横、纵坐标关系来说明上升或下降趋势吗？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122" name="组合 188422"/>
          <p:cNvGrpSpPr/>
          <p:nvPr/>
        </p:nvGrpSpPr>
        <p:grpSpPr>
          <a:xfrm>
            <a:off x="2171700" y="1158875"/>
            <a:ext cx="2133600" cy="1965325"/>
            <a:chOff x="288" y="816"/>
            <a:chExt cx="1344" cy="1238"/>
          </a:xfrm>
        </p:grpSpPr>
        <p:grpSp>
          <p:nvGrpSpPr>
            <p:cNvPr id="5123" name="组合 188423"/>
            <p:cNvGrpSpPr/>
            <p:nvPr/>
          </p:nvGrpSpPr>
          <p:grpSpPr>
            <a:xfrm>
              <a:off x="288" y="816"/>
              <a:ext cx="1344" cy="1238"/>
              <a:chOff x="288" y="816"/>
              <a:chExt cx="1344" cy="1238"/>
            </a:xfrm>
          </p:grpSpPr>
          <p:sp>
            <p:nvSpPr>
              <p:cNvPr id="5124" name="直接连接符 188424"/>
              <p:cNvSpPr/>
              <p:nvPr/>
            </p:nvSpPr>
            <p:spPr>
              <a:xfrm>
                <a:off x="288" y="1632"/>
                <a:ext cx="105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5125" name="直接连接符 188425"/>
              <p:cNvSpPr/>
              <p:nvPr/>
            </p:nvSpPr>
            <p:spPr>
              <a:xfrm flipH="1" flipV="1">
                <a:off x="768" y="912"/>
                <a:ext cx="0" cy="110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5126" name="文本框 188426"/>
              <p:cNvSpPr txBox="1"/>
              <p:nvPr/>
            </p:nvSpPr>
            <p:spPr>
              <a:xfrm>
                <a:off x="1200" y="1632"/>
                <a:ext cx="432" cy="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altLang="zh-CN" sz="2800" b="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x</a:t>
                </a:r>
                <a:endPara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27" name="文本框 188427"/>
              <p:cNvSpPr txBox="1"/>
              <p:nvPr/>
            </p:nvSpPr>
            <p:spPr>
              <a:xfrm>
                <a:off x="528" y="816"/>
                <a:ext cx="432" cy="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altLang="zh-CN" sz="2800" b="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y</a:t>
                </a:r>
                <a:endPara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28" name="直接连接符 188428"/>
              <p:cNvSpPr/>
              <p:nvPr/>
            </p:nvSpPr>
            <p:spPr>
              <a:xfrm flipV="1">
                <a:off x="384" y="1094"/>
                <a:ext cx="864" cy="96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5129" name="文本框 188429"/>
            <p:cNvSpPr txBox="1"/>
            <p:nvPr/>
          </p:nvSpPr>
          <p:spPr>
            <a:xfrm>
              <a:off x="576" y="1584"/>
              <a:ext cx="336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o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5130" name="组合 188431"/>
          <p:cNvGrpSpPr/>
          <p:nvPr/>
        </p:nvGrpSpPr>
        <p:grpSpPr>
          <a:xfrm>
            <a:off x="4660900" y="1279525"/>
            <a:ext cx="2133600" cy="1908175"/>
            <a:chOff x="1728" y="864"/>
            <a:chExt cx="1344" cy="1202"/>
          </a:xfrm>
        </p:grpSpPr>
        <p:sp>
          <p:nvSpPr>
            <p:cNvPr id="5131" name="直接连接符 188432"/>
            <p:cNvSpPr/>
            <p:nvPr/>
          </p:nvSpPr>
          <p:spPr>
            <a:xfrm>
              <a:off x="1728" y="1680"/>
              <a:ext cx="10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132" name="直接连接符 188433"/>
            <p:cNvSpPr/>
            <p:nvPr/>
          </p:nvSpPr>
          <p:spPr>
            <a:xfrm flipH="1" flipV="1">
              <a:off x="2208" y="960"/>
              <a:ext cx="0" cy="11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pSp>
          <p:nvGrpSpPr>
            <p:cNvPr id="5133" name="组合 188434"/>
            <p:cNvGrpSpPr/>
            <p:nvPr/>
          </p:nvGrpSpPr>
          <p:grpSpPr>
            <a:xfrm>
              <a:off x="1728" y="864"/>
              <a:ext cx="1344" cy="1202"/>
              <a:chOff x="1728" y="864"/>
              <a:chExt cx="1344" cy="1202"/>
            </a:xfrm>
          </p:grpSpPr>
          <p:sp>
            <p:nvSpPr>
              <p:cNvPr id="5134" name="文本框 188435"/>
              <p:cNvSpPr txBox="1"/>
              <p:nvPr/>
            </p:nvSpPr>
            <p:spPr>
              <a:xfrm>
                <a:off x="2640" y="1680"/>
                <a:ext cx="432" cy="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altLang="zh-CN" sz="2800" b="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x</a:t>
                </a:r>
                <a:endPara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35" name="文本框 188436"/>
              <p:cNvSpPr txBox="1"/>
              <p:nvPr/>
            </p:nvSpPr>
            <p:spPr>
              <a:xfrm>
                <a:off x="1968" y="864"/>
                <a:ext cx="432" cy="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altLang="zh-CN" sz="2800" b="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y</a:t>
                </a:r>
                <a:endPara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36" name="文本框 188437"/>
              <p:cNvSpPr txBox="1"/>
              <p:nvPr/>
            </p:nvSpPr>
            <p:spPr>
              <a:xfrm>
                <a:off x="2016" y="1632"/>
                <a:ext cx="336" cy="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altLang="zh-CN" sz="2800" b="0" i="1">
                    <a:solidFill>
                      <a:schemeClr val="hlink"/>
                    </a:solidFill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o</a:t>
                </a:r>
                <a:endPara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37" name="直接连接符 188439"/>
              <p:cNvSpPr/>
              <p:nvPr/>
            </p:nvSpPr>
            <p:spPr>
              <a:xfrm>
                <a:off x="1728" y="1250"/>
                <a:ext cx="912" cy="81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5138" name="组合 188441"/>
          <p:cNvGrpSpPr/>
          <p:nvPr/>
        </p:nvGrpSpPr>
        <p:grpSpPr>
          <a:xfrm>
            <a:off x="7645400" y="1004888"/>
            <a:ext cx="2133600" cy="2286000"/>
            <a:chOff x="3792" y="726"/>
            <a:chExt cx="1344" cy="1440"/>
          </a:xfrm>
        </p:grpSpPr>
        <p:sp>
          <p:nvSpPr>
            <p:cNvPr id="5139" name="直接连接符 188442"/>
            <p:cNvSpPr/>
            <p:nvPr/>
          </p:nvSpPr>
          <p:spPr>
            <a:xfrm>
              <a:off x="3792" y="1782"/>
              <a:ext cx="10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140" name="直接连接符 188443"/>
            <p:cNvSpPr/>
            <p:nvPr/>
          </p:nvSpPr>
          <p:spPr>
            <a:xfrm flipH="1" flipV="1">
              <a:off x="4272" y="816"/>
              <a:ext cx="0" cy="135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141" name="文本框 188444"/>
            <p:cNvSpPr txBox="1"/>
            <p:nvPr/>
          </p:nvSpPr>
          <p:spPr>
            <a:xfrm>
              <a:off x="4704" y="1782"/>
              <a:ext cx="432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x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5142" name="文本框 188445"/>
            <p:cNvSpPr txBox="1"/>
            <p:nvPr/>
          </p:nvSpPr>
          <p:spPr>
            <a:xfrm>
              <a:off x="4080" y="726"/>
              <a:ext cx="432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y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5143" name="文本框 188446"/>
            <p:cNvSpPr txBox="1"/>
            <p:nvPr/>
          </p:nvSpPr>
          <p:spPr>
            <a:xfrm>
              <a:off x="4080" y="1734"/>
              <a:ext cx="336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o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grpSp>
          <p:nvGrpSpPr>
            <p:cNvPr id="5144" name="组合 188447"/>
            <p:cNvGrpSpPr/>
            <p:nvPr/>
          </p:nvGrpSpPr>
          <p:grpSpPr>
            <a:xfrm>
              <a:off x="4033" y="1056"/>
              <a:ext cx="480" cy="720"/>
              <a:chOff x="2928" y="960"/>
              <a:chExt cx="960" cy="1056"/>
            </a:xfrm>
          </p:grpSpPr>
          <p:sp>
            <p:nvSpPr>
              <p:cNvPr id="5145" name="任意多边形 188448"/>
              <p:cNvSpPr/>
              <p:nvPr/>
            </p:nvSpPr>
            <p:spPr>
              <a:xfrm rot="-10800000" flipH="1">
                <a:off x="3408" y="960"/>
                <a:ext cx="480" cy="1056"/>
              </a:xfrm>
              <a:custGeom>
                <a:avLst/>
                <a:gdLst/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5146" name="任意多边形 188449"/>
              <p:cNvSpPr/>
              <p:nvPr/>
            </p:nvSpPr>
            <p:spPr>
              <a:xfrm rot="10800000">
                <a:off x="2928" y="960"/>
                <a:ext cx="480" cy="1056"/>
              </a:xfrm>
              <a:custGeom>
                <a:avLst/>
                <a:gdLst/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188456" name="组合 188455"/>
          <p:cNvGrpSpPr/>
          <p:nvPr/>
        </p:nvGrpSpPr>
        <p:grpSpPr>
          <a:xfrm>
            <a:off x="1217613" y="3498533"/>
            <a:ext cx="8915400" cy="1474788"/>
            <a:chOff x="-305" y="2419"/>
            <a:chExt cx="5616" cy="929"/>
          </a:xfrm>
        </p:grpSpPr>
        <p:sp>
          <p:nvSpPr>
            <p:cNvPr id="5148" name="文本框 188452"/>
            <p:cNvSpPr txBox="1"/>
            <p:nvPr/>
          </p:nvSpPr>
          <p:spPr>
            <a:xfrm>
              <a:off x="-257" y="2419"/>
              <a:ext cx="552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   </a:t>
              </a:r>
              <a:r>
                <a:rPr lang="zh-CN" altLang="en-US" sz="2800">
                  <a:latin typeface="Arial" panose="020B0604020202020204" pitchFamily="34" charset="0"/>
                  <a:ea typeface="宋体" panose="02010600030101010101" pitchFamily="2" charset="-122"/>
                </a:rPr>
                <a:t>在某一区间内，</a:t>
              </a:r>
              <a:endParaRPr lang="zh-CN" altLang="en-US" sz="28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图像在该区间内逐渐上升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——</a:t>
              </a:r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随着</a:t>
              </a:r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 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的增大而增大</a:t>
              </a:r>
              <a:r>
                <a:rPr lang="zh-CN" altLang="en-US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9" name="文本框 188453"/>
            <p:cNvSpPr txBox="1"/>
            <p:nvPr/>
          </p:nvSpPr>
          <p:spPr>
            <a:xfrm>
              <a:off x="-305" y="3019"/>
              <a:ext cx="56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图像在该区间内逐渐下降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——</a:t>
              </a:r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随着</a:t>
              </a:r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的增大而减小</a:t>
              </a:r>
              <a:r>
                <a:rPr lang="zh-CN" altLang="en-US"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。</a:t>
              </a:r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8455" name="文本框 188454"/>
          <p:cNvSpPr txBox="1"/>
          <p:nvPr/>
        </p:nvSpPr>
        <p:spPr>
          <a:xfrm>
            <a:off x="828675" y="4926965"/>
            <a:ext cx="7273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函数的这种性质称为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函数的单调性</a:t>
            </a:r>
            <a:endParaRPr lang="zh-CN" altLang="en-US" sz="2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460" name="矩形 188459"/>
          <p:cNvSpPr/>
          <p:nvPr/>
        </p:nvSpPr>
        <p:spPr>
          <a:xfrm>
            <a:off x="6999288" y="482918"/>
            <a:ext cx="3200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局部上升或下降</a:t>
            </a:r>
            <a:endParaRPr lang="zh-CN" altLang="en-US" sz="2800">
              <a:solidFill>
                <a:srgbClr val="CC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8461" name="矩形 188460"/>
          <p:cNvSpPr/>
          <p:nvPr/>
        </p:nvSpPr>
        <p:spPr>
          <a:xfrm>
            <a:off x="4741863" y="847725"/>
            <a:ext cx="15128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下 降</a:t>
            </a:r>
            <a:endParaRPr lang="zh-CN" altLang="en-US" sz="2800">
              <a:solidFill>
                <a:srgbClr val="CC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8462" name="矩形 188461"/>
          <p:cNvSpPr/>
          <p:nvPr/>
        </p:nvSpPr>
        <p:spPr>
          <a:xfrm>
            <a:off x="2324100" y="792163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上升</a:t>
            </a:r>
            <a:endParaRPr lang="zh-CN" altLang="en-US" sz="2800">
              <a:solidFill>
                <a:srgbClr val="CC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5154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67100" y="18923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" imgW="368300" imgH="165100" progId="Equation.KSEE3">
                  <p:embed/>
                </p:oleObj>
              </mc:Choice>
              <mc:Fallback>
                <p:oleObj name="" r:id="rId1" imgW="3683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67100" y="1892300"/>
                        <a:ext cx="7366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5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87913" y="1797050"/>
          <a:ext cx="7635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3" imgW="457200" imgH="165100" progId="Equation.KSEE3">
                  <p:embed/>
                </p:oleObj>
              </mc:Choice>
              <mc:Fallback>
                <p:oleObj name="" r:id="rId3" imgW="4572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7913" y="1797050"/>
                        <a:ext cx="763587" cy="274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6" name="文本框 1"/>
          <p:cNvSpPr txBox="1"/>
          <p:nvPr/>
        </p:nvSpPr>
        <p:spPr>
          <a:xfrm>
            <a:off x="401320" y="270510"/>
            <a:ext cx="4044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初步感知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4783" name="表格 244782"/>
          <p:cNvGraphicFramePr>
            <a:graphicFrameLocks noGrp="1"/>
          </p:cNvGraphicFramePr>
          <p:nvPr/>
        </p:nvGraphicFramePr>
        <p:xfrm>
          <a:off x="1879918" y="5448618"/>
          <a:ext cx="8176895" cy="1339850"/>
        </p:xfrm>
        <a:graphic>
          <a:graphicData uri="http://schemas.openxmlformats.org/drawingml/2006/table">
            <a:tbl>
              <a:tblPr/>
              <a:tblGrid>
                <a:gridCol w="1990090"/>
                <a:gridCol w="589280"/>
                <a:gridCol w="661670"/>
                <a:gridCol w="516255"/>
                <a:gridCol w="514985"/>
                <a:gridCol w="589280"/>
                <a:gridCol w="514985"/>
                <a:gridCol w="443865"/>
                <a:gridCol w="514985"/>
                <a:gridCol w="516255"/>
                <a:gridCol w="662305"/>
                <a:gridCol w="662940"/>
              </a:tblGrid>
              <a:tr h="720725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x</a:t>
                      </a:r>
                      <a:endParaRPr lang="en-US" altLang="zh-CN" sz="2800"/>
                    </a:p>
                  </a:txBody>
                  <a:tcPr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Arial" panose="020B0604020202020204" pitchFamily="34" charset="0"/>
                        </a:rPr>
                        <a:t>…</a:t>
                      </a:r>
                      <a:endParaRPr lang="en-US" altLang="zh-CN" sz="2800">
                        <a:latin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-4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-3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-2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-1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0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1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2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3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4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Arial" panose="020B0604020202020204" pitchFamily="34" charset="0"/>
                        </a:rPr>
                        <a:t>…</a:t>
                      </a:r>
                      <a:endParaRPr lang="en-US" altLang="zh-CN" sz="2800">
                        <a:latin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f</a:t>
                      </a:r>
                      <a:r>
                        <a:rPr lang="zh-CN" altLang="en-US" sz="2800"/>
                        <a:t>（</a:t>
                      </a:r>
                      <a:r>
                        <a:rPr lang="en-US" altLang="zh-CN" sz="2800"/>
                        <a:t>x</a:t>
                      </a:r>
                      <a:r>
                        <a:rPr lang="zh-CN" altLang="en-US" sz="2800"/>
                        <a:t>）</a:t>
                      </a:r>
                      <a:endParaRPr lang="en-US" altLang="zh-CN" sz="2800"/>
                    </a:p>
                  </a:txBody>
                  <a:tcPr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Arial" panose="020B0604020202020204" pitchFamily="34" charset="0"/>
                        </a:rPr>
                        <a:t>…</a:t>
                      </a:r>
                      <a:endParaRPr lang="en-US" altLang="zh-CN" sz="2800">
                        <a:latin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16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9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4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1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0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1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4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9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16</a:t>
                      </a:r>
                      <a:endParaRPr lang="en-US" altLang="zh-CN" sz="2800"/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latin typeface="Arial" panose="020B0604020202020204" pitchFamily="34" charset="0"/>
                        </a:rPr>
                        <a:t>…</a:t>
                      </a:r>
                      <a:endParaRPr lang="en-US" altLang="zh-CN" sz="2800">
                        <a:latin typeface="Arial" panose="020B0604020202020204" pitchFamily="34" charset="0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98" name="对象 4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8598059" y="1616075"/>
          <a:ext cx="117602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6" imgW="622300" imgH="228600" progId="Equation.KSEE3">
                  <p:embed/>
                </p:oleObj>
              </mc:Choice>
              <mc:Fallback>
                <p:oleObj name="" r:id="rId6" imgW="6223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98059" y="1616075"/>
                        <a:ext cx="117602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7" grpId="0"/>
      <p:bldP spid="188455" grpId="0"/>
      <p:bldP spid="188460" grpId="0"/>
      <p:bldP spid="188461" grpId="0"/>
      <p:bldP spid="188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0" name="文本框 204869"/>
          <p:cNvSpPr txBox="1"/>
          <p:nvPr/>
        </p:nvSpPr>
        <p:spPr>
          <a:xfrm>
            <a:off x="5514975" y="2438400"/>
            <a:ext cx="6070600" cy="1814830"/>
          </a:xfrm>
          <a:prstGeom prst="rect">
            <a:avLst/>
          </a:prstGeom>
          <a:solidFill>
            <a:srgbClr val="F8F8A6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对区间                   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当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 都有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)&lt;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80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我们就说函数             在区间            上是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增函数</a:t>
            </a:r>
            <a:r>
              <a:rPr lang="en-US" altLang="zh-CN" sz="280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04822" name="组合 204821"/>
          <p:cNvGrpSpPr/>
          <p:nvPr/>
        </p:nvGrpSpPr>
        <p:grpSpPr>
          <a:xfrm rot="5400000">
            <a:off x="8039100" y="2063750"/>
            <a:ext cx="555625" cy="122238"/>
            <a:chOff x="249" y="3630"/>
            <a:chExt cx="771" cy="119"/>
          </a:xfrm>
        </p:grpSpPr>
        <p:sp>
          <p:nvSpPr>
            <p:cNvPr id="6147" name="直接连接符 204822"/>
            <p:cNvSpPr/>
            <p:nvPr/>
          </p:nvSpPr>
          <p:spPr>
            <a:xfrm>
              <a:off x="249" y="3748"/>
              <a:ext cx="771" cy="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148" name="任意多边形 204823"/>
            <p:cNvSpPr/>
            <p:nvPr/>
          </p:nvSpPr>
          <p:spPr>
            <a:xfrm>
              <a:off x="750" y="3630"/>
              <a:ext cx="270" cy="119"/>
            </a:xfrm>
            <a:custGeom>
              <a:avLst/>
              <a:gdLst/>
              <a:ahLst/>
              <a:cxnLst/>
              <a:pathLst>
                <a:path w="270" h="119">
                  <a:moveTo>
                    <a:pt x="270" y="119"/>
                  </a:move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204866" name="矩形 204865"/>
          <p:cNvSpPr/>
          <p:nvPr/>
        </p:nvSpPr>
        <p:spPr>
          <a:xfrm>
            <a:off x="7974965" y="2470785"/>
            <a:ext cx="9931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任意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8" name="文本框 204877"/>
          <p:cNvSpPr txBox="1"/>
          <p:nvPr/>
        </p:nvSpPr>
        <p:spPr>
          <a:xfrm>
            <a:off x="5514975" y="1454150"/>
            <a:ext cx="4910138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在</a:t>
            </a:r>
            <a:r>
              <a:rPr lang="zh-CN" altLang="en-US" sz="2800">
                <a:latin typeface="Arial" panose="020B0604020202020204" pitchFamily="34" charset="0"/>
                <a:ea typeface="方正姚体" panose="02010601030101010101" pitchFamily="2" charset="-122"/>
              </a:rPr>
              <a:t>         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随着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的增大，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也增大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0" name="文本框 204879"/>
          <p:cNvSpPr txBox="1"/>
          <p:nvPr/>
        </p:nvSpPr>
        <p:spPr>
          <a:xfrm>
            <a:off x="5638800" y="514350"/>
            <a:ext cx="49815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图象在</a:t>
            </a:r>
            <a:r>
              <a:rPr lang="zh-CN" altLang="en-US" sz="2800">
                <a:latin typeface="Arial" panose="020B0604020202020204" pitchFamily="34" charset="0"/>
                <a:ea typeface="方正姚体" panose="02010601030101010101" pitchFamily="2" charset="-122"/>
              </a:rPr>
              <a:t>区间                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逐渐上升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04881" name="上下箭头 204880"/>
          <p:cNvSpPr/>
          <p:nvPr/>
        </p:nvSpPr>
        <p:spPr>
          <a:xfrm>
            <a:off x="8015288" y="957263"/>
            <a:ext cx="381000" cy="533400"/>
          </a:xfrm>
          <a:prstGeom prst="upDownArrow">
            <a:avLst>
              <a:gd name="adj1" fmla="val 50000"/>
              <a:gd name="adj2" fmla="val 28000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620" y="514350"/>
            <a:ext cx="46151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、思考：如何利用函数解析式         描述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随着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x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的增大，相应的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f(x)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随着增大？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endParaRPr lang="en-US" altLang="zh-CN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18360" y="923925"/>
          <a:ext cx="1186815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1" imgW="622300" imgH="228600" progId="Equation.KSEE3">
                  <p:embed/>
                </p:oleObj>
              </mc:Choice>
              <mc:Fallback>
                <p:oleObj name="" r:id="rId1" imgW="6223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18360" y="923925"/>
                        <a:ext cx="1186815" cy="43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45505" y="1468755"/>
          <a:ext cx="1096010" cy="39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3" imgW="533400" imgH="190500" progId="Equation.KSEE3">
                  <p:embed/>
                </p:oleObj>
              </mc:Choice>
              <mc:Fallback>
                <p:oleObj name="" r:id="rId3" imgW="533400" imgH="190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5505" y="1468755"/>
                        <a:ext cx="1096010" cy="391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09130" y="2552700"/>
          <a:ext cx="10064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5" imgW="533400" imgH="190500" progId="Equation.KSEE3">
                  <p:embed/>
                </p:oleObj>
              </mc:Choice>
              <mc:Fallback>
                <p:oleObj name="" r:id="rId5" imgW="533400" imgH="190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130" y="2552700"/>
                        <a:ext cx="1006475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442" name="组合 188441"/>
          <p:cNvGrpSpPr/>
          <p:nvPr/>
        </p:nvGrpSpPr>
        <p:grpSpPr>
          <a:xfrm>
            <a:off x="2613025" y="2255838"/>
            <a:ext cx="2155825" cy="2286000"/>
            <a:chOff x="3792" y="726"/>
            <a:chExt cx="1358" cy="1440"/>
          </a:xfrm>
        </p:grpSpPr>
        <p:sp>
          <p:nvSpPr>
            <p:cNvPr id="6159" name="直接连接符 188442"/>
            <p:cNvSpPr/>
            <p:nvPr/>
          </p:nvSpPr>
          <p:spPr>
            <a:xfrm>
              <a:off x="3792" y="1782"/>
              <a:ext cx="10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60" name="直接连接符 188443"/>
            <p:cNvSpPr/>
            <p:nvPr/>
          </p:nvSpPr>
          <p:spPr>
            <a:xfrm flipH="1" flipV="1">
              <a:off x="4272" y="816"/>
              <a:ext cx="0" cy="135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61" name="文本框 188444"/>
            <p:cNvSpPr txBox="1"/>
            <p:nvPr/>
          </p:nvSpPr>
          <p:spPr>
            <a:xfrm>
              <a:off x="4704" y="1782"/>
              <a:ext cx="432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x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6162" name="文本框 188445"/>
            <p:cNvSpPr txBox="1"/>
            <p:nvPr/>
          </p:nvSpPr>
          <p:spPr>
            <a:xfrm>
              <a:off x="4080" y="726"/>
              <a:ext cx="432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y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6163" name="文本框 188446"/>
            <p:cNvSpPr txBox="1"/>
            <p:nvPr/>
          </p:nvSpPr>
          <p:spPr>
            <a:xfrm>
              <a:off x="4080" y="1734"/>
              <a:ext cx="336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altLang="zh-CN" sz="2800" b="0" i="1">
                  <a:solidFill>
                    <a:schemeClr val="hlink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o</a:t>
              </a:r>
              <a:endParaRPr lang="en-US" altLang="zh-CN" sz="2800" b="0" i="1">
                <a:solidFill>
                  <a:schemeClr val="hlink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grpSp>
          <p:nvGrpSpPr>
            <p:cNvPr id="6164" name="组合 188447"/>
            <p:cNvGrpSpPr/>
            <p:nvPr/>
          </p:nvGrpSpPr>
          <p:grpSpPr>
            <a:xfrm>
              <a:off x="4033" y="1056"/>
              <a:ext cx="480" cy="720"/>
              <a:chOff x="2928" y="960"/>
              <a:chExt cx="960" cy="1056"/>
            </a:xfrm>
          </p:grpSpPr>
          <p:sp>
            <p:nvSpPr>
              <p:cNvPr id="6165" name="任意多边形 188448"/>
              <p:cNvSpPr/>
              <p:nvPr/>
            </p:nvSpPr>
            <p:spPr>
              <a:xfrm rot="-10800000" flipH="1">
                <a:off x="3408" y="960"/>
                <a:ext cx="480" cy="1056"/>
              </a:xfrm>
              <a:custGeom>
                <a:avLst/>
                <a:gdLst/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6166" name="任意多边形 188449"/>
              <p:cNvSpPr/>
              <p:nvPr/>
            </p:nvSpPr>
            <p:spPr>
              <a:xfrm rot="10800000">
                <a:off x="2928" y="960"/>
                <a:ext cx="480" cy="1056"/>
              </a:xfrm>
              <a:custGeom>
                <a:avLst/>
                <a:gdLst/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graphicFrame>
          <p:nvGraphicFramePr>
            <p:cNvPr id="6167" name="对象 188450"/>
            <p:cNvGraphicFramePr>
              <a:graphicFrameLocks noChangeAspect="1"/>
            </p:cNvGraphicFramePr>
            <p:nvPr/>
          </p:nvGraphicFramePr>
          <p:xfrm>
            <a:off x="4671" y="1398"/>
            <a:ext cx="47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" r:id="rId6" imgW="419100" imgH="228600" progId="Equation.DSMT4">
                    <p:embed/>
                  </p:oleObj>
                </mc:Choice>
                <mc:Fallback>
                  <p:oleObj name="" r:id="rId6" imgW="4191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1" y="1398"/>
                          <a:ext cx="479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89520" y="514985"/>
          <a:ext cx="1147445" cy="40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8" imgW="533400" imgH="190500" progId="Equation.KSEE3">
                  <p:embed/>
                </p:oleObj>
              </mc:Choice>
              <mc:Fallback>
                <p:oleObj name="" r:id="rId8" imgW="533400" imgH="190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9520" y="514985"/>
                        <a:ext cx="1147445" cy="408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9" imgW="114300" imgH="215265" progId="Equation.KSEE3">
                  <p:embed/>
                </p:oleObj>
              </mc:Choice>
              <mc:Fallback>
                <p:oleObj name="" r:id="rId9" imgW="114300" imgH="2152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885950" y="4867275"/>
            <a:ext cx="8734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、你能类似地描述        在区间       </a:t>
            </a:r>
            <a:r>
              <a:rPr lang="zh-CN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上是减函数吗？</a:t>
            </a:r>
            <a:endParaRPr lang="zh-CN" altLang="zh-CN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80318" y="4891405"/>
          <a:ext cx="1069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11" imgW="622300" imgH="228600" progId="Equation.KSEE3">
                  <p:embed/>
                </p:oleObj>
              </mc:Choice>
              <mc:Fallback>
                <p:oleObj name="" r:id="rId11" imgW="6223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0318" y="4891405"/>
                        <a:ext cx="1069975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47305" y="4867593"/>
          <a:ext cx="1117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13" imgW="482600" imgH="190500" progId="Equation.KSEE3">
                  <p:embed/>
                </p:oleObj>
              </mc:Choice>
              <mc:Fallback>
                <p:oleObj name="" r:id="rId13" imgW="482600" imgH="190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47305" y="4867593"/>
                        <a:ext cx="1117600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对象 12306"/>
          <p:cNvGraphicFramePr>
            <a:graphicFrameLocks noChangeAspect="1"/>
          </p:cNvGraphicFramePr>
          <p:nvPr/>
        </p:nvGraphicFramePr>
        <p:xfrm>
          <a:off x="7646988" y="3324225"/>
          <a:ext cx="13001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5" imgW="558800" imgH="228600" progId="Equation.DSMT4">
                  <p:embed/>
                </p:oleObj>
              </mc:Choice>
              <mc:Fallback>
                <p:oleObj name="" r:id="rId15" imgW="5588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46988" y="3324225"/>
                        <a:ext cx="1300163" cy="531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79330" y="3321050"/>
          <a:ext cx="1119505" cy="39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7" imgW="533400" imgH="190500" progId="Equation.KSEE3">
                  <p:embed/>
                </p:oleObj>
              </mc:Choice>
              <mc:Fallback>
                <p:oleObj name="" r:id="rId17" imgW="533400" imgH="190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9330" y="3321050"/>
                        <a:ext cx="1119505" cy="398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80" grpId="0"/>
      <p:bldP spid="204881" grpId="0"/>
      <p:bldP spid="204878" grpId="0"/>
      <p:bldP spid="204870" grpId="0" bldLvl="0" animBg="1"/>
      <p:bldP spid="20486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12293"/>
          <p:cNvGrpSpPr/>
          <p:nvPr/>
        </p:nvGrpSpPr>
        <p:grpSpPr>
          <a:xfrm>
            <a:off x="1945005" y="1261110"/>
            <a:ext cx="8824913" cy="1962150"/>
            <a:chOff x="0" y="0"/>
            <a:chExt cx="5559" cy="1236"/>
          </a:xfrm>
        </p:grpSpPr>
        <p:grpSp>
          <p:nvGrpSpPr>
            <p:cNvPr id="22534" name="组合 12294"/>
            <p:cNvGrpSpPr/>
            <p:nvPr/>
          </p:nvGrpSpPr>
          <p:grpSpPr>
            <a:xfrm>
              <a:off x="0" y="0"/>
              <a:ext cx="5184" cy="387"/>
              <a:chOff x="0" y="0"/>
              <a:chExt cx="5184" cy="387"/>
            </a:xfrm>
          </p:grpSpPr>
          <p:grpSp>
            <p:nvGrpSpPr>
              <p:cNvPr id="22535" name="组合 12295"/>
              <p:cNvGrpSpPr/>
              <p:nvPr/>
            </p:nvGrpSpPr>
            <p:grpSpPr>
              <a:xfrm>
                <a:off x="0" y="48"/>
                <a:ext cx="5184" cy="329"/>
                <a:chOff x="0" y="0"/>
                <a:chExt cx="5184" cy="329"/>
              </a:xfrm>
            </p:grpSpPr>
            <p:sp>
              <p:nvSpPr>
                <p:cNvPr id="22536" name="矩形 12296"/>
                <p:cNvSpPr/>
                <p:nvPr/>
              </p:nvSpPr>
              <p:spPr>
                <a:xfrm>
                  <a:off x="0" y="0"/>
                  <a:ext cx="5184" cy="3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楷体_GB2312" pitchFamily="49" charset="-122"/>
                    </a:rPr>
                    <a:t>          </a:t>
                  </a:r>
                  <a:r>
                    <a:rPr lang="zh-CN" altLang="en-US" sz="2800">
                      <a:latin typeface="Times New Roman" panose="02020603050405020304" pitchFamily="18" charset="0"/>
                      <a:ea typeface="楷体_GB2312" pitchFamily="49" charset="-122"/>
                    </a:rPr>
                    <a:t>在区间             上，任取两个           ，得到</a:t>
                  </a:r>
                  <a:endParaRPr lang="zh-CN" altLang="en-US" sz="280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graphicFrame>
              <p:nvGraphicFramePr>
                <p:cNvPr id="22537" name="对象 12297"/>
                <p:cNvGraphicFramePr>
                  <a:graphicFrameLocks noChangeAspect="1"/>
                </p:cNvGraphicFramePr>
                <p:nvPr/>
              </p:nvGraphicFramePr>
              <p:xfrm>
                <a:off x="1336" y="4"/>
                <a:ext cx="687" cy="3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0" name="" r:id="rId1" imgW="431800" imgH="203200" progId="Equation.DSMT4">
                        <p:embed/>
                      </p:oleObj>
                    </mc:Choice>
                    <mc:Fallback>
                      <p:oleObj name="" r:id="rId1" imgW="431800" imgH="203200" progId="Equation.DSMT4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36" y="4"/>
                              <a:ext cx="687" cy="32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2538" name="对象 12298"/>
              <p:cNvGraphicFramePr>
                <a:graphicFrameLocks noChangeAspect="1"/>
              </p:cNvGraphicFramePr>
              <p:nvPr/>
            </p:nvGraphicFramePr>
            <p:xfrm>
              <a:off x="3408" y="0"/>
              <a:ext cx="624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" r:id="rId3" imgW="368935" imgH="228600" progId="Equation.DSMT4">
                      <p:embed/>
                    </p:oleObj>
                  </mc:Choice>
                  <mc:Fallback>
                    <p:oleObj name="" r:id="rId3" imgW="368935" imgH="2286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408" y="0"/>
                            <a:ext cx="624" cy="38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39" name="组合 12299"/>
            <p:cNvGrpSpPr/>
            <p:nvPr/>
          </p:nvGrpSpPr>
          <p:grpSpPr>
            <a:xfrm>
              <a:off x="96" y="408"/>
              <a:ext cx="5463" cy="828"/>
              <a:chOff x="0" y="0"/>
              <a:chExt cx="5463" cy="828"/>
            </a:xfrm>
          </p:grpSpPr>
          <p:graphicFrame>
            <p:nvGraphicFramePr>
              <p:cNvPr id="22540" name="对象 12300"/>
              <p:cNvGraphicFramePr>
                <a:graphicFrameLocks noChangeAspect="1"/>
              </p:cNvGraphicFramePr>
              <p:nvPr/>
            </p:nvGraphicFramePr>
            <p:xfrm>
              <a:off x="48" y="0"/>
              <a:ext cx="2352" cy="4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" r:id="rId5" imgW="1358900" imgH="241300" progId="Equation.DSMT4">
                      <p:embed/>
                    </p:oleObj>
                  </mc:Choice>
                  <mc:Fallback>
                    <p:oleObj name="" r:id="rId5" imgW="1358900" imgH="2413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8" y="0"/>
                            <a:ext cx="2352" cy="4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1" name="矩形 12301"/>
              <p:cNvSpPr/>
              <p:nvPr/>
            </p:nvSpPr>
            <p:spPr>
              <a:xfrm>
                <a:off x="2256" y="43"/>
                <a:ext cx="563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800">
                    <a:latin typeface="Times New Roman" panose="02020603050405020304" pitchFamily="18" charset="0"/>
                    <a:ea typeface="楷体_GB2312" pitchFamily="49" charset="-122"/>
                  </a:rPr>
                  <a:t>，当</a:t>
                </a:r>
                <a:endParaRPr lang="zh-CN" altLang="en-US" sz="280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graphicFrame>
            <p:nvGraphicFramePr>
              <p:cNvPr id="22542" name="对象 12302"/>
              <p:cNvGraphicFramePr>
                <a:graphicFrameLocks noChangeAspect="1"/>
              </p:cNvGraphicFramePr>
              <p:nvPr/>
            </p:nvGraphicFramePr>
            <p:xfrm>
              <a:off x="2784" y="27"/>
              <a:ext cx="804" cy="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" r:id="rId7" imgW="470535" imgH="228600" progId="Equation.DSMT4">
                      <p:embed/>
                    </p:oleObj>
                  </mc:Choice>
                  <mc:Fallback>
                    <p:oleObj name="" r:id="rId7" imgW="470535" imgH="2286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784" y="27"/>
                            <a:ext cx="804" cy="39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3" name="矩形 12303"/>
              <p:cNvSpPr/>
              <p:nvPr/>
            </p:nvSpPr>
            <p:spPr>
              <a:xfrm>
                <a:off x="3504" y="43"/>
                <a:ext cx="78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800">
                    <a:latin typeface="Times New Roman" panose="02020603050405020304" pitchFamily="18" charset="0"/>
                    <a:ea typeface="楷体_GB2312" pitchFamily="49" charset="-122"/>
                  </a:rPr>
                  <a:t>时，有</a:t>
                </a:r>
                <a:endParaRPr lang="zh-CN" altLang="en-US" sz="280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graphicFrame>
            <p:nvGraphicFramePr>
              <p:cNvPr id="22544" name="对象 12304"/>
              <p:cNvGraphicFramePr>
                <a:graphicFrameLocks noChangeAspect="1"/>
              </p:cNvGraphicFramePr>
              <p:nvPr/>
            </p:nvGraphicFramePr>
            <p:xfrm>
              <a:off x="4224" y="82"/>
              <a:ext cx="1103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name="" r:id="rId9" imgW="787400" imgH="228600" progId="Equation.DSMT4">
                      <p:embed/>
                    </p:oleObj>
                  </mc:Choice>
                  <mc:Fallback>
                    <p:oleObj name="" r:id="rId9" imgW="787400" imgH="2286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224" y="82"/>
                            <a:ext cx="1103" cy="32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5" name="矩形 12305"/>
              <p:cNvSpPr/>
              <p:nvPr/>
            </p:nvSpPr>
            <p:spPr>
              <a:xfrm>
                <a:off x="0" y="418"/>
                <a:ext cx="5463" cy="4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>
                    <a:latin typeface="Times New Roman" panose="02020603050405020304" pitchFamily="18" charset="0"/>
                    <a:ea typeface="楷体_GB2312" pitchFamily="49" charset="-122"/>
                  </a:rPr>
                  <a:t>这时，我们就说函数             在区间            上是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减函数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graphicFrame>
            <p:nvGraphicFramePr>
              <p:cNvPr id="22546" name="对象 12306"/>
              <p:cNvGraphicFramePr>
                <a:graphicFrameLocks noChangeAspect="1"/>
              </p:cNvGraphicFramePr>
              <p:nvPr/>
            </p:nvGraphicFramePr>
            <p:xfrm>
              <a:off x="2109" y="466"/>
              <a:ext cx="819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" r:id="rId11" imgW="558800" imgH="228600" progId="Equation.DSMT4">
                      <p:embed/>
                    </p:oleObj>
                  </mc:Choice>
                  <mc:Fallback>
                    <p:oleObj name="" r:id="rId11" imgW="558800" imgH="2286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109" y="466"/>
                            <a:ext cx="819" cy="3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7" name="对象 12307"/>
              <p:cNvGraphicFramePr>
                <a:graphicFrameLocks noChangeAspect="1"/>
              </p:cNvGraphicFramePr>
              <p:nvPr/>
            </p:nvGraphicFramePr>
            <p:xfrm>
              <a:off x="3466" y="466"/>
              <a:ext cx="748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" r:id="rId13" imgW="469900" imgH="203200" progId="Equation.DSMT4">
                      <p:embed/>
                    </p:oleObj>
                  </mc:Choice>
                  <mc:Fallback>
                    <p:oleObj name="" r:id="rId13" imgW="469900" imgH="203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466" y="466"/>
                            <a:ext cx="748" cy="3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0035" y="812165"/>
            <a:ext cx="75476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思考：函数                                  各有怎样的单调性                                  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40915" y="862965"/>
          <a:ext cx="2517775" cy="41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1" imgW="1371600" imgH="228600" progId="Equation.KSEE3">
                  <p:embed/>
                </p:oleObj>
              </mc:Choice>
              <mc:Fallback>
                <p:oleObj name="" r:id="rId1" imgW="13716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40915" y="862965"/>
                        <a:ext cx="2517775" cy="41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884545" y="1432560"/>
            <a:ext cx="4083685" cy="2341245"/>
            <a:chOff x="8391" y="514"/>
            <a:chExt cx="10899" cy="7035"/>
          </a:xfrm>
        </p:grpSpPr>
        <p:sp>
          <p:nvSpPr>
            <p:cNvPr id="7172" name="直接连接符 7171"/>
            <p:cNvSpPr/>
            <p:nvPr/>
          </p:nvSpPr>
          <p:spPr>
            <a:xfrm>
              <a:off x="8391" y="4204"/>
              <a:ext cx="105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/>
          </p:txBody>
        </p:sp>
        <p:sp>
          <p:nvSpPr>
            <p:cNvPr id="7173" name="直接连接符 7172"/>
            <p:cNvSpPr/>
            <p:nvPr/>
          </p:nvSpPr>
          <p:spPr>
            <a:xfrm flipH="1">
              <a:off x="13352" y="859"/>
              <a:ext cx="0" cy="669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7174" name="未知"/>
            <p:cNvSpPr/>
            <p:nvPr/>
          </p:nvSpPr>
          <p:spPr>
            <a:xfrm flipV="1">
              <a:off x="10412" y="4234"/>
              <a:ext cx="5880" cy="2064"/>
            </a:xfrm>
            <a:custGeom>
              <a:avLst/>
              <a:gdLst/>
              <a:ahLst/>
              <a:cxnLst/>
              <a:pathLst>
                <a:path w="3456" h="1680">
                  <a:moveTo>
                    <a:pt x="0" y="0"/>
                  </a:moveTo>
                  <a:cubicBezTo>
                    <a:pt x="576" y="840"/>
                    <a:pt x="1152" y="1680"/>
                    <a:pt x="1728" y="1680"/>
                  </a:cubicBezTo>
                  <a:cubicBezTo>
                    <a:pt x="2304" y="1680"/>
                    <a:pt x="3168" y="280"/>
                    <a:pt x="3456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175" name="文本框 7174"/>
            <p:cNvSpPr txBox="1"/>
            <p:nvPr/>
          </p:nvSpPr>
          <p:spPr>
            <a:xfrm>
              <a:off x="12752" y="4303"/>
              <a:ext cx="600" cy="156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Arial" panose="020B0604020202020204" pitchFamily="34" charset="0"/>
                </a:rPr>
                <a:t>O</a:t>
              </a:r>
              <a:endParaRPr lang="en-US" altLang="zh-CN" sz="2800">
                <a:latin typeface="Arial" panose="020B0604020202020204" pitchFamily="34" charset="0"/>
              </a:endParaRPr>
            </a:p>
          </p:txBody>
        </p:sp>
        <p:sp>
          <p:nvSpPr>
            <p:cNvPr id="7176" name="文本框 7175"/>
            <p:cNvSpPr txBox="1"/>
            <p:nvPr/>
          </p:nvSpPr>
          <p:spPr>
            <a:xfrm>
              <a:off x="18570" y="4303"/>
              <a:ext cx="720" cy="156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Arial" panose="020B0604020202020204" pitchFamily="34" charset="0"/>
                </a:rPr>
                <a:t>x</a:t>
              </a:r>
              <a:endParaRPr lang="en-US" altLang="zh-CN" sz="2800">
                <a:latin typeface="Arial" panose="020B0604020202020204" pitchFamily="34" charset="0"/>
              </a:endParaRPr>
            </a:p>
          </p:txBody>
        </p:sp>
        <p:sp>
          <p:nvSpPr>
            <p:cNvPr id="7177" name="文本框 7176"/>
            <p:cNvSpPr txBox="1"/>
            <p:nvPr/>
          </p:nvSpPr>
          <p:spPr>
            <a:xfrm>
              <a:off x="12384" y="514"/>
              <a:ext cx="720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latin typeface="Arial" panose="020B0604020202020204" pitchFamily="34" charset="0"/>
                </a:rPr>
                <a:t>y</a:t>
              </a:r>
              <a:endParaRPr lang="en-US" altLang="zh-CN" sz="3600">
                <a:latin typeface="Arial" panose="020B0604020202020204" pitchFamily="34" charset="0"/>
              </a:endParaRPr>
            </a:p>
          </p:txBody>
        </p:sp>
        <p:sp>
          <p:nvSpPr>
            <p:cNvPr id="7182" name="直接连接符 7181"/>
            <p:cNvSpPr/>
            <p:nvPr/>
          </p:nvSpPr>
          <p:spPr>
            <a:xfrm flipH="1" flipV="1">
              <a:off x="10944" y="6754"/>
              <a:ext cx="0" cy="1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aphicFrame>
          <p:nvGraphicFramePr>
            <p:cNvPr id="7183" name="对象 7182"/>
            <p:cNvGraphicFramePr>
              <a:graphicFrameLocks noChangeAspect="1"/>
            </p:cNvGraphicFramePr>
            <p:nvPr/>
          </p:nvGraphicFramePr>
          <p:xfrm>
            <a:off x="15332" y="973"/>
            <a:ext cx="2310" cy="1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" r:id="rId3" imgW="508000" imgH="228600" progId="Equation.3">
                    <p:embed/>
                  </p:oleObj>
                </mc:Choice>
                <mc:Fallback>
                  <p:oleObj name="" r:id="rId3" imgW="5080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332" y="973"/>
                          <a:ext cx="2310" cy="12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5" y="1549400"/>
            <a:ext cx="3020695" cy="2146300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7580" y="4808220"/>
          <a:ext cx="941641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6" imgW="4356100" imgH="215900" progId="Equation.KSEE3">
                  <p:embed/>
                </p:oleObj>
              </mc:Choice>
              <mc:Fallback>
                <p:oleObj name="" r:id="rId6" imgW="43561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7580" y="4808220"/>
                        <a:ext cx="941641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24598" y="5274628"/>
          <a:ext cx="9149080" cy="100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8" imgW="4178300" imgH="457200" progId="Equation.KSEE3">
                  <p:embed/>
                </p:oleObj>
              </mc:Choice>
              <mc:Fallback>
                <p:oleObj name="" r:id="rId8" imgW="41783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4598" y="5274628"/>
                        <a:ext cx="9149080" cy="1002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4" name="Rectangle 124"/>
          <p:cNvSpPr/>
          <p:nvPr/>
        </p:nvSpPr>
        <p:spPr>
          <a:xfrm>
            <a:off x="6363335" y="3513773"/>
            <a:ext cx="3600450" cy="2592387"/>
          </a:xfrm>
          <a:prstGeom prst="rect">
            <a:avLst/>
          </a:prstGeom>
          <a:solidFill>
            <a:srgbClr val="FFFF00">
              <a:alpha val="27058"/>
            </a:srgbClr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203" name="Rectangle 123"/>
          <p:cNvSpPr/>
          <p:nvPr/>
        </p:nvSpPr>
        <p:spPr>
          <a:xfrm>
            <a:off x="1991678" y="3598228"/>
            <a:ext cx="3600450" cy="2592387"/>
          </a:xfrm>
          <a:prstGeom prst="rect">
            <a:avLst/>
          </a:prstGeom>
          <a:solidFill>
            <a:srgbClr val="CC99FF">
              <a:alpha val="21960"/>
            </a:srgbClr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792538" y="1196975"/>
          <a:ext cx="7556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1" imgW="621665" imgH="203200" progId="Equation.DSMT4">
                  <p:embed/>
                </p:oleObj>
              </mc:Choice>
              <mc:Fallback>
                <p:oleObj name="" r:id="rId1" imgW="6216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2538" y="1196975"/>
                        <a:ext cx="755650" cy="29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Text Box 61"/>
          <p:cNvSpPr txBox="1"/>
          <p:nvPr/>
        </p:nvSpPr>
        <p:spPr>
          <a:xfrm>
            <a:off x="1703388" y="115888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单调性概念：</a:t>
            </a:r>
            <a:endParaRPr lang="zh-CN" altLang="en-US" sz="32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24" name="Picture 62" descr="j0158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03388" y="620713"/>
            <a:ext cx="2284412" cy="269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25" name="Group 125"/>
          <p:cNvGrpSpPr/>
          <p:nvPr/>
        </p:nvGrpSpPr>
        <p:grpSpPr>
          <a:xfrm>
            <a:off x="3071813" y="1052513"/>
            <a:ext cx="1943100" cy="1727200"/>
            <a:chOff x="975" y="663"/>
            <a:chExt cx="1224" cy="1088"/>
          </a:xfrm>
        </p:grpSpPr>
        <p:sp>
          <p:nvSpPr>
            <p:cNvPr id="4154" name="Freeform 9"/>
            <p:cNvSpPr/>
            <p:nvPr/>
          </p:nvSpPr>
          <p:spPr>
            <a:xfrm>
              <a:off x="1292" y="845"/>
              <a:ext cx="728" cy="420"/>
            </a:xfrm>
            <a:custGeom>
              <a:avLst/>
              <a:gdLst>
                <a:gd name="txL" fmla="*/ 0 w 1488"/>
                <a:gd name="txT" fmla="*/ 0 h 816"/>
                <a:gd name="txR" fmla="*/ 1488 w 1488"/>
                <a:gd name="txB" fmla="*/ 816 h 816"/>
              </a:gdLst>
              <a:ahLst/>
              <a:cxnLst>
                <a:cxn ang="0">
                  <a:pos x="0" y="816"/>
                </a:cxn>
                <a:cxn ang="0">
                  <a:pos x="912" y="624"/>
                </a:cxn>
                <a:cxn ang="0">
                  <a:pos x="1488" y="0"/>
                </a:cxn>
              </a:cxnLst>
              <a:rect l="txL" t="txT" r="txR" b="txB"/>
              <a:pathLst>
                <a:path w="1488" h="816">
                  <a:moveTo>
                    <a:pt x="0" y="816"/>
                  </a:moveTo>
                  <a:cubicBezTo>
                    <a:pt x="332" y="788"/>
                    <a:pt x="664" y="760"/>
                    <a:pt x="912" y="624"/>
                  </a:cubicBezTo>
                  <a:cubicBezTo>
                    <a:pt x="1160" y="488"/>
                    <a:pt x="1392" y="104"/>
                    <a:pt x="1488" y="0"/>
                  </a:cubicBezTo>
                </a:path>
              </a:pathLst>
            </a:custGeom>
            <a:noFill/>
            <a:ln w="571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Line 63"/>
            <p:cNvSpPr/>
            <p:nvPr/>
          </p:nvSpPr>
          <p:spPr>
            <a:xfrm>
              <a:off x="975" y="1389"/>
              <a:ext cx="122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156" name="Line 64"/>
            <p:cNvSpPr/>
            <p:nvPr/>
          </p:nvSpPr>
          <p:spPr>
            <a:xfrm flipH="1" flipV="1">
              <a:off x="1202" y="663"/>
              <a:ext cx="0" cy="10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aphicFrame>
          <p:nvGraphicFramePr>
            <p:cNvPr id="4118" name="Object 65"/>
            <p:cNvGraphicFramePr>
              <a:graphicFrameLocks noChangeAspect="1"/>
            </p:cNvGraphicFramePr>
            <p:nvPr/>
          </p:nvGraphicFramePr>
          <p:xfrm>
            <a:off x="2018" y="1480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" r:id="rId4" imgW="139700" imgH="139700" progId="Equation.3">
                    <p:embed/>
                  </p:oleObj>
                </mc:Choice>
                <mc:Fallback>
                  <p:oleObj name="" r:id="rId4" imgW="1397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18" y="1480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9" name="Object 66"/>
            <p:cNvGraphicFramePr>
              <a:graphicFrameLocks noChangeAspect="1"/>
            </p:cNvGraphicFramePr>
            <p:nvPr/>
          </p:nvGraphicFramePr>
          <p:xfrm>
            <a:off x="1020" y="663"/>
            <a:ext cx="159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" r:id="rId6" imgW="139700" imgH="165100" progId="Equation.3">
                    <p:embed/>
                  </p:oleObj>
                </mc:Choice>
                <mc:Fallback>
                  <p:oleObj name="" r:id="rId6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20" y="663"/>
                          <a:ext cx="159" cy="1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0" name="Object 67"/>
            <p:cNvGraphicFramePr>
              <a:graphicFrameLocks noChangeAspect="1"/>
            </p:cNvGraphicFramePr>
            <p:nvPr/>
          </p:nvGraphicFramePr>
          <p:xfrm>
            <a:off x="1066" y="1480"/>
            <a:ext cx="105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" r:id="rId8" imgW="127000" imgH="177165" progId="Equation.3">
                    <p:embed/>
                  </p:oleObj>
                </mc:Choice>
                <mc:Fallback>
                  <p:oleObj name="" r:id="rId8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66" y="1480"/>
                          <a:ext cx="105" cy="1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26" name="Group 127"/>
          <p:cNvGrpSpPr/>
          <p:nvPr/>
        </p:nvGrpSpPr>
        <p:grpSpPr>
          <a:xfrm>
            <a:off x="3432175" y="1916113"/>
            <a:ext cx="503238" cy="288925"/>
            <a:chOff x="1202" y="1207"/>
            <a:chExt cx="317" cy="182"/>
          </a:xfrm>
        </p:grpSpPr>
        <p:sp>
          <p:nvSpPr>
            <p:cNvPr id="4152" name="Line 68"/>
            <p:cNvSpPr/>
            <p:nvPr/>
          </p:nvSpPr>
          <p:spPr>
            <a:xfrm flipH="1">
              <a:off x="1519" y="1253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53" name="Line 70"/>
            <p:cNvSpPr/>
            <p:nvPr/>
          </p:nvSpPr>
          <p:spPr>
            <a:xfrm flipH="1">
              <a:off x="1202" y="1207"/>
              <a:ext cx="31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127" name="Group 129"/>
          <p:cNvGrpSpPr/>
          <p:nvPr/>
        </p:nvGrpSpPr>
        <p:grpSpPr>
          <a:xfrm>
            <a:off x="3432175" y="1700213"/>
            <a:ext cx="1008063" cy="504825"/>
            <a:chOff x="1202" y="1071"/>
            <a:chExt cx="635" cy="318"/>
          </a:xfrm>
        </p:grpSpPr>
        <p:sp>
          <p:nvSpPr>
            <p:cNvPr id="4150" name="Line 69"/>
            <p:cNvSpPr/>
            <p:nvPr/>
          </p:nvSpPr>
          <p:spPr>
            <a:xfrm flipH="1">
              <a:off x="1837" y="1071"/>
              <a:ext cx="0" cy="3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151" name="Line 71"/>
            <p:cNvSpPr/>
            <p:nvPr/>
          </p:nvSpPr>
          <p:spPr>
            <a:xfrm flipH="1">
              <a:off x="1202" y="1071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128" name="Group 128"/>
          <p:cNvGrpSpPr/>
          <p:nvPr/>
        </p:nvGrpSpPr>
        <p:grpSpPr>
          <a:xfrm>
            <a:off x="2855913" y="1773238"/>
            <a:ext cx="1227137" cy="792162"/>
            <a:chOff x="839" y="1117"/>
            <a:chExt cx="773" cy="499"/>
          </a:xfrm>
        </p:grpSpPr>
        <p:graphicFrame>
          <p:nvGraphicFramePr>
            <p:cNvPr id="4116" name="Object 72"/>
            <p:cNvGraphicFramePr>
              <a:graphicFrameLocks noChangeAspect="1"/>
            </p:cNvGraphicFramePr>
            <p:nvPr/>
          </p:nvGraphicFramePr>
          <p:xfrm>
            <a:off x="1425" y="1389"/>
            <a:ext cx="18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" r:id="rId10" imgW="177800" imgH="215265" progId="Equation.3">
                    <p:embed/>
                  </p:oleObj>
                </mc:Choice>
                <mc:Fallback>
                  <p:oleObj name="" r:id="rId10" imgW="177800" imgH="2152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25" y="1389"/>
                          <a:ext cx="187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7" name="Object 74"/>
            <p:cNvGraphicFramePr>
              <a:graphicFrameLocks noChangeAspect="1"/>
            </p:cNvGraphicFramePr>
            <p:nvPr/>
          </p:nvGraphicFramePr>
          <p:xfrm>
            <a:off x="839" y="1117"/>
            <a:ext cx="313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" r:id="rId12" imgW="418465" imgH="215900" progId="Equation.3">
                    <p:embed/>
                  </p:oleObj>
                </mc:Choice>
                <mc:Fallback>
                  <p:oleObj name="" r:id="rId12" imgW="4184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39" y="1117"/>
                          <a:ext cx="313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29" name="Group 130"/>
          <p:cNvGrpSpPr/>
          <p:nvPr/>
        </p:nvGrpSpPr>
        <p:grpSpPr>
          <a:xfrm>
            <a:off x="2927350" y="1557338"/>
            <a:ext cx="1728788" cy="1008062"/>
            <a:chOff x="884" y="981"/>
            <a:chExt cx="1089" cy="635"/>
          </a:xfrm>
        </p:grpSpPr>
        <p:graphicFrame>
          <p:nvGraphicFramePr>
            <p:cNvPr id="4114" name="Object 73"/>
            <p:cNvGraphicFramePr>
              <a:graphicFrameLocks noChangeAspect="1"/>
            </p:cNvGraphicFramePr>
            <p:nvPr/>
          </p:nvGraphicFramePr>
          <p:xfrm>
            <a:off x="1772" y="1389"/>
            <a:ext cx="20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" r:id="rId14" imgW="190500" imgH="215900" progId="Equation.3">
                    <p:embed/>
                  </p:oleObj>
                </mc:Choice>
                <mc:Fallback>
                  <p:oleObj name="" r:id="rId14" imgW="1905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72" y="1389"/>
                          <a:ext cx="201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5" name="Object 75"/>
            <p:cNvGraphicFramePr>
              <a:graphicFrameLocks noChangeAspect="1"/>
            </p:cNvGraphicFramePr>
            <p:nvPr/>
          </p:nvGraphicFramePr>
          <p:xfrm>
            <a:off x="884" y="981"/>
            <a:ext cx="2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" r:id="rId16" imgW="431165" imgH="215900" progId="Equation.3">
                    <p:embed/>
                  </p:oleObj>
                </mc:Choice>
                <mc:Fallback>
                  <p:oleObj name="" r:id="rId16" imgW="4311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84" y="981"/>
                          <a:ext cx="2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32"/>
          <p:cNvGrpSpPr/>
          <p:nvPr/>
        </p:nvGrpSpPr>
        <p:grpSpPr>
          <a:xfrm>
            <a:off x="6959600" y="1125538"/>
            <a:ext cx="2160588" cy="1727200"/>
            <a:chOff x="3424" y="709"/>
            <a:chExt cx="1361" cy="1088"/>
          </a:xfrm>
        </p:grpSpPr>
        <p:sp>
          <p:nvSpPr>
            <p:cNvPr id="4142" name="Line 79"/>
            <p:cNvSpPr/>
            <p:nvPr/>
          </p:nvSpPr>
          <p:spPr>
            <a:xfrm flipH="1" flipV="1">
              <a:off x="3784" y="709"/>
              <a:ext cx="0" cy="10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pSp>
          <p:nvGrpSpPr>
            <p:cNvPr id="4143" name="Group 126"/>
            <p:cNvGrpSpPr/>
            <p:nvPr/>
          </p:nvGrpSpPr>
          <p:grpSpPr>
            <a:xfrm>
              <a:off x="3424" y="709"/>
              <a:ext cx="1361" cy="997"/>
              <a:chOff x="3420" y="709"/>
              <a:chExt cx="1361" cy="997"/>
            </a:xfrm>
          </p:grpSpPr>
          <p:sp>
            <p:nvSpPr>
              <p:cNvPr id="4144" name="Freeform 36"/>
              <p:cNvSpPr/>
              <p:nvPr/>
            </p:nvSpPr>
            <p:spPr>
              <a:xfrm flipH="1">
                <a:off x="3828" y="709"/>
                <a:ext cx="774" cy="528"/>
              </a:xfrm>
              <a:custGeom>
                <a:avLst/>
                <a:gdLst>
                  <a:gd name="txL" fmla="*/ 0 w 1488"/>
                  <a:gd name="txT" fmla="*/ 0 h 816"/>
                  <a:gd name="txR" fmla="*/ 1488 w 1488"/>
                  <a:gd name="txB" fmla="*/ 816 h 816"/>
                </a:gdLst>
                <a:ahLst/>
                <a:cxnLst>
                  <a:cxn ang="0">
                    <a:pos x="0" y="816"/>
                  </a:cxn>
                  <a:cxn ang="0">
                    <a:pos x="912" y="624"/>
                  </a:cxn>
                  <a:cxn ang="0">
                    <a:pos x="1488" y="0"/>
                  </a:cxn>
                </a:cxnLst>
                <a:rect l="txL" t="txT" r="txR" b="txB"/>
                <a:pathLst>
                  <a:path w="1488" h="816">
                    <a:moveTo>
                      <a:pt x="0" y="816"/>
                    </a:moveTo>
                    <a:cubicBezTo>
                      <a:pt x="332" y="788"/>
                      <a:pt x="664" y="760"/>
                      <a:pt x="912" y="624"/>
                    </a:cubicBezTo>
                    <a:cubicBezTo>
                      <a:pt x="1160" y="488"/>
                      <a:pt x="1392" y="104"/>
                      <a:pt x="1488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4106" name="Object 77"/>
              <p:cNvGraphicFramePr>
                <a:graphicFrameLocks noChangeAspect="1"/>
              </p:cNvGraphicFramePr>
              <p:nvPr/>
            </p:nvGraphicFramePr>
            <p:xfrm>
              <a:off x="4146" y="709"/>
              <a:ext cx="476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" r:id="rId18" imgW="621665" imgH="203200" progId="Equation.DSMT4">
                      <p:embed/>
                    </p:oleObj>
                  </mc:Choice>
                  <mc:Fallback>
                    <p:oleObj name="" r:id="rId18" imgW="621665" imgH="203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4146" y="709"/>
                            <a:ext cx="476" cy="1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45" name="Line 78"/>
              <p:cNvSpPr/>
              <p:nvPr/>
            </p:nvSpPr>
            <p:spPr>
              <a:xfrm>
                <a:off x="3557" y="1435"/>
                <a:ext cx="122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graphicFrame>
            <p:nvGraphicFramePr>
              <p:cNvPr id="4107" name="Object 80"/>
              <p:cNvGraphicFramePr>
                <a:graphicFrameLocks noChangeAspect="1"/>
              </p:cNvGraphicFramePr>
              <p:nvPr/>
            </p:nvGraphicFramePr>
            <p:xfrm>
              <a:off x="4600" y="1526"/>
              <a:ext cx="180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" name="" r:id="rId20" imgW="139700" imgH="139700" progId="Equation.3">
                      <p:embed/>
                    </p:oleObj>
                  </mc:Choice>
                  <mc:Fallback>
                    <p:oleObj name="" r:id="rId20" imgW="1397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4600" y="1526"/>
                            <a:ext cx="180" cy="1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81"/>
              <p:cNvGraphicFramePr>
                <a:graphicFrameLocks noChangeAspect="1"/>
              </p:cNvGraphicFramePr>
              <p:nvPr/>
            </p:nvGraphicFramePr>
            <p:xfrm>
              <a:off x="3602" y="709"/>
              <a:ext cx="159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" name="" r:id="rId22" imgW="139700" imgH="165100" progId="Equation.3">
                      <p:embed/>
                    </p:oleObj>
                  </mc:Choice>
                  <mc:Fallback>
                    <p:oleObj name="" r:id="rId22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3602" y="709"/>
                            <a:ext cx="159" cy="1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9" name="Object 82"/>
              <p:cNvGraphicFramePr>
                <a:graphicFrameLocks noChangeAspect="1"/>
              </p:cNvGraphicFramePr>
              <p:nvPr/>
            </p:nvGraphicFramePr>
            <p:xfrm>
              <a:off x="3648" y="1526"/>
              <a:ext cx="105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" r:id="rId24" imgW="127000" imgH="177165" progId="Equation.3">
                      <p:embed/>
                    </p:oleObj>
                  </mc:Choice>
                  <mc:Fallback>
                    <p:oleObj name="" r:id="rId24" imgW="127000" imgH="177165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3648" y="1526"/>
                            <a:ext cx="105" cy="1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46" name="Line 83"/>
              <p:cNvSpPr/>
              <p:nvPr/>
            </p:nvSpPr>
            <p:spPr>
              <a:xfrm flipH="1">
                <a:off x="4509" y="1253"/>
                <a:ext cx="0" cy="18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147" name="Line 84"/>
              <p:cNvSpPr/>
              <p:nvPr/>
            </p:nvSpPr>
            <p:spPr>
              <a:xfrm flipH="1">
                <a:off x="4010" y="1026"/>
                <a:ext cx="0" cy="40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148" name="Line 85"/>
              <p:cNvSpPr/>
              <p:nvPr/>
            </p:nvSpPr>
            <p:spPr>
              <a:xfrm flipH="1">
                <a:off x="3783" y="1253"/>
                <a:ext cx="7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149" name="Line 86"/>
              <p:cNvSpPr/>
              <p:nvPr/>
            </p:nvSpPr>
            <p:spPr>
              <a:xfrm flipH="1">
                <a:off x="3783" y="1026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aphicFrame>
            <p:nvGraphicFramePr>
              <p:cNvPr id="4110" name="Object 87"/>
              <p:cNvGraphicFramePr>
                <a:graphicFrameLocks noChangeAspect="1"/>
              </p:cNvGraphicFramePr>
              <p:nvPr/>
            </p:nvGraphicFramePr>
            <p:xfrm>
              <a:off x="3919" y="1434"/>
              <a:ext cx="18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3" name="" r:id="rId26" imgW="177800" imgH="215265" progId="Equation.3">
                      <p:embed/>
                    </p:oleObj>
                  </mc:Choice>
                  <mc:Fallback>
                    <p:oleObj name="" r:id="rId26" imgW="177800" imgH="215265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3919" y="1434"/>
                            <a:ext cx="187" cy="22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1" name="Object 88"/>
              <p:cNvGraphicFramePr>
                <a:graphicFrameLocks noChangeAspect="1"/>
              </p:cNvGraphicFramePr>
              <p:nvPr/>
            </p:nvGraphicFramePr>
            <p:xfrm>
              <a:off x="4354" y="1435"/>
              <a:ext cx="201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" r:id="rId28" imgW="190500" imgH="215900" progId="Equation.3">
                      <p:embed/>
                    </p:oleObj>
                  </mc:Choice>
                  <mc:Fallback>
                    <p:oleObj name="" r:id="rId28" imgW="190500" imgH="2159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4354" y="1435"/>
                            <a:ext cx="201" cy="22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2" name="Object 89"/>
              <p:cNvGraphicFramePr>
                <a:graphicFrameLocks noChangeAspect="1"/>
              </p:cNvGraphicFramePr>
              <p:nvPr/>
            </p:nvGraphicFramePr>
            <p:xfrm>
              <a:off x="3470" y="956"/>
              <a:ext cx="313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" r:id="rId30" imgW="418465" imgH="215900" progId="Equation.3">
                      <p:embed/>
                    </p:oleObj>
                  </mc:Choice>
                  <mc:Fallback>
                    <p:oleObj name="" r:id="rId30" imgW="418465" imgH="2159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3470" y="956"/>
                            <a:ext cx="313" cy="16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3" name="Object 90"/>
              <p:cNvGraphicFramePr>
                <a:graphicFrameLocks noChangeAspect="1"/>
              </p:cNvGraphicFramePr>
              <p:nvPr/>
            </p:nvGraphicFramePr>
            <p:xfrm>
              <a:off x="3420" y="1162"/>
              <a:ext cx="362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name="" r:id="rId32" imgW="431165" imgH="215900" progId="Equation.3">
                      <p:embed/>
                    </p:oleObj>
                  </mc:Choice>
                  <mc:Fallback>
                    <p:oleObj name="" r:id="rId32" imgW="431165" imgH="2159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3420" y="1162"/>
                            <a:ext cx="362" cy="1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" name="Group 101"/>
          <p:cNvGrpSpPr/>
          <p:nvPr/>
        </p:nvGrpSpPr>
        <p:grpSpPr>
          <a:xfrm>
            <a:off x="1739900" y="2997200"/>
            <a:ext cx="8928100" cy="522288"/>
            <a:chOff x="136" y="2069"/>
            <a:chExt cx="5624" cy="329"/>
          </a:xfrm>
        </p:grpSpPr>
        <p:sp>
          <p:nvSpPr>
            <p:cNvPr id="4141" name="Text Box 92"/>
            <p:cNvSpPr txBox="1"/>
            <p:nvPr/>
          </p:nvSpPr>
          <p:spPr>
            <a:xfrm>
              <a:off x="136" y="2069"/>
              <a:ext cx="535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对于定义域</a:t>
              </a:r>
              <a:r>
                <a:rPr lang="en-US" altLang="zh-CN" sz="28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I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内某个区间</a:t>
              </a:r>
              <a:r>
                <a:rPr lang="en-US" altLang="zh-CN" sz="28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D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上的</a:t>
              </a:r>
              <a:r>
                <a:rPr lang="zh-CN" altLang="en-US" sz="2800" b="1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任意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两个自变量的值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105" name="Object 93"/>
            <p:cNvGraphicFramePr>
              <a:graphicFrameLocks noChangeAspect="1"/>
            </p:cNvGraphicFramePr>
            <p:nvPr/>
          </p:nvGraphicFramePr>
          <p:xfrm>
            <a:off x="5146" y="2069"/>
            <a:ext cx="614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" r:id="rId34" imgW="443865" imgH="215900" progId="Equation.3">
                    <p:embed/>
                  </p:oleObj>
                </mc:Choice>
                <mc:Fallback>
                  <p:oleObj name="" r:id="rId34" imgW="4438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146" y="2069"/>
                          <a:ext cx="614" cy="2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74" name="Object 94"/>
          <p:cNvGraphicFramePr>
            <a:graphicFrameLocks noChangeAspect="1"/>
          </p:cNvGraphicFramePr>
          <p:nvPr/>
        </p:nvGraphicFramePr>
        <p:xfrm>
          <a:off x="3216117" y="4033996"/>
          <a:ext cx="1151255" cy="54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36" imgW="482600" imgH="228600" progId="Equation.DSMT4">
                  <p:embed/>
                </p:oleObj>
              </mc:Choice>
              <mc:Fallback>
                <p:oleObj name="" r:id="rId36" imgW="482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216117" y="4033996"/>
                        <a:ext cx="1151255" cy="547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75" name="Object 95"/>
          <p:cNvGraphicFramePr>
            <a:graphicFrameLocks noChangeAspect="1"/>
          </p:cNvGraphicFramePr>
          <p:nvPr/>
        </p:nvGraphicFramePr>
        <p:xfrm>
          <a:off x="2925604" y="4652963"/>
          <a:ext cx="199263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38" imgW="889000" imgH="215900" progId="Equation.3">
                  <p:embed/>
                </p:oleObj>
              </mc:Choice>
              <mc:Fallback>
                <p:oleObj name="" r:id="rId38" imgW="8890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925604" y="4652963"/>
                        <a:ext cx="1992630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78" name="Text Box 98"/>
          <p:cNvSpPr txBox="1"/>
          <p:nvPr/>
        </p:nvSpPr>
        <p:spPr>
          <a:xfrm>
            <a:off x="2481580" y="4062413"/>
            <a:ext cx="26949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当         时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176" name="Text Box 96"/>
          <p:cNvSpPr txBox="1"/>
          <p:nvPr/>
        </p:nvSpPr>
        <p:spPr>
          <a:xfrm>
            <a:off x="2090738" y="458152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Group 115"/>
          <p:cNvGrpSpPr/>
          <p:nvPr/>
        </p:nvGrpSpPr>
        <p:grpSpPr>
          <a:xfrm>
            <a:off x="2063750" y="5229225"/>
            <a:ext cx="4211638" cy="1814513"/>
            <a:chOff x="0" y="3339"/>
            <a:chExt cx="2653" cy="1143"/>
          </a:xfrm>
        </p:grpSpPr>
        <p:sp>
          <p:nvSpPr>
            <p:cNvPr id="4140" name="Text Box 97"/>
            <p:cNvSpPr txBox="1"/>
            <p:nvPr/>
          </p:nvSpPr>
          <p:spPr>
            <a:xfrm>
              <a:off x="0" y="3339"/>
              <a:ext cx="2653" cy="11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就说函数    在区间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D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上是</a:t>
              </a:r>
              <a:r>
                <a:rPr lang="zh-CN" altLang="en-US" sz="2800" b="1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增函数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800" b="1">
                  <a:latin typeface="Times New Roman" panose="02020603050405020304" pitchFamily="18" charset="0"/>
                  <a:sym typeface="+mn-ea"/>
                </a:rPr>
                <a:t>这个给定的区间就为单调增区间。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104" name="Object 99"/>
            <p:cNvGraphicFramePr>
              <a:graphicFrameLocks noChangeAspect="1"/>
            </p:cNvGraphicFramePr>
            <p:nvPr/>
          </p:nvGraphicFramePr>
          <p:xfrm>
            <a:off x="929" y="3376"/>
            <a:ext cx="49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" r:id="rId40" imgW="367665" imgH="203200" progId="Equation.3">
                    <p:embed/>
                  </p:oleObj>
                </mc:Choice>
                <mc:Fallback>
                  <p:oleObj name="" r:id="rId40" imgW="367665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929" y="3376"/>
                          <a:ext cx="499" cy="2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94" name="Object 114"/>
          <p:cNvGraphicFramePr>
            <a:graphicFrameLocks noChangeAspect="1"/>
          </p:cNvGraphicFramePr>
          <p:nvPr/>
        </p:nvGraphicFramePr>
        <p:xfrm>
          <a:off x="7312661" y="4581525"/>
          <a:ext cx="18846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42" imgW="889000" imgH="215900" progId="Equation.3">
                  <p:embed/>
                </p:oleObj>
              </mc:Choice>
              <mc:Fallback>
                <p:oleObj name="" r:id="rId42" imgW="8890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312661" y="4581525"/>
                        <a:ext cx="188468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98" name="Text Box 118"/>
          <p:cNvSpPr txBox="1"/>
          <p:nvPr/>
        </p:nvSpPr>
        <p:spPr>
          <a:xfrm>
            <a:off x="6348413" y="450850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Group 131"/>
          <p:cNvGrpSpPr/>
          <p:nvPr/>
        </p:nvGrpSpPr>
        <p:grpSpPr>
          <a:xfrm>
            <a:off x="6815138" y="3933825"/>
            <a:ext cx="2695575" cy="547688"/>
            <a:chOff x="3333" y="2478"/>
            <a:chExt cx="1698" cy="345"/>
          </a:xfrm>
        </p:grpSpPr>
        <p:graphicFrame>
          <p:nvGraphicFramePr>
            <p:cNvPr id="4103" name="Object 116"/>
            <p:cNvGraphicFramePr>
              <a:graphicFrameLocks noChangeAspect="1"/>
            </p:cNvGraphicFramePr>
            <p:nvPr/>
          </p:nvGraphicFramePr>
          <p:xfrm>
            <a:off x="3742" y="2478"/>
            <a:ext cx="725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" r:id="rId44" imgW="482600" imgH="228600" progId="Equation.DSMT4">
                    <p:embed/>
                  </p:oleObj>
                </mc:Choice>
                <mc:Fallback>
                  <p:oleObj name="" r:id="rId44" imgW="4826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3742" y="2478"/>
                          <a:ext cx="725" cy="3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119"/>
            <p:cNvSpPr txBox="1"/>
            <p:nvPr/>
          </p:nvSpPr>
          <p:spPr>
            <a:xfrm>
              <a:off x="3333" y="2478"/>
              <a:ext cx="16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当         时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Group 120"/>
          <p:cNvGrpSpPr/>
          <p:nvPr/>
        </p:nvGrpSpPr>
        <p:grpSpPr>
          <a:xfrm>
            <a:off x="6348413" y="5157788"/>
            <a:ext cx="4211637" cy="1814513"/>
            <a:chOff x="0" y="3339"/>
            <a:chExt cx="2653" cy="1143"/>
          </a:xfrm>
        </p:grpSpPr>
        <p:sp>
          <p:nvSpPr>
            <p:cNvPr id="4138" name="Text Box 121"/>
            <p:cNvSpPr txBox="1"/>
            <p:nvPr/>
          </p:nvSpPr>
          <p:spPr>
            <a:xfrm>
              <a:off x="0" y="3339"/>
              <a:ext cx="2653" cy="11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就说函数    在区间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D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上是</a:t>
              </a:r>
              <a:r>
                <a:rPr lang="zh-CN" altLang="en-US" sz="2800" b="1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减函数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800" b="1">
                  <a:latin typeface="Times New Roman" panose="02020603050405020304" pitchFamily="18" charset="0"/>
                  <a:sym typeface="+mn-ea"/>
                </a:rPr>
                <a:t>这个给定的区间就为单调减区间。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929" y="3376"/>
            <a:ext cx="49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" r:id="rId46" imgW="367665" imgH="203200" progId="Equation.3">
                    <p:embed/>
                  </p:oleObj>
                </mc:Choice>
                <mc:Fallback>
                  <p:oleObj name="" r:id="rId46" imgW="367665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929" y="3376"/>
                          <a:ext cx="499" cy="2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04" grpId="0"/>
      <p:bldP spid="46203" grpId="0"/>
      <p:bldP spid="46178" grpId="0"/>
      <p:bldP spid="46176" grpId="0"/>
      <p:bldP spid="46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1665288" y="923925"/>
            <a:ext cx="8783637" cy="246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如果函数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在区间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是增函数或减函数，那么就说函数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在区间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上具有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严格的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单调性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区间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叫做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的单调区间。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AS_UNIQUEID" val="58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58"/>
</p:tagLst>
</file>

<file path=ppt/tags/tag5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WPS 演示</Application>
  <PresentationFormat>宽屏</PresentationFormat>
  <Paragraphs>290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88</vt:i4>
      </vt:variant>
      <vt:variant>
        <vt:lpstr>幻灯片标题</vt:lpstr>
      </vt:variant>
      <vt:variant>
        <vt:i4>19</vt:i4>
      </vt:variant>
    </vt:vector>
  </HeadingPairs>
  <TitlesOfParts>
    <vt:vector size="124" baseType="lpstr">
      <vt:lpstr>Arial</vt:lpstr>
      <vt:lpstr>宋体</vt:lpstr>
      <vt:lpstr>Wingdings</vt:lpstr>
      <vt:lpstr>Times New Roman</vt:lpstr>
      <vt:lpstr>华文琥珀</vt:lpstr>
      <vt:lpstr>楷体_GB2312</vt:lpstr>
      <vt:lpstr>新宋体</vt:lpstr>
      <vt:lpstr>方正姚体</vt:lpstr>
      <vt:lpstr>楷体</vt:lpstr>
      <vt:lpstr>Calibri</vt:lpstr>
      <vt:lpstr>微软雅黑</vt:lpstr>
      <vt:lpstr>Arial Unicode MS</vt:lpstr>
      <vt:lpstr>Calibri</vt:lpstr>
      <vt:lpstr>黑体</vt:lpstr>
      <vt:lpstr>华文新魏</vt:lpstr>
      <vt:lpstr>迷你简长艺</vt:lpstr>
      <vt:lpstr>1_Office 主题</vt:lpstr>
      <vt:lpstr>Photoshop.Image.7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Equation.KSEE3</vt:lpstr>
      <vt:lpstr>Equation.3</vt:lpstr>
      <vt:lpstr>Equation.KSEE3</vt:lpstr>
      <vt:lpstr>Equation.KSEE3</vt:lpstr>
      <vt:lpstr>Equation.DSMT4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Equation.3</vt:lpstr>
      <vt:lpstr>Equation.3</vt:lpstr>
      <vt:lpstr>Equation.KSEE3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Equation.3</vt:lpstr>
      <vt:lpstr>Equation.3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235</cp:revision>
  <dcterms:created xsi:type="dcterms:W3CDTF">2019-01-12T04:39:00Z</dcterms:created>
  <dcterms:modified xsi:type="dcterms:W3CDTF">2020-10-17T13:41:09Z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