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150E8-1D2E-42ED-81B7-76FE14639C95}" type="datetimeFigureOut">
              <a:rPr lang="zh-CN" altLang="en-US" smtClean="0"/>
              <a:t>2019/3/6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E171-E1C5-414B-8433-89227AF49C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2616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150E8-1D2E-42ED-81B7-76FE14639C95}" type="datetimeFigureOut">
              <a:rPr lang="zh-CN" altLang="en-US" smtClean="0"/>
              <a:t>2019/3/6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E171-E1C5-414B-8433-89227AF49C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4234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150E8-1D2E-42ED-81B7-76FE14639C95}" type="datetimeFigureOut">
              <a:rPr lang="zh-CN" altLang="en-US" smtClean="0"/>
              <a:t>2019/3/6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E171-E1C5-414B-8433-89227AF49C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9237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150E8-1D2E-42ED-81B7-76FE14639C95}" type="datetimeFigureOut">
              <a:rPr lang="zh-CN" altLang="en-US" smtClean="0"/>
              <a:t>2019/3/6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E171-E1C5-414B-8433-89227AF49C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4024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150E8-1D2E-42ED-81B7-76FE14639C95}" type="datetimeFigureOut">
              <a:rPr lang="zh-CN" altLang="en-US" smtClean="0"/>
              <a:t>2019/3/6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E171-E1C5-414B-8433-89227AF49C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4327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150E8-1D2E-42ED-81B7-76FE14639C95}" type="datetimeFigureOut">
              <a:rPr lang="zh-CN" altLang="en-US" smtClean="0"/>
              <a:t>2019/3/6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E171-E1C5-414B-8433-89227AF49C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5891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150E8-1D2E-42ED-81B7-76FE14639C95}" type="datetimeFigureOut">
              <a:rPr lang="zh-CN" altLang="en-US" smtClean="0"/>
              <a:t>2019/3/6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E171-E1C5-414B-8433-89227AF49C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5004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150E8-1D2E-42ED-81B7-76FE14639C95}" type="datetimeFigureOut">
              <a:rPr lang="zh-CN" altLang="en-US" smtClean="0"/>
              <a:t>2019/3/6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E171-E1C5-414B-8433-89227AF49C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4187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150E8-1D2E-42ED-81B7-76FE14639C95}" type="datetimeFigureOut">
              <a:rPr lang="zh-CN" altLang="en-US" smtClean="0"/>
              <a:t>2019/3/6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E171-E1C5-414B-8433-89227AF49C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3870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150E8-1D2E-42ED-81B7-76FE14639C95}" type="datetimeFigureOut">
              <a:rPr lang="zh-CN" altLang="en-US" smtClean="0"/>
              <a:t>2019/3/6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E171-E1C5-414B-8433-89227AF49C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9721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150E8-1D2E-42ED-81B7-76FE14639C95}" type="datetimeFigureOut">
              <a:rPr lang="zh-CN" altLang="en-US" smtClean="0"/>
              <a:t>2019/3/6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E171-E1C5-414B-8433-89227AF49C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7882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150E8-1D2E-42ED-81B7-76FE14639C95}" type="datetimeFigureOut">
              <a:rPr lang="zh-CN" altLang="en-US" smtClean="0"/>
              <a:t>2019/3/6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2E171-E1C5-414B-8433-89227AF49C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9056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44296" y="1232985"/>
            <a:ext cx="1053084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CN" altLang="zh-CN" sz="3200" b="1" kern="0" dirty="0">
                <a:solidFill>
                  <a:srgbClr val="1E1E1E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阁夜</a:t>
            </a:r>
            <a:endParaRPr lang="zh-CN" altLang="zh-CN" sz="3200" b="1" kern="100" dirty="0">
              <a:latin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zh-CN" altLang="zh-CN" sz="3200" b="1" kern="0" dirty="0">
                <a:solidFill>
                  <a:srgbClr val="1E1E1E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杜甫</a:t>
            </a:r>
            <a:endParaRPr lang="zh-CN" altLang="zh-CN" sz="3200" b="1" kern="100" dirty="0">
              <a:latin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zh-CN" altLang="zh-CN" sz="3200" b="1" kern="0" dirty="0">
                <a:solidFill>
                  <a:srgbClr val="1E1E1E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岁暮阴阳催短景，天涯霜雪霁寒宵。</a:t>
            </a:r>
            <a:r>
              <a:rPr lang="en-US" altLang="zh-CN" sz="3200" b="1" kern="0" dirty="0">
                <a:solidFill>
                  <a:srgbClr val="1E1E1E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/>
            </a:r>
            <a:br>
              <a:rPr lang="en-US" altLang="zh-CN" sz="3200" b="1" kern="0" dirty="0">
                <a:solidFill>
                  <a:srgbClr val="1E1E1E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</a:br>
            <a:r>
              <a:rPr lang="zh-CN" altLang="zh-CN" sz="3200" b="1" kern="0" dirty="0">
                <a:solidFill>
                  <a:srgbClr val="1E1E1E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五更鼓角声悲壮，三峡星河影动摇。</a:t>
            </a:r>
            <a:r>
              <a:rPr lang="en-US" altLang="zh-CN" sz="3200" b="1" kern="0" dirty="0">
                <a:solidFill>
                  <a:srgbClr val="1E1E1E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/>
            </a:r>
            <a:br>
              <a:rPr lang="en-US" altLang="zh-CN" sz="3200" b="1" kern="0" dirty="0">
                <a:solidFill>
                  <a:srgbClr val="1E1E1E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</a:br>
            <a:r>
              <a:rPr lang="zh-CN" altLang="zh-CN" sz="3200" b="1" kern="0" dirty="0">
                <a:solidFill>
                  <a:srgbClr val="1E1E1E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野哭千家闻战伐，夷歌数处起渔樵。</a:t>
            </a:r>
            <a:r>
              <a:rPr lang="en-US" altLang="zh-CN" sz="3200" b="1" kern="0" dirty="0">
                <a:solidFill>
                  <a:srgbClr val="1E1E1E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/>
            </a:r>
            <a:br>
              <a:rPr lang="en-US" altLang="zh-CN" sz="3200" b="1" kern="0" dirty="0">
                <a:solidFill>
                  <a:srgbClr val="1E1E1E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</a:br>
            <a:r>
              <a:rPr lang="zh-CN" altLang="zh-CN" sz="3200" b="1" kern="0" dirty="0">
                <a:solidFill>
                  <a:srgbClr val="1E1E1E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卧龙跃马终黄土，人事音书漫寂寥。</a:t>
            </a:r>
            <a:endParaRPr lang="zh-CN" altLang="zh-CN" sz="3200" b="1" kern="1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74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95656" y="0"/>
            <a:ext cx="11618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/>
              <a:t>1</a:t>
            </a:r>
            <a:r>
              <a:rPr lang="zh-CN" altLang="en-US" sz="2800" b="1" dirty="0" smtClean="0"/>
              <a:t>、</a:t>
            </a:r>
            <a:r>
              <a:rPr lang="zh-CN" altLang="zh-CN" sz="2800" b="1" dirty="0" smtClean="0"/>
              <a:t>对</a:t>
            </a:r>
            <a:r>
              <a:rPr lang="zh-CN" altLang="zh-CN" sz="2800" b="1" dirty="0"/>
              <a:t>这首诗的理解，恰当的两项是（</a:t>
            </a:r>
            <a:r>
              <a:rPr lang="en-US" altLang="zh-CN" sz="2800" b="1" dirty="0"/>
              <a:t>3</a:t>
            </a:r>
            <a:r>
              <a:rPr lang="zh-CN" altLang="zh-CN" sz="2800" b="1" dirty="0"/>
              <a:t>分）</a:t>
            </a:r>
          </a:p>
          <a:p>
            <a:r>
              <a:rPr lang="en-US" altLang="zh-CN" sz="2800" b="1" dirty="0"/>
              <a:t>   A</a:t>
            </a:r>
            <a:r>
              <a:rPr lang="zh-CN" altLang="zh-CN" sz="2800" b="1" dirty="0"/>
              <a:t>．首句点明时间，冬季，岁暮的日月催短了日影，日短夜长的冬天，令人有光阴苦短之感。</a:t>
            </a:r>
          </a:p>
          <a:p>
            <a:r>
              <a:rPr lang="en-US" altLang="zh-CN" sz="2800" b="1" dirty="0"/>
              <a:t>   B</a:t>
            </a:r>
            <a:r>
              <a:rPr lang="zh-CN" altLang="zh-CN" sz="2800" b="1" dirty="0"/>
              <a:t>．第二句点明环境是雪落霜重的寒冬之夜，作者遥望远在天边的故乡，顿生沦落天涯之意。</a:t>
            </a:r>
          </a:p>
          <a:p>
            <a:r>
              <a:rPr lang="en-US" altLang="zh-CN" sz="2800" b="1" dirty="0"/>
              <a:t>   C</a:t>
            </a:r>
            <a:r>
              <a:rPr lang="zh-CN" altLang="zh-CN" sz="2800" b="1" dirty="0"/>
              <a:t>．</a:t>
            </a:r>
            <a:r>
              <a:rPr lang="en-US" altLang="zh-CN" sz="2800" b="1" dirty="0"/>
              <a:t>“</a:t>
            </a:r>
            <a:r>
              <a:rPr lang="zh-CN" altLang="zh-CN" sz="2800" b="1" dirty="0"/>
              <a:t>鼓角</a:t>
            </a:r>
            <a:r>
              <a:rPr lang="en-US" altLang="zh-CN" sz="2800" b="1" dirty="0"/>
              <a:t>”</a:t>
            </a:r>
            <a:r>
              <a:rPr lang="zh-CN" altLang="zh-CN" sz="2800" b="1" dirty="0"/>
              <a:t>是军中服时和发号施令的鼓声、号角。鼓角连响五遍，反映时局动荡、战争频仍。</a:t>
            </a:r>
          </a:p>
          <a:p>
            <a:r>
              <a:rPr lang="en-US" altLang="zh-CN" sz="2800" b="1" dirty="0"/>
              <a:t>   D</a:t>
            </a:r>
            <a:r>
              <a:rPr lang="zh-CN" altLang="zh-CN" sz="2800" b="1" dirty="0"/>
              <a:t>．作者深夜不寐，听到野外传来众多家庭的哀哭声，也听到几处渔人樵夫唱起少数民</a:t>
            </a:r>
          </a:p>
          <a:p>
            <a:r>
              <a:rPr lang="en-US" altLang="zh-CN" sz="2800" b="1" dirty="0"/>
              <a:t>   </a:t>
            </a:r>
            <a:r>
              <a:rPr lang="zh-CN" altLang="zh-CN" sz="2800" b="1" dirty="0"/>
              <a:t>族的歌谣。</a:t>
            </a:r>
          </a:p>
          <a:p>
            <a:r>
              <a:rPr lang="en-US" altLang="zh-CN" sz="2800" b="1" dirty="0"/>
              <a:t>   E</a:t>
            </a:r>
            <a:r>
              <a:rPr lang="zh-CN" altLang="zh-CN" sz="2800" b="1" dirty="0"/>
              <a:t>．最后一句的意思是，有音乐和书籍与自己相伴，任凭人间世事变迁不定，也不会</a:t>
            </a:r>
            <a:r>
              <a:rPr lang="zh-CN" altLang="zh-CN" sz="2800" b="1" dirty="0" smtClean="0"/>
              <a:t>感到</a:t>
            </a:r>
            <a:r>
              <a:rPr lang="zh-CN" altLang="zh-CN" sz="2800" b="1" dirty="0"/>
              <a:t>寂寥。</a:t>
            </a:r>
          </a:p>
        </p:txBody>
      </p:sp>
      <p:sp>
        <p:nvSpPr>
          <p:cNvPr id="2" name="矩形 1"/>
          <p:cNvSpPr/>
          <p:nvPr/>
        </p:nvSpPr>
        <p:spPr>
          <a:xfrm>
            <a:off x="295656" y="5262979"/>
            <a:ext cx="118963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AD</a:t>
            </a:r>
            <a:r>
              <a:rPr lang="zh-CN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（</a:t>
            </a:r>
            <a:r>
              <a:rPr lang="en-US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zh-CN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项，</a:t>
            </a:r>
            <a:r>
              <a:rPr lang="en-US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zh-CN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霁</a:t>
            </a:r>
            <a:r>
              <a:rPr lang="en-US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zh-CN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指雨雪停止，云雾散开，天色放晴。（</a:t>
            </a:r>
            <a:r>
              <a:rPr lang="en-US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zh-CN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复道行空，不霁何虹。</a:t>
            </a:r>
            <a:r>
              <a:rPr lang="en-US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zh-CN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）</a:t>
            </a:r>
            <a:r>
              <a:rPr lang="en-US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zh-CN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天涯</a:t>
            </a:r>
            <a:r>
              <a:rPr lang="en-US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zh-CN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是作者所处之地。</a:t>
            </a:r>
            <a:r>
              <a:rPr lang="en-US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zh-CN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项，</a:t>
            </a:r>
            <a:r>
              <a:rPr lang="en-US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zh-CN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五更</a:t>
            </a:r>
            <a:r>
              <a:rPr lang="en-US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zh-CN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不是</a:t>
            </a:r>
            <a:r>
              <a:rPr lang="en-US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zh-CN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五遍</a:t>
            </a:r>
            <a:r>
              <a:rPr lang="en-US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zh-CN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，是接近天明的意思。）（</a:t>
            </a:r>
            <a:r>
              <a:rPr lang="en-US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zh-CN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中有双飞鸟，自名为鸳鸯，仰头相向鸣，夜夜达五更。</a:t>
            </a:r>
            <a:r>
              <a:rPr lang="en-US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zh-CN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）</a:t>
            </a:r>
            <a:r>
              <a:rPr lang="en-US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zh-CN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项，</a:t>
            </a:r>
            <a:r>
              <a:rPr lang="en-US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zh-CN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人事</a:t>
            </a:r>
            <a:r>
              <a:rPr lang="en-US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zh-CN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是亲朋的存亡情况，</a:t>
            </a:r>
            <a:r>
              <a:rPr lang="en-US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zh-CN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音书</a:t>
            </a:r>
            <a:r>
              <a:rPr lang="en-US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zh-CN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是消息和书信。消息和书信断绝，只好任凭寂寞孤独。（答对一项得</a:t>
            </a:r>
            <a:r>
              <a:rPr lang="en-US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zh-CN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分，答对两项得</a:t>
            </a:r>
            <a:r>
              <a:rPr lang="en-US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zh-CN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分）</a:t>
            </a:r>
          </a:p>
        </p:txBody>
      </p:sp>
    </p:spTree>
    <p:extLst>
      <p:ext uri="{BB962C8B-B14F-4D97-AF65-F5344CB8AC3E}">
        <p14:creationId xmlns:p14="http://schemas.microsoft.com/office/powerpoint/2010/main" val="79126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69531" y="260879"/>
            <a:ext cx="116189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/>
              <a:t>2</a:t>
            </a:r>
            <a:r>
              <a:rPr lang="zh-CN" altLang="en-US" sz="2800" b="1" dirty="0" smtClean="0"/>
              <a:t>、</a:t>
            </a:r>
            <a:r>
              <a:rPr lang="zh-CN" altLang="zh-CN" sz="2800" b="1" dirty="0" smtClean="0"/>
              <a:t>首</a:t>
            </a:r>
            <a:r>
              <a:rPr lang="zh-CN" altLang="zh-CN" sz="2800" b="1" dirty="0"/>
              <a:t>联描绘了一幅冬日寒冷孤寂的图景，在这两句诗中虽然没有一个词提到作者的心境，但是作者的孤寂的心境已经蕴含其中了，请问此联中哪两个字与作者的心境关系最为密切？请结合全诗作简要分析。</a:t>
            </a:r>
            <a:r>
              <a:rPr lang="zh-CN" altLang="zh-CN" sz="2800" b="1" dirty="0" smtClean="0"/>
              <a:t>（</a:t>
            </a:r>
            <a:r>
              <a:rPr lang="en-US" altLang="zh-CN" sz="2800" b="1" dirty="0" smtClean="0"/>
              <a:t>6</a:t>
            </a:r>
            <a:r>
              <a:rPr lang="zh-CN" altLang="zh-CN" sz="2800" b="1" dirty="0" smtClean="0"/>
              <a:t>分</a:t>
            </a:r>
            <a:r>
              <a:rPr lang="zh-CN" altLang="zh-CN" sz="2800" b="1" dirty="0"/>
              <a:t>）</a:t>
            </a:r>
          </a:p>
        </p:txBody>
      </p:sp>
      <p:sp>
        <p:nvSpPr>
          <p:cNvPr id="2" name="矩形 1"/>
          <p:cNvSpPr/>
          <p:nvPr/>
        </p:nvSpPr>
        <p:spPr>
          <a:xfrm>
            <a:off x="360971" y="2002925"/>
            <a:ext cx="1161897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CN" altLang="zh-CN" sz="3200" b="1" dirty="0" smtClean="0">
                <a:solidFill>
                  <a:srgbClr val="FF0000"/>
                </a:solidFill>
              </a:rPr>
              <a:t>“催”</a:t>
            </a:r>
            <a:r>
              <a:rPr lang="zh-CN" altLang="zh-CN" sz="3200" b="1" dirty="0">
                <a:solidFill>
                  <a:srgbClr val="FF0000"/>
                </a:solidFill>
              </a:rPr>
              <a:t>和“寒”两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个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字与作者心境最为密切。（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1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分）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pPr>
              <a:spcAft>
                <a:spcPts val="0"/>
              </a:spcAft>
            </a:pPr>
            <a:r>
              <a:rPr lang="zh-CN" altLang="zh-CN" sz="3200" b="1" dirty="0" smtClean="0">
                <a:solidFill>
                  <a:srgbClr val="FF0000"/>
                </a:solidFill>
              </a:rPr>
              <a:t>“催”</a:t>
            </a:r>
            <a:r>
              <a:rPr lang="zh-CN" altLang="zh-CN" sz="3200" b="1" dirty="0">
                <a:solidFill>
                  <a:srgbClr val="FF0000"/>
                </a:solidFill>
              </a:rPr>
              <a:t>和“寒”两个字既是写景，又有作者的人生感受。</a:t>
            </a:r>
            <a:r>
              <a:rPr lang="en-US" altLang="zh-CN" sz="3200" b="1" dirty="0">
                <a:solidFill>
                  <a:srgbClr val="FF0000"/>
                </a:solidFill>
              </a:rPr>
              <a:t>(1</a:t>
            </a:r>
            <a:r>
              <a:rPr lang="zh-CN" altLang="zh-CN" sz="3200" b="1" dirty="0">
                <a:solidFill>
                  <a:srgbClr val="FF0000"/>
                </a:solidFill>
              </a:rPr>
              <a:t>分</a:t>
            </a:r>
            <a:r>
              <a:rPr lang="en-US" altLang="zh-CN" sz="3200" b="1" dirty="0">
                <a:solidFill>
                  <a:srgbClr val="FF0000"/>
                </a:solidFill>
              </a:rPr>
              <a:t>)</a:t>
            </a:r>
            <a:r>
              <a:rPr lang="zh-CN" altLang="zh-CN" sz="3200" b="1" dirty="0">
                <a:solidFill>
                  <a:srgbClr val="FF0000"/>
                </a:solidFill>
              </a:rPr>
              <a:t>光阴催促着每一天的日升月落，而作者自己也被光阴催促着步入了暮年，国事家事天下事，忧心的事情很多，想做的事情很多，可是时光的流逝让人不得不产生一种来日无多的紧迫感。（</a:t>
            </a:r>
            <a:r>
              <a:rPr lang="en-US" altLang="zh-CN" sz="3200" b="1" dirty="0">
                <a:solidFill>
                  <a:srgbClr val="FF0000"/>
                </a:solidFill>
              </a:rPr>
              <a:t>2</a:t>
            </a:r>
            <a:r>
              <a:rPr lang="zh-CN" altLang="zh-CN" sz="3200" b="1" dirty="0">
                <a:solidFill>
                  <a:srgbClr val="FF0000"/>
                </a:solidFill>
              </a:rPr>
              <a:t>分）冰天雪地固然寒冷，对于贫病交加、漂泊天涯的杜甫来说，心境的凄寒也和这个冰天雪地的寒宵融为一体了。（</a:t>
            </a:r>
            <a:r>
              <a:rPr lang="en-US" altLang="zh-CN" sz="3200" b="1" dirty="0">
                <a:solidFill>
                  <a:srgbClr val="FF0000"/>
                </a:solidFill>
              </a:rPr>
              <a:t>2</a:t>
            </a:r>
            <a:r>
              <a:rPr lang="zh-CN" altLang="zh-CN" sz="3200" b="1" dirty="0">
                <a:solidFill>
                  <a:srgbClr val="FF0000"/>
                </a:solidFill>
              </a:rPr>
              <a:t>分）</a:t>
            </a:r>
            <a:r>
              <a:rPr lang="en-US" altLang="zh-CN" sz="3200" b="1" dirty="0">
                <a:solidFill>
                  <a:srgbClr val="FF0000"/>
                </a:solidFill>
              </a:rPr>
              <a:t> 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所以，通过这两字既有作者感慨时光流逝，人生暮年的紧迫感，更有漂泊流浪，一事无成的孤寂。</a:t>
            </a:r>
            <a:r>
              <a:rPr lang="en-US" altLang="zh-CN" sz="3200" b="1" dirty="0">
                <a:solidFill>
                  <a:srgbClr val="FF0000"/>
                </a:solidFill>
              </a:rPr>
              <a:t/>
            </a:r>
            <a:br>
              <a:rPr lang="en-US" altLang="zh-CN" sz="3200" b="1" dirty="0">
                <a:solidFill>
                  <a:srgbClr val="FF0000"/>
                </a:solidFill>
              </a:rPr>
            </a:br>
            <a:endParaRPr lang="zh-CN" altLang="zh-CN" sz="3200" b="1" kern="100" dirty="0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3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78823" y="282449"/>
            <a:ext cx="114635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2800" b="1" kern="100" dirty="0" smtClean="0">
                <a:latin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zh-CN" altLang="en-US" sz="2800" b="1" kern="100" dirty="0" smtClean="0">
                <a:latin typeface="Calibri" panose="020F0502020204030204" pitchFamily="34" charset="0"/>
                <a:cs typeface="Arial" panose="020B0604020202020204" pitchFamily="34" charset="0"/>
              </a:rPr>
              <a:t>、</a:t>
            </a:r>
            <a:r>
              <a:rPr lang="zh-CN" altLang="zh-CN" sz="2800" b="1" kern="100" dirty="0" smtClean="0">
                <a:latin typeface="Calibri" panose="020F0502020204030204" pitchFamily="34" charset="0"/>
                <a:cs typeface="Arial" panose="020B0604020202020204" pitchFamily="34" charset="0"/>
              </a:rPr>
              <a:t>这</a:t>
            </a:r>
            <a:r>
              <a:rPr lang="zh-CN" altLang="zh-CN" sz="2800" b="1" kern="100" dirty="0">
                <a:latin typeface="Calibri" panose="020F0502020204030204" pitchFamily="34" charset="0"/>
                <a:cs typeface="Arial" panose="020B0604020202020204" pitchFamily="34" charset="0"/>
              </a:rPr>
              <a:t>首诗</a:t>
            </a:r>
            <a:r>
              <a:rPr lang="en-US" altLang="zh-CN" sz="2800" b="1" kern="100" dirty="0">
                <a:latin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zh-CN" altLang="zh-CN" sz="2800" b="1" kern="100" dirty="0">
                <a:latin typeface="Calibri" panose="020F0502020204030204" pitchFamily="34" charset="0"/>
                <a:cs typeface="Arial" panose="020B0604020202020204" pitchFamily="34" charset="0"/>
              </a:rPr>
              <a:t>五更鼓角声悲壮，三峡星河影动摇</a:t>
            </a:r>
            <a:r>
              <a:rPr lang="en-US" altLang="zh-CN" sz="2800" b="1" kern="100" dirty="0">
                <a:latin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zh-CN" altLang="zh-CN" sz="2800" b="1" kern="100" dirty="0">
                <a:latin typeface="Calibri" panose="020F0502020204030204" pitchFamily="34" charset="0"/>
                <a:cs typeface="Arial" panose="020B0604020202020204" pitchFamily="34" charset="0"/>
              </a:rPr>
              <a:t>两句，与《旅夜书怀》中</a:t>
            </a:r>
            <a:r>
              <a:rPr lang="en-US" altLang="zh-CN" sz="2800" b="1" kern="100" dirty="0">
                <a:latin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zh-CN" altLang="zh-CN" sz="2800" b="1" kern="100" dirty="0">
                <a:latin typeface="Calibri" panose="020F0502020204030204" pitchFamily="34" charset="0"/>
                <a:cs typeface="Arial" panose="020B0604020202020204" pitchFamily="34" charset="0"/>
              </a:rPr>
              <a:t>星垂平野阔，月涌大江流</a:t>
            </a:r>
            <a:r>
              <a:rPr lang="en-US" altLang="zh-CN" sz="2800" b="1" kern="100" dirty="0">
                <a:latin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zh-CN" altLang="zh-CN" sz="2800" b="1" kern="100" dirty="0">
                <a:latin typeface="Calibri" panose="020F0502020204030204" pitchFamily="34" charset="0"/>
                <a:cs typeface="Arial" panose="020B0604020202020204" pitchFamily="34" charset="0"/>
              </a:rPr>
              <a:t>都是律诗的颔联，而且写到了江水和夜景。它们在意境上有什么相似之处和不同之处？试作分析。（</a:t>
            </a:r>
            <a:r>
              <a:rPr lang="en-US" altLang="zh-CN" sz="2800" b="1" kern="100" dirty="0">
                <a:latin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zh-CN" altLang="zh-CN" sz="2800" b="1" kern="100" dirty="0">
                <a:latin typeface="Calibri" panose="020F0502020204030204" pitchFamily="34" charset="0"/>
                <a:cs typeface="Arial" panose="020B0604020202020204" pitchFamily="34" charset="0"/>
              </a:rPr>
              <a:t>分）</a:t>
            </a:r>
          </a:p>
        </p:txBody>
      </p:sp>
      <p:sp>
        <p:nvSpPr>
          <p:cNvPr id="5" name="矩形 4"/>
          <p:cNvSpPr/>
          <p:nvPr/>
        </p:nvSpPr>
        <p:spPr>
          <a:xfrm>
            <a:off x="378822" y="2118984"/>
            <a:ext cx="1137121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3200" b="1" kern="100" dirty="0" smtClean="0">
                <a:latin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zh-CN" altLang="zh-CN" sz="3200" b="1" kern="100" dirty="0" smtClean="0">
                <a:latin typeface="Calibri" panose="020F0502020204030204" pitchFamily="34" charset="0"/>
                <a:cs typeface="Arial" panose="020B0604020202020204" pitchFamily="34" charset="0"/>
              </a:rPr>
              <a:t>相似之处</a:t>
            </a:r>
            <a:r>
              <a:rPr lang="zh-CN" altLang="zh-CN" sz="3200" b="1" kern="100" dirty="0">
                <a:latin typeface="Calibri" panose="020F050202020403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zh-CN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三峡</a:t>
            </a:r>
            <a:r>
              <a:rPr lang="en-US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zh-CN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、</a:t>
            </a:r>
            <a:r>
              <a:rPr lang="en-US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zh-CN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星河</a:t>
            </a:r>
            <a:r>
              <a:rPr lang="en-US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zh-CN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、</a:t>
            </a:r>
            <a:r>
              <a:rPr lang="en-US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zh-CN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平野</a:t>
            </a:r>
            <a:r>
              <a:rPr lang="en-US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zh-CN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大江</a:t>
            </a:r>
            <a:r>
              <a:rPr lang="en-US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zh-CN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都是辽阔、浩荡的意象，这两联都营造出雄浑阔大的意境。</a:t>
            </a:r>
          </a:p>
          <a:p>
            <a:pPr algn="just">
              <a:spcAft>
                <a:spcPts val="0"/>
              </a:spcAft>
            </a:pPr>
            <a:r>
              <a:rPr lang="en-US" altLang="zh-CN" sz="3200" b="1" kern="100" dirty="0">
                <a:latin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zh-CN" altLang="zh-CN" sz="3200" b="1" kern="100" dirty="0">
                <a:latin typeface="Calibri" panose="020F0502020204030204" pitchFamily="34" charset="0"/>
                <a:cs typeface="Arial" panose="020B0604020202020204" pitchFamily="34" charset="0"/>
              </a:rPr>
              <a:t>不同之处：</a:t>
            </a:r>
            <a:r>
              <a:rPr lang="en-US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zh-CN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五更鼓角声悲壮，三峡星河影动摇</a:t>
            </a:r>
            <a:r>
              <a:rPr lang="en-US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zh-CN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从</a:t>
            </a:r>
            <a:r>
              <a:rPr lang="en-US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zh-CN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五更</a:t>
            </a:r>
            <a:r>
              <a:rPr lang="en-US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zh-CN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到</a:t>
            </a:r>
            <a:r>
              <a:rPr lang="en-US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zh-CN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三峡</a:t>
            </a:r>
            <a:r>
              <a:rPr lang="en-US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zh-CN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，时空结合</a:t>
            </a:r>
            <a:r>
              <a:rPr lang="zh-CN" altLang="zh-CN" sz="3200" b="1" kern="100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，</a:t>
            </a:r>
            <a:r>
              <a:rPr lang="zh-CN" altLang="en-US" sz="3200" b="1" kern="100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描写了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兵戈</a:t>
            </a:r>
            <a:r>
              <a:rPr lang="zh-CN" altLang="en-US" sz="3200" b="1" dirty="0">
                <a:solidFill>
                  <a:srgbClr val="FF0000"/>
                </a:solidFill>
              </a:rPr>
              <a:t>未息、战争频繁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不断的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深沉悲壮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场面。</a:t>
            </a:r>
            <a:r>
              <a:rPr lang="zh-CN" altLang="zh-CN" sz="3200" b="1" kern="100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将</a:t>
            </a:r>
            <a:r>
              <a:rPr lang="zh-CN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眼前之景与心中忧国伤时之感、身世凄凉之情合而为二</a:t>
            </a:r>
            <a:r>
              <a:rPr lang="zh-CN" altLang="zh-CN" sz="3200" b="1" kern="100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。</a:t>
            </a:r>
            <a:r>
              <a:rPr lang="zh-CN" altLang="en-US" sz="3200" b="1" kern="100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是</a:t>
            </a:r>
            <a:r>
              <a:rPr lang="zh-CN" altLang="zh-CN" sz="3200" b="1" kern="100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以</a:t>
            </a:r>
            <a:r>
              <a:rPr lang="zh-CN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哀景写哀</a:t>
            </a:r>
            <a:r>
              <a:rPr lang="zh-CN" altLang="zh-CN" sz="3200" b="1" kern="100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情</a:t>
            </a:r>
            <a:r>
              <a:rPr lang="zh-CN" altLang="en-US" sz="3200" b="1" kern="100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。（即“渲染”）</a:t>
            </a:r>
            <a:endParaRPr lang="zh-CN" altLang="zh-CN" sz="3200" b="1" kern="100" dirty="0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 “</a:t>
            </a:r>
            <a:r>
              <a:rPr lang="zh-CN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星垂平野阔，月涌大江流</a:t>
            </a:r>
            <a:r>
              <a:rPr lang="en-US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zh-CN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自然景物之间相互映衬</a:t>
            </a:r>
            <a:r>
              <a:rPr lang="zh-CN" altLang="zh-CN" sz="3200" b="1" kern="100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，</a:t>
            </a:r>
            <a:r>
              <a:rPr lang="zh-CN" altLang="en-US" sz="3200" b="1" kern="100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意境</a:t>
            </a:r>
            <a:r>
              <a:rPr lang="zh-CN" altLang="en-US" sz="3200" b="1" kern="100" dirty="0" smtClean="0">
                <a:solidFill>
                  <a:srgbClr val="7030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宏大而雄伟</a:t>
            </a:r>
            <a:r>
              <a:rPr lang="zh-CN" altLang="en-US" sz="3200" b="1" kern="100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，但却是</a:t>
            </a:r>
            <a:r>
              <a:rPr lang="zh-CN" altLang="zh-CN" sz="3200" b="1" kern="100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以</a:t>
            </a:r>
            <a:r>
              <a:rPr lang="zh-CN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辽阔和原野、皎洁的月光、闪烁的星星来反衬诗人孤独的形象和凄苦的心境</a:t>
            </a:r>
            <a:r>
              <a:rPr lang="zh-CN" altLang="zh-CN" sz="3200" b="1" kern="100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。</a:t>
            </a:r>
            <a:r>
              <a:rPr lang="zh-CN" altLang="en-US" sz="3200" b="1" kern="100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是为</a:t>
            </a:r>
            <a:r>
              <a:rPr lang="zh-CN" altLang="zh-CN" sz="3200" b="1" kern="100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以</a:t>
            </a:r>
            <a:r>
              <a:rPr lang="zh-CN" altLang="zh-CN" sz="3200" b="1" kern="1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乐景写哀</a:t>
            </a:r>
            <a:r>
              <a:rPr lang="zh-CN" altLang="zh-CN" sz="3200" b="1" kern="100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情</a:t>
            </a:r>
            <a:r>
              <a:rPr lang="zh-CN" altLang="en-US" sz="3200" b="1" kern="100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。 </a:t>
            </a:r>
            <a:endParaRPr lang="zh-CN" altLang="zh-CN" sz="3200" b="1" kern="100" dirty="0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95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87829" y="378244"/>
            <a:ext cx="114635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b="1" dirty="0"/>
              <a:t> </a:t>
            </a:r>
            <a:r>
              <a:rPr lang="en-US" altLang="zh-CN" sz="2800" b="1" dirty="0" smtClean="0"/>
              <a:t>4</a:t>
            </a:r>
            <a:r>
              <a:rPr lang="zh-CN" altLang="en-US" sz="2800" b="1" dirty="0" smtClean="0"/>
              <a:t>、</a:t>
            </a:r>
            <a:r>
              <a:rPr lang="zh-CN" altLang="zh-CN" sz="2800" b="1" dirty="0" smtClean="0"/>
              <a:t>杜甫</a:t>
            </a:r>
            <a:r>
              <a:rPr lang="zh-CN" altLang="zh-CN" sz="2800" b="1" dirty="0"/>
              <a:t>在这首诗中感慨万千，说说此诗一共写了诗人的几种悲慨。请简要作答。（</a:t>
            </a:r>
            <a:r>
              <a:rPr lang="en-US" altLang="zh-CN" sz="2800" b="1" dirty="0"/>
              <a:t>6</a:t>
            </a:r>
            <a:r>
              <a:rPr lang="zh-CN" altLang="zh-CN" sz="2800" b="1" dirty="0"/>
              <a:t>分）</a:t>
            </a:r>
          </a:p>
        </p:txBody>
      </p:sp>
      <p:sp>
        <p:nvSpPr>
          <p:cNvPr id="5" name="矩形 4"/>
          <p:cNvSpPr/>
          <p:nvPr/>
        </p:nvSpPr>
        <p:spPr>
          <a:xfrm>
            <a:off x="437170" y="1429670"/>
            <a:ext cx="1153711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3200" b="1" dirty="0"/>
              <a:t>此诗写了诗人多种悲慨</a:t>
            </a:r>
            <a:r>
              <a:rPr lang="zh-CN" altLang="zh-CN" sz="3200" b="1" dirty="0" smtClean="0"/>
              <a:t>。</a:t>
            </a:r>
            <a:endParaRPr lang="en-US" altLang="zh-CN" sz="3200" b="1" dirty="0" smtClean="0"/>
          </a:p>
          <a:p>
            <a:r>
              <a:rPr lang="en-US" altLang="zh-CN" sz="3200" b="1" dirty="0" smtClean="0"/>
              <a:t>1</a:t>
            </a:r>
            <a:r>
              <a:rPr lang="zh-CN" altLang="en-US" sz="3200" b="1" dirty="0" smtClean="0"/>
              <a:t>、诗歌首联表达了步入暮年，流际天涯的苦楚：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“</a:t>
            </a:r>
            <a:r>
              <a:rPr lang="zh-CN" altLang="zh-CN" sz="3200" b="1" dirty="0">
                <a:solidFill>
                  <a:srgbClr val="FF0000"/>
                </a:solidFill>
              </a:rPr>
              <a:t>岁暮阴阳催短景”表达了诗人对时光飞逝人生短促的感慨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，“</a:t>
            </a:r>
            <a:r>
              <a:rPr lang="zh-CN" altLang="zh-CN" sz="3200" b="1" dirty="0">
                <a:solidFill>
                  <a:srgbClr val="FF0000"/>
                </a:solidFill>
              </a:rPr>
              <a:t>天涯霜雪霁寒宵”表达了诗人客居天涯的凄寒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，（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2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分）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r>
              <a:rPr lang="en-US" altLang="zh-CN" sz="3200" b="1" dirty="0" smtClean="0"/>
              <a:t>2</a:t>
            </a:r>
            <a:r>
              <a:rPr lang="zh-CN" altLang="en-US" sz="3200" b="1" dirty="0" smtClean="0"/>
              <a:t>、</a:t>
            </a:r>
            <a:r>
              <a:rPr lang="zh-CN" altLang="zh-CN" sz="3200" b="1" dirty="0" smtClean="0"/>
              <a:t>颔联</a:t>
            </a:r>
            <a:r>
              <a:rPr lang="zh-CN" altLang="zh-CN" sz="3200" b="1" dirty="0"/>
              <a:t>和</a:t>
            </a:r>
            <a:r>
              <a:rPr lang="zh-CN" altLang="zh-CN" sz="3200" b="1" dirty="0" smtClean="0"/>
              <a:t>颈联</a:t>
            </a:r>
            <a:r>
              <a:rPr lang="zh-CN" altLang="en-US" sz="3200" b="1" dirty="0" smtClean="0"/>
              <a:t>感慨于民生疾苦，表现其忧国忧民的爱国情怀：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颔联与颈联分别描写夜中与拂晓的所见所闻，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表达</a:t>
            </a:r>
            <a:r>
              <a:rPr lang="zh-CN" altLang="zh-CN" sz="3200" b="1" dirty="0">
                <a:solidFill>
                  <a:srgbClr val="FF0000"/>
                </a:solidFill>
              </a:rPr>
              <a:t>了诗人对百姓因战争而劳顿的痛惜之情，（</a:t>
            </a:r>
            <a:r>
              <a:rPr lang="en-US" altLang="zh-CN" sz="3200" b="1" dirty="0">
                <a:solidFill>
                  <a:srgbClr val="FF0000"/>
                </a:solidFill>
              </a:rPr>
              <a:t>2</a:t>
            </a:r>
            <a:r>
              <a:rPr lang="zh-CN" altLang="zh-CN" sz="3200" b="1" dirty="0">
                <a:solidFill>
                  <a:srgbClr val="FF0000"/>
                </a:solidFill>
              </a:rPr>
              <a:t>分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）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r>
              <a:rPr lang="en-US" altLang="zh-CN" sz="3200" b="1" dirty="0" smtClean="0"/>
              <a:t>3</a:t>
            </a:r>
            <a:r>
              <a:rPr lang="zh-CN" altLang="en-US" sz="3200" b="1" dirty="0" smtClean="0"/>
              <a:t>、尾联用典抒情，抒写人生的困顿：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“</a:t>
            </a:r>
            <a:r>
              <a:rPr lang="zh-CN" altLang="zh-CN" sz="3200" b="1" dirty="0">
                <a:solidFill>
                  <a:srgbClr val="FF0000"/>
                </a:solidFill>
              </a:rPr>
              <a:t>卧龙跃马终黄土”表达了诗人对宇宙永恒、人生无常的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悲哀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；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 “</a:t>
            </a:r>
            <a:r>
              <a:rPr lang="zh-CN" altLang="zh-CN" sz="3200" b="1" dirty="0">
                <a:solidFill>
                  <a:srgbClr val="FF0000"/>
                </a:solidFill>
              </a:rPr>
              <a:t>人事音书漫寂寥”表达了诗人老病孤独、亲朋音信断绝的寂寥和无奈。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（</a:t>
            </a:r>
            <a:r>
              <a:rPr lang="en-US" altLang="zh-CN" sz="3200" b="1" smtClean="0">
                <a:solidFill>
                  <a:srgbClr val="FF0000"/>
                </a:solidFill>
              </a:rPr>
              <a:t>2</a:t>
            </a:r>
            <a:r>
              <a:rPr lang="zh-CN" altLang="zh-CN" sz="3200" b="1" smtClean="0">
                <a:solidFill>
                  <a:srgbClr val="FF0000"/>
                </a:solidFill>
              </a:rPr>
              <a:t>分</a:t>
            </a:r>
            <a:r>
              <a:rPr lang="zh-CN" altLang="zh-CN" sz="3200" b="1" dirty="0">
                <a:solidFill>
                  <a:srgbClr val="FF0000"/>
                </a:solidFill>
              </a:rPr>
              <a:t>）</a:t>
            </a:r>
            <a:r>
              <a:rPr lang="en-US" altLang="zh-CN" sz="3200" b="1" dirty="0">
                <a:solidFill>
                  <a:srgbClr val="FF0000"/>
                </a:solidFill>
              </a:rPr>
              <a:t> </a:t>
            </a:r>
            <a:endParaRPr lang="zh-CN" altLang="zh-CN" sz="3200" b="1" dirty="0">
              <a:solidFill>
                <a:srgbClr val="FF0000"/>
              </a:solidFill>
            </a:endParaRPr>
          </a:p>
          <a:p>
            <a:r>
              <a:rPr lang="en-US" altLang="zh-CN" sz="3200" b="1" dirty="0">
                <a:solidFill>
                  <a:srgbClr val="FF0000"/>
                </a:solidFill>
              </a:rPr>
              <a:t> </a:t>
            </a:r>
            <a:endParaRPr lang="zh-CN" altLang="zh-CN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37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937</Words>
  <Application>Microsoft Office PowerPoint</Application>
  <PresentationFormat>宽屏</PresentationFormat>
  <Paragraphs>24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Calibri Light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User</cp:lastModifiedBy>
  <cp:revision>12</cp:revision>
  <dcterms:created xsi:type="dcterms:W3CDTF">2019-03-04T10:53:23Z</dcterms:created>
  <dcterms:modified xsi:type="dcterms:W3CDTF">2019-03-06T01:46:43Z</dcterms:modified>
</cp:coreProperties>
</file>