
<file path=[Content_Types].xml><?xml version="1.0" encoding="utf-8"?>
<Types xmlns="http://schemas.openxmlformats.org/package/2006/content-types">
  <Default Extension="rels" ContentType="application/vnd.openxmlformats-package.relationships+xml"/>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17.6-->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409" r:id="rId3"/>
    <p:sldId id="410" r:id="rId4"/>
    <p:sldId id="425" r:id="rId5"/>
    <p:sldId id="426" r:id="rId6"/>
    <p:sldId id="427" r:id="rId7"/>
    <p:sldId id="411" r:id="rId8"/>
    <p:sldId id="412" r:id="rId9"/>
    <p:sldId id="413" r:id="rId10"/>
    <p:sldId id="414" r:id="rId11"/>
    <p:sldId id="415" r:id="rId12"/>
    <p:sldId id="416" r:id="rId13"/>
    <p:sldId id="417" r:id="rId14"/>
    <p:sldId id="418" r:id="rId15"/>
    <p:sldId id="419" r:id="rId16"/>
    <p:sldId id="420" r:id="rId17"/>
    <p:sldId id="421" r:id="rId18"/>
    <p:sldId id="422" r:id="rId19"/>
    <p:sldId id="423" r:id="rId20"/>
    <p:sldId id="428" r:id="rId21"/>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2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tags" Target="tags/tag64.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wmf" /><Relationship Id="rId2" Type="http://schemas.openxmlformats.org/officeDocument/2006/relationships/image" Target="../media/image2.wmf" /><Relationship Id="rId3" Type="http://schemas.openxmlformats.org/officeDocument/2006/relationships/image" Target="../media/image3.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5.w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11.wmf" /><Relationship Id="rId2" Type="http://schemas.openxmlformats.org/officeDocument/2006/relationships/image" Target="../media/image12.w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13.wmf" /><Relationship Id="rId2" Type="http://schemas.openxmlformats.org/officeDocument/2006/relationships/image" Target="../media/image14.wmf" /><Relationship Id="rId3" Type="http://schemas.openxmlformats.org/officeDocument/2006/relationships/image" Target="../media/image15.wmf" /><Relationship Id="rId4" Type="http://schemas.openxmlformats.org/officeDocument/2006/relationships/image" Target="../media/image16.wmf" /><Relationship Id="rId5" Type="http://schemas.openxmlformats.org/officeDocument/2006/relationships/image" Target="../media/image17.w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19.wmf" /><Relationship Id="rId2" Type="http://schemas.openxmlformats.org/officeDocument/2006/relationships/image" Target="../media/image20.wmf" /><Relationship Id="rId3" Type="http://schemas.openxmlformats.org/officeDocument/2006/relationships/image" Target="../media/image21.wmf" /></Relationships>
</file>

<file path=ppt/drawings/_rels/vmlDrawing6.vml.rels>&#65279;<?xml version="1.0" encoding="utf-8" standalone="yes"?><Relationships xmlns="http://schemas.openxmlformats.org/package/2006/relationships"><Relationship Id="rId1" Type="http://schemas.openxmlformats.org/officeDocument/2006/relationships/image" Target="../media/image23.wmf" /><Relationship Id="rId2" Type="http://schemas.openxmlformats.org/officeDocument/2006/relationships/image" Target="../media/image24.wmf" /></Relationships>
</file>

<file path=ppt/drawings/_rels/vmlDrawing7.vml.rels>&#65279;<?xml version="1.0" encoding="utf-8" standalone="yes"?><Relationships xmlns="http://schemas.openxmlformats.org/package/2006/relationships"><Relationship Id="rId1" Type="http://schemas.openxmlformats.org/officeDocument/2006/relationships/image" Target="../media/image25.wmf" /></Relationships>
</file>

<file path=ppt/drawings/_rels/vmlDrawing8.vml.rels>&#65279;<?xml version="1.0" encoding="utf-8" standalone="yes"?><Relationships xmlns="http://schemas.openxmlformats.org/package/2006/relationships"><Relationship Id="rId1" Type="http://schemas.openxmlformats.org/officeDocument/2006/relationships/image" Target="../media/image26.wmf" /><Relationship Id="rId2" Type="http://schemas.openxmlformats.org/officeDocument/2006/relationships/image" Target="../media/image27.wmf" /><Relationship Id="rId3" Type="http://schemas.openxmlformats.org/officeDocument/2006/relationships/image" Target="../media/image28.wmf" /></Relationships>
</file>

<file path=ppt/drawings/_rels/vmlDrawing9.vml.rels>&#65279;<?xml version="1.0" encoding="utf-8" standalone="yes"?><Relationships xmlns="http://schemas.openxmlformats.org/package/2006/relationships"><Relationship Id="rId1" Type="http://schemas.openxmlformats.org/officeDocument/2006/relationships/image" Target="../media/image29.wmf" /><Relationship Id="rId2" Type="http://schemas.openxmlformats.org/officeDocument/2006/relationships/image" Target="../media/image30.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73730" name="Rectangle 7"/>
          <p:cNvSpPr txBox="1">
            <a:spLocks noGrp="1"/>
          </p:cNvSpPr>
          <p:nvPr>
            <p:ph type="sldNum" sz="quarter"/>
          </p:nvPr>
        </p:nvSpPr>
        <p:spPr>
          <a:xfrm>
            <a:off x="3886200" y="8686800"/>
            <a:ext cx="2971800" cy="457200"/>
          </a:xfrm>
          <a:prstGeom prst="rect">
            <a:avLst/>
          </a:prstGeom>
          <a:noFill/>
          <a:ln w="9525">
            <a:noFill/>
          </a:ln>
        </p:spPr>
        <p:txBody>
          <a:bodyPr anchor="b"/>
          <a:lstStyle/>
          <a:p>
            <a:pPr lvl="0" algn="r" eaLnBrk="1" fontAlgn="base" hangingPunct="1"/>
            <a:fld id="{9A0DB2DC-4C9A-4742-B13C-FB6460FD3503}" type="slidenum">
              <a:rPr lang="en-US" altLang="zh-CN" sz="1200" b="0">
                <a:solidFill>
                  <a:schemeClr val="tx1"/>
                </a:solidFill>
                <a:latin typeface="Arial" pitchFamily="34" charset="0"/>
                <a:ea typeface="宋体" pitchFamily="2" charset="-122"/>
              </a:rPr>
              <a:t>7</a:t>
            </a:fld>
          </a:p>
        </p:txBody>
      </p:sp>
      <p:sp>
        <p:nvSpPr>
          <p:cNvPr id="73731" name="Rectangle 2"/>
          <p:cNvSpPr>
            <a:spLocks noTextEdit="1"/>
          </p:cNvSpPr>
          <p:nvPr>
            <p:ph type="sldImg" idx="2"/>
          </p:nvPr>
        </p:nvSpPr>
        <p:spPr/>
      </p:sp>
      <p:sp>
        <p:nvSpPr>
          <p:cNvPr id="73732" name="Rectangle 3"/>
          <p:cNvSpPr>
            <a:spLocks noGrp="1"/>
          </p:cNvSpPr>
          <p:nvPr>
            <p:ph type="body" idx="1"/>
          </p:nvPr>
        </p:nvSpPr>
        <p:spPr>
          <a:xfrm>
            <a:off x="685800" y="4343400"/>
            <a:ext cx="5486400" cy="4114800"/>
          </a:xfrm>
        </p:spPr>
        <p:txBody>
          <a:bodyPr wrap="square" lIns="91440" tIns="45720" rIns="91440" bIns="45720" anchor="t"/>
          <a:lstStyle/>
          <a:p>
            <a:pPr lvl="0" eaLnBrk="1" hangingPunct="1"/>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71682" name="Rectangle 7"/>
          <p:cNvSpPr txBox="1">
            <a:spLocks noGrp="1"/>
          </p:cNvSpPr>
          <p:nvPr>
            <p:ph type="sldNum" sz="quarter"/>
          </p:nvPr>
        </p:nvSpPr>
        <p:spPr>
          <a:xfrm>
            <a:off x="3886200" y="8686800"/>
            <a:ext cx="2971800" cy="457200"/>
          </a:xfrm>
          <a:prstGeom prst="rect">
            <a:avLst/>
          </a:prstGeom>
          <a:noFill/>
          <a:ln w="9525">
            <a:noFill/>
          </a:ln>
        </p:spPr>
        <p:txBody>
          <a:bodyPr anchor="b"/>
          <a:lstStyle/>
          <a:p>
            <a:pPr lvl="0" algn="r" eaLnBrk="1" fontAlgn="base" hangingPunct="1"/>
            <a:fld id="{9A0DB2DC-4C9A-4742-B13C-FB6460FD3503}" type="slidenum">
              <a:rPr lang="en-US" altLang="zh-CN" sz="1200" b="0">
                <a:solidFill>
                  <a:schemeClr val="tx1"/>
                </a:solidFill>
                <a:latin typeface="Arial" pitchFamily="34" charset="0"/>
                <a:ea typeface="宋体" pitchFamily="2" charset="-122"/>
              </a:rPr>
              <a:t>17</a:t>
            </a:fld>
          </a:p>
        </p:txBody>
      </p:sp>
      <p:sp>
        <p:nvSpPr>
          <p:cNvPr id="71683" name="Rectangle 2"/>
          <p:cNvSpPr>
            <a:spLocks noTextEdit="1"/>
          </p:cNvSpPr>
          <p:nvPr>
            <p:ph type="sldImg" idx="2"/>
          </p:nvPr>
        </p:nvSpPr>
        <p:spPr/>
      </p:sp>
      <p:sp>
        <p:nvSpPr>
          <p:cNvPr id="71684" name="Rectangle 3"/>
          <p:cNvSpPr>
            <a:spLocks noGrp="1"/>
          </p:cNvSpPr>
          <p:nvPr>
            <p:ph type="body" idx="1"/>
          </p:nvPr>
        </p:nvSpPr>
        <p:spPr/>
        <p:txBody>
          <a:bodyPr wrap="square" lIns="91440" tIns="45720" rIns="91440" bIns="45720" anchor="t"/>
          <a:lstStyle/>
          <a:p>
            <a:pPr lvl="0" eaLnBrk="1" hangingPunct="1"/>
            <a:endParaRPr lang="zh-CN" altLang="zh-CN"/>
          </a:p>
        </p:txBody>
      </p:sp>
      <p:sp>
        <p:nvSpPr>
          <p:cNvPr id="71685" name="Rectangle 4"/>
          <p:cNvSpPr/>
          <p:nvPr/>
        </p:nvSpPr>
        <p:spPr>
          <a:xfrm>
            <a:off x="1955800" y="6140450"/>
            <a:ext cx="2927350" cy="336550"/>
          </a:xfrm>
          <a:prstGeom prst="rect">
            <a:avLst/>
          </a:prstGeom>
          <a:noFill/>
          <a:ln w="9525">
            <a:noFill/>
          </a:ln>
        </p:spPr>
        <p:txBody>
          <a:bodyPr wrap="none">
            <a:spAutoFit/>
          </a:bodyPr>
          <a:lstStyle/>
          <a:p>
            <a:pPr lvl="0" fontAlgn="base"/>
            <a:r>
              <a:rPr lang="zh-CN" altLang="en-US" sz="1600">
                <a:latin typeface="Times New Roman" pitchFamily="18" charset="0"/>
                <a:ea typeface="宋体" pitchFamily="2" charset="-122"/>
              </a:rPr>
              <a:t>版权所有</a:t>
            </a:r>
            <a:r>
              <a:rPr lang="en-US" altLang="zh-CN" sz="1600">
                <a:latin typeface="Times New Roman" pitchFamily="18" charset="0"/>
                <a:ea typeface="宋体" pitchFamily="2" charset="-122"/>
              </a:rPr>
              <a:t>—</a:t>
            </a:r>
            <a:r>
              <a:rPr lang="zh-CN" altLang="en-US" sz="1600">
                <a:latin typeface="Times New Roman" pitchFamily="18" charset="0"/>
                <a:ea typeface="宋体" pitchFamily="2" charset="-122"/>
              </a:rPr>
              <a:t>吕叔湘中学 庞留根</a:t>
            </a:r>
            <a:r>
              <a:rPr lang="en-US" altLang="zh-CN" sz="1600">
                <a:solidFill>
                  <a:schemeClr val="tx1"/>
                </a:solidFill>
                <a:latin typeface="Times New Roman" pitchFamily="18" charset="0"/>
                <a:ea typeface="宋体" pitchFamily="2" charset="-122"/>
              </a:rPr>
              <a:t>.</a:t>
            </a:r>
          </a:p>
        </p:txBody>
      </p:sp>
      <p:sp>
        <p:nvSpPr>
          <p:cNvPr id="71686" name="Rectangle 5"/>
          <p:cNvSpPr/>
          <p:nvPr/>
        </p:nvSpPr>
        <p:spPr>
          <a:xfrm>
            <a:off x="981075" y="8058150"/>
            <a:ext cx="1784350" cy="304800"/>
          </a:xfrm>
          <a:prstGeom prst="rect">
            <a:avLst/>
          </a:prstGeom>
          <a:noFill/>
          <a:ln w="9525">
            <a:noFill/>
          </a:ln>
        </p:spPr>
        <p:txBody>
          <a:bodyPr wrap="none">
            <a:spAutoFit/>
          </a:bodyPr>
          <a:lstStyle/>
          <a:p>
            <a:pPr lvl="0" eaLnBrk="1" fontAlgn="base" hangingPunct="1"/>
            <a:r>
              <a:rPr lang="zh-CN" altLang="en-US" sz="1400">
                <a:solidFill>
                  <a:schemeClr val="tx1"/>
                </a:solidFill>
                <a:latin typeface="Times New Roman" pitchFamily="18" charset="0"/>
                <a:ea typeface="宋体" pitchFamily="2" charset="-122"/>
              </a:rPr>
              <a:t>版权所有</a:t>
            </a:r>
            <a:r>
              <a:rPr lang="en-US" altLang="zh-CN" sz="1400">
                <a:solidFill>
                  <a:schemeClr val="tx1"/>
                </a:solidFill>
                <a:latin typeface="Times New Roman" pitchFamily="18" charset="0"/>
                <a:ea typeface="宋体" pitchFamily="2" charset="-122"/>
              </a:rPr>
              <a:t>——</a:t>
            </a:r>
            <a:r>
              <a:rPr lang="zh-CN" altLang="en-US" sz="1400">
                <a:solidFill>
                  <a:schemeClr val="tx1"/>
                </a:solidFill>
                <a:latin typeface="Times New Roman" pitchFamily="18" charset="0"/>
                <a:ea typeface="宋体" pitchFamily="2" charset="-122"/>
              </a:rPr>
              <a:t>庞留根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72706" name="Rectangle 7"/>
          <p:cNvSpPr txBox="1">
            <a:spLocks noGrp="1"/>
          </p:cNvSpPr>
          <p:nvPr>
            <p:ph type="sldNum" sz="quarter"/>
          </p:nvPr>
        </p:nvSpPr>
        <p:spPr>
          <a:xfrm>
            <a:off x="3886200" y="8686800"/>
            <a:ext cx="2971800" cy="457200"/>
          </a:xfrm>
          <a:prstGeom prst="rect">
            <a:avLst/>
          </a:prstGeom>
          <a:noFill/>
          <a:ln w="9525">
            <a:noFill/>
          </a:ln>
        </p:spPr>
        <p:txBody>
          <a:bodyPr anchor="b"/>
          <a:lstStyle/>
          <a:p>
            <a:pPr lvl="0" algn="r" eaLnBrk="1" fontAlgn="base" hangingPunct="1"/>
            <a:fld id="{9A0DB2DC-4C9A-4742-B13C-FB6460FD3503}" type="slidenum">
              <a:rPr lang="en-US" altLang="zh-CN" sz="1200" b="0">
                <a:solidFill>
                  <a:schemeClr val="tx1"/>
                </a:solidFill>
                <a:latin typeface="Arial" pitchFamily="34" charset="0"/>
                <a:ea typeface="宋体" pitchFamily="2" charset="-122"/>
              </a:rPr>
              <a:t>18</a:t>
            </a:fld>
          </a:p>
        </p:txBody>
      </p:sp>
      <p:sp>
        <p:nvSpPr>
          <p:cNvPr id="72707" name="Rectangle 2"/>
          <p:cNvSpPr>
            <a:spLocks noTextEdit="1"/>
          </p:cNvSpPr>
          <p:nvPr>
            <p:ph type="sldImg" idx="2"/>
          </p:nvPr>
        </p:nvSpPr>
        <p:spPr/>
      </p:sp>
      <p:sp>
        <p:nvSpPr>
          <p:cNvPr id="72708" name="Rectangle 3"/>
          <p:cNvSpPr>
            <a:spLocks noGrp="1"/>
          </p:cNvSpPr>
          <p:nvPr>
            <p:ph type="body" idx="1"/>
          </p:nvPr>
        </p:nvSpPr>
        <p:spPr/>
        <p:txBody>
          <a:bodyPr wrap="square" lIns="91440" tIns="45720" rIns="91440" bIns="45720" anchor="t"/>
          <a:lstStyle/>
          <a:p>
            <a:pPr lvl="0" eaLnBrk="1" hangingPunct="1"/>
            <a:endParaRPr lang="zh-CN" altLang="zh-CN"/>
          </a:p>
        </p:txBody>
      </p:sp>
      <p:sp>
        <p:nvSpPr>
          <p:cNvPr id="72709" name="Rectangle 4"/>
          <p:cNvSpPr/>
          <p:nvPr/>
        </p:nvSpPr>
        <p:spPr>
          <a:xfrm>
            <a:off x="1955800" y="6140450"/>
            <a:ext cx="2927350" cy="336550"/>
          </a:xfrm>
          <a:prstGeom prst="rect">
            <a:avLst/>
          </a:prstGeom>
          <a:noFill/>
          <a:ln w="9525">
            <a:noFill/>
          </a:ln>
        </p:spPr>
        <p:txBody>
          <a:bodyPr wrap="none">
            <a:spAutoFit/>
          </a:bodyPr>
          <a:lstStyle/>
          <a:p>
            <a:pPr lvl="0" fontAlgn="base"/>
            <a:r>
              <a:rPr lang="zh-CN" altLang="en-US" sz="1600">
                <a:latin typeface="Times New Roman" pitchFamily="18" charset="0"/>
                <a:ea typeface="宋体" pitchFamily="2" charset="-122"/>
              </a:rPr>
              <a:t>版权所有</a:t>
            </a:r>
            <a:r>
              <a:rPr lang="en-US" altLang="zh-CN" sz="1600">
                <a:latin typeface="Times New Roman" pitchFamily="18" charset="0"/>
                <a:ea typeface="宋体" pitchFamily="2" charset="-122"/>
              </a:rPr>
              <a:t>—</a:t>
            </a:r>
            <a:r>
              <a:rPr lang="zh-CN" altLang="en-US" sz="1600">
                <a:latin typeface="Times New Roman" pitchFamily="18" charset="0"/>
                <a:ea typeface="宋体" pitchFamily="2" charset="-122"/>
              </a:rPr>
              <a:t>吕叔湘中学 庞留根</a:t>
            </a:r>
            <a:r>
              <a:rPr lang="en-US" altLang="zh-CN" sz="1600">
                <a:solidFill>
                  <a:schemeClr val="tx1"/>
                </a:solidFill>
                <a:latin typeface="Times New Roman" pitchFamily="18" charset="0"/>
                <a:ea typeface="宋体" pitchFamily="2" charset="-122"/>
              </a:rPr>
              <a:t>.</a:t>
            </a:r>
          </a:p>
        </p:txBody>
      </p:sp>
      <p:sp>
        <p:nvSpPr>
          <p:cNvPr id="72710" name="Rectangle 5"/>
          <p:cNvSpPr/>
          <p:nvPr/>
        </p:nvSpPr>
        <p:spPr>
          <a:xfrm>
            <a:off x="981075" y="8058150"/>
            <a:ext cx="1784350" cy="304800"/>
          </a:xfrm>
          <a:prstGeom prst="rect">
            <a:avLst/>
          </a:prstGeom>
          <a:noFill/>
          <a:ln w="9525">
            <a:noFill/>
          </a:ln>
        </p:spPr>
        <p:txBody>
          <a:bodyPr wrap="none">
            <a:spAutoFit/>
          </a:bodyPr>
          <a:lstStyle/>
          <a:p>
            <a:pPr lvl="0" eaLnBrk="1" fontAlgn="base" hangingPunct="1"/>
            <a:r>
              <a:rPr lang="zh-CN" altLang="en-US" sz="1400">
                <a:solidFill>
                  <a:schemeClr val="tx1"/>
                </a:solidFill>
                <a:latin typeface="Times New Roman" pitchFamily="18" charset="0"/>
                <a:ea typeface="宋体" pitchFamily="2" charset="-122"/>
              </a:rPr>
              <a:t>版权所有</a:t>
            </a:r>
            <a:r>
              <a:rPr lang="en-US" altLang="zh-CN" sz="1400">
                <a:solidFill>
                  <a:schemeClr val="tx1"/>
                </a:solidFill>
                <a:latin typeface="Times New Roman" pitchFamily="18" charset="0"/>
                <a:ea typeface="宋体" pitchFamily="2" charset="-122"/>
              </a:rPr>
              <a:t>——</a:t>
            </a:r>
            <a:r>
              <a:rPr lang="zh-CN" altLang="en-US" sz="1400">
                <a:solidFill>
                  <a:schemeClr val="tx1"/>
                </a:solidFill>
                <a:latin typeface="Times New Roman" pitchFamily="18" charset="0"/>
                <a:ea typeface="宋体" pitchFamily="2" charset="-122"/>
              </a:rPr>
              <a:t>庞留根</a:t>
            </a: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effectLst/>
                <a:uFillTx/>
                <a:latin typeface="Arial"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a:t>单击此处编辑母版文本样式</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AndTwoObj">
  <p:cSld name="标题，一项大型内容和两项小型内容">
    <p:spTree>
      <p:nvGrpSpPr>
        <p:cNvPr id="1" name=""/>
        <p:cNvGrpSpPr/>
        <p:nvPr/>
      </p:nvGrpSpPr>
      <p:grpSpPr>
        <a:xfrm>
          <a:off x="0" y="0"/>
          <a:ext cx="0" cy="0"/>
        </a:xfrm>
      </p:grpSpPr>
      <p:sp>
        <p:nvSpPr>
          <p:cNvPr id="2" name="标题 1"/>
          <p:cNvSpPr>
            <a:spLocks noGrp="1"/>
          </p:cNvSpPr>
          <p:nvPr>
            <p:ph type="title"/>
          </p:nvPr>
        </p:nvSpPr>
        <p:spPr>
          <a:xfrm>
            <a:off x="239184" y="476250"/>
            <a:ext cx="768349" cy="5832475"/>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295400" y="549275"/>
            <a:ext cx="5063067" cy="58324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6561667" y="549275"/>
            <a:ext cx="5065184" cy="28400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6561667" y="3541713"/>
            <a:ext cx="5065184" cy="28400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p:txBody>
          <a:bodyPr/>
          <a:lstStyle/>
          <a:p>
            <a:pPr marL="0" marR="0" lvl="0" indent="0" algn="l" defTabSz="914400" rtl="0" eaLnBrk="1" fontAlgn="t" latinLnBrk="0" hangingPunct="1">
              <a:lnSpc>
                <a:spcPct val="100000"/>
              </a:lnSpc>
              <a:spcBef>
                <a:spcPct val="0"/>
              </a:spcBef>
              <a:spcAft>
                <a:spcPct val="0"/>
              </a:spcAft>
              <a:buClrTx/>
              <a:buSzTx/>
              <a:buFontTx/>
              <a:buNone/>
              <a:defRPr/>
            </a:pPr>
            <a:fld id="{11DF6C85-580E-49AA-8C0F-7282E851D184}" type="datetimeFigureOut">
              <a:rPr kumimoji="0" lang="en-US" sz="1100" b="1" i="0" u="none" strike="noStrike" kern="1200" cap="none" spc="0" normalizeH="0" baseline="0" noProof="0" smtClean="0">
                <a:ln>
                  <a:noFill/>
                </a:ln>
                <a:solidFill>
                  <a:schemeClr val="tx2">
                    <a:lumMod val="75000"/>
                    <a:lumOff val="25000"/>
                  </a:schemeClr>
                </a:solidFill>
                <a:effectLst/>
                <a:uLnTx/>
                <a:uFillTx/>
                <a:latin typeface="黑体" panose="02010609060101010101" pitchFamily="49" charset="-122"/>
                <a:ea typeface="黑体" panose="02010609060101010101" pitchFamily="49" charset="-122"/>
                <a:cs typeface="+mn-cs"/>
              </a:rPr>
              <a:t/>
            </a:fld>
            <a:endParaRPr kumimoji="0" lang="en-US" sz="1100" b="1" i="0" u="none" strike="noStrike" kern="1200" cap="none" spc="0" normalizeH="0" baseline="0" noProof="0" smtClean="0">
              <a:ln>
                <a:noFill/>
              </a:ln>
              <a:solidFill>
                <a:schemeClr val="tx2">
                  <a:lumMod val="75000"/>
                  <a:lumOff val="25000"/>
                </a:schemeClr>
              </a:solidFill>
              <a:effectLst/>
              <a:uLnTx/>
              <a:uFillTx/>
              <a:latin typeface="黑体" panose="02010609060101010101" pitchFamily="49" charset="-122"/>
              <a:ea typeface="黑体" panose="02010609060101010101" pitchFamily="49" charset="-122"/>
              <a:cs typeface="+mn-cs"/>
            </a:endParaRPr>
          </a:p>
        </p:txBody>
      </p:sp>
      <p:sp>
        <p:nvSpPr>
          <p:cNvPr id="7" name="页脚占位符 6"/>
          <p:cNvSpPr>
            <a:spLocks noGrp="1"/>
          </p:cNvSpPr>
          <p:nvPr>
            <p:ph type="ftr" sz="quarter" idx="11"/>
          </p:nvPr>
        </p:nvSpPr>
        <p:spPr/>
        <p:txBody>
          <a:bodyPr/>
          <a:lstStyle/>
          <a:p>
            <a:pPr marL="0" marR="0" lvl="0" indent="0" algn="r" defTabSz="914400" rtl="0" eaLnBrk="1" fontAlgn="t" latinLnBrk="0" hangingPunct="1">
              <a:lnSpc>
                <a:spcPct val="100000"/>
              </a:lnSpc>
              <a:spcBef>
                <a:spcPct val="0"/>
              </a:spcBef>
              <a:spcAft>
                <a:spcPct val="0"/>
              </a:spcAft>
              <a:buClrTx/>
              <a:buSzTx/>
              <a:buFontTx/>
              <a:buNone/>
              <a:defRPr/>
            </a:pPr>
            <a:endParaRPr kumimoji="0" lang="zh-CN" altLang="en-US" sz="1100" b="1" i="0" u="none" strike="noStrike" kern="1200" cap="none" spc="0" normalizeH="0" baseline="0" noProof="0">
              <a:ln>
                <a:noFill/>
              </a:ln>
              <a:solidFill>
                <a:schemeClr val="tx2">
                  <a:lumMod val="75000"/>
                  <a:lumOff val="25000"/>
                </a:schemeClr>
              </a:solidFill>
              <a:effectLst/>
              <a:uLnTx/>
              <a:uFillTx/>
              <a:latin typeface="黑体" panose="02010609060101010101" pitchFamily="49" charset="-122"/>
              <a:ea typeface="黑体" panose="02010609060101010101" pitchFamily="49" charset="-122"/>
              <a:cs typeface="+mn-cs"/>
            </a:endParaRPr>
          </a:p>
        </p:txBody>
      </p:sp>
      <p:sp>
        <p:nvSpPr>
          <p:cNvPr id="8" name="灯片编号占位符 7"/>
          <p:cNvSpPr>
            <a:spLocks noGrp="1"/>
          </p:cNvSpPr>
          <p:nvPr>
            <p:ph type="sldNum" sz="quarter" idx="12"/>
          </p:nvPr>
        </p:nvSpPr>
        <p:spPr/>
        <p:txBody>
          <a:bodyPr/>
          <a:lstStyle/>
          <a:p>
            <a:pPr lvl="0" eaLnBrk="1" hangingPunct="1">
              <a:buNone/>
            </a:pPr>
            <a:fld id="{9A0DB2DC-4C9A-4742-B13C-FB6460FD3503}" type="slidenum">
              <a:rPr lang="en-US" altLang="zh-CN">
                <a:latin typeface="黑体" panose="02010609060101010101" pitchFamily="49" charset="-122"/>
              </a:rPr>
              <a:t/>
            </a:fld>
            <a:endParaRPr lang="en-US" altLang="zh-CN">
              <a:latin typeface="黑体" panose="02010609060101010101" pitchFamily="49" charset="-122"/>
            </a:endParaRPr>
          </a:p>
        </p:txBody>
      </p:sp>
    </p:spTree>
  </p:cSld>
  <p:clrMapOvr>
    <a:masterClrMapping/>
  </p:clrMapOvr>
  <p:transition spd="slow"/>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defRPr kumimoji="0" lang="zh-CN" altLang="en-US" sz="18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tabLst>
                <a:tab pos="1609725"/>
              </a:tabLs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tabLst>
                <a:tab pos="1609725"/>
              </a:tabLs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itchFamily="34" charset="0"/>
                <a:ea typeface="微软雅黑" panose="020b0503020204020204" pitchFamily="34" charset="-122"/>
              </a:defRPr>
            </a:lvl1pPr>
            <a:lvl2pPr marL="685800" indent="-228600" defTabSz="914400" eaLnBrk="1" fontAlgn="auto" latinLnBrk="0" hangingPunct="1">
              <a:lnSpc>
                <a:spcPct val="120000"/>
              </a:lnSpc>
              <a:tabLst>
                <a:tab pos="1609725"/>
              </a:tabLst>
              <a:defRPr sz="1600" u="none" strike="noStrike" kern="1200" cap="none" spc="150" normalizeH="0" baseline="0">
                <a:latin typeface="Arial"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ct val="0"/>
              </a:spcAft>
              <a:buNone/>
              <a:defRPr sz="2000" b="1" u="none" strike="noStrike" kern="1200" cap="none" spc="200" normalizeH="0" baseline="0">
                <a:uFillTx/>
                <a:latin typeface="Arial"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tabLst>
                <a:tab pos="1609725"/>
              </a:tabLs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ct val="0"/>
              </a:spcBef>
              <a:spcAft>
                <a:spcPct val="0"/>
              </a:spcAft>
              <a:buNone/>
              <a:defRPr kumimoji="0" lang="zh-CN" altLang="en-US" sz="2000" b="1" i="0" u="none" strike="noStrike" kern="1200" cap="none" spc="200" normalizeH="0" baseline="0" noProof="1">
                <a:uFillTx/>
                <a:latin typeface="Arial"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tabLst>
                <a:tab pos="1609725"/>
              </a:tabLs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defRPr kumimoji="0" lang="zh-CN" altLang="en-US" sz="1400" b="0" i="0" u="none" strike="noStrike" kern="1200" cap="none" spc="150" normalizeH="0" baseline="0" noProof="1">
                <a:uFillTx/>
                <a:latin typeface="Arial"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uFillTx/>
                <a:latin typeface="Arial"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itchFamily="34" charset="0"/>
              <a:buNone/>
              <a:defRPr kumimoji="0" lang="zh-CN" altLang="en-US" sz="1600" b="0" i="0" u="none" strike="noStrike" kern="1200" cap="none" spc="0" normalizeH="0" baseline="0" noProof="1">
                <a:uFillTx/>
                <a:latin typeface="Arial"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itchFamily="34" charset="0"/>
              <a:buChar char="•"/>
              <a:tabLst>
                <a:tab pos="1609725"/>
              </a:tabLst>
              <a:defRPr kumimoji="0" lang="zh-CN" altLang="en-US" sz="1600" b="0" i="0" u="none" strike="noStrike" kern="1200" cap="none" spc="150" normalizeH="0" baseline="0" noProof="1">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itchFamily="34" charset="0"/>
              <a:buChar char="•"/>
              <a:defRPr kumimoji="0" lang="zh-CN" altLang="en-US" sz="1600" b="0" i="0" u="none" strike="noStrike" kern="1200" cap="none" spc="150" normalizeH="0" baseline="0" noProof="1">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itchFamily="34" charset="0"/>
              <a:buNone/>
              <a:defRPr kumimoji="0" lang="zh-CN" altLang="en-US" sz="1600" b="0" i="0" u="none" strike="noStrike" kern="1200" cap="none" spc="150" normalizeH="0" baseline="0" noProof="1">
                <a:uFillTx/>
                <a:latin typeface="Arial" pitchFamily="34" charset="0"/>
                <a:ea typeface="微软雅黑" panose="020b0503020204020204" pitchFamily="34" charset="-122"/>
                <a:cs typeface="+mn-cs"/>
                <a:sym typeface="+mn-ea"/>
              </a:defRPr>
            </a:lvl1pPr>
            <a:lvl2pPr marL="457200" indent="0" defTabSz="914400" eaLnBrk="1" fontAlgn="auto" latinLnBrk="0" hangingPunct="1">
              <a:buNone/>
              <a:tabLst>
                <a:tab pos="1609725"/>
              </a:tabLst>
              <a:defRPr u="none" strike="noStrike" kern="1200" cap="none" spc="150" normalizeH="0">
                <a:uFillTx/>
                <a:latin typeface="Arial" pitchFamily="34" charset="0"/>
                <a:ea typeface="微软雅黑" panose="020b0503020204020204" pitchFamily="34" charset="-122"/>
              </a:defRPr>
            </a:lvl2pPr>
            <a:lvl3pPr eaLnBrk="1" fontAlgn="auto" latinLnBrk="0" hangingPunct="1">
              <a:defRPr u="none" strike="noStrike" kern="1200" cap="none" spc="150" normalizeH="0">
                <a:uFillTx/>
                <a:latin typeface="Arial" pitchFamily="34" charset="0"/>
                <a:ea typeface="微软雅黑" panose="020b0503020204020204" pitchFamily="34" charset="-122"/>
              </a:defRPr>
            </a:lvl3pPr>
            <a:lvl4pPr eaLnBrk="1" fontAlgn="auto" latinLnBrk="0" hangingPunct="1">
              <a:defRPr u="none" strike="noStrike" kern="1200" cap="none" spc="150" normalizeH="0">
                <a:uFillTx/>
                <a:latin typeface="Arial" pitchFamily="34" charset="0"/>
                <a:ea typeface="微软雅黑" panose="020b0503020204020204" pitchFamily="34" charset="-122"/>
              </a:defRPr>
            </a:lvl4pPr>
            <a:lvl5pPr eaLnBrk="1" fontAlgn="auto" latinLnBrk="0" hangingPunct="1">
              <a:defRPr u="none" strike="noStrike" kern="1200" cap="none" spc="150" normalizeH="0">
                <a:uFillTx/>
                <a:latin typeface="Arial"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uFillTx/>
                <a:latin typeface="Arial"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ags" Target="../tags/tag57.xml" /><Relationship Id="rId14" Type="http://schemas.openxmlformats.org/officeDocument/2006/relationships/tags" Target="../tags/tag58.xml" /><Relationship Id="rId15" Type="http://schemas.openxmlformats.org/officeDocument/2006/relationships/tags" Target="../tags/tag59.xml" /><Relationship Id="rId16" Type="http://schemas.openxmlformats.org/officeDocument/2006/relationships/tags" Target="../tags/tag60.xml" /><Relationship Id="rId17" Type="http://schemas.openxmlformats.org/officeDocument/2006/relationships/tags" Target="../tags/tag61.xml" /><Relationship Id="rId18" Type="http://schemas.openxmlformats.org/officeDocument/2006/relationships/tags" Target="../tags/tag62.xml" /><Relationship Id="rId19"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itchFamily="34" charset="0"/>
        <a:buChar char="●"/>
        <a:defRPr sz="18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itchFamily="34" charset="0"/>
        <a:buChar char="●"/>
        <a:tabLst>
          <a:tab pos="1609725"/>
        </a:tabLst>
        <a:defRPr sz="16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itchFamily="34" charset="0"/>
        <a:buChar char="●"/>
        <a:defRPr sz="16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a:buChar char=""/>
        <a:defRPr sz="14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itchFamily="34" charset="0"/>
        <a:buChar char="•"/>
        <a:defRPr sz="1400" u="none" strike="noStrike" kern="1200" cap="none" spc="150" normalizeH="0" baseline="0">
          <a:solidFill>
            <a:schemeClr val="tx1">
              <a:lumMod val="65000"/>
              <a:lumOff val="35000"/>
            </a:schemeClr>
          </a:solidFill>
          <a:uFillTx/>
          <a:latin typeface="Arial"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3.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oleObject" Target="../embeddings/oleObject11.bin" TargetMode="Internal" /><Relationship Id="rId11" Type="http://schemas.openxmlformats.org/officeDocument/2006/relationships/image" Target="../media/image17.wmf" /><Relationship Id="rId12" Type="http://schemas.openxmlformats.org/officeDocument/2006/relationships/vmlDrawing" Target="../drawings/vmlDrawing4.vml" /><Relationship Id="rId2" Type="http://schemas.openxmlformats.org/officeDocument/2006/relationships/oleObject" Target="../embeddings/oleObject7.bin" TargetMode="Internal" /><Relationship Id="rId3" Type="http://schemas.openxmlformats.org/officeDocument/2006/relationships/image" Target="../media/image13.wmf" /><Relationship Id="rId4" Type="http://schemas.openxmlformats.org/officeDocument/2006/relationships/oleObject" Target="../embeddings/oleObject8.bin" TargetMode="Internal" /><Relationship Id="rId5" Type="http://schemas.openxmlformats.org/officeDocument/2006/relationships/image" Target="../media/image14.wmf" /><Relationship Id="rId6" Type="http://schemas.openxmlformats.org/officeDocument/2006/relationships/oleObject" Target="../embeddings/oleObject9.bin" TargetMode="Internal" /><Relationship Id="rId7" Type="http://schemas.openxmlformats.org/officeDocument/2006/relationships/image" Target="../media/image15.wmf" /><Relationship Id="rId8" Type="http://schemas.openxmlformats.org/officeDocument/2006/relationships/oleObject" Target="../embeddings/oleObject10.bin" TargetMode="Internal" /><Relationship Id="rId9" Type="http://schemas.openxmlformats.org/officeDocument/2006/relationships/image" Target="../media/image16.wmf"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8.png" /><Relationship Id="rId3" Type="http://schemas.openxmlformats.org/officeDocument/2006/relationships/oleObject" Target="../embeddings/oleObject12.bin" TargetMode="Internal" /><Relationship Id="rId4" Type="http://schemas.openxmlformats.org/officeDocument/2006/relationships/image" Target="../media/image19.wmf" /><Relationship Id="rId5" Type="http://schemas.openxmlformats.org/officeDocument/2006/relationships/oleObject" Target="../embeddings/oleObject13.bin" TargetMode="Internal" /><Relationship Id="rId6" Type="http://schemas.openxmlformats.org/officeDocument/2006/relationships/image" Target="../media/image20.wmf" /><Relationship Id="rId7" Type="http://schemas.openxmlformats.org/officeDocument/2006/relationships/oleObject" Target="../embeddings/oleObject14.bin" TargetMode="Internal" /><Relationship Id="rId8" Type="http://schemas.openxmlformats.org/officeDocument/2006/relationships/image" Target="../media/image21.wmf" /><Relationship Id="rId9" Type="http://schemas.openxmlformats.org/officeDocument/2006/relationships/vmlDrawing" Target="../drawings/vmlDrawing5.v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22.png" /><Relationship Id="rId3" Type="http://schemas.openxmlformats.org/officeDocument/2006/relationships/hyperlink" Target="&#36136;&#35889;&#20202;&#21407;&#29702;.swf" TargetMode="Ex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hyperlink" Target="file:///D:/%E7%A3%81%E5%9C%BA/%E5%B8%A6%E7%94%B5%E7%B2%92%E5%AD%90%E5%9C%A8%E7%A3%81%E5%9C%BA%E4%B8%AD%E8%BF%90%E5%8A%A8%E8%B4%A8%E8%B0%B1%E4%BB%AA.rar" TargetMode="External" /><Relationship Id="rId3" Type="http://schemas.openxmlformats.org/officeDocument/2006/relationships/oleObject" Target="../embeddings/oleObject15.bin" TargetMode="Internal" /><Relationship Id="rId4" Type="http://schemas.openxmlformats.org/officeDocument/2006/relationships/image" Target="../media/image23.wmf" /><Relationship Id="rId5" Type="http://schemas.openxmlformats.org/officeDocument/2006/relationships/oleObject" Target="../embeddings/oleObject16.bin" TargetMode="Internal" /><Relationship Id="rId6" Type="http://schemas.openxmlformats.org/officeDocument/2006/relationships/image" Target="../media/image24.wmf" /><Relationship Id="rId7" Type="http://schemas.openxmlformats.org/officeDocument/2006/relationships/vmlDrawing" Target="../drawings/vmlDrawing6.v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oleObject" Target="../embeddings/oleObject17.bin" TargetMode="Internal" /><Relationship Id="rId3" Type="http://schemas.openxmlformats.org/officeDocument/2006/relationships/image" Target="../media/image25.wmf" /><Relationship Id="rId4" Type="http://schemas.openxmlformats.org/officeDocument/2006/relationships/vmlDrawing" Target="../drawings/vmlDrawing7.v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oleObject" Target="../embeddings/oleObject18.bin" TargetMode="Internal" /><Relationship Id="rId4" Type="http://schemas.openxmlformats.org/officeDocument/2006/relationships/image" Target="../media/image26.wmf" /><Relationship Id="rId5" Type="http://schemas.openxmlformats.org/officeDocument/2006/relationships/oleObject" Target="../embeddings/oleObject19.bin" TargetMode="Internal" /><Relationship Id="rId6" Type="http://schemas.openxmlformats.org/officeDocument/2006/relationships/image" Target="../media/image27.wmf" /><Relationship Id="rId7" Type="http://schemas.openxmlformats.org/officeDocument/2006/relationships/oleObject" Target="../embeddings/oleObject20.bin" TargetMode="Internal" /><Relationship Id="rId8" Type="http://schemas.openxmlformats.org/officeDocument/2006/relationships/image" Target="../media/image28.wmf" /><Relationship Id="rId9" Type="http://schemas.openxmlformats.org/officeDocument/2006/relationships/vmlDrawing" Target="../drawings/vmlDrawing8.v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 Id="rId3" Type="http://schemas.openxmlformats.org/officeDocument/2006/relationships/oleObject" Target="../embeddings/oleObject21.bin" TargetMode="Internal" /><Relationship Id="rId4" Type="http://schemas.openxmlformats.org/officeDocument/2006/relationships/image" Target="../media/image29.wmf" /><Relationship Id="rId5" Type="http://schemas.openxmlformats.org/officeDocument/2006/relationships/oleObject" Target="../embeddings/oleObject22.bin" TargetMode="Internal" /><Relationship Id="rId6" Type="http://schemas.openxmlformats.org/officeDocument/2006/relationships/image" Target="../media/image30.wmf" /><Relationship Id="rId7" Type="http://schemas.openxmlformats.org/officeDocument/2006/relationships/vmlDrawing" Target="../drawings/vmlDrawing9.v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31.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oleObject" Target="../embeddings/oleObject1.bin" TargetMode="Internal" /><Relationship Id="rId3" Type="http://schemas.openxmlformats.org/officeDocument/2006/relationships/image" Target="../media/image1.wmf" /><Relationship Id="rId4" Type="http://schemas.openxmlformats.org/officeDocument/2006/relationships/oleObject" Target="../embeddings/oleObject2.bin" TargetMode="Internal" /><Relationship Id="rId5" Type="http://schemas.openxmlformats.org/officeDocument/2006/relationships/image" Target="../media/image2.wmf" /><Relationship Id="rId6" Type="http://schemas.openxmlformats.org/officeDocument/2006/relationships/oleObject" Target="../embeddings/oleObject3.bin" TargetMode="Internal" /><Relationship Id="rId7" Type="http://schemas.openxmlformats.org/officeDocument/2006/relationships/image" Target="../media/image3.wmf" /><Relationship Id="rId8" Type="http://schemas.openxmlformats.org/officeDocument/2006/relationships/vmlDrawing" Target="../drawings/vmlDrawing1.v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4.bin" TargetMode="Internal" /><Relationship Id="rId3" Type="http://schemas.openxmlformats.org/officeDocument/2006/relationships/image" Target="../media/image5.wmf" /><Relationship Id="rId4" Type="http://schemas.openxmlformats.org/officeDocument/2006/relationships/vmlDrawing" Target="../drawings/vmlDrawing2.v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7.jpeg" /><Relationship Id="rId3" Type="http://schemas.openxmlformats.org/officeDocument/2006/relationships/image" Target="../media/image8.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9.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10.jpeg" /><Relationship Id="rId3" Type="http://schemas.openxmlformats.org/officeDocument/2006/relationships/hyperlink" Target="&#22238;&#26059;&#21152;&#36895;&#22120;.swf" TargetMode="Ex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oleObject" Target="../embeddings/oleObject5.bin" TargetMode="Internal" /><Relationship Id="rId3" Type="http://schemas.openxmlformats.org/officeDocument/2006/relationships/image" Target="../media/image11.wmf" /><Relationship Id="rId4" Type="http://schemas.openxmlformats.org/officeDocument/2006/relationships/oleObject" Target="../embeddings/oleObject6.bin" TargetMode="Internal" /><Relationship Id="rId5" Type="http://schemas.openxmlformats.org/officeDocument/2006/relationships/image" Target="../media/image12.wmf" /><Relationship Id="rId6" Type="http://schemas.openxmlformats.org/officeDocument/2006/relationships/vmlDrawing" Target="../drawings/vmlDrawing3.v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48514" name="标题 448513"/>
          <p:cNvSpPr>
            <a:spLocks noGrp="1"/>
          </p:cNvSpPr>
          <p:nvPr>
            <p:ph type="ctrTitle"/>
          </p:nvPr>
        </p:nvSpPr>
        <p:spPr>
          <a:xfrm>
            <a:off x="1149985" y="1825625"/>
            <a:ext cx="9707880" cy="719455"/>
          </a:xfrm>
          <a:noFill/>
          <a:ln>
            <a:noFill/>
          </a:ln>
        </p:spPr>
        <p:txBody>
          <a:bodyPr anchor="t">
            <a:noAutofit/>
          </a:bodyPr>
          <a:lstStyle/>
          <a:p>
            <a:pPr defTabSz="914400">
              <a:buClrTx/>
              <a:buSzTx/>
              <a:buFontTx/>
            </a:pPr>
            <a:r>
              <a:rPr lang="zh-CN" altLang="en-US" sz="4400" b="1" kern="1200" baseline="0">
                <a:solidFill>
                  <a:srgbClr val="FF0000"/>
                </a:solidFill>
                <a:latin typeface="Arial" pitchFamily="34" charset="0"/>
                <a:ea typeface="宋体" pitchFamily="2" charset="-122"/>
              </a:rPr>
              <a:t>第三节 洛伦兹力的应用</a:t>
            </a:r>
            <a:r>
              <a:rPr lang="zh-CN" altLang="en-US" sz="2800" b="1" kern="1200" baseline="0">
                <a:solidFill>
                  <a:srgbClr val="FF0000"/>
                </a:solidFill>
                <a:latin typeface="Arial" pitchFamily="34" charset="0"/>
                <a:ea typeface="宋体" pitchFamily="2" charset="-122"/>
              </a:rPr>
              <a:t>（第二课时）</a:t>
            </a:r>
            <a:endParaRPr lang="en-US" altLang="zh-CN" sz="2800" b="1" kern="1200" baseline="0">
              <a:solidFill>
                <a:srgbClr val="FF0000"/>
              </a:solidFill>
              <a:latin typeface="Arial" pitchFamily="34" charset="0"/>
              <a:ea typeface="宋体" pitchFamily="2" charset="-122"/>
            </a:endParaRPr>
          </a:p>
        </p:txBody>
      </p:sp>
    </p:spTree>
    <p:custDataLst>
      <p:tags r:id="rId2"/>
    </p:custData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7586" name="Text Box 2"/>
          <p:cNvSpPr txBox="1"/>
          <p:nvPr/>
        </p:nvSpPr>
        <p:spPr>
          <a:xfrm>
            <a:off x="1992313" y="260350"/>
            <a:ext cx="4103687" cy="583565"/>
          </a:xfrm>
          <a:prstGeom prst="rect">
            <a:avLst/>
          </a:prstGeom>
          <a:noFill/>
          <a:ln w="9525">
            <a:noFill/>
          </a:ln>
        </p:spPr>
        <p:txBody>
          <a:bodyPr>
            <a:spAutoFit/>
          </a:bodyPr>
          <a:lstStyle/>
          <a:p>
            <a:pPr fontAlgn="base">
              <a:spcBef>
                <a:spcPct val="50000"/>
              </a:spcBef>
            </a:pPr>
            <a:r>
              <a:rPr lang="zh-CN" altLang="en-US" sz="3200">
                <a:solidFill>
                  <a:srgbClr val="000000"/>
                </a:solidFill>
                <a:latin typeface="Arial" pitchFamily="34" charset="0"/>
                <a:ea typeface="宋体" pitchFamily="2" charset="-122"/>
              </a:rPr>
              <a:t>回旋加速器</a:t>
            </a:r>
            <a:endParaRPr lang="zh-CN" altLang="en-US" sz="4800">
              <a:solidFill>
                <a:srgbClr val="000000"/>
              </a:solidFill>
              <a:latin typeface="Arial" pitchFamily="34" charset="0"/>
              <a:ea typeface="宋体" pitchFamily="2" charset="-122"/>
            </a:endParaRPr>
          </a:p>
        </p:txBody>
      </p:sp>
      <p:grpSp>
        <p:nvGrpSpPr>
          <p:cNvPr id="2" name="Group 3"/>
          <p:cNvGrpSpPr/>
          <p:nvPr/>
        </p:nvGrpSpPr>
        <p:grpSpPr>
          <a:xfrm>
            <a:off x="6043613" y="188913"/>
            <a:ext cx="4624387" cy="2697162"/>
            <a:chOff x="1769" y="1026"/>
            <a:chExt cx="2913" cy="1699"/>
          </a:xfrm>
        </p:grpSpPr>
        <p:sp>
          <p:nvSpPr>
            <p:cNvPr id="67590" name="Line 4"/>
            <p:cNvSpPr/>
            <p:nvPr/>
          </p:nvSpPr>
          <p:spPr>
            <a:xfrm flipH="1">
              <a:off x="2265" y="1827"/>
              <a:ext cx="0" cy="572"/>
            </a:xfrm>
            <a:prstGeom prst="line">
              <a:avLst/>
            </a:prstGeom>
            <a:ln w="31750" cap="flat" cmpd="sng">
              <a:solidFill>
                <a:srgbClr val="FF3300"/>
              </a:solidFill>
              <a:prstDash val="solid"/>
              <a:headEnd type="none" w="med" len="med"/>
              <a:tailEnd type="triangle" w="sm" len="med"/>
            </a:ln>
          </p:spPr>
          <p:txBody>
            <a:bodyPr/>
            <a:lstStyle/>
            <a:p/>
          </p:txBody>
        </p:sp>
        <p:sp>
          <p:nvSpPr>
            <p:cNvPr id="67591" name="Arc 5"/>
            <p:cNvSpPr/>
            <p:nvPr/>
          </p:nvSpPr>
          <p:spPr>
            <a:xfrm rot="5400000" flipV="1">
              <a:off x="2887" y="1467"/>
              <a:ext cx="698" cy="1535"/>
            </a:xfrm>
            <a:custGeom>
              <a:gdLst>
                <a:gd name="txL" fmla="*/ 0 w 22050"/>
                <a:gd name="txT" fmla="*/ 0 h 43200"/>
                <a:gd name="txR" fmla="*/ 22050 w 22050"/>
                <a:gd name="txB" fmla="*/ 43200 h 43200"/>
              </a:gdLst>
              <a:cxnLst>
                <a:cxn ang="0">
                  <a:pos x="14" y="0"/>
                </a:cxn>
                <a:cxn ang="0">
                  <a:pos x="0" y="1535"/>
                </a:cxn>
                <a:cxn ang="0">
                  <a:pos x="14" y="768"/>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67592" name="Line 6"/>
            <p:cNvSpPr/>
            <p:nvPr/>
          </p:nvSpPr>
          <p:spPr>
            <a:xfrm>
              <a:off x="2469" y="1827"/>
              <a:ext cx="1" cy="404"/>
            </a:xfrm>
            <a:prstGeom prst="line">
              <a:avLst/>
            </a:prstGeom>
            <a:ln w="31750" cap="flat" cmpd="sng">
              <a:solidFill>
                <a:srgbClr val="FF3300"/>
              </a:solidFill>
              <a:prstDash val="solid"/>
              <a:headEnd type="none" w="med" len="med"/>
              <a:tailEnd type="triangle" w="sm" len="med"/>
            </a:ln>
          </p:spPr>
          <p:txBody>
            <a:bodyPr/>
            <a:lstStyle/>
            <a:p/>
          </p:txBody>
        </p:sp>
        <p:sp>
          <p:nvSpPr>
            <p:cNvPr id="67593" name="Arc 7"/>
            <p:cNvSpPr/>
            <p:nvPr/>
          </p:nvSpPr>
          <p:spPr>
            <a:xfrm rot="-5400000">
              <a:off x="2810" y="829"/>
              <a:ext cx="647" cy="1329"/>
            </a:xfrm>
            <a:custGeom>
              <a:gdLst>
                <a:gd name="txL" fmla="*/ 0 w 22050"/>
                <a:gd name="txT" fmla="*/ 0 h 43200"/>
                <a:gd name="txR" fmla="*/ 22050 w 22050"/>
                <a:gd name="txB" fmla="*/ 43200 h 43200"/>
              </a:gdLst>
              <a:cxnLst>
                <a:cxn ang="0">
                  <a:pos x="13" y="0"/>
                </a:cxn>
                <a:cxn ang="0">
                  <a:pos x="0" y="1329"/>
                </a:cxn>
                <a:cxn ang="0">
                  <a:pos x="13" y="665"/>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67594" name="Arc 8"/>
            <p:cNvSpPr/>
            <p:nvPr/>
          </p:nvSpPr>
          <p:spPr>
            <a:xfrm rot="5400000" flipV="1">
              <a:off x="2974" y="1588"/>
              <a:ext cx="522" cy="1099"/>
            </a:xfrm>
            <a:custGeom>
              <a:gdLst>
                <a:gd name="txL" fmla="*/ 0 w 22050"/>
                <a:gd name="txT" fmla="*/ 0 h 43200"/>
                <a:gd name="txR" fmla="*/ 22050 w 22050"/>
                <a:gd name="txB" fmla="*/ 43200 h 43200"/>
              </a:gdLst>
              <a:cxnLst>
                <a:cxn ang="0">
                  <a:pos x="11" y="0"/>
                </a:cxn>
                <a:cxn ang="0">
                  <a:pos x="0" y="1099"/>
                </a:cxn>
                <a:cxn ang="0">
                  <a:pos x="11" y="550"/>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67595" name="Line 9"/>
            <p:cNvSpPr/>
            <p:nvPr/>
          </p:nvSpPr>
          <p:spPr>
            <a:xfrm>
              <a:off x="2686" y="1827"/>
              <a:ext cx="1" cy="269"/>
            </a:xfrm>
            <a:prstGeom prst="line">
              <a:avLst/>
            </a:prstGeom>
            <a:ln w="31750" cap="flat" cmpd="sng">
              <a:solidFill>
                <a:srgbClr val="FF3300"/>
              </a:solidFill>
              <a:prstDash val="solid"/>
              <a:headEnd type="none" w="med" len="med"/>
              <a:tailEnd type="triangle" w="sm" len="med"/>
            </a:ln>
          </p:spPr>
          <p:txBody>
            <a:bodyPr/>
            <a:lstStyle/>
            <a:p/>
          </p:txBody>
        </p:sp>
        <p:sp>
          <p:nvSpPr>
            <p:cNvPr id="67596" name="Line 10"/>
            <p:cNvSpPr/>
            <p:nvPr/>
          </p:nvSpPr>
          <p:spPr>
            <a:xfrm flipV="1">
              <a:off x="3785" y="1523"/>
              <a:ext cx="1" cy="354"/>
            </a:xfrm>
            <a:prstGeom prst="line">
              <a:avLst/>
            </a:prstGeom>
            <a:ln w="31750" cap="flat" cmpd="sng">
              <a:solidFill>
                <a:srgbClr val="FF3300"/>
              </a:solidFill>
              <a:prstDash val="solid"/>
              <a:headEnd type="none" w="med" len="med"/>
              <a:tailEnd type="triangle" w="sm" len="med"/>
            </a:ln>
          </p:spPr>
          <p:txBody>
            <a:bodyPr/>
            <a:lstStyle/>
            <a:p/>
          </p:txBody>
        </p:sp>
        <p:sp>
          <p:nvSpPr>
            <p:cNvPr id="67597" name="Line 11"/>
            <p:cNvSpPr/>
            <p:nvPr/>
          </p:nvSpPr>
          <p:spPr>
            <a:xfrm flipV="1">
              <a:off x="4015" y="1422"/>
              <a:ext cx="1" cy="472"/>
            </a:xfrm>
            <a:prstGeom prst="line">
              <a:avLst/>
            </a:prstGeom>
            <a:ln w="31750" cap="flat" cmpd="sng">
              <a:solidFill>
                <a:srgbClr val="FF3300"/>
              </a:solidFill>
              <a:prstDash val="solid"/>
              <a:headEnd type="none" w="med" len="med"/>
              <a:tailEnd type="triangle" w="sm" len="med"/>
            </a:ln>
          </p:spPr>
          <p:txBody>
            <a:bodyPr/>
            <a:lstStyle/>
            <a:p/>
          </p:txBody>
        </p:sp>
        <p:sp>
          <p:nvSpPr>
            <p:cNvPr id="67598" name="Arc 12"/>
            <p:cNvSpPr/>
            <p:nvPr/>
          </p:nvSpPr>
          <p:spPr>
            <a:xfrm rot="-5400000">
              <a:off x="2740" y="549"/>
              <a:ext cx="798" cy="1752"/>
            </a:xfrm>
            <a:custGeom>
              <a:gdLst>
                <a:gd name="txL" fmla="*/ 0 w 22050"/>
                <a:gd name="txT" fmla="*/ 0 h 43200"/>
                <a:gd name="txR" fmla="*/ 22050 w 22050"/>
                <a:gd name="txB" fmla="*/ 43200 h 43200"/>
              </a:gdLst>
              <a:cxnLst>
                <a:cxn ang="0">
                  <a:pos x="16" y="0"/>
                </a:cxn>
                <a:cxn ang="0">
                  <a:pos x="0" y="1752"/>
                </a:cxn>
                <a:cxn ang="0">
                  <a:pos x="16" y="876"/>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67599" name="Line 13"/>
            <p:cNvSpPr/>
            <p:nvPr/>
          </p:nvSpPr>
          <p:spPr>
            <a:xfrm flipH="1" flipV="1">
              <a:off x="4207" y="1271"/>
              <a:ext cx="0" cy="657"/>
            </a:xfrm>
            <a:prstGeom prst="line">
              <a:avLst/>
            </a:prstGeom>
            <a:ln w="31750" cap="flat" cmpd="sng">
              <a:solidFill>
                <a:srgbClr val="FF3300"/>
              </a:solidFill>
              <a:prstDash val="solid"/>
              <a:headEnd type="none" w="med" len="med"/>
              <a:tailEnd type="triangle" w="sm" len="med"/>
            </a:ln>
          </p:spPr>
          <p:txBody>
            <a:bodyPr/>
            <a:lstStyle/>
            <a:p/>
          </p:txBody>
        </p:sp>
        <p:sp>
          <p:nvSpPr>
            <p:cNvPr id="67600" name="Text Box 14"/>
            <p:cNvSpPr txBox="1"/>
            <p:nvPr/>
          </p:nvSpPr>
          <p:spPr>
            <a:xfrm>
              <a:off x="2558" y="2029"/>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0</a:t>
              </a:r>
              <a:endParaRPr lang="en-US" altLang="zh-CN" sz="3200">
                <a:solidFill>
                  <a:srgbClr val="000000"/>
                </a:solidFill>
                <a:latin typeface="Arial" pitchFamily="34" charset="0"/>
                <a:ea typeface="宋体" pitchFamily="2" charset="-122"/>
              </a:endParaRPr>
            </a:p>
          </p:txBody>
        </p:sp>
        <p:sp>
          <p:nvSpPr>
            <p:cNvPr id="67601" name="Text Box 15"/>
            <p:cNvSpPr txBox="1"/>
            <p:nvPr/>
          </p:nvSpPr>
          <p:spPr>
            <a:xfrm>
              <a:off x="3606" y="1321"/>
              <a:ext cx="345" cy="270"/>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1</a:t>
              </a:r>
              <a:endParaRPr lang="en-US" altLang="zh-CN" sz="3200">
                <a:solidFill>
                  <a:srgbClr val="000000"/>
                </a:solidFill>
                <a:latin typeface="Arial" pitchFamily="34" charset="0"/>
                <a:ea typeface="宋体" pitchFamily="2" charset="-122"/>
              </a:endParaRPr>
            </a:p>
          </p:txBody>
        </p:sp>
        <p:sp>
          <p:nvSpPr>
            <p:cNvPr id="67602" name="Text Box 16"/>
            <p:cNvSpPr txBox="1"/>
            <p:nvPr/>
          </p:nvSpPr>
          <p:spPr>
            <a:xfrm>
              <a:off x="2329" y="2163"/>
              <a:ext cx="344" cy="270"/>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2</a:t>
              </a:r>
              <a:endParaRPr lang="en-US" altLang="zh-CN" sz="3200">
                <a:solidFill>
                  <a:srgbClr val="000000"/>
                </a:solidFill>
                <a:latin typeface="Arial" pitchFamily="34" charset="0"/>
                <a:ea typeface="宋体" pitchFamily="2" charset="-122"/>
              </a:endParaRPr>
            </a:p>
          </p:txBody>
        </p:sp>
        <p:sp>
          <p:nvSpPr>
            <p:cNvPr id="67603" name="Text Box 17"/>
            <p:cNvSpPr txBox="1"/>
            <p:nvPr/>
          </p:nvSpPr>
          <p:spPr>
            <a:xfrm>
              <a:off x="3836" y="1254"/>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3</a:t>
              </a:r>
              <a:endParaRPr lang="en-US" altLang="zh-CN" sz="3200">
                <a:solidFill>
                  <a:srgbClr val="000000"/>
                </a:solidFill>
                <a:latin typeface="Arial" pitchFamily="34" charset="0"/>
                <a:ea typeface="宋体" pitchFamily="2" charset="-122"/>
              </a:endParaRPr>
            </a:p>
          </p:txBody>
        </p:sp>
        <p:sp>
          <p:nvSpPr>
            <p:cNvPr id="67604" name="Text Box 18"/>
            <p:cNvSpPr txBox="1"/>
            <p:nvPr/>
          </p:nvSpPr>
          <p:spPr>
            <a:xfrm>
              <a:off x="2073" y="2332"/>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4</a:t>
              </a:r>
              <a:endParaRPr lang="en-US" altLang="zh-CN" sz="3200">
                <a:solidFill>
                  <a:srgbClr val="000000"/>
                </a:solidFill>
                <a:latin typeface="Arial" pitchFamily="34" charset="0"/>
                <a:ea typeface="宋体" pitchFamily="2" charset="-122"/>
              </a:endParaRPr>
            </a:p>
          </p:txBody>
        </p:sp>
        <p:sp>
          <p:nvSpPr>
            <p:cNvPr id="67605" name="Text Box 19"/>
            <p:cNvSpPr txBox="1"/>
            <p:nvPr/>
          </p:nvSpPr>
          <p:spPr>
            <a:xfrm>
              <a:off x="4066" y="1086"/>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5</a:t>
              </a:r>
              <a:endParaRPr lang="en-US" altLang="zh-CN" sz="3200">
                <a:solidFill>
                  <a:srgbClr val="000000"/>
                </a:solidFill>
                <a:latin typeface="Arial" pitchFamily="34" charset="0"/>
                <a:ea typeface="宋体" pitchFamily="2" charset="-122"/>
              </a:endParaRPr>
            </a:p>
          </p:txBody>
        </p:sp>
        <p:grpSp>
          <p:nvGrpSpPr>
            <p:cNvPr id="67606" name="Group 20"/>
            <p:cNvGrpSpPr/>
            <p:nvPr/>
          </p:nvGrpSpPr>
          <p:grpSpPr>
            <a:xfrm>
              <a:off x="1769" y="1820"/>
              <a:ext cx="2913" cy="905"/>
              <a:chOff x="1302" y="2702"/>
              <a:chExt cx="4788" cy="1669"/>
            </a:xfrm>
          </p:grpSpPr>
          <p:sp>
            <p:nvSpPr>
              <p:cNvPr id="67607" name="Line 21"/>
              <p:cNvSpPr/>
              <p:nvPr/>
            </p:nvSpPr>
            <p:spPr>
              <a:xfrm>
                <a:off x="1302" y="2702"/>
                <a:ext cx="4788" cy="0"/>
              </a:xfrm>
              <a:prstGeom prst="line">
                <a:avLst/>
              </a:prstGeom>
              <a:ln w="31750" cap="flat" cmpd="sng">
                <a:solidFill>
                  <a:schemeClr val="tx1"/>
                </a:solidFill>
                <a:prstDash val="solid"/>
                <a:headEnd type="none" w="med" len="med"/>
                <a:tailEnd type="none" w="med" len="med"/>
              </a:ln>
            </p:spPr>
            <p:txBody>
              <a:bodyPr/>
              <a:lstStyle/>
              <a:p/>
            </p:txBody>
          </p:sp>
          <p:sp>
            <p:nvSpPr>
              <p:cNvPr id="67608" name="Line 22"/>
              <p:cNvSpPr/>
              <p:nvPr/>
            </p:nvSpPr>
            <p:spPr>
              <a:xfrm>
                <a:off x="1302" y="2857"/>
                <a:ext cx="4788" cy="0"/>
              </a:xfrm>
              <a:prstGeom prst="line">
                <a:avLst/>
              </a:prstGeom>
              <a:ln w="31750" cap="flat" cmpd="sng">
                <a:solidFill>
                  <a:schemeClr val="tx1"/>
                </a:solidFill>
                <a:prstDash val="solid"/>
                <a:headEnd type="none" w="med" len="med"/>
                <a:tailEnd type="none" w="med" len="med"/>
              </a:ln>
            </p:spPr>
            <p:txBody>
              <a:bodyPr/>
              <a:lstStyle/>
              <a:p/>
            </p:txBody>
          </p:sp>
          <p:sp>
            <p:nvSpPr>
              <p:cNvPr id="67609" name="Arc 23"/>
              <p:cNvSpPr/>
              <p:nvPr/>
            </p:nvSpPr>
            <p:spPr>
              <a:xfrm rot="5400000" flipV="1">
                <a:off x="2951" y="2009"/>
                <a:ext cx="1532" cy="3192"/>
              </a:xfrm>
              <a:custGeom>
                <a:gdLst>
                  <a:gd name="txL" fmla="*/ 0 w 22050"/>
                  <a:gd name="txT" fmla="*/ 0 h 43200"/>
                  <a:gd name="txR" fmla="*/ 22050 w 22050"/>
                  <a:gd name="txB" fmla="*/ 43200 h 43200"/>
                </a:gdLst>
                <a:cxnLst>
                  <a:cxn ang="0">
                    <a:pos x="31" y="0"/>
                  </a:cxn>
                  <a:cxn ang="0">
                    <a:pos x="0" y="3192"/>
                  </a:cxn>
                  <a:cxn ang="0">
                    <a:pos x="31" y="1596"/>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grpSp>
      </p:grpSp>
      <p:sp>
        <p:nvSpPr>
          <p:cNvPr id="359452" name="Text Box 28"/>
          <p:cNvSpPr txBox="1"/>
          <p:nvPr/>
        </p:nvSpPr>
        <p:spPr>
          <a:xfrm>
            <a:off x="2063750" y="1196975"/>
            <a:ext cx="3455988" cy="2061210"/>
          </a:xfrm>
          <a:prstGeom prst="rect">
            <a:avLst/>
          </a:prstGeom>
          <a:noFill/>
          <a:ln w="9525">
            <a:noFill/>
          </a:ln>
        </p:spPr>
        <p:txBody>
          <a:bodyPr>
            <a:spAutoFit/>
          </a:bodyPr>
          <a:lstStyle/>
          <a:p>
            <a:pPr fontAlgn="base">
              <a:spcBef>
                <a:spcPct val="50000"/>
              </a:spcBef>
            </a:pPr>
            <a:r>
              <a:rPr lang="en-US" altLang="zh-CN" sz="3200">
                <a:solidFill>
                  <a:srgbClr val="000000"/>
                </a:solidFill>
                <a:latin typeface="Arial" pitchFamily="34" charset="0"/>
                <a:ea typeface="宋体" pitchFamily="2" charset="-122"/>
              </a:rPr>
              <a:t>     </a:t>
            </a:r>
            <a:r>
              <a:rPr lang="zh-CN" altLang="en-US" sz="3200">
                <a:solidFill>
                  <a:srgbClr val="000000"/>
                </a:solidFill>
                <a:latin typeface="Arial" pitchFamily="34" charset="0"/>
                <a:ea typeface="宋体" pitchFamily="2" charset="-122"/>
              </a:rPr>
              <a:t>对于同一回旋加速器，其粒子的回旋的最大半径是相同的。</a:t>
            </a:r>
          </a:p>
        </p:txBody>
      </p:sp>
      <p:sp>
        <p:nvSpPr>
          <p:cNvPr id="359468" name="Text Box 44"/>
          <p:cNvSpPr txBox="1"/>
          <p:nvPr/>
        </p:nvSpPr>
        <p:spPr>
          <a:xfrm>
            <a:off x="1774825" y="3644900"/>
            <a:ext cx="8532813" cy="368300"/>
          </a:xfrm>
          <a:prstGeom prst="rect">
            <a:avLst/>
          </a:prstGeom>
          <a:noFill/>
          <a:ln w="9525">
            <a:noFill/>
          </a:ln>
        </p:spPr>
        <p:txBody>
          <a:bodyPr>
            <a:spAutoFit/>
          </a:bodyPr>
          <a:lstStyle/>
          <a:p>
            <a:pPr>
              <a:spcBef>
                <a:spcPct val="50000"/>
              </a:spcBef>
            </a:pPr>
            <a:r>
              <a:rPr lang="zh-CN" altLang="en-US">
                <a:solidFill>
                  <a:srgbClr val="000000"/>
                </a:solidFill>
                <a:latin typeface="黑体" panose="02010609060101010101" pitchFamily="49" charset="-122"/>
              </a:rPr>
              <a:t>最大动能？回旋周数？所需时间？</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5945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359468"/>
                                        </p:tgtEl>
                                        <p:attrNameLst>
                                          <p:attrName>style.visibility</p:attrName>
                                        </p:attrNameLst>
                                      </p:cBhvr>
                                      <p:to>
                                        <p:strVal val="visible"/>
                                      </p:to>
                                    </p:set>
                                    <p:anim calcmode="lin" valueType="num">
                                      <p:cBhvr additive="base">
                                        <p:cTn id="17" dur="500" fill="hold"/>
                                        <p:tgtEl>
                                          <p:spTgt spid="359468"/>
                                        </p:tgtEl>
                                        <p:attrNameLst>
                                          <p:attrName>ppt_x</p:attrName>
                                        </p:attrNameLst>
                                      </p:cBhvr>
                                      <p:tavLst>
                                        <p:tav tm="0">
                                          <p:val>
                                            <p:strVal val="#ppt_x"/>
                                          </p:val>
                                        </p:tav>
                                        <p:tav tm="100000">
                                          <p:val>
                                            <p:strVal val="#ppt_x"/>
                                          </p:val>
                                        </p:tav>
                                      </p:tavLst>
                                    </p:anim>
                                    <p:anim calcmode="lin" valueType="num">
                                      <p:cBhvr additive="base">
                                        <p:cTn id="18" dur="500" fill="hold"/>
                                        <p:tgtEl>
                                          <p:spTgt spid="3594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52" grpId="0"/>
      <p:bldP spid="359468" grpId="1"/>
    </p:bldLst>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60450" name="Rectangle 2"/>
          <p:cNvSpPr>
            <a:spLocks noGrp="1" noChangeArrowheads="1"/>
          </p:cNvSpPr>
          <p:nvPr>
            <p:ph type="title"/>
          </p:nvPr>
        </p:nvSpPr>
        <p:spPr>
          <a:xfrm>
            <a:off x="-317" y="145733"/>
            <a:ext cx="3059113" cy="360363"/>
          </a:xfrm>
        </p:spPr>
        <p:txBody>
          <a:bodyPr vert="horz" rtlCol="0" anchor="ctr">
            <a:normAutofit fontScale="90000"/>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000000"/>
                </a:solidFill>
                <a:effectLst/>
                <a:uLnTx/>
                <a:uFillTx/>
                <a:latin typeface="+mj-lt"/>
                <a:ea typeface="+mj-ea"/>
                <a:cs typeface="+mj-cs"/>
              </a:rPr>
              <a:t>小结： </a:t>
            </a:r>
            <a:endParaRPr kumimoji="0" lang="zh-CN" altLang="en-US" sz="4400" b="0" i="0" u="none" strike="noStrike" kern="1200" cap="none" spc="0" normalizeH="0" baseline="0" noProof="0">
              <a:ln>
                <a:noFill/>
              </a:ln>
              <a:solidFill>
                <a:srgbClr val="000000"/>
              </a:solidFill>
              <a:effectLst/>
              <a:uLnTx/>
              <a:uFillTx/>
              <a:latin typeface="+mj-lt"/>
              <a:ea typeface="+mj-ea"/>
              <a:cs typeface="+mj-cs"/>
            </a:endParaRPr>
          </a:p>
        </p:txBody>
      </p:sp>
      <p:sp>
        <p:nvSpPr>
          <p:cNvPr id="360451" name="Rectangle 3"/>
          <p:cNvSpPr>
            <a:spLocks noGrp="1"/>
          </p:cNvSpPr>
          <p:nvPr>
            <p:ph idx="1"/>
          </p:nvPr>
        </p:nvSpPr>
        <p:spPr>
          <a:xfrm>
            <a:off x="492760" y="116205"/>
            <a:ext cx="10890250" cy="2520950"/>
          </a:xfrm>
        </p:spPr>
        <p:txBody>
          <a:bodyPr vert="horz" wrap="square" anchor="t"/>
          <a:lstStyle/>
          <a:p>
            <a:pPr algn="just">
              <a:lnSpc>
                <a:spcPct val="120000"/>
              </a:lnSpc>
            </a:pPr>
            <a:r>
              <a:rPr lang="zh-CN" altLang="en-US" sz="2800">
                <a:latin typeface="黑体" panose="02010609060101010101" pitchFamily="49" charset="-122"/>
              </a:rPr>
              <a:t>　　 回旋加速器利用两</a:t>
            </a:r>
            <a:r>
              <a:rPr lang="en-US" altLang="zh-CN" sz="2800" i="1">
                <a:latin typeface="黑体" panose="02010609060101010101" pitchFamily="49" charset="-122"/>
              </a:rPr>
              <a:t>D</a:t>
            </a:r>
            <a:r>
              <a:rPr lang="zh-CN" altLang="en-US" sz="2800">
                <a:latin typeface="黑体" panose="02010609060101010101" pitchFamily="49" charset="-122"/>
              </a:rPr>
              <a:t>形盒窄缝间的电场使带电粒子加速，利用</a:t>
            </a:r>
            <a:r>
              <a:rPr lang="en-US" altLang="zh-CN" sz="2800" i="1">
                <a:latin typeface="黑体" panose="02010609060101010101" pitchFamily="49" charset="-122"/>
              </a:rPr>
              <a:t>D</a:t>
            </a:r>
            <a:r>
              <a:rPr lang="zh-CN" altLang="en-US" sz="2800">
                <a:latin typeface="黑体" panose="02010609060101010101" pitchFamily="49" charset="-122"/>
              </a:rPr>
              <a:t>形盒内的磁场使带电粒子偏转，带电粒子所能获得的最终能量与</a:t>
            </a:r>
            <a:r>
              <a:rPr lang="en-US" altLang="zh-CN" sz="2800" i="1">
                <a:latin typeface="黑体" panose="02010609060101010101" pitchFamily="49" charset="-122"/>
              </a:rPr>
              <a:t>B</a:t>
            </a:r>
            <a:r>
              <a:rPr lang="zh-CN" altLang="en-US" sz="2800">
                <a:latin typeface="黑体" panose="02010609060101010101" pitchFamily="49" charset="-122"/>
              </a:rPr>
              <a:t>和</a:t>
            </a:r>
            <a:r>
              <a:rPr lang="en-US" altLang="zh-CN" sz="2800" i="1">
                <a:latin typeface="黑体" panose="02010609060101010101" pitchFamily="49" charset="-122"/>
              </a:rPr>
              <a:t>R</a:t>
            </a:r>
            <a:r>
              <a:rPr lang="zh-CN" altLang="en-US" sz="2800">
                <a:latin typeface="黑体" panose="02010609060101010101" pitchFamily="49" charset="-122"/>
              </a:rPr>
              <a:t>有关，与</a:t>
            </a:r>
            <a:r>
              <a:rPr lang="en-US" altLang="zh-CN" sz="2800" i="1">
                <a:latin typeface="黑体" panose="02010609060101010101" pitchFamily="49" charset="-122"/>
              </a:rPr>
              <a:t>U</a:t>
            </a:r>
            <a:r>
              <a:rPr lang="zh-CN" altLang="en-US" sz="2800">
                <a:latin typeface="黑体" panose="02010609060101010101" pitchFamily="49" charset="-122"/>
              </a:rPr>
              <a:t>无关．</a:t>
            </a:r>
          </a:p>
        </p:txBody>
      </p:sp>
      <p:sp>
        <p:nvSpPr>
          <p:cNvPr id="360458" name="Rectangle 10"/>
          <p:cNvSpPr>
            <a:spLocks noChangeArrowheads="1"/>
          </p:cNvSpPr>
          <p:nvPr/>
        </p:nvSpPr>
        <p:spPr bwMode="auto">
          <a:xfrm>
            <a:off x="1421765" y="2270126"/>
            <a:ext cx="2843213" cy="460375"/>
          </a:xfrm>
          <a:prstGeom prst="rect">
            <a:avLst/>
          </a:prstGeom>
          <a:noFill/>
          <a:ln w="9525">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rPr>
              <a:t>交变电压的周期</a:t>
            </a:r>
            <a:endPar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endParaRPr>
          </a:p>
        </p:txBody>
      </p:sp>
      <p:graphicFrame>
        <p:nvGraphicFramePr>
          <p:cNvPr id="360459" name="Object 11"/>
          <p:cNvGraphicFramePr>
            <a:graphicFrameLocks noChangeAspect="1"/>
          </p:cNvGraphicFramePr>
          <p:nvPr/>
        </p:nvGraphicFramePr>
        <p:xfrm>
          <a:off x="4264978" y="2109788"/>
          <a:ext cx="1441450" cy="1030287"/>
        </p:xfrm>
        <a:graphic>
          <a:graphicData uri="http://schemas.openxmlformats.org/presentationml/2006/ole">
            <mc:AlternateContent xmlns:mc="http://schemas.openxmlformats.org/markup-compatibility/2006">
              <mc:Choice xmlns:v="urn:schemas-microsoft-com:vml" Requires="v">
                <p:oleObj spid="_x0000_s1044" r:id="rId2" progId="Equation.3">
                  <p:embed/>
                </p:oleObj>
              </mc:Choice>
              <mc:Fallback>
                <p:oleObj r:id="rId2" progId="Equation.3">
                  <p:embed/>
                  <p:pic>
                    <p:nvPicPr>
                      <p:cNvPr id="0" name="OLE substitute image"/>
                      <p:cNvPicPr/>
                      <p:nvPr/>
                    </p:nvPicPr>
                    <p:blipFill>
                      <a:blip r:embed="rId3"/>
                      <a:stretch>
                        <a:fillRect/>
                      </a:stretch>
                    </p:blipFill>
                    <p:spPr>
                      <a:xfrm>
                        <a:off x="4264978" y="2109788"/>
                        <a:ext cx="1441450" cy="1030287"/>
                      </a:xfrm>
                      <a:prstGeom prst="rect">
                        <a:avLst/>
                      </a:prstGeom>
                      <a:noFill/>
                      <a:ln w="38100">
                        <a:noFill/>
                        <a:miter/>
                      </a:ln>
                    </p:spPr>
                  </p:pic>
                </p:oleObj>
              </mc:Fallback>
            </mc:AlternateContent>
          </a:graphicData>
        </a:graphic>
      </p:graphicFrame>
      <p:sp>
        <p:nvSpPr>
          <p:cNvPr id="360460" name="Rectangle 12"/>
          <p:cNvSpPr>
            <a:spLocks noChangeArrowheads="1"/>
          </p:cNvSpPr>
          <p:nvPr/>
        </p:nvSpPr>
        <p:spPr bwMode="auto">
          <a:xfrm>
            <a:off x="1524000" y="3570606"/>
            <a:ext cx="2843213" cy="460375"/>
          </a:xfrm>
          <a:prstGeom prst="rect">
            <a:avLst/>
          </a:prstGeom>
          <a:noFill/>
          <a:ln w="9525">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rPr>
              <a:t>粒子获得最大速度</a:t>
            </a:r>
            <a:endPar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endParaRPr>
          </a:p>
        </p:txBody>
      </p:sp>
      <p:graphicFrame>
        <p:nvGraphicFramePr>
          <p:cNvPr id="360461" name="Object 13"/>
          <p:cNvGraphicFramePr>
            <a:graphicFrameLocks noChangeAspect="1"/>
          </p:cNvGraphicFramePr>
          <p:nvPr/>
        </p:nvGraphicFramePr>
        <p:xfrm>
          <a:off x="4440238" y="3140075"/>
          <a:ext cx="1811337" cy="1320800"/>
        </p:xfrm>
        <a:graphic>
          <a:graphicData uri="http://schemas.openxmlformats.org/presentationml/2006/ole">
            <mc:AlternateContent xmlns:mc="http://schemas.openxmlformats.org/markup-compatibility/2006">
              <mc:Choice xmlns:v="urn:schemas-microsoft-com:vml" Requires="v">
                <p:oleObj spid="_x0000_s1045" r:id="rId4" progId="Equation.3">
                  <p:embed/>
                </p:oleObj>
              </mc:Choice>
              <mc:Fallback>
                <p:oleObj r:id="rId4" progId="Equation.3">
                  <p:embed/>
                  <p:pic>
                    <p:nvPicPr>
                      <p:cNvPr id="0" name="OLE substitute image"/>
                      <p:cNvPicPr/>
                      <p:nvPr/>
                    </p:nvPicPr>
                    <p:blipFill>
                      <a:blip r:embed="rId5"/>
                      <a:stretch>
                        <a:fillRect/>
                      </a:stretch>
                    </p:blipFill>
                    <p:spPr>
                      <a:xfrm>
                        <a:off x="4440238" y="3140075"/>
                        <a:ext cx="1811337" cy="1320800"/>
                      </a:xfrm>
                      <a:prstGeom prst="rect">
                        <a:avLst/>
                      </a:prstGeom>
                      <a:noFill/>
                      <a:ln w="38100">
                        <a:noFill/>
                        <a:miter/>
                      </a:ln>
                    </p:spPr>
                  </p:pic>
                </p:oleObj>
              </mc:Fallback>
            </mc:AlternateContent>
          </a:graphicData>
        </a:graphic>
      </p:graphicFrame>
      <p:graphicFrame>
        <p:nvGraphicFramePr>
          <p:cNvPr id="360462" name="Object 14"/>
          <p:cNvGraphicFramePr>
            <a:graphicFrameLocks noChangeAspect="1"/>
          </p:cNvGraphicFramePr>
          <p:nvPr/>
        </p:nvGraphicFramePr>
        <p:xfrm>
          <a:off x="6730365" y="3046413"/>
          <a:ext cx="1989138" cy="1233487"/>
        </p:xfrm>
        <a:graphic>
          <a:graphicData uri="http://schemas.openxmlformats.org/presentationml/2006/ole">
            <mc:AlternateContent xmlns:mc="http://schemas.openxmlformats.org/markup-compatibility/2006">
              <mc:Choice xmlns:v="urn:schemas-microsoft-com:vml" Requires="v">
                <p:oleObj spid="_x0000_s1046" r:id="rId6" progId="Equation.3">
                  <p:embed/>
                </p:oleObj>
              </mc:Choice>
              <mc:Fallback>
                <p:oleObj r:id="rId6" progId="Equation.3">
                  <p:embed/>
                  <p:pic>
                    <p:nvPicPr>
                      <p:cNvPr id="0" name="OLE substitute image"/>
                      <p:cNvPicPr/>
                      <p:nvPr/>
                    </p:nvPicPr>
                    <p:blipFill>
                      <a:blip r:embed="rId7"/>
                      <a:stretch>
                        <a:fillRect/>
                      </a:stretch>
                    </p:blipFill>
                    <p:spPr>
                      <a:xfrm>
                        <a:off x="6730365" y="3046413"/>
                        <a:ext cx="1989138" cy="1233487"/>
                      </a:xfrm>
                      <a:prstGeom prst="rect">
                        <a:avLst/>
                      </a:prstGeom>
                      <a:noFill/>
                      <a:ln w="38100">
                        <a:noFill/>
                        <a:miter/>
                      </a:ln>
                    </p:spPr>
                  </p:pic>
                </p:oleObj>
              </mc:Fallback>
            </mc:AlternateContent>
          </a:graphicData>
        </a:graphic>
      </p:graphicFrame>
      <p:sp>
        <p:nvSpPr>
          <p:cNvPr id="360463" name="Rectangle 15"/>
          <p:cNvSpPr>
            <a:spLocks noChangeArrowheads="1"/>
          </p:cNvSpPr>
          <p:nvPr/>
        </p:nvSpPr>
        <p:spPr bwMode="auto">
          <a:xfrm>
            <a:off x="1297305" y="5138738"/>
            <a:ext cx="2843213" cy="460375"/>
          </a:xfrm>
          <a:prstGeom prst="rect">
            <a:avLst/>
          </a:prstGeom>
          <a:noFill/>
          <a:ln w="9525">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rPr>
              <a:t>粒子获得最大动能</a:t>
            </a:r>
            <a:endParaRPr kumimoji="0" lang="zh-CN" altLang="en-US" sz="2400" b="1" i="0" u="none" strike="noStrike" kern="1200" cap="none" spc="0" normalizeH="0" baseline="0" noProof="0" smtClean="0">
              <a:ln>
                <a:noFill/>
              </a:ln>
              <a:solidFill>
                <a:srgbClr val="0033CC"/>
              </a:solidFill>
              <a:effectLst>
                <a:outerShdw blurRad="38100" dist="38100" dir="2700000" algn="tl">
                  <a:srgbClr val="C0C0C0"/>
                </a:outerShdw>
              </a:effectLst>
              <a:uLnTx/>
              <a:uFillTx/>
              <a:latin typeface="Arial" pitchFamily="34" charset="0"/>
              <a:ea typeface="黑体" panose="02010609060101010101" pitchFamily="49" charset="-122"/>
              <a:cs typeface="+mn-cs"/>
            </a:endParaRPr>
          </a:p>
        </p:txBody>
      </p:sp>
      <p:graphicFrame>
        <p:nvGraphicFramePr>
          <p:cNvPr id="360464" name="Object 16"/>
          <p:cNvGraphicFramePr>
            <a:graphicFrameLocks noChangeAspect="1"/>
          </p:cNvGraphicFramePr>
          <p:nvPr/>
        </p:nvGraphicFramePr>
        <p:xfrm>
          <a:off x="4265295" y="4831080"/>
          <a:ext cx="2160588" cy="1076325"/>
        </p:xfrm>
        <a:graphic>
          <a:graphicData uri="http://schemas.openxmlformats.org/presentationml/2006/ole">
            <mc:AlternateContent xmlns:mc="http://schemas.openxmlformats.org/markup-compatibility/2006">
              <mc:Choice xmlns:v="urn:schemas-microsoft-com:vml" Requires="v">
                <p:oleObj spid="_x0000_s1047" r:id="rId8" progId="Equation.3">
                  <p:embed/>
                </p:oleObj>
              </mc:Choice>
              <mc:Fallback>
                <p:oleObj r:id="rId8" progId="Equation.3">
                  <p:embed/>
                  <p:pic>
                    <p:nvPicPr>
                      <p:cNvPr id="0" name="OLE substitute image"/>
                      <p:cNvPicPr/>
                      <p:nvPr/>
                    </p:nvPicPr>
                    <p:blipFill>
                      <a:blip r:embed="rId9"/>
                      <a:stretch>
                        <a:fillRect/>
                      </a:stretch>
                    </p:blipFill>
                    <p:spPr>
                      <a:xfrm>
                        <a:off x="4265295" y="4831080"/>
                        <a:ext cx="2160588" cy="1076325"/>
                      </a:xfrm>
                      <a:prstGeom prst="rect">
                        <a:avLst/>
                      </a:prstGeom>
                      <a:noFill/>
                      <a:ln w="38100">
                        <a:noFill/>
                        <a:miter/>
                      </a:ln>
                    </p:spPr>
                  </p:pic>
                </p:oleObj>
              </mc:Fallback>
            </mc:AlternateContent>
          </a:graphicData>
        </a:graphic>
      </p:graphicFrame>
      <p:graphicFrame>
        <p:nvGraphicFramePr>
          <p:cNvPr id="360465" name="Object 17"/>
          <p:cNvGraphicFramePr>
            <a:graphicFrameLocks noChangeAspect="1"/>
          </p:cNvGraphicFramePr>
          <p:nvPr/>
        </p:nvGraphicFramePr>
        <p:xfrm>
          <a:off x="6610350" y="4916805"/>
          <a:ext cx="1979613" cy="1301750"/>
        </p:xfrm>
        <a:graphic>
          <a:graphicData uri="http://schemas.openxmlformats.org/presentationml/2006/ole">
            <mc:AlternateContent xmlns:mc="http://schemas.openxmlformats.org/markup-compatibility/2006">
              <mc:Choice xmlns:v="urn:schemas-microsoft-com:vml" Requires="v">
                <p:oleObj spid="_x0000_s1048" r:id="rId10" progId="Equation.3">
                  <p:embed/>
                </p:oleObj>
              </mc:Choice>
              <mc:Fallback>
                <p:oleObj r:id="rId10" progId="Equation.3">
                  <p:embed/>
                  <p:pic>
                    <p:nvPicPr>
                      <p:cNvPr id="0" name="OLE substitute image"/>
                      <p:cNvPicPr/>
                      <p:nvPr/>
                    </p:nvPicPr>
                    <p:blipFill>
                      <a:blip r:embed="rId11"/>
                      <a:stretch>
                        <a:fillRect/>
                      </a:stretch>
                    </p:blipFill>
                    <p:spPr>
                      <a:xfrm>
                        <a:off x="6610350" y="4916805"/>
                        <a:ext cx="1979613" cy="1301750"/>
                      </a:xfrm>
                      <a:prstGeom prst="rect">
                        <a:avLst/>
                      </a:prstGeom>
                      <a:noFill/>
                      <a:ln w="38100">
                        <a:noFill/>
                        <a:miter/>
                      </a:ln>
                    </p:spPr>
                  </p:pic>
                </p:oleObj>
              </mc:Fallback>
            </mc:AlternateContent>
          </a:graphicData>
        </a:graphic>
      </p:graphicFrame>
      <p:grpSp>
        <p:nvGrpSpPr>
          <p:cNvPr id="2" name="Group 21"/>
          <p:cNvGrpSpPr/>
          <p:nvPr/>
        </p:nvGrpSpPr>
        <p:grpSpPr>
          <a:xfrm>
            <a:off x="8647748" y="6096318"/>
            <a:ext cx="2765425" cy="576262"/>
            <a:chOff x="1338" y="3838"/>
            <a:chExt cx="1742" cy="363"/>
          </a:xfrm>
        </p:grpSpPr>
        <p:sp>
          <p:nvSpPr>
            <p:cNvPr id="17421" name="Rectangle 19"/>
            <p:cNvSpPr/>
            <p:nvPr/>
          </p:nvSpPr>
          <p:spPr>
            <a:xfrm>
              <a:off x="1429" y="3884"/>
              <a:ext cx="1651" cy="290"/>
            </a:xfrm>
            <a:prstGeom prst="rect">
              <a:avLst/>
            </a:prstGeom>
            <a:noFill/>
            <a:ln w="9525">
              <a:noFill/>
            </a:ln>
          </p:spPr>
          <p:txBody>
            <a:bodyPr wrap="none">
              <a:spAutoFit/>
            </a:bodyPr>
            <a:lstStyle/>
            <a:p>
              <a:pPr fontAlgn="base"/>
              <a:r>
                <a:rPr lang="zh-CN" altLang="en-US" sz="2400" i="1">
                  <a:solidFill>
                    <a:srgbClr val="0000CC"/>
                  </a:solidFill>
                  <a:latin typeface="黑体" panose="02010609060101010101" pitchFamily="49" charset="-122"/>
                </a:rPr>
                <a:t>与加速电压无关！</a:t>
              </a:r>
            </a:p>
          </p:txBody>
        </p:sp>
        <p:sp>
          <p:nvSpPr>
            <p:cNvPr id="17422" name="AutoShape 20"/>
            <p:cNvSpPr/>
            <p:nvPr/>
          </p:nvSpPr>
          <p:spPr>
            <a:xfrm rot="10800000">
              <a:off x="1338" y="3838"/>
              <a:ext cx="1723" cy="363"/>
            </a:xfrm>
            <a:prstGeom prst="wedgeRoundRectCallout">
              <a:avLst>
                <a:gd name="adj1" fmla="val 46806"/>
                <a:gd name="adj2" fmla="val 94625"/>
                <a:gd name="adj3" fmla="val 16667"/>
              </a:avLst>
            </a:prstGeom>
            <a:noFill/>
            <a:ln w="9525" cap="flat" cmpd="sng">
              <a:solidFill>
                <a:schemeClr val="tx1"/>
              </a:solidFill>
              <a:prstDash val="solid"/>
              <a:miter/>
              <a:headEnd type="none" w="med" len="med"/>
              <a:tailEnd type="none" w="med" len="med"/>
            </a:ln>
          </p:spPr>
          <p:txBody>
            <a:bodyPr rot="10800000"/>
            <a:lstStyle/>
            <a:p>
              <a:pPr algn="ctr"/>
              <a:endParaRPr lang="zh-CN" altLang="zh-CN">
                <a:latin typeface="黑体" panose="02010609060101010101" pitchFamily="49" charset="-122"/>
              </a:endParaRP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60450"/>
                                        </p:tgtEl>
                                        <p:attrNameLst>
                                          <p:attrName>style.visibility</p:attrName>
                                        </p:attrNameLst>
                                      </p:cBhvr>
                                      <p:to>
                                        <p:strVal val="visible"/>
                                      </p:to>
                                    </p:set>
                                    <p:anim calcmode="lin" valueType="num">
                                      <p:cBhvr>
                                        <p:cTn id="7" dur="1000" fill="hold"/>
                                        <p:tgtEl>
                                          <p:spTgt spid="360450"/>
                                        </p:tgtEl>
                                        <p:attrNameLst>
                                          <p:attrName>ppt_w</p:attrName>
                                        </p:attrNameLst>
                                      </p:cBhvr>
                                      <p:tavLst>
                                        <p:tav tm="0">
                                          <p:val>
                                            <p:fltVal val="0"/>
                                          </p:val>
                                        </p:tav>
                                        <p:tav tm="100000">
                                          <p:val>
                                            <p:strVal val="#ppt_w"/>
                                          </p:val>
                                        </p:tav>
                                      </p:tavLst>
                                    </p:anim>
                                    <p:anim calcmode="lin" valueType="num">
                                      <p:cBhvr>
                                        <p:cTn id="8" dur="1000" fill="hold"/>
                                        <p:tgtEl>
                                          <p:spTgt spid="360450"/>
                                        </p:tgtEl>
                                        <p:attrNameLst>
                                          <p:attrName>ppt_h</p:attrName>
                                        </p:attrNameLst>
                                      </p:cBhvr>
                                      <p:tavLst>
                                        <p:tav tm="0">
                                          <p:val>
                                            <p:fltVal val="0"/>
                                          </p:val>
                                        </p:tav>
                                        <p:tav tm="100000">
                                          <p:val>
                                            <p:strVal val="#ppt_h"/>
                                          </p:val>
                                        </p:tav>
                                      </p:tavLst>
                                    </p:anim>
                                    <p:anim calcmode="lin" valueType="num">
                                      <p:cBhvr>
                                        <p:cTn id="9" dur="1000" fill="hold"/>
                                        <p:tgtEl>
                                          <p:spTgt spid="3604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604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22" presetClass="entr" presetSubtype="1" fill="hold" grpId="1" nodeType="clickEffect">
                                  <p:stCondLst>
                                    <p:cond delay="0"/>
                                  </p:stCondLst>
                                  <p:childTnLst>
                                    <p:set>
                                      <p:cBhvr>
                                        <p:cTn id="15" dur="1" fill="hold">
                                          <p:stCondLst>
                                            <p:cond delay="0"/>
                                          </p:stCondLst>
                                        </p:cTn>
                                        <p:tgtEl>
                                          <p:spTgt spid="360451">
                                            <p:txEl>
                                              <p:pRg st="0" end="0"/>
                                            </p:txEl>
                                          </p:spTgt>
                                        </p:tgtEl>
                                        <p:attrNameLst>
                                          <p:attrName>style.visibility</p:attrName>
                                        </p:attrNameLst>
                                      </p:cBhvr>
                                      <p:to>
                                        <p:strVal val="visible"/>
                                      </p:to>
                                    </p:set>
                                    <p:animEffect transition="in" filter="wipe(up)">
                                      <p:cBhvr>
                                        <p:cTn id="16" dur="500"/>
                                        <p:tgtEl>
                                          <p:spTgt spid="36045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22" presetClass="entr" presetSubtype="8" fill="hold" grpId="2" nodeType="clickEffect">
                                  <p:stCondLst>
                                    <p:cond delay="0"/>
                                  </p:stCondLst>
                                  <p:childTnLst>
                                    <p:set>
                                      <p:cBhvr>
                                        <p:cTn id="21" dur="1" fill="hold">
                                          <p:stCondLst>
                                            <p:cond delay="0"/>
                                          </p:stCondLst>
                                        </p:cTn>
                                        <p:tgtEl>
                                          <p:spTgt spid="360458"/>
                                        </p:tgtEl>
                                        <p:attrNameLst>
                                          <p:attrName>style.visibility</p:attrName>
                                        </p:attrNameLst>
                                      </p:cBhvr>
                                      <p:to>
                                        <p:strVal val="visible"/>
                                      </p:to>
                                    </p:set>
                                    <p:animEffect transition="in" filter="wipe(left)">
                                      <p:cBhvr>
                                        <p:cTn id="22" dur="500"/>
                                        <p:tgtEl>
                                          <p:spTgt spid="360458"/>
                                        </p:tgtEl>
                                      </p:cBhvr>
                                    </p:animEffect>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360459"/>
                                        </p:tgtEl>
                                        <p:attrNameLst>
                                          <p:attrName>style.visibility</p:attrName>
                                        </p:attrNameLst>
                                      </p:cBhvr>
                                      <p:to>
                                        <p:strVal val="visible"/>
                                      </p:to>
                                    </p:set>
                                    <p:animEffect transition="in" filter="wipe(left)">
                                      <p:cBhvr>
                                        <p:cTn id="28" dur="2000"/>
                                        <p:tgtEl>
                                          <p:spTgt spid="360459"/>
                                        </p:tgtEl>
                                      </p:cBhvr>
                                    </p:animEffect>
                                  </p:childTnLst>
                                </p:cTn>
                              </p:par>
                            </p:childTnLst>
                          </p:cTn>
                        </p:par>
                      </p:childTnLst>
                    </p:cTn>
                  </p:par>
                  <p:par>
                    <p:cTn id="29" fill="hold" nodeType="clickPar">
                      <p:stCondLst>
                        <p:cond delay="indefinite"/>
                      </p:stCondLst>
                      <p:childTnLst>
                        <p:par>
                          <p:cTn id="30" fill="hold" nodeType="withGroup">
                            <p:stCondLst>
                              <p:cond delay="indefinite"/>
                            </p:stCondLst>
                          </p:cTn>
                        </p:par>
                        <p:par>
                          <p:cTn id="31" fill="hold" nodeType="afterGroup">
                            <p:stCondLst>
                              <p:cond delay="0"/>
                            </p:stCondLst>
                            <p:childTnLst>
                              <p:par>
                                <p:cTn id="32" presetID="27" presetClass="entr" presetSubtype="0" fill="hold" grpId="3" nodeType="clickEffect">
                                  <p:stCondLst>
                                    <p:cond delay="0"/>
                                  </p:stCondLst>
                                  <p:iterate type="lt">
                                    <p:tmPct val="50000"/>
                                  </p:iterate>
                                  <p:childTnLst>
                                    <p:set>
                                      <p:cBhvr>
                                        <p:cTn id="33" dur="1" fill="hold">
                                          <p:stCondLst>
                                            <p:cond delay="0"/>
                                          </p:stCondLst>
                                        </p:cTn>
                                        <p:tgtEl>
                                          <p:spTgt spid="360460"/>
                                        </p:tgtEl>
                                        <p:attrNameLst>
                                          <p:attrName>style.visibility</p:attrName>
                                        </p:attrNameLst>
                                      </p:cBhvr>
                                      <p:to>
                                        <p:strVal val="visible"/>
                                      </p:to>
                                    </p:set>
                                    <p:anim calcmode="discrete" valueType="clr">
                                      <p:cBhvr override="childStyle">
                                        <p:cTn id="34" dur="80"/>
                                        <p:tgtEl>
                                          <p:spTgt spid="36046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360460"/>
                                        </p:tgtEl>
                                        <p:attrNameLst>
                                          <p:attrName>fillcolor</p:attrName>
                                        </p:attrNameLst>
                                      </p:cBhvr>
                                      <p:tavLst>
                                        <p:tav tm="0">
                                          <p:val>
                                            <p:clrVal>
                                              <a:schemeClr val="accent2"/>
                                            </p:clrVal>
                                          </p:val>
                                        </p:tav>
                                        <p:tav tm="50000">
                                          <p:val>
                                            <p:clrVal>
                                              <a:schemeClr val="hlink"/>
                                            </p:clrVal>
                                          </p:val>
                                        </p:tav>
                                      </p:tavLst>
                                    </p:anim>
                                    <p:set>
                                      <p:cBhvr>
                                        <p:cTn id="36" dur="80"/>
                                        <p:tgtEl>
                                          <p:spTgt spid="360460"/>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indefinite"/>
                            </p:stCondLst>
                          </p:cTn>
                        </p:par>
                        <p:par>
                          <p:cTn id="39" fill="hold" nodeType="after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60461"/>
                                        </p:tgtEl>
                                        <p:attrNameLst>
                                          <p:attrName>style.visibility</p:attrName>
                                        </p:attrNameLst>
                                      </p:cBhvr>
                                      <p:to>
                                        <p:strVal val="visible"/>
                                      </p:to>
                                    </p:set>
                                    <p:animEffect transition="in" filter="wipe(left)">
                                      <p:cBhvr>
                                        <p:cTn id="42" dur="2000"/>
                                        <p:tgtEl>
                                          <p:spTgt spid="360461"/>
                                        </p:tgtEl>
                                      </p:cBhvr>
                                    </p:animEffect>
                                  </p:childTnLst>
                                </p:cTn>
                              </p:par>
                            </p:childTnLst>
                          </p:cTn>
                        </p:par>
                      </p:childTnLst>
                    </p:cTn>
                  </p:par>
                  <p:par>
                    <p:cTn id="43" fill="hold" nodeType="clickPar">
                      <p:stCondLst>
                        <p:cond delay="indefinite"/>
                      </p:stCondLst>
                      <p:childTnLst>
                        <p:par>
                          <p:cTn id="44" fill="hold" nodeType="withGroup">
                            <p:stCondLst>
                              <p:cond delay="indefinite"/>
                            </p:stCondLst>
                          </p:cTn>
                        </p:par>
                        <p:par>
                          <p:cTn id="45" fill="hold" nodeType="after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360462"/>
                                        </p:tgtEl>
                                        <p:attrNameLst>
                                          <p:attrName>style.visibility</p:attrName>
                                        </p:attrNameLst>
                                      </p:cBhvr>
                                      <p:to>
                                        <p:strVal val="visible"/>
                                      </p:to>
                                    </p:set>
                                    <p:animEffect transition="in" filter="wipe(left)">
                                      <p:cBhvr>
                                        <p:cTn id="48" dur="2000"/>
                                        <p:tgtEl>
                                          <p:spTgt spid="360462"/>
                                        </p:tgtEl>
                                      </p:cBhvr>
                                    </p:animEffect>
                                  </p:childTnLst>
                                </p:cTn>
                              </p:par>
                            </p:childTnLst>
                          </p:cTn>
                        </p:par>
                        <p:par>
                          <p:cTn id="49" fill="hold" nodeType="withGroup">
                            <p:stCondLst>
                              <p:cond delay="2000"/>
                            </p:stCondLst>
                            <p:childTnLst>
                              <p:par>
                                <p:cTn id="50" presetID="27" presetClass="entr" presetSubtype="0" fill="hold" grpId="4" nodeType="afterEffect">
                                  <p:iterate type="lt">
                                    <p:tmPct val="50000"/>
                                  </p:iterate>
                                  <p:childTnLst>
                                    <p:set>
                                      <p:cBhvr>
                                        <p:cTn id="51" dur="1" fill="hold">
                                          <p:stCondLst>
                                            <p:cond delay="0"/>
                                          </p:stCondLst>
                                        </p:cTn>
                                        <p:tgtEl>
                                          <p:spTgt spid="360463"/>
                                        </p:tgtEl>
                                        <p:attrNameLst>
                                          <p:attrName>style.visibility</p:attrName>
                                        </p:attrNameLst>
                                      </p:cBhvr>
                                      <p:to>
                                        <p:strVal val="visible"/>
                                      </p:to>
                                    </p:set>
                                    <p:anim calcmode="discrete" valueType="clr">
                                      <p:cBhvr override="childStyle">
                                        <p:cTn id="52" dur="80"/>
                                        <p:tgtEl>
                                          <p:spTgt spid="360463"/>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360463"/>
                                        </p:tgtEl>
                                        <p:attrNameLst>
                                          <p:attrName>fillcolor</p:attrName>
                                        </p:attrNameLst>
                                      </p:cBhvr>
                                      <p:tavLst>
                                        <p:tav tm="0">
                                          <p:val>
                                            <p:clrVal>
                                              <a:schemeClr val="accent2"/>
                                            </p:clrVal>
                                          </p:val>
                                        </p:tav>
                                        <p:tav tm="50000">
                                          <p:val>
                                            <p:clrVal>
                                              <a:schemeClr val="hlink"/>
                                            </p:clrVal>
                                          </p:val>
                                        </p:tav>
                                      </p:tavLst>
                                    </p:anim>
                                    <p:set>
                                      <p:cBhvr>
                                        <p:cTn id="54" dur="80"/>
                                        <p:tgtEl>
                                          <p:spTgt spid="360463"/>
                                        </p:tgtEl>
                                        <p:attrNameLst>
                                          <p:attrName>fill.type</p:attrName>
                                        </p:attrNameLst>
                                      </p:cBhvr>
                                      <p:to>
                                        <p:strVal val="solid"/>
                                      </p:to>
                                    </p:set>
                                  </p:childTnLst>
                                </p:cTn>
                              </p:par>
                            </p:childTnLst>
                          </p:cTn>
                        </p:par>
                      </p:childTnLst>
                    </p:cTn>
                  </p:par>
                  <p:par>
                    <p:cTn id="55" fill="hold" nodeType="clickPar">
                      <p:stCondLst>
                        <p:cond delay="indefinite"/>
                      </p:stCondLst>
                      <p:childTnLst>
                        <p:par>
                          <p:cTn id="56" fill="hold" nodeType="withGroup">
                            <p:stCondLst>
                              <p:cond delay="indefinite"/>
                            </p:stCondLst>
                          </p:cTn>
                        </p:par>
                        <p:par>
                          <p:cTn id="57" fill="hold" nodeType="after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360464"/>
                                        </p:tgtEl>
                                        <p:attrNameLst>
                                          <p:attrName>style.visibility</p:attrName>
                                        </p:attrNameLst>
                                      </p:cBhvr>
                                      <p:to>
                                        <p:strVal val="visible"/>
                                      </p:to>
                                    </p:set>
                                    <p:animEffect transition="in" filter="wipe(left)">
                                      <p:cBhvr>
                                        <p:cTn id="60" dur="2000"/>
                                        <p:tgtEl>
                                          <p:spTgt spid="360464"/>
                                        </p:tgtEl>
                                      </p:cBhvr>
                                    </p:animEffect>
                                  </p:childTnLst>
                                </p:cTn>
                              </p:par>
                            </p:childTnLst>
                          </p:cTn>
                        </p:par>
                      </p:childTnLst>
                    </p:cTn>
                  </p:par>
                  <p:par>
                    <p:cTn id="61" fill="hold" nodeType="clickPar">
                      <p:stCondLst>
                        <p:cond delay="indefinite"/>
                      </p:stCondLst>
                      <p:childTnLst>
                        <p:par>
                          <p:cTn id="62" fill="hold" nodeType="withGroup">
                            <p:stCondLst>
                              <p:cond delay="indefinite"/>
                            </p:stCondLst>
                          </p:cTn>
                        </p:par>
                        <p:par>
                          <p:cTn id="63" fill="hold" nodeType="after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60465"/>
                                        </p:tgtEl>
                                        <p:attrNameLst>
                                          <p:attrName>style.visibility</p:attrName>
                                        </p:attrNameLst>
                                      </p:cBhvr>
                                      <p:to>
                                        <p:strVal val="visible"/>
                                      </p:to>
                                    </p:set>
                                    <p:animEffect transition="in" filter="wipe(left)">
                                      <p:cBhvr>
                                        <p:cTn id="66" dur="2000"/>
                                        <p:tgtEl>
                                          <p:spTgt spid="360465"/>
                                        </p:tgtEl>
                                      </p:cBhvr>
                                    </p:animEffect>
                                  </p:childTnLst>
                                </p:cTn>
                              </p:par>
                            </p:childTnLst>
                          </p:cTn>
                        </p:par>
                      </p:childTnLst>
                    </p:cTn>
                  </p:par>
                  <p:par>
                    <p:cTn id="67" fill="hold" nodeType="clickPar">
                      <p:stCondLst>
                        <p:cond delay="indefinite"/>
                      </p:stCondLst>
                      <p:childTnLst>
                        <p:par>
                          <p:cTn id="68" fill="hold" nodeType="withGroup">
                            <p:stCondLst>
                              <p:cond delay="indefinite"/>
                            </p:stCondLst>
                          </p:cTn>
                        </p:par>
                        <p:par>
                          <p:cTn id="69" fill="hold" nodeType="afterGroup">
                            <p:stCondLst>
                              <p:cond delay="0"/>
                            </p:stCondLst>
                            <p:childTnLst>
                              <p:par>
                                <p:cTn id="70" presetID="2" presetClass="entr" presetSubtype="4" fill="hold" nodeType="clickEffect">
                                  <p:stCondLst>
                                    <p:cond delay="0"/>
                                  </p:stCondLst>
                                  <p:childTnLst>
                                    <p:set>
                                      <p:cBhvr>
                                        <p:cTn id="71" dur="1" fill="hold">
                                          <p:stCondLst>
                                            <p:cond delay="0"/>
                                          </p:stCondLst>
                                        </p:cTn>
                                        <p:tgtEl>
                                          <p:spTgt spid="2"/>
                                        </p:tgtEl>
                                        <p:attrNameLst>
                                          <p:attrName>style.visibility</p:attrName>
                                        </p:attrNameLst>
                                      </p:cBhvr>
                                      <p:to>
                                        <p:strVal val="visible"/>
                                      </p:to>
                                    </p:set>
                                    <p:anim calcmode="lin" valueType="num">
                                      <p:cBhvr additive="base">
                                        <p:cTn id="72" dur="500" fill="hold"/>
                                        <p:tgtEl>
                                          <p:spTgt spid="2"/>
                                        </p:tgtEl>
                                        <p:attrNameLst>
                                          <p:attrName>ppt_x</p:attrName>
                                        </p:attrNameLst>
                                      </p:cBhvr>
                                      <p:tavLst>
                                        <p:tav tm="0">
                                          <p:val>
                                            <p:strVal val="#ppt_x"/>
                                          </p:val>
                                        </p:tav>
                                        <p:tav tm="100000">
                                          <p:val>
                                            <p:strVal val="#ppt_x"/>
                                          </p:val>
                                        </p:tav>
                                      </p:tavLst>
                                    </p:anim>
                                    <p:anim calcmode="lin" valueType="num">
                                      <p:cBhvr additive="base">
                                        <p:cTn id="7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p:bldP spid="360451" grpId="1" build="p"/>
      <p:bldP spid="360458" grpId="2"/>
      <p:bldP spid="360460" grpId="3"/>
      <p:bldP spid="360463" grpId="4"/>
    </p:bldLs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8437" name="Text Box 2"/>
          <p:cNvSpPr txBox="1"/>
          <p:nvPr/>
        </p:nvSpPr>
        <p:spPr>
          <a:xfrm>
            <a:off x="2057400" y="457200"/>
            <a:ext cx="8382000" cy="1814830"/>
          </a:xfrm>
          <a:prstGeom prst="rect">
            <a:avLst/>
          </a:prstGeom>
          <a:noFill/>
          <a:ln w="9525">
            <a:noFill/>
          </a:ln>
        </p:spPr>
        <p:txBody>
          <a:bodyPr>
            <a:spAutoFit/>
          </a:bodyPr>
          <a:lstStyle/>
          <a:p>
            <a:pPr fontAlgn="base"/>
            <a:r>
              <a:rPr lang="zh-CN" altLang="en-US" sz="2800">
                <a:solidFill>
                  <a:schemeClr val="tx1"/>
                </a:solidFill>
                <a:latin typeface="Garamond" pitchFamily="18" charset="0"/>
                <a:ea typeface="宋体" pitchFamily="2" charset="-122"/>
              </a:rPr>
              <a:t>已知</a:t>
            </a:r>
            <a:r>
              <a:rPr lang="en-US" altLang="zh-CN" sz="2800">
                <a:solidFill>
                  <a:schemeClr val="tx1"/>
                </a:solidFill>
                <a:latin typeface="Garamond" pitchFamily="18" charset="0"/>
                <a:ea typeface="宋体" pitchFamily="2" charset="-122"/>
              </a:rPr>
              <a:t>D</a:t>
            </a:r>
            <a:r>
              <a:rPr lang="zh-CN" altLang="en-US" sz="2800">
                <a:solidFill>
                  <a:schemeClr val="tx1"/>
                </a:solidFill>
                <a:latin typeface="Garamond" pitchFamily="18" charset="0"/>
                <a:ea typeface="宋体" pitchFamily="2" charset="-122"/>
              </a:rPr>
              <a:t>形盒的直径为</a:t>
            </a:r>
            <a:r>
              <a:rPr lang="en-US" altLang="zh-CN" sz="2800">
                <a:solidFill>
                  <a:schemeClr val="tx1"/>
                </a:solidFill>
                <a:latin typeface="Garamond" pitchFamily="18" charset="0"/>
                <a:ea typeface="宋体" pitchFamily="2" charset="-122"/>
              </a:rPr>
              <a:t>D</a:t>
            </a:r>
            <a:r>
              <a:rPr lang="zh-CN" altLang="en-US" sz="2800">
                <a:solidFill>
                  <a:schemeClr val="tx1"/>
                </a:solidFill>
                <a:latin typeface="Garamond" pitchFamily="18" charset="0"/>
                <a:ea typeface="宋体" pitchFamily="2" charset="-122"/>
              </a:rPr>
              <a:t>，匀强磁场的磁感应强度为</a:t>
            </a:r>
            <a:r>
              <a:rPr lang="en-US" altLang="zh-CN" sz="2800">
                <a:solidFill>
                  <a:schemeClr val="tx1"/>
                </a:solidFill>
                <a:latin typeface="Garamond" pitchFamily="18" charset="0"/>
                <a:ea typeface="宋体" pitchFamily="2" charset="-122"/>
              </a:rPr>
              <a:t>B</a:t>
            </a:r>
            <a:r>
              <a:rPr lang="zh-CN" altLang="en-US" sz="2800">
                <a:solidFill>
                  <a:schemeClr val="tx1"/>
                </a:solidFill>
                <a:latin typeface="Garamond" pitchFamily="18" charset="0"/>
                <a:ea typeface="宋体" pitchFamily="2" charset="-122"/>
              </a:rPr>
              <a:t>，交变电压的电压为</a:t>
            </a:r>
            <a:r>
              <a:rPr lang="en-US" altLang="zh-CN" sz="2800">
                <a:solidFill>
                  <a:schemeClr val="tx1"/>
                </a:solidFill>
                <a:latin typeface="Garamond" pitchFamily="18" charset="0"/>
                <a:ea typeface="宋体" pitchFamily="2" charset="-122"/>
              </a:rPr>
              <a:t>U</a:t>
            </a:r>
            <a:r>
              <a:rPr lang="zh-CN" altLang="en-US" sz="2800">
                <a:solidFill>
                  <a:schemeClr val="tx1"/>
                </a:solidFill>
                <a:latin typeface="Garamond" pitchFamily="18" charset="0"/>
                <a:ea typeface="宋体" pitchFamily="2" charset="-122"/>
              </a:rPr>
              <a:t>，</a:t>
            </a:r>
          </a:p>
          <a:p>
            <a:pPr fontAlgn="base"/>
            <a:r>
              <a:rPr lang="zh-CN" altLang="en-US" sz="2800">
                <a:solidFill>
                  <a:schemeClr val="tx1"/>
                </a:solidFill>
                <a:latin typeface="Garamond" pitchFamily="18" charset="0"/>
                <a:ea typeface="宋体" pitchFamily="2" charset="-122"/>
              </a:rPr>
              <a:t>求：（</a:t>
            </a:r>
            <a:r>
              <a:rPr lang="en-US" altLang="zh-CN" sz="2800">
                <a:solidFill>
                  <a:schemeClr val="tx1"/>
                </a:solidFill>
                <a:latin typeface="Garamond" pitchFamily="18" charset="0"/>
                <a:ea typeface="宋体" pitchFamily="2" charset="-122"/>
              </a:rPr>
              <a:t>1</a:t>
            </a:r>
            <a:r>
              <a:rPr lang="zh-CN" altLang="en-US" sz="2800">
                <a:solidFill>
                  <a:schemeClr val="tx1"/>
                </a:solidFill>
                <a:latin typeface="Garamond" pitchFamily="18" charset="0"/>
                <a:ea typeface="宋体" pitchFamily="2" charset="-122"/>
              </a:rPr>
              <a:t>）从出口射出时，粒子的动能</a:t>
            </a:r>
            <a:r>
              <a:rPr lang="en-US" altLang="zh-CN" sz="2800">
                <a:solidFill>
                  <a:schemeClr val="tx1"/>
                </a:solidFill>
                <a:latin typeface="Garamond" pitchFamily="18" charset="0"/>
                <a:ea typeface="宋体" pitchFamily="2" charset="-122"/>
              </a:rPr>
              <a:t>E</a:t>
            </a:r>
            <a:r>
              <a:rPr lang="en-US" altLang="zh-CN" sz="2800" baseline="-25000">
                <a:solidFill>
                  <a:schemeClr val="tx1"/>
                </a:solidFill>
                <a:latin typeface="Garamond" pitchFamily="18" charset="0"/>
                <a:ea typeface="宋体" pitchFamily="2" charset="-122"/>
              </a:rPr>
              <a:t>k</a:t>
            </a:r>
            <a:r>
              <a:rPr lang="en-US" altLang="zh-CN" sz="2800">
                <a:solidFill>
                  <a:schemeClr val="tx1"/>
                </a:solidFill>
                <a:latin typeface="Garamond" pitchFamily="18" charset="0"/>
                <a:ea typeface="宋体" pitchFamily="2" charset="-122"/>
              </a:rPr>
              <a:t>=</a:t>
            </a:r>
            <a:r>
              <a:rPr lang="zh-CN" altLang="en-US" sz="2800">
                <a:solidFill>
                  <a:schemeClr val="tx1"/>
                </a:solidFill>
                <a:latin typeface="Garamond" pitchFamily="18" charset="0"/>
                <a:ea typeface="宋体" pitchFamily="2" charset="-122"/>
              </a:rPr>
              <a:t>？</a:t>
            </a:r>
          </a:p>
          <a:p>
            <a:pPr fontAlgn="base"/>
            <a:r>
              <a:rPr lang="zh-CN" altLang="en-US" sz="2800">
                <a:solidFill>
                  <a:schemeClr val="tx1"/>
                </a:solidFill>
                <a:latin typeface="Garamond" pitchFamily="18" charset="0"/>
                <a:ea typeface="宋体" pitchFamily="2" charset="-122"/>
              </a:rPr>
              <a:t>        （</a:t>
            </a:r>
            <a:r>
              <a:rPr lang="en-US" altLang="zh-CN" sz="2800">
                <a:solidFill>
                  <a:schemeClr val="tx1"/>
                </a:solidFill>
                <a:latin typeface="Garamond" pitchFamily="18" charset="0"/>
                <a:ea typeface="宋体" pitchFamily="2" charset="-122"/>
              </a:rPr>
              <a:t>2</a:t>
            </a:r>
            <a:r>
              <a:rPr lang="zh-CN" altLang="en-US" sz="2800">
                <a:solidFill>
                  <a:schemeClr val="tx1"/>
                </a:solidFill>
                <a:latin typeface="Garamond" pitchFamily="18" charset="0"/>
                <a:ea typeface="宋体" pitchFamily="2" charset="-122"/>
              </a:rPr>
              <a:t>）要增大粒子的最大动能可采取哪些措施？</a:t>
            </a:r>
          </a:p>
        </p:txBody>
      </p:sp>
      <p:grpSp>
        <p:nvGrpSpPr>
          <p:cNvPr id="18438" name="Group 3"/>
          <p:cNvGrpSpPr/>
          <p:nvPr/>
        </p:nvGrpSpPr>
        <p:grpSpPr>
          <a:xfrm>
            <a:off x="1981200" y="2362200"/>
            <a:ext cx="4191000" cy="3713163"/>
            <a:chOff x="816" y="1194"/>
            <a:chExt cx="2640" cy="2339"/>
          </a:xfrm>
        </p:grpSpPr>
        <p:grpSp>
          <p:nvGrpSpPr>
            <p:cNvPr id="18451" name="Group 4"/>
            <p:cNvGrpSpPr/>
            <p:nvPr/>
          </p:nvGrpSpPr>
          <p:grpSpPr>
            <a:xfrm>
              <a:off x="816" y="1248"/>
              <a:ext cx="2640" cy="2285"/>
              <a:chOff x="2304" y="1296"/>
              <a:chExt cx="2640" cy="2285"/>
            </a:xfrm>
          </p:grpSpPr>
          <p:grpSp>
            <p:nvGrpSpPr>
              <p:cNvPr id="18453" name="Group 5"/>
              <p:cNvGrpSpPr/>
              <p:nvPr/>
            </p:nvGrpSpPr>
            <p:grpSpPr>
              <a:xfrm>
                <a:off x="2304" y="1296"/>
                <a:ext cx="2640" cy="2285"/>
                <a:chOff x="2304" y="1296"/>
                <a:chExt cx="2640" cy="2285"/>
              </a:xfrm>
            </p:grpSpPr>
            <p:grpSp>
              <p:nvGrpSpPr>
                <p:cNvPr id="18455" name="Group 6"/>
                <p:cNvGrpSpPr/>
                <p:nvPr/>
              </p:nvGrpSpPr>
              <p:grpSpPr>
                <a:xfrm>
                  <a:off x="2304" y="1296"/>
                  <a:ext cx="2640" cy="2285"/>
                  <a:chOff x="1248" y="768"/>
                  <a:chExt cx="2640" cy="2285"/>
                </a:xfrm>
              </p:grpSpPr>
              <p:pic>
                <p:nvPicPr>
                  <p:cNvPr id="18458" name="Picture 7" descr="未命名"/>
                  <p:cNvPicPr>
                    <a:picLocks noChangeAspect="1"/>
                  </p:cNvPicPr>
                  <p:nvPr/>
                </p:nvPicPr>
                <p:blipFill>
                  <a:blip r:embed="rId2"/>
                  <a:stretch>
                    <a:fillRect/>
                  </a:stretch>
                </p:blipFill>
                <p:spPr>
                  <a:xfrm>
                    <a:off x="1248" y="768"/>
                    <a:ext cx="2640" cy="2285"/>
                  </a:xfrm>
                  <a:prstGeom prst="rect">
                    <a:avLst/>
                  </a:prstGeom>
                  <a:noFill/>
                  <a:ln w="9525">
                    <a:noFill/>
                  </a:ln>
                </p:spPr>
              </p:pic>
              <p:sp>
                <p:nvSpPr>
                  <p:cNvPr id="18459" name="Line 8"/>
                  <p:cNvSpPr/>
                  <p:nvPr/>
                </p:nvSpPr>
                <p:spPr>
                  <a:xfrm flipV="1">
                    <a:off x="2736" y="1632"/>
                    <a:ext cx="960" cy="144"/>
                  </a:xfrm>
                  <a:prstGeom prst="line">
                    <a:avLst/>
                  </a:prstGeom>
                  <a:ln w="50800" cap="flat" cmpd="sng">
                    <a:solidFill>
                      <a:srgbClr val="FF0000"/>
                    </a:solidFill>
                    <a:prstDash val="solid"/>
                    <a:headEnd type="none" w="med" len="med"/>
                    <a:tailEnd type="triangle" w="sm" len="lg"/>
                  </a:ln>
                </p:spPr>
                <p:txBody>
                  <a:bodyPr/>
                  <a:lstStyle/>
                  <a:p/>
                </p:txBody>
              </p:sp>
              <p:sp>
                <p:nvSpPr>
                  <p:cNvPr id="362505" name="Text Box 9"/>
                  <p:cNvSpPr txBox="1">
                    <a:spLocks noChangeArrowheads="1"/>
                  </p:cNvSpPr>
                  <p:nvPr/>
                </p:nvSpPr>
                <p:spPr bwMode="auto">
                  <a:xfrm>
                    <a:off x="2589" y="1728"/>
                    <a:ext cx="316" cy="329"/>
                  </a:xfrm>
                  <a:prstGeom prst="rect">
                    <a:avLst/>
                  </a:prstGeom>
                  <a:noFill/>
                  <a:ln w="9525">
                    <a:noFill/>
                    <a:miter lim="800000"/>
                  </a:ln>
                  <a:effectLst/>
                </p:spPr>
                <p:txBody>
                  <a:bodyPr>
                    <a:spAutoFit/>
                  </a:bodyPr>
                  <a:lstStyle/>
                  <a:p>
                    <a:pPr fontAlgn="base"/>
                    <a:r>
                      <a:rPr lang="en-US" altLang="zh-CN" sz="2800" i="1">
                        <a:solidFill>
                          <a:srgbClr val="FF3300"/>
                        </a:solidFill>
                        <a:effectLst>
                          <a:outerShdw blurRad="38100" dist="38100" dir="2700000">
                            <a:srgbClr val="C0C0C0"/>
                          </a:outerShdw>
                        </a:effectLst>
                        <a:latin typeface="Garamond" pitchFamily="18" charset="0"/>
                        <a:ea typeface="宋体" pitchFamily="2" charset="-122"/>
                      </a:rPr>
                      <a:t>D</a:t>
                    </a:r>
                  </a:p>
                </p:txBody>
              </p:sp>
              <p:sp>
                <p:nvSpPr>
                  <p:cNvPr id="18461" name="Line 10"/>
                  <p:cNvSpPr/>
                  <p:nvPr/>
                </p:nvSpPr>
                <p:spPr>
                  <a:xfrm flipH="1">
                    <a:off x="1680" y="1776"/>
                    <a:ext cx="960" cy="144"/>
                  </a:xfrm>
                  <a:prstGeom prst="line">
                    <a:avLst/>
                  </a:prstGeom>
                  <a:ln w="50800" cap="flat" cmpd="sng">
                    <a:solidFill>
                      <a:srgbClr val="FF0000"/>
                    </a:solidFill>
                    <a:prstDash val="solid"/>
                    <a:headEnd type="none" w="med" len="med"/>
                    <a:tailEnd type="triangle" w="sm" len="lg"/>
                  </a:ln>
                </p:spPr>
                <p:txBody>
                  <a:bodyPr/>
                  <a:lstStyle/>
                  <a:p/>
                </p:txBody>
              </p:sp>
            </p:grpSp>
            <p:sp>
              <p:nvSpPr>
                <p:cNvPr id="18456" name="Line 11"/>
                <p:cNvSpPr/>
                <p:nvPr/>
              </p:nvSpPr>
              <p:spPr>
                <a:xfrm flipH="1">
                  <a:off x="2457" y="2169"/>
                  <a:ext cx="336" cy="480"/>
                </a:xfrm>
                <a:prstGeom prst="line">
                  <a:avLst/>
                </a:prstGeom>
                <a:ln w="38100" cap="flat" cmpd="sng">
                  <a:solidFill>
                    <a:srgbClr val="FF0000"/>
                  </a:solidFill>
                  <a:prstDash val="solid"/>
                  <a:headEnd type="none" w="med" len="med"/>
                  <a:tailEnd type="triangle" w="sm" len="lg"/>
                </a:ln>
              </p:spPr>
              <p:txBody>
                <a:bodyPr/>
                <a:lstStyle/>
                <a:p/>
              </p:txBody>
            </p:sp>
            <p:sp>
              <p:nvSpPr>
                <p:cNvPr id="362508" name="Text Box 12"/>
                <p:cNvSpPr txBox="1">
                  <a:spLocks noChangeArrowheads="1"/>
                </p:cNvSpPr>
                <p:nvPr/>
              </p:nvSpPr>
              <p:spPr bwMode="auto">
                <a:xfrm>
                  <a:off x="2325" y="2592"/>
                  <a:ext cx="565" cy="290"/>
                </a:xfrm>
                <a:prstGeom prst="rect">
                  <a:avLst/>
                </a:prstGeom>
                <a:noFill/>
                <a:ln w="9525">
                  <a:noFill/>
                  <a:miter lim="800000"/>
                </a:ln>
                <a:effectLst/>
              </p:spPr>
              <p:txBody>
                <a:bodyPr wrap="none">
                  <a:spAutoFit/>
                </a:bodyPr>
                <a:lstStyle/>
                <a:p>
                  <a:pPr marR="0" defTabSz="914400" fontAlgn="base">
                    <a:buClrTx/>
                    <a:buSzTx/>
                    <a:buFontTx/>
                    <a:defRPr/>
                  </a:pPr>
                  <a:r>
                    <a:rPr kumimoji="0" lang="en-US" altLang="zh-CN" sz="2400" kern="1200" cap="none" spc="0" normalizeH="0" baseline="0" noProof="0" smtClean="0">
                      <a:solidFill>
                        <a:srgbClr val="FF3300"/>
                      </a:solidFill>
                      <a:effectLst>
                        <a:outerShdw blurRad="38100" dist="38100" dir="2700000" algn="tl">
                          <a:srgbClr val="C0C0C0"/>
                        </a:outerShdw>
                      </a:effectLst>
                      <a:latin typeface="Garamond" pitchFamily="18" charset="0"/>
                      <a:ea typeface="宋体" pitchFamily="2" charset="-122"/>
                      <a:cs typeface="+mn-cs"/>
                    </a:rPr>
                    <a:t>V=</a:t>
                  </a:r>
                  <a:r>
                    <a:rPr kumimoji="0" lang="zh-CN" altLang="en-US" sz="2400" kern="1200" cap="none" spc="0" normalizeH="0" baseline="0" noProof="0" smtClean="0">
                      <a:solidFill>
                        <a:srgbClr val="FF3300"/>
                      </a:solidFill>
                      <a:effectLst>
                        <a:outerShdw blurRad="38100" dist="38100" dir="2700000" algn="tl">
                          <a:srgbClr val="C0C0C0"/>
                        </a:outerShdw>
                      </a:effectLst>
                      <a:latin typeface="Garamond" pitchFamily="18" charset="0"/>
                      <a:ea typeface="宋体" pitchFamily="2" charset="-122"/>
                      <a:cs typeface="+mn-cs"/>
                    </a:rPr>
                    <a:t>？</a:t>
                  </a:r>
                </a:p>
              </p:txBody>
            </p:sp>
          </p:grpSp>
          <p:sp>
            <p:nvSpPr>
              <p:cNvPr id="362509" name="Text Box 13"/>
              <p:cNvSpPr txBox="1">
                <a:spLocks noChangeArrowheads="1"/>
              </p:cNvSpPr>
              <p:nvPr/>
            </p:nvSpPr>
            <p:spPr bwMode="auto">
              <a:xfrm>
                <a:off x="2841" y="3042"/>
                <a:ext cx="298" cy="329"/>
              </a:xfrm>
              <a:prstGeom prst="rect">
                <a:avLst/>
              </a:prstGeom>
              <a:noFill/>
              <a:ln w="9525">
                <a:noFill/>
                <a:miter lim="800000"/>
              </a:ln>
              <a:effectLst/>
            </p:spPr>
            <p:txBody>
              <a:bodyPr>
                <a:spAutoFit/>
              </a:bodyPr>
              <a:lstStyle/>
              <a:p>
                <a:pPr fontAlgn="base"/>
                <a:r>
                  <a:rPr lang="en-US" altLang="zh-CN" sz="2800">
                    <a:solidFill>
                      <a:srgbClr val="FF3300"/>
                    </a:solidFill>
                    <a:effectLst>
                      <a:outerShdw blurRad="38100" dist="38100" dir="2700000">
                        <a:srgbClr val="C0C0C0"/>
                      </a:outerShdw>
                    </a:effectLst>
                    <a:latin typeface="Garamond" pitchFamily="18" charset="0"/>
                    <a:ea typeface="宋体" pitchFamily="2" charset="-122"/>
                  </a:rPr>
                  <a:t>U</a:t>
                </a:r>
              </a:p>
            </p:txBody>
          </p:sp>
        </p:grpSp>
        <p:sp>
          <p:nvSpPr>
            <p:cNvPr id="362510" name="Text Box 14"/>
            <p:cNvSpPr txBox="1">
              <a:spLocks noChangeArrowheads="1"/>
            </p:cNvSpPr>
            <p:nvPr/>
          </p:nvSpPr>
          <p:spPr bwMode="auto">
            <a:xfrm>
              <a:off x="2112" y="1194"/>
              <a:ext cx="253" cy="329"/>
            </a:xfrm>
            <a:prstGeom prst="rect">
              <a:avLst/>
            </a:prstGeom>
            <a:noFill/>
            <a:ln w="9525">
              <a:noFill/>
              <a:miter lim="800000"/>
            </a:ln>
            <a:effectLst/>
          </p:spPr>
          <p:txBody>
            <a:bodyPr wrap="none">
              <a:spAutoFit/>
            </a:bodyPr>
            <a:lstStyle/>
            <a:p>
              <a:pPr fontAlgn="base"/>
              <a:r>
                <a:rPr lang="en-US" altLang="zh-CN" sz="2800">
                  <a:solidFill>
                    <a:srgbClr val="FF3300"/>
                  </a:solidFill>
                  <a:effectLst>
                    <a:outerShdw blurRad="38100" dist="38100" dir="2700000">
                      <a:srgbClr val="C0C0C0"/>
                    </a:outerShdw>
                  </a:effectLst>
                  <a:latin typeface="Garamond" pitchFamily="18" charset="0"/>
                  <a:ea typeface="宋体" pitchFamily="2" charset="-122"/>
                </a:rPr>
                <a:t>B</a:t>
              </a:r>
            </a:p>
          </p:txBody>
        </p:sp>
      </p:grpSp>
      <p:grpSp>
        <p:nvGrpSpPr>
          <p:cNvPr id="6" name="Group 15"/>
          <p:cNvGrpSpPr/>
          <p:nvPr/>
        </p:nvGrpSpPr>
        <p:grpSpPr>
          <a:xfrm>
            <a:off x="7086600" y="2209800"/>
            <a:ext cx="1905000" cy="1497013"/>
            <a:chOff x="3648" y="2160"/>
            <a:chExt cx="1344" cy="1056"/>
          </a:xfrm>
        </p:grpSpPr>
        <p:sp>
          <p:nvSpPr>
            <p:cNvPr id="18450" name="Rectangle 16"/>
            <p:cNvSpPr/>
            <p:nvPr/>
          </p:nvSpPr>
          <p:spPr>
            <a:xfrm>
              <a:off x="3648" y="2160"/>
              <a:ext cx="1344" cy="1056"/>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aphicFrame>
          <p:nvGraphicFramePr>
            <p:cNvPr id="18436" name="Object 17"/>
            <p:cNvGraphicFramePr>
              <a:graphicFrameLocks noChangeAspect="1"/>
            </p:cNvGraphicFramePr>
            <p:nvPr/>
          </p:nvGraphicFramePr>
          <p:xfrm>
            <a:off x="3696" y="2208"/>
            <a:ext cx="1200" cy="921"/>
          </p:xfrm>
          <a:graphic>
            <a:graphicData uri="http://schemas.openxmlformats.org/presentationml/2006/ole">
              <mc:AlternateContent xmlns:mc="http://schemas.openxmlformats.org/markup-compatibility/2006">
                <mc:Choice xmlns:v="urn:schemas-microsoft-com:vml" Requires="v">
                  <p:oleObj spid="_x0000_s1049" r:id="rId3" progId="Equation.3">
                    <p:embed/>
                  </p:oleObj>
                </mc:Choice>
                <mc:Fallback>
                  <p:oleObj r:id="rId3" progId="Equation.3">
                    <p:embed/>
                    <p:pic>
                      <p:nvPicPr>
                        <p:cNvPr id="0" name="OLE substitute image"/>
                        <p:cNvPicPr/>
                        <p:nvPr/>
                      </p:nvPicPr>
                      <p:blipFill>
                        <a:blip r:embed="rId4"/>
                        <a:stretch>
                          <a:fillRect/>
                        </a:stretch>
                      </p:blipFill>
                      <p:spPr>
                        <a:xfrm>
                          <a:off x="3696" y="2208"/>
                          <a:ext cx="1200" cy="921"/>
                        </a:xfrm>
                        <a:prstGeom prst="rect">
                          <a:avLst/>
                        </a:prstGeom>
                        <a:noFill/>
                        <a:ln w="38100">
                          <a:noFill/>
                          <a:miter/>
                        </a:ln>
                      </p:spPr>
                    </p:pic>
                  </p:oleObj>
                </mc:Fallback>
              </mc:AlternateContent>
            </a:graphicData>
          </a:graphic>
        </p:graphicFrame>
      </p:grpSp>
      <p:grpSp>
        <p:nvGrpSpPr>
          <p:cNvPr id="7" name="Group 18"/>
          <p:cNvGrpSpPr/>
          <p:nvPr/>
        </p:nvGrpSpPr>
        <p:grpSpPr>
          <a:xfrm>
            <a:off x="7086600" y="3790950"/>
            <a:ext cx="2438400" cy="1449388"/>
            <a:chOff x="3456" y="2592"/>
            <a:chExt cx="1776" cy="1056"/>
          </a:xfrm>
        </p:grpSpPr>
        <p:sp>
          <p:nvSpPr>
            <p:cNvPr id="18449" name="Rectangle 19"/>
            <p:cNvSpPr/>
            <p:nvPr/>
          </p:nvSpPr>
          <p:spPr>
            <a:xfrm>
              <a:off x="3456" y="2592"/>
              <a:ext cx="1776" cy="1056"/>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aphicFrame>
          <p:nvGraphicFramePr>
            <p:cNvPr id="18435" name="Object 20"/>
            <p:cNvGraphicFramePr>
              <a:graphicFrameLocks noChangeAspect="1"/>
            </p:cNvGraphicFramePr>
            <p:nvPr/>
          </p:nvGraphicFramePr>
          <p:xfrm>
            <a:off x="3521" y="2668"/>
            <a:ext cx="1647" cy="865"/>
          </p:xfrm>
          <a:graphic>
            <a:graphicData uri="http://schemas.openxmlformats.org/presentationml/2006/ole">
              <mc:AlternateContent xmlns:mc="http://schemas.openxmlformats.org/markup-compatibility/2006">
                <mc:Choice xmlns:v="urn:schemas-microsoft-com:vml" Requires="v">
                  <p:oleObj spid="_x0000_s1050" r:id="rId5" progId="Equation.3">
                    <p:embed/>
                  </p:oleObj>
                </mc:Choice>
                <mc:Fallback>
                  <p:oleObj r:id="rId5" progId="Equation.3">
                    <p:embed/>
                    <p:pic>
                      <p:nvPicPr>
                        <p:cNvPr id="0" name="OLE substitute image"/>
                        <p:cNvPicPr/>
                        <p:nvPr/>
                      </p:nvPicPr>
                      <p:blipFill>
                        <a:blip r:embed="rId6"/>
                        <a:stretch>
                          <a:fillRect/>
                        </a:stretch>
                      </p:blipFill>
                      <p:spPr>
                        <a:xfrm>
                          <a:off x="3521" y="2668"/>
                          <a:ext cx="1647" cy="865"/>
                        </a:xfrm>
                        <a:prstGeom prst="rect">
                          <a:avLst/>
                        </a:prstGeom>
                        <a:noFill/>
                        <a:ln w="38100">
                          <a:noFill/>
                          <a:miter/>
                        </a:ln>
                      </p:spPr>
                    </p:pic>
                  </p:oleObj>
                </mc:Fallback>
              </mc:AlternateContent>
            </a:graphicData>
          </a:graphic>
        </p:graphicFrame>
      </p:grpSp>
      <p:grpSp>
        <p:nvGrpSpPr>
          <p:cNvPr id="8" name="Group 21"/>
          <p:cNvGrpSpPr/>
          <p:nvPr/>
        </p:nvGrpSpPr>
        <p:grpSpPr>
          <a:xfrm>
            <a:off x="5638800" y="5408613"/>
            <a:ext cx="4038600" cy="1449387"/>
            <a:chOff x="2592" y="3407"/>
            <a:chExt cx="2544" cy="913"/>
          </a:xfrm>
        </p:grpSpPr>
        <p:grpSp>
          <p:nvGrpSpPr>
            <p:cNvPr id="18446" name="Group 22"/>
            <p:cNvGrpSpPr/>
            <p:nvPr/>
          </p:nvGrpSpPr>
          <p:grpSpPr>
            <a:xfrm>
              <a:off x="3408" y="3407"/>
              <a:ext cx="1728" cy="913"/>
              <a:chOff x="3408" y="3407"/>
              <a:chExt cx="1728" cy="913"/>
            </a:xfrm>
          </p:grpSpPr>
          <p:sp>
            <p:nvSpPr>
              <p:cNvPr id="18448" name="Rectangle 23"/>
              <p:cNvSpPr/>
              <p:nvPr/>
            </p:nvSpPr>
            <p:spPr>
              <a:xfrm>
                <a:off x="3408" y="3407"/>
                <a:ext cx="1728" cy="913"/>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aphicFrame>
            <p:nvGraphicFramePr>
              <p:cNvPr id="18434" name="Object 24"/>
              <p:cNvGraphicFramePr>
                <a:graphicFrameLocks noChangeAspect="1"/>
              </p:cNvGraphicFramePr>
              <p:nvPr/>
            </p:nvGraphicFramePr>
            <p:xfrm>
              <a:off x="3415" y="3449"/>
              <a:ext cx="1715" cy="796"/>
            </p:xfrm>
            <a:graphic>
              <a:graphicData uri="http://schemas.openxmlformats.org/presentationml/2006/ole">
                <mc:AlternateContent xmlns:mc="http://schemas.openxmlformats.org/markup-compatibility/2006">
                  <mc:Choice xmlns:v="urn:schemas-microsoft-com:vml" Requires="v">
                    <p:oleObj spid="_x0000_s1051" r:id="rId7" progId="Equation.3">
                      <p:embed/>
                    </p:oleObj>
                  </mc:Choice>
                  <mc:Fallback>
                    <p:oleObj r:id="rId7" progId="Equation.3">
                      <p:embed/>
                      <p:pic>
                        <p:nvPicPr>
                          <p:cNvPr id="0" name="OLE substitute image"/>
                          <p:cNvPicPr/>
                          <p:nvPr/>
                        </p:nvPicPr>
                        <p:blipFill>
                          <a:blip r:embed="rId8"/>
                          <a:stretch>
                            <a:fillRect/>
                          </a:stretch>
                        </p:blipFill>
                        <p:spPr>
                          <a:xfrm>
                            <a:off x="3415" y="3449"/>
                            <a:ext cx="1715" cy="796"/>
                          </a:xfrm>
                          <a:prstGeom prst="rect">
                            <a:avLst/>
                          </a:prstGeom>
                          <a:noFill/>
                          <a:ln w="38100">
                            <a:noFill/>
                            <a:miter/>
                          </a:ln>
                        </p:spPr>
                      </p:pic>
                    </p:oleObj>
                  </mc:Fallback>
                </mc:AlternateContent>
              </a:graphicData>
            </a:graphic>
          </p:graphicFrame>
        </p:grpSp>
        <p:sp>
          <p:nvSpPr>
            <p:cNvPr id="18447" name="AutoShape 25"/>
            <p:cNvSpPr/>
            <p:nvPr/>
          </p:nvSpPr>
          <p:spPr>
            <a:xfrm>
              <a:off x="2592" y="3840"/>
              <a:ext cx="576" cy="144"/>
            </a:xfrm>
            <a:prstGeom prst="rightArrow">
              <a:avLst>
                <a:gd name="adj1" fmla="val 50000"/>
                <a:gd name="adj2" fmla="val 100000"/>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pSp>
      <p:grpSp>
        <p:nvGrpSpPr>
          <p:cNvPr id="10" name="Group 26"/>
          <p:cNvGrpSpPr/>
          <p:nvPr/>
        </p:nvGrpSpPr>
        <p:grpSpPr>
          <a:xfrm>
            <a:off x="7315200" y="5562600"/>
            <a:ext cx="2209800" cy="838200"/>
            <a:chOff x="3648" y="3504"/>
            <a:chExt cx="1392" cy="528"/>
          </a:xfrm>
        </p:grpSpPr>
        <p:sp>
          <p:nvSpPr>
            <p:cNvPr id="18443" name="Freeform 27"/>
            <p:cNvSpPr/>
            <p:nvPr/>
          </p:nvSpPr>
          <p:spPr>
            <a:xfrm>
              <a:off x="4512" y="3504"/>
              <a:ext cx="192" cy="336"/>
            </a:xfrm>
            <a:custGeom>
              <a:gdLst>
                <a:gd name="txL" fmla="*/ 0 w 192"/>
                <a:gd name="txT" fmla="*/ 0 h 336"/>
                <a:gd name="txR" fmla="*/ 192 w 192"/>
                <a:gd name="txB" fmla="*/ 336 h 336"/>
              </a:gdLst>
              <a:cxnLst>
                <a:cxn ang="0">
                  <a:pos x="0" y="336"/>
                </a:cxn>
                <a:cxn ang="0">
                  <a:pos x="105" y="263"/>
                </a:cxn>
                <a:cxn ang="0">
                  <a:pos x="192" y="0"/>
                </a:cxn>
              </a:cxnLst>
              <a:rect l="txL" t="txT" r="txR" b="txB"/>
              <a:pathLst>
                <a:path w="192" h="336">
                  <a:moveTo>
                    <a:pt x="0" y="336"/>
                  </a:moveTo>
                  <a:cubicBezTo>
                    <a:pt x="17" y="324"/>
                    <a:pt x="73" y="319"/>
                    <a:pt x="105" y="263"/>
                  </a:cubicBezTo>
                  <a:cubicBezTo>
                    <a:pt x="137" y="207"/>
                    <a:pt x="174" y="55"/>
                    <a:pt x="192" y="0"/>
                  </a:cubicBezTo>
                </a:path>
              </a:pathLst>
            </a:custGeom>
            <a:noFill/>
            <a:ln w="38100" cap="flat" cmpd="sng">
              <a:solidFill>
                <a:srgbClr val="FF0000"/>
              </a:solidFill>
              <a:prstDash val="solid"/>
              <a:round/>
              <a:headEnd type="none" w="med" len="med"/>
              <a:tailEnd type="arrow" w="sm" len="lg"/>
            </a:ln>
          </p:spPr>
          <p:txBody>
            <a:bodyPr/>
            <a:lstStyle/>
            <a:p>
              <a:endParaRPr lang="zh-CN" altLang="en-US">
                <a:latin typeface="黑体" panose="02010609060101010101" pitchFamily="49" charset="-122"/>
              </a:endParaRPr>
            </a:p>
          </p:txBody>
        </p:sp>
        <p:sp>
          <p:nvSpPr>
            <p:cNvPr id="18444" name="Freeform 28"/>
            <p:cNvSpPr/>
            <p:nvPr/>
          </p:nvSpPr>
          <p:spPr>
            <a:xfrm>
              <a:off x="4848" y="3504"/>
              <a:ext cx="192" cy="336"/>
            </a:xfrm>
            <a:custGeom>
              <a:gdLst>
                <a:gd name="txL" fmla="*/ 0 w 192"/>
                <a:gd name="txT" fmla="*/ 0 h 336"/>
                <a:gd name="txR" fmla="*/ 192 w 192"/>
                <a:gd name="txB" fmla="*/ 336 h 336"/>
              </a:gdLst>
              <a:cxnLst>
                <a:cxn ang="0">
                  <a:pos x="0" y="336"/>
                </a:cxn>
                <a:cxn ang="0">
                  <a:pos x="105" y="263"/>
                </a:cxn>
                <a:cxn ang="0">
                  <a:pos x="192" y="0"/>
                </a:cxn>
              </a:cxnLst>
              <a:rect l="txL" t="txT" r="txR" b="txB"/>
              <a:pathLst>
                <a:path w="192" h="336">
                  <a:moveTo>
                    <a:pt x="0" y="336"/>
                  </a:moveTo>
                  <a:cubicBezTo>
                    <a:pt x="17" y="324"/>
                    <a:pt x="73" y="319"/>
                    <a:pt x="105" y="263"/>
                  </a:cubicBezTo>
                  <a:cubicBezTo>
                    <a:pt x="137" y="207"/>
                    <a:pt x="174" y="55"/>
                    <a:pt x="192" y="0"/>
                  </a:cubicBezTo>
                </a:path>
              </a:pathLst>
            </a:custGeom>
            <a:noFill/>
            <a:ln w="38100" cap="flat" cmpd="sng">
              <a:solidFill>
                <a:srgbClr val="FF0000"/>
              </a:solidFill>
              <a:prstDash val="solid"/>
              <a:round/>
              <a:headEnd type="none" w="med" len="med"/>
              <a:tailEnd type="arrow" w="sm" len="lg"/>
            </a:ln>
          </p:spPr>
          <p:txBody>
            <a:bodyPr/>
            <a:lstStyle/>
            <a:p>
              <a:endParaRPr lang="zh-CN" altLang="en-US">
                <a:latin typeface="黑体" panose="02010609060101010101" pitchFamily="49" charset="-122"/>
              </a:endParaRPr>
            </a:p>
          </p:txBody>
        </p:sp>
        <p:sp>
          <p:nvSpPr>
            <p:cNvPr id="18445" name="Freeform 29"/>
            <p:cNvSpPr/>
            <p:nvPr/>
          </p:nvSpPr>
          <p:spPr>
            <a:xfrm>
              <a:off x="3648" y="3696"/>
              <a:ext cx="192" cy="336"/>
            </a:xfrm>
            <a:custGeom>
              <a:gdLst>
                <a:gd name="txL" fmla="*/ 0 w 192"/>
                <a:gd name="txT" fmla="*/ 0 h 336"/>
                <a:gd name="txR" fmla="*/ 192 w 192"/>
                <a:gd name="txB" fmla="*/ 336 h 336"/>
              </a:gdLst>
              <a:cxnLst>
                <a:cxn ang="0">
                  <a:pos x="0" y="336"/>
                </a:cxn>
                <a:cxn ang="0">
                  <a:pos x="105" y="263"/>
                </a:cxn>
                <a:cxn ang="0">
                  <a:pos x="192" y="0"/>
                </a:cxn>
              </a:cxnLst>
              <a:rect l="txL" t="txT" r="txR" b="txB"/>
              <a:pathLst>
                <a:path w="192" h="336">
                  <a:moveTo>
                    <a:pt x="0" y="336"/>
                  </a:moveTo>
                  <a:cubicBezTo>
                    <a:pt x="17" y="324"/>
                    <a:pt x="73" y="319"/>
                    <a:pt x="105" y="263"/>
                  </a:cubicBezTo>
                  <a:cubicBezTo>
                    <a:pt x="137" y="207"/>
                    <a:pt x="174" y="55"/>
                    <a:pt x="192" y="0"/>
                  </a:cubicBezTo>
                </a:path>
              </a:pathLst>
            </a:custGeom>
            <a:noFill/>
            <a:ln w="38100" cap="flat" cmpd="sng">
              <a:solidFill>
                <a:srgbClr val="FF0000"/>
              </a:solidFill>
              <a:prstDash val="solid"/>
              <a:round/>
              <a:headEnd type="none" w="med" len="med"/>
              <a:tailEnd type="arrow" w="sm" len="lg"/>
            </a:ln>
          </p:spPr>
          <p:txBody>
            <a:bodyPr/>
            <a:lstStyle/>
            <a:p>
              <a:endParaRPr lang="zh-CN" altLang="en-US">
                <a:latin typeface="黑体" panose="02010609060101010101" pitchFamily="49" charset="-122"/>
              </a:endParaRP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18" presetClass="entr" presetSubtype="6"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strips(downRight)">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8610" name="Rectangle 2"/>
          <p:cNvSpPr/>
          <p:nvPr/>
        </p:nvSpPr>
        <p:spPr>
          <a:xfrm>
            <a:off x="612775" y="1219200"/>
            <a:ext cx="10880090" cy="3046095"/>
          </a:xfrm>
          <a:prstGeom prst="rect">
            <a:avLst/>
          </a:prstGeom>
          <a:noFill/>
          <a:ln w="9525">
            <a:noFill/>
          </a:ln>
        </p:spPr>
        <p:txBody>
          <a:bodyPr wrap="square">
            <a:spAutoFit/>
          </a:bodyPr>
          <a:lstStyle/>
          <a:p>
            <a:pPr fontAlgn="base"/>
            <a:r>
              <a:rPr lang="zh-CN" altLang="en-US" sz="3200">
                <a:solidFill>
                  <a:schemeClr val="tx1"/>
                </a:solidFill>
                <a:latin typeface="Garamond" pitchFamily="18" charset="0"/>
              </a:rPr>
              <a:t>例 ：关于回旋加速器中电场和磁场的作用的叙述，正确的是</a:t>
            </a:r>
            <a:r>
              <a:rPr lang="en-US" altLang="zh-CN" sz="3200">
                <a:solidFill>
                  <a:schemeClr val="tx1"/>
                </a:solidFill>
                <a:latin typeface="Garamond" pitchFamily="18" charset="0"/>
              </a:rPr>
              <a:t>(              )</a:t>
            </a:r>
          </a:p>
          <a:p>
            <a:pPr fontAlgn="base"/>
            <a:r>
              <a:rPr lang="en-US" altLang="zh-CN" sz="3200">
                <a:solidFill>
                  <a:schemeClr val="tx1"/>
                </a:solidFill>
                <a:latin typeface="Garamond" pitchFamily="18" charset="0"/>
              </a:rPr>
              <a:t>A</a:t>
            </a:r>
            <a:r>
              <a:rPr lang="zh-CN" altLang="en-US" sz="3200">
                <a:solidFill>
                  <a:schemeClr val="tx1"/>
                </a:solidFill>
                <a:latin typeface="Garamond" pitchFamily="18" charset="0"/>
              </a:rPr>
              <a:t>、电场和磁场都对带电粒子起加速作用</a:t>
            </a:r>
          </a:p>
          <a:p>
            <a:pPr fontAlgn="base"/>
            <a:r>
              <a:rPr lang="en-US" altLang="zh-CN" sz="3200">
                <a:solidFill>
                  <a:schemeClr val="tx1"/>
                </a:solidFill>
                <a:latin typeface="Garamond" pitchFamily="18" charset="0"/>
              </a:rPr>
              <a:t>B</a:t>
            </a:r>
            <a:r>
              <a:rPr lang="zh-CN" altLang="en-US" sz="3200">
                <a:solidFill>
                  <a:schemeClr val="tx1"/>
                </a:solidFill>
                <a:latin typeface="Garamond" pitchFamily="18" charset="0"/>
              </a:rPr>
              <a:t>、电场和磁场是交替地对带电粒子做功的</a:t>
            </a:r>
          </a:p>
          <a:p>
            <a:pPr fontAlgn="base"/>
            <a:r>
              <a:rPr lang="en-US" altLang="zh-CN" sz="3200">
                <a:solidFill>
                  <a:schemeClr val="tx1"/>
                </a:solidFill>
                <a:latin typeface="Garamond" pitchFamily="18" charset="0"/>
              </a:rPr>
              <a:t>C</a:t>
            </a:r>
            <a:r>
              <a:rPr lang="zh-CN" altLang="en-US" sz="3200">
                <a:solidFill>
                  <a:schemeClr val="tx1"/>
                </a:solidFill>
                <a:latin typeface="Garamond" pitchFamily="18" charset="0"/>
              </a:rPr>
              <a:t>、只有电场能对带电粒子起加速作用</a:t>
            </a:r>
          </a:p>
          <a:p>
            <a:pPr fontAlgn="base"/>
            <a:r>
              <a:rPr lang="en-US" altLang="zh-CN" sz="3200">
                <a:solidFill>
                  <a:schemeClr val="tx1"/>
                </a:solidFill>
                <a:latin typeface="Garamond" pitchFamily="18" charset="0"/>
              </a:rPr>
              <a:t>D</a:t>
            </a:r>
            <a:r>
              <a:rPr lang="zh-CN" altLang="en-US" sz="3200">
                <a:solidFill>
                  <a:schemeClr val="tx1"/>
                </a:solidFill>
                <a:latin typeface="Garamond" pitchFamily="18" charset="0"/>
              </a:rPr>
              <a:t>、磁场的作用是使带电粒子在</a:t>
            </a:r>
            <a:r>
              <a:rPr lang="en-US" altLang="zh-CN" sz="3200">
                <a:solidFill>
                  <a:schemeClr val="tx1"/>
                </a:solidFill>
                <a:latin typeface="Garamond" pitchFamily="18" charset="0"/>
              </a:rPr>
              <a:t>D</a:t>
            </a:r>
            <a:r>
              <a:rPr lang="zh-CN" altLang="en-US" sz="3200">
                <a:solidFill>
                  <a:schemeClr val="tx1"/>
                </a:solidFill>
                <a:latin typeface="Garamond" pitchFamily="18" charset="0"/>
              </a:rPr>
              <a:t>形盒中做匀速圆周运动</a:t>
            </a:r>
          </a:p>
        </p:txBody>
      </p:sp>
      <p:sp>
        <p:nvSpPr>
          <p:cNvPr id="364547" name="Text Box 3"/>
          <p:cNvSpPr txBox="1"/>
          <p:nvPr/>
        </p:nvSpPr>
        <p:spPr>
          <a:xfrm>
            <a:off x="5376863" y="1738313"/>
            <a:ext cx="1008062" cy="583565"/>
          </a:xfrm>
          <a:prstGeom prst="rect">
            <a:avLst/>
          </a:prstGeom>
          <a:noFill/>
          <a:ln w="9525">
            <a:noFill/>
          </a:ln>
        </p:spPr>
        <p:txBody>
          <a:bodyPr>
            <a:spAutoFit/>
          </a:bodyPr>
          <a:lstStyle/>
          <a:p>
            <a:pPr fontAlgn="base">
              <a:spcBef>
                <a:spcPct val="50000"/>
              </a:spcBef>
            </a:pPr>
            <a:r>
              <a:rPr lang="en-US" altLang="zh-CN" sz="3200">
                <a:solidFill>
                  <a:schemeClr val="hlink"/>
                </a:solidFill>
                <a:latin typeface="Arial" pitchFamily="34" charset="0"/>
                <a:ea typeface="宋体" pitchFamily="2" charset="-122"/>
              </a:rPr>
              <a:t>CD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45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7" grpId="0"/>
    </p:bldLst>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37922" name="Text Box 2"/>
          <p:cNvSpPr txBox="1"/>
          <p:nvPr/>
        </p:nvSpPr>
        <p:spPr>
          <a:xfrm>
            <a:off x="317500" y="709295"/>
            <a:ext cx="11457305" cy="2651760"/>
          </a:xfrm>
          <a:prstGeom prst="rect">
            <a:avLst/>
          </a:prstGeom>
          <a:noFill/>
          <a:ln w="9525">
            <a:noFill/>
          </a:ln>
        </p:spPr>
        <p:txBody>
          <a:bodyPr wrap="square">
            <a:spAutoFit/>
          </a:bodyPr>
          <a:lstStyle/>
          <a:p>
            <a:pPr fontAlgn="base">
              <a:spcBef>
                <a:spcPct val="50000"/>
              </a:spcBef>
            </a:pPr>
            <a:r>
              <a:rPr lang="zh-CN" altLang="en-US" sz="3200">
                <a:solidFill>
                  <a:schemeClr val="tx1"/>
                </a:solidFill>
                <a:latin typeface="黑体" panose="02010609060101010101" pitchFamily="49" charset="-122"/>
              </a:rPr>
              <a:t>例</a:t>
            </a:r>
            <a:r>
              <a:rPr lang="en-US" altLang="zh-CN" sz="3200">
                <a:solidFill>
                  <a:schemeClr val="tx1"/>
                </a:solidFill>
                <a:latin typeface="黑体" panose="02010609060101010101" pitchFamily="49" charset="-122"/>
              </a:rPr>
              <a:t>:</a:t>
            </a:r>
            <a:r>
              <a:rPr lang="zh-CN" altLang="en-US" sz="3200">
                <a:solidFill>
                  <a:schemeClr val="tx1"/>
                </a:solidFill>
                <a:latin typeface="黑体" panose="02010609060101010101" pitchFamily="49" charset="-122"/>
              </a:rPr>
              <a:t>一个质量为</a:t>
            </a:r>
            <a:r>
              <a:rPr lang="en-US" altLang="zh-CN" sz="3200">
                <a:solidFill>
                  <a:schemeClr val="tx1"/>
                </a:solidFill>
                <a:latin typeface="黑体" panose="02010609060101010101" pitchFamily="49" charset="-122"/>
              </a:rPr>
              <a:t>m</a:t>
            </a:r>
            <a:r>
              <a:rPr lang="zh-CN" altLang="en-US" sz="3200">
                <a:solidFill>
                  <a:schemeClr val="tx1"/>
                </a:solidFill>
                <a:latin typeface="黑体" panose="02010609060101010101" pitchFamily="49" charset="-122"/>
              </a:rPr>
              <a:t>、电荷量为</a:t>
            </a:r>
            <a:r>
              <a:rPr lang="en-US" altLang="zh-CN" sz="3200">
                <a:solidFill>
                  <a:schemeClr val="tx1"/>
                </a:solidFill>
                <a:latin typeface="黑体" panose="02010609060101010101" pitchFamily="49" charset="-122"/>
              </a:rPr>
              <a:t>q</a:t>
            </a:r>
            <a:r>
              <a:rPr lang="zh-CN" altLang="en-US" sz="3200">
                <a:solidFill>
                  <a:schemeClr val="tx1"/>
                </a:solidFill>
                <a:latin typeface="黑体" panose="02010609060101010101" pitchFamily="49" charset="-122"/>
              </a:rPr>
              <a:t>的粒子，从容器下方的小孔</a:t>
            </a:r>
            <a:r>
              <a:rPr lang="en-US" altLang="zh-CN" sz="3200">
                <a:solidFill>
                  <a:schemeClr val="tx1"/>
                </a:solidFill>
                <a:latin typeface="黑体" panose="02010609060101010101" pitchFamily="49" charset="-122"/>
              </a:rPr>
              <a:t>S</a:t>
            </a:r>
            <a:r>
              <a:rPr lang="en-US" altLang="zh-CN" sz="3200" baseline="-25000">
                <a:solidFill>
                  <a:schemeClr val="tx1"/>
                </a:solidFill>
                <a:latin typeface="黑体" panose="02010609060101010101" pitchFamily="49" charset="-122"/>
              </a:rPr>
              <a:t>1</a:t>
            </a:r>
            <a:r>
              <a:rPr lang="zh-CN" altLang="en-US" sz="3200">
                <a:solidFill>
                  <a:schemeClr val="tx1"/>
                </a:solidFill>
                <a:latin typeface="黑体" panose="02010609060101010101" pitchFamily="49" charset="-122"/>
              </a:rPr>
              <a:t>飘入电势差为Ｕ的加速电场，然后经过</a:t>
            </a:r>
            <a:r>
              <a:rPr lang="en-US" altLang="zh-CN" sz="3200">
                <a:solidFill>
                  <a:schemeClr val="tx1"/>
                </a:solidFill>
                <a:latin typeface="黑体" panose="02010609060101010101" pitchFamily="49" charset="-122"/>
              </a:rPr>
              <a:t>S</a:t>
            </a:r>
            <a:r>
              <a:rPr lang="en-US" altLang="zh-CN" sz="3200" baseline="-25000">
                <a:solidFill>
                  <a:schemeClr val="tx1"/>
                </a:solidFill>
                <a:latin typeface="黑体" panose="02010609060101010101" pitchFamily="49" charset="-122"/>
              </a:rPr>
              <a:t>3</a:t>
            </a:r>
            <a:r>
              <a:rPr lang="zh-CN" altLang="en-US" sz="3200">
                <a:solidFill>
                  <a:schemeClr val="tx1"/>
                </a:solidFill>
                <a:latin typeface="黑体" panose="02010609060101010101" pitchFamily="49" charset="-122"/>
              </a:rPr>
              <a:t>沿着与磁场垂直的方向进入磁感应强度为Ｂ的匀强磁场中，最后打到照相底片Ｄ上，求： （１）求粒子进入磁场时的速率</a:t>
            </a:r>
          </a:p>
          <a:p>
            <a:pPr fontAlgn="base">
              <a:lnSpc>
                <a:spcPct val="70000"/>
              </a:lnSpc>
              <a:spcBef>
                <a:spcPct val="50000"/>
              </a:spcBef>
            </a:pPr>
            <a:r>
              <a:rPr lang="zh-CN" altLang="en-US" sz="3200">
                <a:solidFill>
                  <a:schemeClr val="tx1"/>
                </a:solidFill>
                <a:latin typeface="黑体" panose="02010609060101010101" pitchFamily="49" charset="-122"/>
              </a:rPr>
              <a:t>（２）求粒子在磁场中运动的轨道半径</a:t>
            </a:r>
          </a:p>
        </p:txBody>
      </p:sp>
      <p:pic>
        <p:nvPicPr>
          <p:cNvPr id="337923" name="Picture 3">
            <a:hlinkClick r:id="rId3" action="ppaction://hlinkfile"/>
          </p:cNvPr>
          <p:cNvPicPr>
            <a:picLocks noChangeAspect="1"/>
          </p:cNvPicPr>
          <p:nvPr/>
        </p:nvPicPr>
        <p:blipFill>
          <a:blip r:embed="rId2">
            <a:lum bright="-29999" contrast="54000"/>
          </a:blip>
          <a:srcRect r="2255" b="15262"/>
          <a:stretch>
            <a:fillRect/>
          </a:stretch>
        </p:blipFill>
        <p:spPr>
          <a:xfrm>
            <a:off x="7367270" y="3942398"/>
            <a:ext cx="3457575" cy="2814637"/>
          </a:xfrm>
          <a:prstGeom prst="rect">
            <a:avLst/>
          </a:prstGeom>
          <a:noFill/>
          <a:ln w="9525">
            <a:noFill/>
          </a:ln>
        </p:spPr>
      </p:pic>
      <p:sp>
        <p:nvSpPr>
          <p:cNvPr id="337924" name="Text Box 4"/>
          <p:cNvSpPr txBox="1"/>
          <p:nvPr/>
        </p:nvSpPr>
        <p:spPr>
          <a:xfrm>
            <a:off x="317500" y="64135"/>
            <a:ext cx="4911090" cy="645160"/>
          </a:xfrm>
          <a:prstGeom prst="rect">
            <a:avLst/>
          </a:prstGeom>
          <a:noFill/>
          <a:ln w="9525">
            <a:noFill/>
          </a:ln>
        </p:spPr>
        <p:txBody>
          <a:bodyPr wrap="square">
            <a:spAutoFit/>
          </a:bodyPr>
          <a:lstStyle/>
          <a:p>
            <a:pPr fontAlgn="base">
              <a:spcBef>
                <a:spcPct val="50000"/>
              </a:spcBef>
            </a:pPr>
            <a:r>
              <a:rPr lang="zh-CN" altLang="en-US" sz="3600">
                <a:solidFill>
                  <a:srgbClr val="FF0000"/>
                </a:solidFill>
                <a:latin typeface="Arial" pitchFamily="34" charset="0"/>
              </a:rPr>
              <a:t>（三）、质谱仪</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1" nodeType="clickEffect">
                                  <p:stCondLst>
                                    <p:cond delay="0"/>
                                  </p:stCondLst>
                                  <p:childTnLst>
                                    <p:set>
                                      <p:cBhvr>
                                        <p:cTn id="6" dur="1" fill="hold">
                                          <p:stCondLst>
                                            <p:cond delay="0"/>
                                          </p:stCondLst>
                                        </p:cTn>
                                        <p:tgtEl>
                                          <p:spTgt spid="337924"/>
                                        </p:tgtEl>
                                        <p:attrNameLst>
                                          <p:attrName>style.visibility</p:attrName>
                                        </p:attrNameLst>
                                      </p:cBhvr>
                                      <p:to>
                                        <p:strVal val="visible"/>
                                      </p:to>
                                    </p:set>
                                    <p:anim calcmode="lin" valueType="num">
                                      <p:cBhvr additive="base">
                                        <p:cTn id="7" dur="500" fill="hold"/>
                                        <p:tgtEl>
                                          <p:spTgt spid="337924"/>
                                        </p:tgtEl>
                                        <p:attrNameLst>
                                          <p:attrName>ppt_x</p:attrName>
                                        </p:attrNameLst>
                                      </p:cBhvr>
                                      <p:tavLst>
                                        <p:tav tm="0">
                                          <p:val>
                                            <p:strVal val="0-#ppt_w/2"/>
                                          </p:val>
                                        </p:tav>
                                        <p:tav tm="100000">
                                          <p:val>
                                            <p:strVal val="#ppt_x"/>
                                          </p:val>
                                        </p:tav>
                                      </p:tavLst>
                                    </p:anim>
                                    <p:anim calcmode="lin" valueType="num">
                                      <p:cBhvr additive="base">
                                        <p:cTn id="8" dur="500" fill="hold"/>
                                        <p:tgtEl>
                                          <p:spTgt spid="33792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37922"/>
                                        </p:tgtEl>
                                        <p:attrNameLst>
                                          <p:attrName>style.visibility</p:attrName>
                                        </p:attrNameLst>
                                      </p:cBhvr>
                                      <p:to>
                                        <p:strVal val="visible"/>
                                      </p:to>
                                    </p:set>
                                    <p:anim calcmode="lin" valueType="num">
                                      <p:cBhvr additive="base">
                                        <p:cTn id="14" dur="500" fill="hold"/>
                                        <p:tgtEl>
                                          <p:spTgt spid="337922"/>
                                        </p:tgtEl>
                                        <p:attrNameLst>
                                          <p:attrName>ppt_x</p:attrName>
                                        </p:attrNameLst>
                                      </p:cBhvr>
                                      <p:tavLst>
                                        <p:tav tm="0">
                                          <p:val>
                                            <p:strVal val="0-#ppt_w/2"/>
                                          </p:val>
                                        </p:tav>
                                        <p:tav tm="100000">
                                          <p:val>
                                            <p:strVal val="#ppt_x"/>
                                          </p:val>
                                        </p:tav>
                                      </p:tavLst>
                                    </p:anim>
                                    <p:anim calcmode="lin" valueType="num">
                                      <p:cBhvr additive="base">
                                        <p:cTn id="15" dur="500" fill="hold"/>
                                        <p:tgtEl>
                                          <p:spTgt spid="337922"/>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 presetClass="entr" presetSubtype="8" fill="hold" nodeType="clickEffect">
                                  <p:stCondLst>
                                    <p:cond delay="0"/>
                                  </p:stCondLst>
                                  <p:childTnLst>
                                    <p:set>
                                      <p:cBhvr>
                                        <p:cTn id="20" dur="1" fill="hold">
                                          <p:stCondLst>
                                            <p:cond delay="0"/>
                                          </p:stCondLst>
                                        </p:cTn>
                                        <p:tgtEl>
                                          <p:spTgt spid="337923"/>
                                        </p:tgtEl>
                                        <p:attrNameLst>
                                          <p:attrName>style.visibility</p:attrName>
                                        </p:attrNameLst>
                                      </p:cBhvr>
                                      <p:to>
                                        <p:strVal val="visible"/>
                                      </p:to>
                                    </p:set>
                                    <p:anim calcmode="lin" valueType="num">
                                      <p:cBhvr additive="base">
                                        <p:cTn id="21" dur="500" fill="hold"/>
                                        <p:tgtEl>
                                          <p:spTgt spid="337923"/>
                                        </p:tgtEl>
                                        <p:attrNameLst>
                                          <p:attrName>ppt_x</p:attrName>
                                        </p:attrNameLst>
                                      </p:cBhvr>
                                      <p:tavLst>
                                        <p:tav tm="0">
                                          <p:val>
                                            <p:strVal val="0-#ppt_w/2"/>
                                          </p:val>
                                        </p:tav>
                                        <p:tav tm="100000">
                                          <p:val>
                                            <p:strVal val="#ppt_x"/>
                                          </p:val>
                                        </p:tav>
                                      </p:tavLst>
                                    </p:anim>
                                    <p:anim calcmode="lin" valueType="num">
                                      <p:cBhvr additive="base">
                                        <p:cTn id="22" dur="500" fill="hold"/>
                                        <p:tgtEl>
                                          <p:spTgt spid="3379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2" grpId="0"/>
      <p:bldP spid="337924" grpId="1"/>
    </p:bldLst>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1268" name="Rectangle 11"/>
          <p:cNvSpPr/>
          <p:nvPr/>
        </p:nvSpPr>
        <p:spPr>
          <a:xfrm>
            <a:off x="1689100" y="2384425"/>
            <a:ext cx="546100" cy="661670"/>
          </a:xfrm>
          <a:prstGeom prst="rect">
            <a:avLst/>
          </a:prstGeom>
          <a:noFill/>
          <a:ln w="9525">
            <a:noFill/>
          </a:ln>
        </p:spPr>
        <p:txBody>
          <a:bodyPr wrap="none" lIns="0" tIns="0" rIns="0" bIns="0">
            <a:spAutoFit/>
          </a:bodyPr>
          <a:lstStyle/>
          <a:p>
            <a:pPr fontAlgn="base"/>
            <a:r>
              <a:rPr lang="zh-CN" altLang="en-US" sz="4300" b="0">
                <a:solidFill>
                  <a:srgbClr val="FF0000"/>
                </a:solidFill>
                <a:latin typeface="宋体" pitchFamily="2" charset="-122"/>
                <a:ea typeface="宋体" pitchFamily="2" charset="-122"/>
              </a:rPr>
              <a:t>偏</a:t>
            </a:r>
          </a:p>
        </p:txBody>
      </p:sp>
      <p:sp>
        <p:nvSpPr>
          <p:cNvPr id="11269" name="Rectangle 12"/>
          <p:cNvSpPr/>
          <p:nvPr/>
        </p:nvSpPr>
        <p:spPr>
          <a:xfrm>
            <a:off x="2236788" y="2384425"/>
            <a:ext cx="546100" cy="661670"/>
          </a:xfrm>
          <a:prstGeom prst="rect">
            <a:avLst/>
          </a:prstGeom>
          <a:noFill/>
          <a:ln w="9525">
            <a:noFill/>
          </a:ln>
        </p:spPr>
        <p:txBody>
          <a:bodyPr wrap="none" lIns="0" tIns="0" rIns="0" bIns="0">
            <a:spAutoFit/>
          </a:bodyPr>
          <a:lstStyle/>
          <a:p>
            <a:pPr fontAlgn="base"/>
            <a:r>
              <a:rPr lang="zh-CN" altLang="en-US" sz="4300" b="0">
                <a:solidFill>
                  <a:srgbClr val="FF0000"/>
                </a:solidFill>
                <a:latin typeface="宋体" pitchFamily="2" charset="-122"/>
                <a:ea typeface="宋体" pitchFamily="2" charset="-122"/>
              </a:rPr>
              <a:t>转</a:t>
            </a:r>
          </a:p>
        </p:txBody>
      </p:sp>
      <p:sp>
        <p:nvSpPr>
          <p:cNvPr id="11270" name="Rectangle 13"/>
          <p:cNvSpPr/>
          <p:nvPr/>
        </p:nvSpPr>
        <p:spPr>
          <a:xfrm>
            <a:off x="2741613" y="2384425"/>
            <a:ext cx="546100" cy="661670"/>
          </a:xfrm>
          <a:prstGeom prst="rect">
            <a:avLst/>
          </a:prstGeom>
          <a:noFill/>
          <a:ln w="9525">
            <a:noFill/>
          </a:ln>
        </p:spPr>
        <p:txBody>
          <a:bodyPr wrap="none" lIns="0" tIns="0" rIns="0" bIns="0">
            <a:spAutoFit/>
          </a:bodyPr>
          <a:lstStyle/>
          <a:p>
            <a:pPr fontAlgn="base"/>
            <a:r>
              <a:rPr lang="zh-CN" altLang="en-US" sz="4300" b="0">
                <a:solidFill>
                  <a:srgbClr val="FFFFFF"/>
                </a:solidFill>
                <a:latin typeface="宋体" pitchFamily="2" charset="-122"/>
                <a:ea typeface="宋体" pitchFamily="2" charset="-122"/>
              </a:rPr>
              <a:t>：</a:t>
            </a:r>
            <a:endParaRPr lang="zh-CN" altLang="en-US" sz="3200">
              <a:solidFill>
                <a:srgbClr val="000000"/>
              </a:solidFill>
              <a:latin typeface="Tahoma" panose="020b0604030504040204" pitchFamily="34" charset="0"/>
              <a:ea typeface="华文行楷" panose="02010800040101010101" pitchFamily="2" charset="-122"/>
            </a:endParaRPr>
          </a:p>
        </p:txBody>
      </p:sp>
      <p:sp>
        <p:nvSpPr>
          <p:cNvPr id="342031" name="Text Box 15">
            <a:hlinkClick r:id="rId2" action="ppaction://program"/>
          </p:cNvPr>
          <p:cNvSpPr txBox="1"/>
          <p:nvPr/>
        </p:nvSpPr>
        <p:spPr>
          <a:xfrm>
            <a:off x="399415" y="4481195"/>
            <a:ext cx="11608435" cy="1770380"/>
          </a:xfrm>
          <a:prstGeom prst="rect">
            <a:avLst/>
          </a:prstGeom>
          <a:noFill/>
          <a:ln w="57150">
            <a:noFill/>
          </a:ln>
        </p:spPr>
        <p:txBody>
          <a:bodyPr wrap="square">
            <a:spAutoFit/>
          </a:bodyPr>
          <a:lstStyle/>
          <a:p>
            <a:pPr fontAlgn="base">
              <a:lnSpc>
                <a:spcPct val="130000"/>
              </a:lnSpc>
              <a:spcBef>
                <a:spcPct val="0"/>
              </a:spcBef>
            </a:pPr>
            <a:r>
              <a:rPr lang="en-US" altLang="zh-CN" sz="2800">
                <a:solidFill>
                  <a:schemeClr val="tx1"/>
                </a:solidFill>
                <a:latin typeface="黑体" panose="02010609060101010101" pitchFamily="49" charset="-122"/>
              </a:rPr>
              <a:t>    </a:t>
            </a:r>
            <a:r>
              <a:rPr lang="zh-CN" altLang="en-US" sz="2800">
                <a:solidFill>
                  <a:schemeClr val="tx1"/>
                </a:solidFill>
                <a:latin typeface="黑体" panose="02010609060101010101" pitchFamily="49" charset="-122"/>
              </a:rPr>
              <a:t>质谱仪最初是由汤姆生的学生阿斯顿设计的，他用质谱仪发现了氖</a:t>
            </a:r>
            <a:r>
              <a:rPr lang="en-US" altLang="zh-CN" sz="2800">
                <a:solidFill>
                  <a:schemeClr val="tx1"/>
                </a:solidFill>
                <a:latin typeface="黑体" panose="02010609060101010101" pitchFamily="49" charset="-122"/>
              </a:rPr>
              <a:t>20</a:t>
            </a:r>
            <a:r>
              <a:rPr lang="zh-CN" altLang="en-US" sz="2800">
                <a:solidFill>
                  <a:schemeClr val="tx1"/>
                </a:solidFill>
                <a:latin typeface="黑体" panose="02010609060101010101" pitchFamily="49" charset="-122"/>
              </a:rPr>
              <a:t>和氖</a:t>
            </a:r>
            <a:r>
              <a:rPr lang="en-US" altLang="zh-CN" sz="2800">
                <a:solidFill>
                  <a:schemeClr val="tx1"/>
                </a:solidFill>
                <a:latin typeface="黑体" panose="02010609060101010101" pitchFamily="49" charset="-122"/>
              </a:rPr>
              <a:t>22</a:t>
            </a:r>
            <a:r>
              <a:rPr lang="zh-CN" altLang="en-US" sz="2800">
                <a:solidFill>
                  <a:schemeClr val="tx1"/>
                </a:solidFill>
                <a:latin typeface="黑体" panose="02010609060101010101" pitchFamily="49" charset="-122"/>
              </a:rPr>
              <a:t>，证实了同位素的存在。现在质谱仪已经是一种十分精密的仪器，是测量带电粒子的</a:t>
            </a:r>
            <a:r>
              <a:rPr lang="zh-CN" altLang="en-US" sz="2800" u="sng">
                <a:solidFill>
                  <a:schemeClr val="tx1"/>
                </a:solidFill>
                <a:latin typeface="黑体" panose="02010609060101010101" pitchFamily="49" charset="-122"/>
              </a:rPr>
              <a:t>质量</a:t>
            </a:r>
            <a:r>
              <a:rPr lang="zh-CN" altLang="en-US" sz="2800">
                <a:solidFill>
                  <a:schemeClr val="tx1"/>
                </a:solidFill>
                <a:latin typeface="黑体" panose="02010609060101010101" pitchFamily="49" charset="-122"/>
              </a:rPr>
              <a:t>和</a:t>
            </a:r>
            <a:r>
              <a:rPr lang="zh-CN" altLang="en-US" sz="2800" u="sng">
                <a:solidFill>
                  <a:schemeClr val="tx1"/>
                </a:solidFill>
                <a:latin typeface="黑体" panose="02010609060101010101" pitchFamily="49" charset="-122"/>
              </a:rPr>
              <a:t>分析同位素</a:t>
            </a:r>
            <a:r>
              <a:rPr lang="zh-CN" altLang="en-US" sz="2800">
                <a:solidFill>
                  <a:schemeClr val="tx1"/>
                </a:solidFill>
                <a:latin typeface="黑体" panose="02010609060101010101" pitchFamily="49" charset="-122"/>
              </a:rPr>
              <a:t>的重要工具。</a:t>
            </a:r>
          </a:p>
        </p:txBody>
      </p:sp>
      <p:sp>
        <p:nvSpPr>
          <p:cNvPr id="11272" name="Text Box 16"/>
          <p:cNvSpPr txBox="1"/>
          <p:nvPr/>
        </p:nvSpPr>
        <p:spPr>
          <a:xfrm>
            <a:off x="510540" y="328613"/>
            <a:ext cx="5184775" cy="583565"/>
          </a:xfrm>
          <a:prstGeom prst="rect">
            <a:avLst/>
          </a:prstGeom>
          <a:noFill/>
          <a:ln w="9525">
            <a:noFill/>
          </a:ln>
        </p:spPr>
        <p:txBody>
          <a:bodyPr>
            <a:spAutoFit/>
          </a:bodyPr>
          <a:lstStyle/>
          <a:p>
            <a:pPr>
              <a:spcBef>
                <a:spcPct val="50000"/>
              </a:spcBef>
            </a:pPr>
            <a:r>
              <a:rPr lang="zh-CN" altLang="en-US" sz="3200">
                <a:solidFill>
                  <a:schemeClr val="tx1"/>
                </a:solidFill>
                <a:latin typeface="黑体" panose="02010609060101010101" pitchFamily="49" charset="-122"/>
              </a:rPr>
              <a:t>加速：</a:t>
            </a:r>
            <a:r>
              <a:rPr lang="en-US" altLang="zh-CN" sz="3200">
                <a:solidFill>
                  <a:schemeClr val="tx1"/>
                </a:solidFill>
                <a:latin typeface="黑体" panose="02010609060101010101" pitchFamily="49" charset="-122"/>
              </a:rPr>
              <a:t>qU=mv</a:t>
            </a:r>
            <a:r>
              <a:rPr lang="en-US" altLang="zh-CN" sz="3200" baseline="30000">
                <a:solidFill>
                  <a:schemeClr val="tx1"/>
                </a:solidFill>
                <a:latin typeface="黑体" panose="02010609060101010101" pitchFamily="49" charset="-122"/>
              </a:rPr>
              <a:t>2</a:t>
            </a:r>
            <a:r>
              <a:rPr lang="en-US" altLang="zh-CN" sz="3200">
                <a:solidFill>
                  <a:schemeClr val="tx1"/>
                </a:solidFill>
                <a:latin typeface="黑体" panose="02010609060101010101" pitchFamily="49" charset="-122"/>
              </a:rPr>
              <a:t>/2</a:t>
            </a:r>
          </a:p>
        </p:txBody>
      </p:sp>
      <p:sp>
        <p:nvSpPr>
          <p:cNvPr id="11273" name="AutoShape 18"/>
          <p:cNvSpPr/>
          <p:nvPr/>
        </p:nvSpPr>
        <p:spPr>
          <a:xfrm>
            <a:off x="3773488" y="551815"/>
            <a:ext cx="1008062" cy="288925"/>
          </a:xfrm>
          <a:prstGeom prst="rightArrow">
            <a:avLst>
              <a:gd name="adj1" fmla="val 50000"/>
              <a:gd name="adj2" fmla="val 87225"/>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aphicFrame>
        <p:nvGraphicFramePr>
          <p:cNvPr id="342041" name="Object 25"/>
          <p:cNvGraphicFramePr>
            <a:graphicFrameLocks noChangeAspect="1"/>
          </p:cNvGraphicFramePr>
          <p:nvPr>
            <p:ph sz="half" idx="1"/>
          </p:nvPr>
        </p:nvGraphicFramePr>
        <p:xfrm>
          <a:off x="4418330" y="1563053"/>
          <a:ext cx="2087563" cy="1073150"/>
        </p:xfrm>
        <a:graphic>
          <a:graphicData uri="http://schemas.openxmlformats.org/presentationml/2006/ole">
            <mc:AlternateContent xmlns:mc="http://schemas.openxmlformats.org/markup-compatibility/2006">
              <mc:Choice xmlns:v="urn:schemas-microsoft-com:vml" Requires="v">
                <p:oleObj spid="_x0000_s1052" r:id="rId3" progId="Equation.3">
                  <p:embed/>
                </p:oleObj>
              </mc:Choice>
              <mc:Fallback>
                <p:oleObj r:id="rId3" progId="Equation.3">
                  <p:embed/>
                  <p:pic>
                    <p:nvPicPr>
                      <p:cNvPr id="0" name="OLE substitute image"/>
                      <p:cNvPicPr/>
                      <p:nvPr/>
                    </p:nvPicPr>
                    <p:blipFill>
                      <a:blip r:embed="rId4"/>
                      <a:stretch>
                        <a:fillRect/>
                      </a:stretch>
                    </p:blipFill>
                    <p:spPr>
                      <a:xfrm>
                        <a:off x="4418330" y="1563053"/>
                        <a:ext cx="2087563" cy="1073150"/>
                      </a:xfrm>
                      <a:prstGeom prst="rect">
                        <a:avLst/>
                      </a:prstGeom>
                      <a:noFill/>
                      <a:ln w="38100">
                        <a:miter/>
                      </a:ln>
                    </p:spPr>
                  </p:pic>
                </p:oleObj>
              </mc:Fallback>
            </mc:AlternateContent>
          </a:graphicData>
        </a:graphic>
      </p:graphicFrame>
      <p:graphicFrame>
        <p:nvGraphicFramePr>
          <p:cNvPr id="342035" name="Object 19"/>
          <p:cNvGraphicFramePr>
            <a:graphicFrameLocks noChangeAspect="1"/>
          </p:cNvGraphicFramePr>
          <p:nvPr>
            <p:ph sz="quarter" idx="2"/>
          </p:nvPr>
        </p:nvGraphicFramePr>
        <p:xfrm>
          <a:off x="5167630" y="139700"/>
          <a:ext cx="1511300" cy="962025"/>
        </p:xfrm>
        <a:graphic>
          <a:graphicData uri="http://schemas.openxmlformats.org/presentationml/2006/ole">
            <mc:AlternateContent xmlns:mc="http://schemas.openxmlformats.org/markup-compatibility/2006">
              <mc:Choice xmlns:v="urn:schemas-microsoft-com:vml" Requires="v">
                <p:oleObj spid="_x0000_s1053" r:id="rId5" progId="Equation.3">
                  <p:embed/>
                </p:oleObj>
              </mc:Choice>
              <mc:Fallback>
                <p:oleObj r:id="rId5" progId="Equation.3">
                  <p:embed/>
                  <p:pic>
                    <p:nvPicPr>
                      <p:cNvPr id="0" name="OLE substitute image"/>
                      <p:cNvPicPr/>
                      <p:nvPr/>
                    </p:nvPicPr>
                    <p:blipFill>
                      <a:blip r:embed="rId6"/>
                      <a:stretch>
                        <a:fillRect/>
                      </a:stretch>
                    </p:blipFill>
                    <p:spPr>
                      <a:xfrm>
                        <a:off x="5167630" y="139700"/>
                        <a:ext cx="1511300" cy="962025"/>
                      </a:xfrm>
                      <a:prstGeom prst="rect">
                        <a:avLst/>
                      </a:prstGeom>
                      <a:noFill/>
                      <a:ln w="38100">
                        <a:miter/>
                      </a:ln>
                    </p:spPr>
                  </p:pic>
                </p:oleObj>
              </mc:Fallback>
            </mc:AlternateContent>
          </a:graphicData>
        </a:graphic>
      </p:graphicFrame>
      <p:sp>
        <p:nvSpPr>
          <p:cNvPr id="342038" name="Text Box 22"/>
          <p:cNvSpPr txBox="1"/>
          <p:nvPr/>
        </p:nvSpPr>
        <p:spPr>
          <a:xfrm>
            <a:off x="601663" y="1484630"/>
            <a:ext cx="3816350" cy="583565"/>
          </a:xfrm>
          <a:prstGeom prst="rect">
            <a:avLst/>
          </a:prstGeom>
          <a:noFill/>
          <a:ln w="9525">
            <a:noFill/>
          </a:ln>
        </p:spPr>
        <p:txBody>
          <a:bodyPr>
            <a:spAutoFit/>
          </a:bodyPr>
          <a:lstStyle/>
          <a:p>
            <a:pPr>
              <a:spcBef>
                <a:spcPct val="50000"/>
              </a:spcBef>
            </a:pPr>
            <a:r>
              <a:rPr lang="zh-CN" altLang="en-US" sz="3200">
                <a:solidFill>
                  <a:schemeClr val="tx1"/>
                </a:solidFill>
                <a:latin typeface="黑体" panose="02010609060101010101" pitchFamily="49" charset="-122"/>
              </a:rPr>
              <a:t>又</a:t>
            </a:r>
            <a:r>
              <a:rPr lang="en-US" altLang="zh-CN" sz="3200">
                <a:solidFill>
                  <a:schemeClr val="tx1"/>
                </a:solidFill>
                <a:latin typeface="黑体" panose="02010609060101010101" pitchFamily="49" charset="-122"/>
              </a:rPr>
              <a:t>R=mv/qB</a:t>
            </a:r>
          </a:p>
        </p:txBody>
      </p:sp>
      <p:sp>
        <p:nvSpPr>
          <p:cNvPr id="342040" name="AutoShape 24"/>
          <p:cNvSpPr/>
          <p:nvPr/>
        </p:nvSpPr>
        <p:spPr>
          <a:xfrm>
            <a:off x="2992120" y="1711008"/>
            <a:ext cx="1008063" cy="288925"/>
          </a:xfrm>
          <a:prstGeom prst="rightArrow">
            <a:avLst>
              <a:gd name="adj1" fmla="val 50000"/>
              <a:gd name="adj2" fmla="val 87225"/>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sp>
        <p:nvSpPr>
          <p:cNvPr id="342044" name="Text Box 28"/>
          <p:cNvSpPr txBox="1"/>
          <p:nvPr/>
        </p:nvSpPr>
        <p:spPr>
          <a:xfrm>
            <a:off x="636270" y="3097530"/>
            <a:ext cx="11475085" cy="1383665"/>
          </a:xfrm>
          <a:prstGeom prst="rect">
            <a:avLst/>
          </a:prstGeom>
          <a:noFill/>
          <a:ln w="9525">
            <a:noFill/>
          </a:ln>
        </p:spPr>
        <p:txBody>
          <a:bodyPr wrap="square">
            <a:spAutoFit/>
          </a:bodyPr>
          <a:lstStyle/>
          <a:p>
            <a:pPr fontAlgn="auto">
              <a:lnSpc>
                <a:spcPct val="150000"/>
              </a:lnSpc>
              <a:spcBef>
                <a:spcPct val="0"/>
              </a:spcBef>
            </a:pPr>
            <a:r>
              <a:rPr lang="en-US" altLang="zh-CN" sz="2800">
                <a:solidFill>
                  <a:srgbClr val="000000"/>
                </a:solidFill>
                <a:latin typeface="黑体" panose="02010609060101010101" pitchFamily="49" charset="-122"/>
              </a:rPr>
              <a:t>    </a:t>
            </a:r>
            <a:r>
              <a:rPr lang="zh-CN" altLang="en-US" sz="2800">
                <a:solidFill>
                  <a:srgbClr val="000000"/>
                </a:solidFill>
                <a:latin typeface="黑体" panose="02010609060101010101" pitchFamily="49" charset="-122"/>
              </a:rPr>
              <a:t>可见，此仪器可以用来测定带电粒子的荷质比</a:t>
            </a:r>
            <a:r>
              <a:rPr lang="en-US" altLang="zh-CN" sz="2800">
                <a:solidFill>
                  <a:srgbClr val="000000"/>
                </a:solidFill>
                <a:latin typeface="黑体" panose="02010609060101010101" pitchFamily="49" charset="-122"/>
              </a:rPr>
              <a:t>,</a:t>
            </a:r>
            <a:r>
              <a:rPr lang="zh-CN" altLang="en-US" sz="2800">
                <a:solidFill>
                  <a:srgbClr val="000000"/>
                </a:solidFill>
                <a:latin typeface="黑体" panose="02010609060101010101" pitchFamily="49" charset="-122"/>
              </a:rPr>
              <a:t>也可以在已知电量的情况下测定粒子质量，这样的仪器叫</a:t>
            </a:r>
            <a:r>
              <a:rPr lang="zh-CN" altLang="en-US" sz="2800" b="1">
                <a:solidFill>
                  <a:srgbClr val="FF0000"/>
                </a:solidFill>
                <a:latin typeface="黑体" panose="02010609060101010101" pitchFamily="49" charset="-122"/>
              </a:rPr>
              <a:t>质谱仪。</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42035"/>
                                        </p:tgtEl>
                                        <p:attrNameLst>
                                          <p:attrName>style.visibility</p:attrName>
                                        </p:attrNameLst>
                                      </p:cBhvr>
                                      <p:to>
                                        <p:strVal val="visible"/>
                                      </p:to>
                                    </p:set>
                                    <p:anim calcmode="lin" valueType="num">
                                      <p:cBhvr additive="base">
                                        <p:cTn id="7" dur="500" fill="hold"/>
                                        <p:tgtEl>
                                          <p:spTgt spid="342035"/>
                                        </p:tgtEl>
                                        <p:attrNameLst>
                                          <p:attrName>ppt_x</p:attrName>
                                        </p:attrNameLst>
                                      </p:cBhvr>
                                      <p:tavLst>
                                        <p:tav tm="0">
                                          <p:val>
                                            <p:strVal val="#ppt_x"/>
                                          </p:val>
                                        </p:tav>
                                        <p:tav tm="100000">
                                          <p:val>
                                            <p:strVal val="#ppt_x"/>
                                          </p:val>
                                        </p:tav>
                                      </p:tavLst>
                                    </p:anim>
                                    <p:anim calcmode="lin" valueType="num">
                                      <p:cBhvr additive="base">
                                        <p:cTn id="8" dur="500" fill="hold"/>
                                        <p:tgtEl>
                                          <p:spTgt spid="34203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342038"/>
                                        </p:tgtEl>
                                        <p:attrNameLst>
                                          <p:attrName>style.visibility</p:attrName>
                                        </p:attrNameLst>
                                      </p:cBhvr>
                                      <p:to>
                                        <p:strVal val="visible"/>
                                      </p:to>
                                    </p:set>
                                    <p:anim calcmode="lin" valueType="num">
                                      <p:cBhvr additive="base">
                                        <p:cTn id="14" dur="500" fill="hold"/>
                                        <p:tgtEl>
                                          <p:spTgt spid="342038"/>
                                        </p:tgtEl>
                                        <p:attrNameLst>
                                          <p:attrName>ppt_x</p:attrName>
                                        </p:attrNameLst>
                                      </p:cBhvr>
                                      <p:tavLst>
                                        <p:tav tm="0">
                                          <p:val>
                                            <p:strVal val="#ppt_x"/>
                                          </p:val>
                                        </p:tav>
                                        <p:tav tm="100000">
                                          <p:val>
                                            <p:strVal val="#ppt_x"/>
                                          </p:val>
                                        </p:tav>
                                      </p:tavLst>
                                    </p:anim>
                                    <p:anim calcmode="lin" valueType="num">
                                      <p:cBhvr additive="base">
                                        <p:cTn id="15" dur="500" fill="hold"/>
                                        <p:tgtEl>
                                          <p:spTgt spid="342038"/>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 presetClass="entr" presetSubtype="4" fill="hold" grpId="2" nodeType="clickEffect">
                                  <p:stCondLst>
                                    <p:cond delay="0"/>
                                  </p:stCondLst>
                                  <p:childTnLst>
                                    <p:set>
                                      <p:cBhvr>
                                        <p:cTn id="20" dur="1" fill="hold">
                                          <p:stCondLst>
                                            <p:cond delay="0"/>
                                          </p:stCondLst>
                                        </p:cTn>
                                        <p:tgtEl>
                                          <p:spTgt spid="342040"/>
                                        </p:tgtEl>
                                        <p:attrNameLst>
                                          <p:attrName>style.visibility</p:attrName>
                                        </p:attrNameLst>
                                      </p:cBhvr>
                                      <p:to>
                                        <p:strVal val="visible"/>
                                      </p:to>
                                    </p:set>
                                    <p:anim calcmode="lin" valueType="num">
                                      <p:cBhvr additive="base">
                                        <p:cTn id="21" dur="500" fill="hold"/>
                                        <p:tgtEl>
                                          <p:spTgt spid="342040"/>
                                        </p:tgtEl>
                                        <p:attrNameLst>
                                          <p:attrName>ppt_x</p:attrName>
                                        </p:attrNameLst>
                                      </p:cBhvr>
                                      <p:tavLst>
                                        <p:tav tm="0">
                                          <p:val>
                                            <p:strVal val="#ppt_x"/>
                                          </p:val>
                                        </p:tav>
                                        <p:tav tm="100000">
                                          <p:val>
                                            <p:strVal val="#ppt_x"/>
                                          </p:val>
                                        </p:tav>
                                      </p:tavLst>
                                    </p:anim>
                                    <p:anim calcmode="lin" valueType="num">
                                      <p:cBhvr additive="base">
                                        <p:cTn id="22" dur="500" fill="hold"/>
                                        <p:tgtEl>
                                          <p:spTgt spid="342040"/>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2" presetClass="entr" presetSubtype="4" fill="hold" nodeType="clickEffect">
                                  <p:stCondLst>
                                    <p:cond delay="0"/>
                                  </p:stCondLst>
                                  <p:childTnLst>
                                    <p:set>
                                      <p:cBhvr>
                                        <p:cTn id="27" dur="1" fill="hold">
                                          <p:stCondLst>
                                            <p:cond delay="0"/>
                                          </p:stCondLst>
                                        </p:cTn>
                                        <p:tgtEl>
                                          <p:spTgt spid="342041"/>
                                        </p:tgtEl>
                                        <p:attrNameLst>
                                          <p:attrName>style.visibility</p:attrName>
                                        </p:attrNameLst>
                                      </p:cBhvr>
                                      <p:to>
                                        <p:strVal val="visible"/>
                                      </p:to>
                                    </p:set>
                                    <p:anim calcmode="lin" valueType="num">
                                      <p:cBhvr additive="base">
                                        <p:cTn id="28" dur="500" fill="hold"/>
                                        <p:tgtEl>
                                          <p:spTgt spid="342041"/>
                                        </p:tgtEl>
                                        <p:attrNameLst>
                                          <p:attrName>ppt_x</p:attrName>
                                        </p:attrNameLst>
                                      </p:cBhvr>
                                      <p:tavLst>
                                        <p:tav tm="0">
                                          <p:val>
                                            <p:strVal val="#ppt_x"/>
                                          </p:val>
                                        </p:tav>
                                        <p:tav tm="100000">
                                          <p:val>
                                            <p:strVal val="#ppt_x"/>
                                          </p:val>
                                        </p:tav>
                                      </p:tavLst>
                                    </p:anim>
                                    <p:anim calcmode="lin" valueType="num">
                                      <p:cBhvr additive="base">
                                        <p:cTn id="29" dur="500" fill="hold"/>
                                        <p:tgtEl>
                                          <p:spTgt spid="342041"/>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indefinite"/>
                            </p:stCondLst>
                          </p:cTn>
                        </p:par>
                        <p:par>
                          <p:cTn id="32" fill="hold" nodeType="afterGroup">
                            <p:stCondLst>
                              <p:cond delay="0"/>
                            </p:stCondLst>
                            <p:childTnLst>
                              <p:par>
                                <p:cTn id="33" presetID="2" presetClass="entr" presetSubtype="4" fill="hold" grpId="3" nodeType="clickEffect">
                                  <p:stCondLst>
                                    <p:cond delay="0"/>
                                  </p:stCondLst>
                                  <p:childTnLst>
                                    <p:set>
                                      <p:cBhvr>
                                        <p:cTn id="34" dur="1" fill="hold">
                                          <p:stCondLst>
                                            <p:cond delay="0"/>
                                          </p:stCondLst>
                                        </p:cTn>
                                        <p:tgtEl>
                                          <p:spTgt spid="342044"/>
                                        </p:tgtEl>
                                        <p:attrNameLst>
                                          <p:attrName>style.visibility</p:attrName>
                                        </p:attrNameLst>
                                      </p:cBhvr>
                                      <p:to>
                                        <p:strVal val="visible"/>
                                      </p:to>
                                    </p:set>
                                    <p:anim calcmode="lin" valueType="num">
                                      <p:cBhvr additive="base">
                                        <p:cTn id="35" dur="500" fill="hold"/>
                                        <p:tgtEl>
                                          <p:spTgt spid="342044"/>
                                        </p:tgtEl>
                                        <p:attrNameLst>
                                          <p:attrName>ppt_x</p:attrName>
                                        </p:attrNameLst>
                                      </p:cBhvr>
                                      <p:tavLst>
                                        <p:tav tm="0">
                                          <p:val>
                                            <p:strVal val="#ppt_x"/>
                                          </p:val>
                                        </p:tav>
                                        <p:tav tm="100000">
                                          <p:val>
                                            <p:strVal val="#ppt_x"/>
                                          </p:val>
                                        </p:tav>
                                      </p:tavLst>
                                    </p:anim>
                                    <p:anim calcmode="lin" valueType="num">
                                      <p:cBhvr additive="base">
                                        <p:cTn id="36" dur="500" fill="hold"/>
                                        <p:tgtEl>
                                          <p:spTgt spid="34204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indefinite"/>
                            </p:stCondLst>
                          </p:cTn>
                        </p:par>
                        <p:par>
                          <p:cTn id="39" fill="hold" nodeType="after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42031"/>
                                        </p:tgtEl>
                                        <p:attrNameLst>
                                          <p:attrName>style.visibility</p:attrName>
                                        </p:attrNameLst>
                                      </p:cBhvr>
                                      <p:to>
                                        <p:strVal val="visible"/>
                                      </p:to>
                                    </p:set>
                                    <p:anim calcmode="lin" valueType="num">
                                      <p:cBhvr additive="base">
                                        <p:cTn id="42" dur="500" fill="hold"/>
                                        <p:tgtEl>
                                          <p:spTgt spid="342031"/>
                                        </p:tgtEl>
                                        <p:attrNameLst>
                                          <p:attrName>ppt_x</p:attrName>
                                        </p:attrNameLst>
                                      </p:cBhvr>
                                      <p:tavLst>
                                        <p:tav tm="0">
                                          <p:val>
                                            <p:strVal val="#ppt_x"/>
                                          </p:val>
                                        </p:tav>
                                        <p:tav tm="100000">
                                          <p:val>
                                            <p:strVal val="#ppt_x"/>
                                          </p:val>
                                        </p:tav>
                                      </p:tavLst>
                                    </p:anim>
                                    <p:anim calcmode="lin" valueType="num">
                                      <p:cBhvr additive="base">
                                        <p:cTn id="43" dur="500" fill="hold"/>
                                        <p:tgtEl>
                                          <p:spTgt spid="3420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31" grpId="0"/>
      <p:bldP spid="342038" grpId="1"/>
      <p:bldP spid="342040" grpId="2"/>
      <p:bldP spid="342044" grpId="3"/>
    </p:bldLst>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12291" name="Group 2"/>
          <p:cNvGrpSpPr/>
          <p:nvPr/>
        </p:nvGrpSpPr>
        <p:grpSpPr>
          <a:xfrm>
            <a:off x="7535863" y="3429000"/>
            <a:ext cx="2362200" cy="2458050"/>
            <a:chOff x="2018" y="640"/>
            <a:chExt cx="1996" cy="2248"/>
          </a:xfrm>
        </p:grpSpPr>
        <p:sp>
          <p:nvSpPr>
            <p:cNvPr id="12298" name="Arc 3"/>
            <p:cNvSpPr/>
            <p:nvPr/>
          </p:nvSpPr>
          <p:spPr>
            <a:xfrm rot="-5400000">
              <a:off x="2818" y="666"/>
              <a:ext cx="588" cy="1152"/>
            </a:xfrm>
            <a:custGeom>
              <a:gdLst>
                <a:gd name="txL" fmla="*/ 0 w 22023"/>
                <a:gd name="txT" fmla="*/ 0 h 43200"/>
                <a:gd name="txR" fmla="*/ 22023 w 22023"/>
                <a:gd name="txB" fmla="*/ 43200 h 43200"/>
              </a:gdLst>
              <a:cxnLst>
                <a:cxn ang="0">
                  <a:pos x="11" y="0"/>
                </a:cxn>
                <a:cxn ang="0">
                  <a:pos x="0" y="1152"/>
                </a:cxn>
                <a:cxn ang="0">
                  <a:pos x="11" y="576"/>
                </a:cxn>
              </a:cxnLst>
              <a:rect l="txL" t="txT" r="txR" b="txB"/>
              <a:pathLst>
                <a:path w="22023" h="43200" fill="none">
                  <a:moveTo>
                    <a:pt x="422" y="0"/>
                  </a:moveTo>
                  <a:cubicBezTo>
                    <a:pt x="12352" y="0"/>
                    <a:pt x="22023" y="9670"/>
                    <a:pt x="22023" y="21600"/>
                  </a:cubicBezTo>
                  <a:cubicBezTo>
                    <a:pt x="22023" y="33529"/>
                    <a:pt x="12352" y="43200"/>
                    <a:pt x="423" y="43200"/>
                  </a:cubicBezTo>
                  <a:cubicBezTo>
                    <a:pt x="281" y="43200"/>
                    <a:pt x="140" y="43198"/>
                    <a:pt x="0" y="43195"/>
                  </a:cubicBezTo>
                </a:path>
                <a:path w="22023" h="43200" stroke="0">
                  <a:moveTo>
                    <a:pt x="422" y="0"/>
                  </a:moveTo>
                  <a:cubicBezTo>
                    <a:pt x="12352" y="0"/>
                    <a:pt x="22023" y="9670"/>
                    <a:pt x="22023" y="21600"/>
                  </a:cubicBezTo>
                  <a:cubicBezTo>
                    <a:pt x="22023" y="33529"/>
                    <a:pt x="12352" y="43200"/>
                    <a:pt x="423" y="43200"/>
                  </a:cubicBezTo>
                  <a:cubicBezTo>
                    <a:pt x="281" y="43200"/>
                    <a:pt x="140" y="43198"/>
                    <a:pt x="0" y="43195"/>
                  </a:cubicBezTo>
                  <a:lnTo>
                    <a:pt x="423" y="21600"/>
                  </a:lnTo>
                  <a:close/>
                </a:path>
              </a:pathLst>
            </a:custGeom>
            <a:noFill/>
            <a:ln w="38100" cap="flat" cmpd="sng">
              <a:solidFill>
                <a:srgbClr val="FFFF66"/>
              </a:solidFill>
              <a:prstDash val="solid"/>
              <a:round/>
              <a:headEnd type="none" w="med" len="med"/>
              <a:tailEnd type="triangle" w="med" len="med"/>
            </a:ln>
          </p:spPr>
          <p:txBody>
            <a:bodyPr/>
            <a:lstStyle/>
            <a:p>
              <a:endParaRPr lang="zh-CN" altLang="en-US">
                <a:latin typeface="黑体" panose="02010609060101010101" pitchFamily="49" charset="-122"/>
              </a:endParaRPr>
            </a:p>
          </p:txBody>
        </p:sp>
        <p:sp>
          <p:nvSpPr>
            <p:cNvPr id="12299" name="Rectangle 4"/>
            <p:cNvSpPr/>
            <p:nvPr/>
          </p:nvSpPr>
          <p:spPr>
            <a:xfrm>
              <a:off x="2177" y="709"/>
              <a:ext cx="1837" cy="816"/>
            </a:xfrm>
            <a:prstGeom prst="rect">
              <a:avLst/>
            </a:prstGeom>
            <a:noFill/>
            <a:ln w="38100"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pSp>
          <p:nvGrpSpPr>
            <p:cNvPr id="12300" name="Group 5"/>
            <p:cNvGrpSpPr/>
            <p:nvPr/>
          </p:nvGrpSpPr>
          <p:grpSpPr>
            <a:xfrm>
              <a:off x="2313" y="640"/>
              <a:ext cx="1520" cy="600"/>
              <a:chOff x="1655" y="3090"/>
              <a:chExt cx="1520" cy="600"/>
            </a:xfrm>
          </p:grpSpPr>
          <p:sp>
            <p:nvSpPr>
              <p:cNvPr id="12336" name="Text Box 6"/>
              <p:cNvSpPr txBox="1"/>
              <p:nvPr/>
            </p:nvSpPr>
            <p:spPr>
              <a:xfrm>
                <a:off x="1655" y="3090"/>
                <a:ext cx="225" cy="590"/>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7" name="Text Box 7"/>
              <p:cNvSpPr txBox="1"/>
              <p:nvPr/>
            </p:nvSpPr>
            <p:spPr>
              <a:xfrm>
                <a:off x="1972" y="3094"/>
                <a:ext cx="226" cy="590"/>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8" name="Text Box 8"/>
              <p:cNvSpPr txBox="1"/>
              <p:nvPr/>
            </p:nvSpPr>
            <p:spPr>
              <a:xfrm>
                <a:off x="2950" y="3090"/>
                <a:ext cx="225" cy="593"/>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9" name="Text Box 9"/>
              <p:cNvSpPr txBox="1"/>
              <p:nvPr/>
            </p:nvSpPr>
            <p:spPr>
              <a:xfrm>
                <a:off x="2609" y="3094"/>
                <a:ext cx="225" cy="593"/>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40" name="Text Box 10"/>
              <p:cNvSpPr txBox="1"/>
              <p:nvPr/>
            </p:nvSpPr>
            <p:spPr>
              <a:xfrm>
                <a:off x="2291" y="3094"/>
                <a:ext cx="227" cy="596"/>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grpSp>
        <p:grpSp>
          <p:nvGrpSpPr>
            <p:cNvPr id="12301" name="Group 11"/>
            <p:cNvGrpSpPr/>
            <p:nvPr/>
          </p:nvGrpSpPr>
          <p:grpSpPr>
            <a:xfrm>
              <a:off x="2313" y="890"/>
              <a:ext cx="1520" cy="600"/>
              <a:chOff x="1655" y="3090"/>
              <a:chExt cx="1520" cy="600"/>
            </a:xfrm>
          </p:grpSpPr>
          <p:sp>
            <p:nvSpPr>
              <p:cNvPr id="12331" name="Text Box 12"/>
              <p:cNvSpPr txBox="1"/>
              <p:nvPr/>
            </p:nvSpPr>
            <p:spPr>
              <a:xfrm>
                <a:off x="1655" y="3090"/>
                <a:ext cx="225" cy="590"/>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2" name="Text Box 13"/>
              <p:cNvSpPr txBox="1"/>
              <p:nvPr/>
            </p:nvSpPr>
            <p:spPr>
              <a:xfrm>
                <a:off x="1972" y="3094"/>
                <a:ext cx="226" cy="590"/>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3" name="Text Box 14"/>
              <p:cNvSpPr txBox="1"/>
              <p:nvPr/>
            </p:nvSpPr>
            <p:spPr>
              <a:xfrm>
                <a:off x="2950" y="3090"/>
                <a:ext cx="225" cy="593"/>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4" name="Text Box 15"/>
              <p:cNvSpPr txBox="1"/>
              <p:nvPr/>
            </p:nvSpPr>
            <p:spPr>
              <a:xfrm>
                <a:off x="2609" y="3094"/>
                <a:ext cx="225" cy="593"/>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5" name="Text Box 16"/>
              <p:cNvSpPr txBox="1"/>
              <p:nvPr/>
            </p:nvSpPr>
            <p:spPr>
              <a:xfrm>
                <a:off x="2291" y="3094"/>
                <a:ext cx="227" cy="596"/>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grpSp>
        <p:grpSp>
          <p:nvGrpSpPr>
            <p:cNvPr id="12302" name="Group 17"/>
            <p:cNvGrpSpPr/>
            <p:nvPr/>
          </p:nvGrpSpPr>
          <p:grpSpPr>
            <a:xfrm>
              <a:off x="2313" y="1139"/>
              <a:ext cx="1520" cy="600"/>
              <a:chOff x="1655" y="3089"/>
              <a:chExt cx="1520" cy="600"/>
            </a:xfrm>
          </p:grpSpPr>
          <p:sp>
            <p:nvSpPr>
              <p:cNvPr id="12326" name="Text Box 18"/>
              <p:cNvSpPr txBox="1"/>
              <p:nvPr/>
            </p:nvSpPr>
            <p:spPr>
              <a:xfrm>
                <a:off x="1655" y="3091"/>
                <a:ext cx="225" cy="590"/>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27" name="Text Box 19"/>
              <p:cNvSpPr txBox="1"/>
              <p:nvPr/>
            </p:nvSpPr>
            <p:spPr>
              <a:xfrm>
                <a:off x="1972" y="3094"/>
                <a:ext cx="226" cy="591"/>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28" name="Text Box 20"/>
              <p:cNvSpPr txBox="1"/>
              <p:nvPr/>
            </p:nvSpPr>
            <p:spPr>
              <a:xfrm>
                <a:off x="2950" y="3089"/>
                <a:ext cx="225" cy="595"/>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29" name="Text Box 21"/>
              <p:cNvSpPr txBox="1"/>
              <p:nvPr/>
            </p:nvSpPr>
            <p:spPr>
              <a:xfrm>
                <a:off x="2609" y="3092"/>
                <a:ext cx="225" cy="595"/>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sp>
            <p:nvSpPr>
              <p:cNvPr id="12330" name="Text Box 22"/>
              <p:cNvSpPr txBox="1"/>
              <p:nvPr/>
            </p:nvSpPr>
            <p:spPr>
              <a:xfrm>
                <a:off x="2291" y="3092"/>
                <a:ext cx="227" cy="597"/>
              </a:xfrm>
              <a:prstGeom prst="rect">
                <a:avLst/>
              </a:prstGeom>
              <a:noFill/>
              <a:ln w="38100">
                <a:noFill/>
              </a:ln>
            </p:spPr>
            <p:txBody>
              <a:bodyPr>
                <a:spAutoFit/>
              </a:bodyPr>
              <a:lstStyle/>
              <a:p>
                <a:pPr fontAlgn="base">
                  <a:spcBef>
                    <a:spcPct val="50000"/>
                  </a:spcBef>
                </a:pPr>
                <a:r>
                  <a:rPr lang="en-US" altLang="zh-CN" sz="3600" b="0">
                    <a:solidFill>
                      <a:schemeClr val="tx1"/>
                    </a:solidFill>
                    <a:latin typeface="Arial" pitchFamily="34" charset="0"/>
                    <a:ea typeface="宋体" pitchFamily="2" charset="-122"/>
                  </a:rPr>
                  <a:t>·</a:t>
                </a:r>
              </a:p>
            </p:txBody>
          </p:sp>
        </p:grpSp>
        <p:sp>
          <p:nvSpPr>
            <p:cNvPr id="12303" name="Rectangle 23"/>
            <p:cNvSpPr/>
            <p:nvPr/>
          </p:nvSpPr>
          <p:spPr>
            <a:xfrm>
              <a:off x="2585" y="1684"/>
              <a:ext cx="227" cy="68"/>
            </a:xfrm>
            <a:prstGeom prst="rect">
              <a:avLst/>
            </a:prstGeom>
            <a:noFill/>
            <a:ln w="38100"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sp>
          <p:nvSpPr>
            <p:cNvPr id="12304" name="Rectangle 24"/>
            <p:cNvSpPr/>
            <p:nvPr/>
          </p:nvSpPr>
          <p:spPr>
            <a:xfrm>
              <a:off x="2268" y="1684"/>
              <a:ext cx="227" cy="68"/>
            </a:xfrm>
            <a:prstGeom prst="rect">
              <a:avLst/>
            </a:prstGeom>
            <a:noFill/>
            <a:ln w="38100"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sp>
          <p:nvSpPr>
            <p:cNvPr id="12305" name="Line 25"/>
            <p:cNvSpPr/>
            <p:nvPr/>
          </p:nvSpPr>
          <p:spPr>
            <a:xfrm flipH="1">
              <a:off x="2540" y="1502"/>
              <a:ext cx="0" cy="1066"/>
            </a:xfrm>
            <a:prstGeom prst="line">
              <a:avLst/>
            </a:prstGeom>
            <a:ln w="38100" cap="flat" cmpd="sng">
              <a:solidFill>
                <a:srgbClr val="FF0000"/>
              </a:solidFill>
              <a:prstDash val="solid"/>
              <a:headEnd type="triangle" w="med" len="med"/>
              <a:tailEnd type="none" w="med" len="med"/>
            </a:ln>
          </p:spPr>
          <p:txBody>
            <a:bodyPr/>
            <a:lstStyle/>
            <a:p/>
          </p:txBody>
        </p:sp>
        <p:sp>
          <p:nvSpPr>
            <p:cNvPr id="12306" name="Rectangle 26"/>
            <p:cNvSpPr/>
            <p:nvPr/>
          </p:nvSpPr>
          <p:spPr>
            <a:xfrm>
              <a:off x="2358" y="2455"/>
              <a:ext cx="363" cy="272"/>
            </a:xfrm>
            <a:prstGeom prst="rect">
              <a:avLst/>
            </a:prstGeom>
            <a:noFill/>
            <a:ln w="38100"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sp>
          <p:nvSpPr>
            <p:cNvPr id="12307" name="Freeform 27"/>
            <p:cNvSpPr/>
            <p:nvPr/>
          </p:nvSpPr>
          <p:spPr>
            <a:xfrm>
              <a:off x="2321" y="2564"/>
              <a:ext cx="423" cy="163"/>
            </a:xfrm>
            <a:custGeom>
              <a:gdLst>
                <a:gd name="txL" fmla="*/ 0 w 423"/>
                <a:gd name="txT" fmla="*/ 0 h 163"/>
                <a:gd name="txR" fmla="*/ 423 w 423"/>
                <a:gd name="txB" fmla="*/ 163 h 163"/>
              </a:gdLst>
              <a:cxnLst>
                <a:cxn ang="0">
                  <a:pos x="393" y="140"/>
                </a:cxn>
                <a:cxn ang="0">
                  <a:pos x="30" y="140"/>
                </a:cxn>
                <a:cxn ang="0">
                  <a:pos x="211" y="4"/>
                </a:cxn>
                <a:cxn ang="0">
                  <a:pos x="393" y="140"/>
                </a:cxn>
              </a:cxnLst>
              <a:rect l="txL" t="txT" r="txR" b="txB"/>
              <a:pathLst>
                <a:path w="422" h="163">
                  <a:moveTo>
                    <a:pt x="393" y="140"/>
                  </a:moveTo>
                  <a:cubicBezTo>
                    <a:pt x="363" y="163"/>
                    <a:pt x="60" y="163"/>
                    <a:pt x="30" y="140"/>
                  </a:cubicBezTo>
                  <a:cubicBezTo>
                    <a:pt x="0" y="117"/>
                    <a:pt x="147" y="8"/>
                    <a:pt x="211" y="4"/>
                  </a:cubicBezTo>
                  <a:cubicBezTo>
                    <a:pt x="275" y="0"/>
                    <a:pt x="423" y="117"/>
                    <a:pt x="393" y="140"/>
                  </a:cubicBezTo>
                  <a:close/>
                </a:path>
              </a:pathLst>
            </a:custGeom>
            <a:solidFill>
              <a:schemeClr val="accent1"/>
            </a:solidFill>
            <a:ln w="3810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12308" name="Oval 28"/>
            <p:cNvSpPr/>
            <p:nvPr/>
          </p:nvSpPr>
          <p:spPr>
            <a:xfrm>
              <a:off x="2495" y="2251"/>
              <a:ext cx="90" cy="90"/>
            </a:xfrm>
            <a:prstGeom prst="ellipse">
              <a:avLst/>
            </a:prstGeom>
            <a:gradFill rotWithShape="1">
              <a:gsLst>
                <a:gs pos="0">
                  <a:srgbClr val="FF3300"/>
                </a:gs>
                <a:gs pos="100000">
                  <a:srgbClr val="761800"/>
                </a:gs>
              </a:gsLst>
              <a:path path="rect">
                <a:fillToRect r="100000" b="100000"/>
              </a:path>
            </a:gradFill>
            <a:ln w="38100" cap="flat" cmpd="sng">
              <a:solidFill>
                <a:schemeClr val="tx1"/>
              </a:solidFill>
              <a:prstDash val="solid"/>
              <a:headEnd type="none" w="med" len="med"/>
              <a:tailEnd type="none" w="med" len="med"/>
            </a:ln>
          </p:spPr>
          <p:txBody>
            <a:bodyPr wrap="none" anchor="ctr"/>
            <a:lstStyle/>
            <a:p>
              <a:endParaRPr lang="zh-CN" altLang="en-US">
                <a:latin typeface="黑体" panose="02010609060101010101" pitchFamily="49" charset="-122"/>
              </a:endParaRPr>
            </a:p>
          </p:txBody>
        </p:sp>
        <p:sp>
          <p:nvSpPr>
            <p:cNvPr id="12309" name="Line 29"/>
            <p:cNvSpPr/>
            <p:nvPr/>
          </p:nvSpPr>
          <p:spPr>
            <a:xfrm rot="5400000">
              <a:off x="2745" y="1686"/>
              <a:ext cx="1" cy="132"/>
            </a:xfrm>
            <a:prstGeom prst="line">
              <a:avLst/>
            </a:prstGeom>
            <a:ln w="38100" cap="flat" cmpd="sng">
              <a:solidFill>
                <a:schemeClr val="tx1"/>
              </a:solidFill>
              <a:prstDash val="solid"/>
              <a:headEnd type="none" w="med" len="med"/>
              <a:tailEnd type="none" w="med" len="med"/>
            </a:ln>
          </p:spPr>
          <p:txBody>
            <a:bodyPr/>
            <a:lstStyle/>
            <a:p/>
          </p:txBody>
        </p:sp>
        <p:sp>
          <p:nvSpPr>
            <p:cNvPr id="12310" name="Line 30"/>
            <p:cNvSpPr/>
            <p:nvPr/>
          </p:nvSpPr>
          <p:spPr>
            <a:xfrm rot="5400000">
              <a:off x="2740" y="2366"/>
              <a:ext cx="1" cy="131"/>
            </a:xfrm>
            <a:prstGeom prst="line">
              <a:avLst/>
            </a:prstGeom>
            <a:ln w="38100" cap="flat" cmpd="sng">
              <a:solidFill>
                <a:schemeClr val="tx1"/>
              </a:solidFill>
              <a:prstDash val="solid"/>
              <a:headEnd type="none" w="med" len="med"/>
              <a:tailEnd type="none" w="med" len="med"/>
            </a:ln>
          </p:spPr>
          <p:txBody>
            <a:bodyPr/>
            <a:lstStyle/>
            <a:p/>
          </p:txBody>
        </p:sp>
        <p:sp>
          <p:nvSpPr>
            <p:cNvPr id="12311" name="Line 31"/>
            <p:cNvSpPr/>
            <p:nvPr/>
          </p:nvSpPr>
          <p:spPr>
            <a:xfrm rot="5400000">
              <a:off x="2659" y="2347"/>
              <a:ext cx="169" cy="0"/>
            </a:xfrm>
            <a:prstGeom prst="line">
              <a:avLst/>
            </a:prstGeom>
            <a:ln w="38100" cap="flat" cmpd="sng">
              <a:solidFill>
                <a:schemeClr val="tx1"/>
              </a:solidFill>
              <a:prstDash val="solid"/>
              <a:headEnd type="none" w="med" len="med"/>
              <a:tailEnd type="arrow" w="med" len="med"/>
            </a:ln>
          </p:spPr>
          <p:txBody>
            <a:bodyPr/>
            <a:lstStyle/>
            <a:p/>
          </p:txBody>
        </p:sp>
        <p:sp>
          <p:nvSpPr>
            <p:cNvPr id="12312" name="Line 32"/>
            <p:cNvSpPr/>
            <p:nvPr/>
          </p:nvSpPr>
          <p:spPr>
            <a:xfrm rot="5400000" flipH="1">
              <a:off x="2661" y="1837"/>
              <a:ext cx="171" cy="0"/>
            </a:xfrm>
            <a:prstGeom prst="line">
              <a:avLst/>
            </a:prstGeom>
            <a:ln w="38100" cap="flat" cmpd="sng">
              <a:solidFill>
                <a:schemeClr val="tx1"/>
              </a:solidFill>
              <a:prstDash val="solid"/>
              <a:headEnd type="none" w="med" len="med"/>
              <a:tailEnd type="arrow" w="med" len="med"/>
            </a:ln>
          </p:spPr>
          <p:txBody>
            <a:bodyPr/>
            <a:lstStyle/>
            <a:p/>
          </p:txBody>
        </p:sp>
        <p:sp>
          <p:nvSpPr>
            <p:cNvPr id="12313" name="Text Box 33"/>
            <p:cNvSpPr txBox="1"/>
            <p:nvPr/>
          </p:nvSpPr>
          <p:spPr>
            <a:xfrm>
              <a:off x="2608" y="1957"/>
              <a:ext cx="295"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U</a:t>
              </a:r>
            </a:p>
          </p:txBody>
        </p:sp>
        <p:sp>
          <p:nvSpPr>
            <p:cNvPr id="12314" name="Text Box 34"/>
            <p:cNvSpPr txBox="1"/>
            <p:nvPr/>
          </p:nvSpPr>
          <p:spPr>
            <a:xfrm>
              <a:off x="2290" y="2160"/>
              <a:ext cx="227"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q</a:t>
              </a:r>
            </a:p>
          </p:txBody>
        </p:sp>
        <p:sp>
          <p:nvSpPr>
            <p:cNvPr id="12315" name="Text Box 35"/>
            <p:cNvSpPr txBox="1"/>
            <p:nvPr/>
          </p:nvSpPr>
          <p:spPr>
            <a:xfrm>
              <a:off x="2109" y="2523"/>
              <a:ext cx="340"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S</a:t>
              </a:r>
            </a:p>
          </p:txBody>
        </p:sp>
        <p:sp>
          <p:nvSpPr>
            <p:cNvPr id="12316" name="Text Box 36"/>
            <p:cNvSpPr txBox="1"/>
            <p:nvPr/>
          </p:nvSpPr>
          <p:spPr>
            <a:xfrm>
              <a:off x="2144" y="2510"/>
              <a:ext cx="262" cy="365"/>
            </a:xfrm>
            <a:prstGeom prst="rect">
              <a:avLst/>
            </a:prstGeom>
            <a:noFill/>
            <a:ln w="38100">
              <a:noFill/>
            </a:ln>
          </p:spPr>
          <p:txBody>
            <a:bodyPr wrap="none">
              <a:spAutoFit/>
            </a:bodyPr>
            <a:lstStyle/>
            <a:p>
              <a:pPr fontAlgn="base"/>
              <a:endParaRPr lang="zh-CN" altLang="zh-CN" sz="2000" b="0">
                <a:solidFill>
                  <a:schemeClr val="tx1"/>
                </a:solidFill>
                <a:latin typeface="Arial" pitchFamily="34" charset="0"/>
                <a:ea typeface="宋体" pitchFamily="2" charset="-122"/>
              </a:endParaRPr>
            </a:p>
          </p:txBody>
        </p:sp>
        <p:sp>
          <p:nvSpPr>
            <p:cNvPr id="12317" name="Text Box 37"/>
            <p:cNvSpPr txBox="1"/>
            <p:nvPr/>
          </p:nvSpPr>
          <p:spPr>
            <a:xfrm>
              <a:off x="2018" y="1571"/>
              <a:ext cx="339" cy="641"/>
            </a:xfrm>
            <a:prstGeom prst="rect">
              <a:avLst/>
            </a:prstGeom>
            <a:noFill/>
            <a:ln w="38100">
              <a:noFill/>
            </a:ln>
          </p:spPr>
          <p:txBody>
            <a:bodyPr>
              <a:spAutoFit/>
            </a:bodyPr>
            <a:lstStyle/>
            <a:p>
              <a:pPr fontAlgn="base"/>
              <a:r>
                <a:rPr lang="en-US" altLang="zh-CN" sz="2400">
                  <a:solidFill>
                    <a:schemeClr val="tx1"/>
                  </a:solidFill>
                  <a:latin typeface="Arial" pitchFamily="34" charset="0"/>
                  <a:ea typeface="宋体" pitchFamily="2" charset="-122"/>
                </a:rPr>
                <a:t>S</a:t>
              </a:r>
              <a:r>
                <a:rPr lang="en-US" altLang="zh-CN" sz="2400" baseline="-25000">
                  <a:solidFill>
                    <a:schemeClr val="tx1"/>
                  </a:solidFill>
                  <a:latin typeface="Arial" pitchFamily="34" charset="0"/>
                  <a:ea typeface="宋体" pitchFamily="2" charset="-122"/>
                </a:rPr>
                <a:t>1</a:t>
              </a:r>
            </a:p>
          </p:txBody>
        </p:sp>
        <p:sp>
          <p:nvSpPr>
            <p:cNvPr id="12318" name="Line 38"/>
            <p:cNvSpPr/>
            <p:nvPr/>
          </p:nvSpPr>
          <p:spPr>
            <a:xfrm rot="10800000">
              <a:off x="2539" y="1582"/>
              <a:ext cx="364" cy="11"/>
            </a:xfrm>
            <a:prstGeom prst="line">
              <a:avLst/>
            </a:prstGeom>
            <a:ln w="38100" cap="flat" cmpd="sng">
              <a:solidFill>
                <a:schemeClr val="tx1"/>
              </a:solidFill>
              <a:prstDash val="solid"/>
              <a:headEnd type="none" w="med" len="med"/>
              <a:tailEnd type="arrow" w="med" len="med"/>
            </a:ln>
          </p:spPr>
          <p:txBody>
            <a:bodyPr/>
            <a:lstStyle/>
            <a:p/>
          </p:txBody>
        </p:sp>
        <p:grpSp>
          <p:nvGrpSpPr>
            <p:cNvPr id="12319" name="Group 39"/>
            <p:cNvGrpSpPr/>
            <p:nvPr/>
          </p:nvGrpSpPr>
          <p:grpSpPr>
            <a:xfrm rot="5400000">
              <a:off x="3028" y="1015"/>
              <a:ext cx="159" cy="1132"/>
              <a:chOff x="2788" y="1865"/>
              <a:chExt cx="137" cy="680"/>
            </a:xfrm>
          </p:grpSpPr>
          <p:sp>
            <p:nvSpPr>
              <p:cNvPr id="12323" name="Line 40"/>
              <p:cNvSpPr/>
              <p:nvPr/>
            </p:nvSpPr>
            <p:spPr>
              <a:xfrm rot="5400000">
                <a:off x="2858" y="1799"/>
                <a:ext cx="1" cy="132"/>
              </a:xfrm>
              <a:prstGeom prst="line">
                <a:avLst/>
              </a:prstGeom>
              <a:ln w="38100" cap="flat" cmpd="sng">
                <a:solidFill>
                  <a:schemeClr val="tx1"/>
                </a:solidFill>
                <a:prstDash val="solid"/>
                <a:headEnd type="none" w="med" len="med"/>
                <a:tailEnd type="none" w="med" len="med"/>
              </a:ln>
            </p:spPr>
            <p:txBody>
              <a:bodyPr/>
              <a:lstStyle/>
              <a:p/>
            </p:txBody>
          </p:sp>
          <p:sp>
            <p:nvSpPr>
              <p:cNvPr id="12324" name="Line 41"/>
              <p:cNvSpPr/>
              <p:nvPr/>
            </p:nvSpPr>
            <p:spPr>
              <a:xfrm rot="5400000">
                <a:off x="2853" y="2479"/>
                <a:ext cx="1" cy="131"/>
              </a:xfrm>
              <a:prstGeom prst="line">
                <a:avLst/>
              </a:prstGeom>
              <a:ln w="38100" cap="flat" cmpd="sng">
                <a:solidFill>
                  <a:schemeClr val="tx1"/>
                </a:solidFill>
                <a:prstDash val="solid"/>
                <a:headEnd type="none" w="med" len="med"/>
                <a:tailEnd type="none" w="med" len="med"/>
              </a:ln>
            </p:spPr>
            <p:txBody>
              <a:bodyPr/>
              <a:lstStyle/>
              <a:p/>
            </p:txBody>
          </p:sp>
          <p:sp>
            <p:nvSpPr>
              <p:cNvPr id="12325" name="Line 42"/>
              <p:cNvSpPr/>
              <p:nvPr/>
            </p:nvSpPr>
            <p:spPr>
              <a:xfrm rot="5400000" flipH="1">
                <a:off x="2774" y="1950"/>
                <a:ext cx="171" cy="0"/>
              </a:xfrm>
              <a:prstGeom prst="line">
                <a:avLst/>
              </a:prstGeom>
              <a:ln w="38100" cap="flat" cmpd="sng">
                <a:solidFill>
                  <a:schemeClr val="tx1"/>
                </a:solidFill>
                <a:prstDash val="solid"/>
                <a:headEnd type="none" w="med" len="med"/>
                <a:tailEnd type="arrow" w="med" len="med"/>
              </a:ln>
            </p:spPr>
            <p:txBody>
              <a:bodyPr/>
              <a:lstStyle/>
              <a:p/>
            </p:txBody>
          </p:sp>
        </p:grpSp>
        <p:sp>
          <p:nvSpPr>
            <p:cNvPr id="12320" name="Text Box 43"/>
            <p:cNvSpPr txBox="1"/>
            <p:nvPr/>
          </p:nvSpPr>
          <p:spPr>
            <a:xfrm>
              <a:off x="3084" y="1458"/>
              <a:ext cx="385"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x</a:t>
              </a:r>
            </a:p>
          </p:txBody>
        </p:sp>
        <p:sp>
          <p:nvSpPr>
            <p:cNvPr id="12321" name="Text Box 44"/>
            <p:cNvSpPr txBox="1"/>
            <p:nvPr/>
          </p:nvSpPr>
          <p:spPr>
            <a:xfrm>
              <a:off x="3650" y="1503"/>
              <a:ext cx="317"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P</a:t>
              </a:r>
            </a:p>
          </p:txBody>
        </p:sp>
        <p:sp>
          <p:nvSpPr>
            <p:cNvPr id="12322" name="Text Box 45"/>
            <p:cNvSpPr txBox="1"/>
            <p:nvPr/>
          </p:nvSpPr>
          <p:spPr>
            <a:xfrm>
              <a:off x="3447" y="777"/>
              <a:ext cx="567" cy="365"/>
            </a:xfrm>
            <a:prstGeom prst="rect">
              <a:avLst/>
            </a:prstGeom>
            <a:noFill/>
            <a:ln w="38100">
              <a:noFill/>
            </a:ln>
          </p:spPr>
          <p:txBody>
            <a:bodyPr>
              <a:spAutoFit/>
            </a:bodyPr>
            <a:lstStyle/>
            <a:p>
              <a:pPr fontAlgn="base">
                <a:spcBef>
                  <a:spcPct val="50000"/>
                </a:spcBef>
              </a:pPr>
              <a:r>
                <a:rPr lang="en-US" altLang="zh-CN" sz="2000" b="0">
                  <a:solidFill>
                    <a:schemeClr val="tx1"/>
                  </a:solidFill>
                  <a:latin typeface="Arial" pitchFamily="34" charset="0"/>
                  <a:ea typeface="宋体" pitchFamily="2" charset="-122"/>
                </a:rPr>
                <a:t>B</a:t>
              </a:r>
            </a:p>
          </p:txBody>
        </p:sp>
      </p:grpSp>
      <p:sp>
        <p:nvSpPr>
          <p:cNvPr id="338990" name="Text Box 46"/>
          <p:cNvSpPr txBox="1">
            <a:spLocks noChangeArrowheads="1"/>
          </p:cNvSpPr>
          <p:nvPr/>
        </p:nvSpPr>
        <p:spPr bwMode="auto">
          <a:xfrm>
            <a:off x="327660" y="310515"/>
            <a:ext cx="11752580" cy="1814830"/>
          </a:xfrm>
          <a:prstGeom prst="rect">
            <a:avLst/>
          </a:prstGeom>
          <a:noFill/>
          <a:ln w="9525">
            <a:noFill/>
            <a:miter lim="800000"/>
          </a:ln>
          <a:effectLst/>
        </p:spPr>
        <p:txBody>
          <a:bodyPr wrap="square">
            <a:spAutoFit/>
          </a:bodyPr>
          <a:lstStyle/>
          <a:p>
            <a:pPr marR="0" defTabSz="914400" fontAlgn="base">
              <a:spcBef>
                <a:spcPct val="50000"/>
              </a:spcBef>
              <a:buClrTx/>
              <a:buSzTx/>
              <a:buFontTx/>
              <a:defRPr/>
            </a:pPr>
            <a:r>
              <a:rPr kumimoji="0" lang="en-US" altLang="zh-CN" sz="2800" kern="1200" cap="none" spc="0" normalizeH="0" baseline="0" noProof="0" smtClean="0">
                <a:solidFill>
                  <a:schemeClr val="tx1"/>
                </a:solidFill>
                <a:latin typeface="Arial" pitchFamily="34" charset="0"/>
                <a:ea typeface="黑体" panose="02010609060101010101" pitchFamily="49" charset="-122"/>
                <a:cs typeface="+mn-cs"/>
              </a:rPr>
              <a:t> </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例：质谱仪是一种测定带电粒子质量和分析同位素的重要工具，它的构造原理如图，离子源</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S</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产生的各种不同正离子束</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速度可看作为零</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，经加速电场加速后垂直进入有界匀强磁场，到达记录它的照相底片</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P</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上，设离子在</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P</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上的位置到入口处</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S</a:t>
            </a:r>
            <a:r>
              <a:rPr kumimoji="0" lang="en-US" altLang="zh-CN" sz="2800" kern="1200" cap="none" spc="0" normalizeH="0" baseline="-2500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1</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的距离为</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x</a:t>
            </a:r>
            <a:r>
              <a:rPr kumimoji="0" lang="zh-CN" altLang="en-US"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，可以判断</a:t>
            </a:r>
            <a:r>
              <a:rPr kumimoji="0" lang="en-US" altLang="zh-CN" sz="28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              )</a:t>
            </a:r>
          </a:p>
        </p:txBody>
      </p:sp>
      <p:sp>
        <p:nvSpPr>
          <p:cNvPr id="338991" name="Text Box 47"/>
          <p:cNvSpPr txBox="1">
            <a:spLocks noChangeArrowheads="1"/>
          </p:cNvSpPr>
          <p:nvPr/>
        </p:nvSpPr>
        <p:spPr bwMode="auto">
          <a:xfrm>
            <a:off x="1524000" y="2276475"/>
            <a:ext cx="7010400" cy="2122805"/>
          </a:xfrm>
          <a:prstGeom prst="rect">
            <a:avLst/>
          </a:prstGeom>
          <a:noFill/>
          <a:ln w="9525">
            <a:noFill/>
            <a:miter lim="800000"/>
          </a:ln>
          <a:effectLst/>
        </p:spPr>
        <p:txBody>
          <a:bodyPr>
            <a:spAutoFit/>
          </a:bodyPr>
          <a:lstStyle/>
          <a:p>
            <a:pPr marR="0" defTabSz="914400" fontAlgn="base">
              <a:spcBef>
                <a:spcPct val="50000"/>
              </a:spcBef>
              <a:buClrTx/>
              <a:buSzTx/>
              <a:buFontTx/>
              <a:defRPr/>
            </a:pP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A</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、若离子束是同位素，则</a:t>
            </a: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x</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越大，离子质量越大</a:t>
            </a:r>
          </a:p>
          <a:p>
            <a:pPr marR="0" defTabSz="914400" fontAlgn="base">
              <a:spcBef>
                <a:spcPct val="50000"/>
              </a:spcBef>
              <a:buClrTx/>
              <a:buSzTx/>
              <a:buFontTx/>
              <a:defRPr/>
            </a:pP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B</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、若离子束是同位素，则</a:t>
            </a: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x</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越大，离子质量越小</a:t>
            </a:r>
          </a:p>
          <a:p>
            <a:pPr marR="0" defTabSz="914400" fontAlgn="base">
              <a:spcBef>
                <a:spcPct val="50000"/>
              </a:spcBef>
              <a:buClrTx/>
              <a:buSzTx/>
              <a:buFontTx/>
              <a:defRPr/>
            </a:pP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C</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、只要</a:t>
            </a: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x</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相同，则离子质量一定相同</a:t>
            </a:r>
          </a:p>
          <a:p>
            <a:pPr marR="0" defTabSz="914400" fontAlgn="base">
              <a:spcBef>
                <a:spcPct val="50000"/>
              </a:spcBef>
              <a:buClrTx/>
              <a:buSzTx/>
              <a:buFontTx/>
              <a:defRPr/>
            </a:pP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D</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、只要</a:t>
            </a:r>
            <a:r>
              <a:rPr kumimoji="0" lang="en-US" altLang="zh-CN"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x</a:t>
            </a:r>
            <a:r>
              <a:rPr kumimoji="0" lang="zh-CN" altLang="en-US" sz="2400" kern="1200" cap="none" spc="0" normalizeH="0" baseline="0" noProof="0" smtClean="0">
                <a:solidFill>
                  <a:schemeClr val="tx1"/>
                </a:solidFill>
                <a:effectLst>
                  <a:outerShdw blurRad="38100" dist="38100" dir="2700000" algn="tl">
                    <a:srgbClr val="C0C0C0"/>
                  </a:outerShdw>
                </a:effectLst>
                <a:latin typeface="Arial" pitchFamily="34" charset="0"/>
                <a:ea typeface="黑体" panose="02010609060101010101" pitchFamily="49" charset="-122"/>
                <a:cs typeface="+mn-cs"/>
              </a:rPr>
              <a:t>相同，则离子的荷质比一定相同</a:t>
            </a:r>
          </a:p>
        </p:txBody>
      </p:sp>
      <p:sp>
        <p:nvSpPr>
          <p:cNvPr id="338992" name="Text Box 48"/>
          <p:cNvSpPr txBox="1"/>
          <p:nvPr/>
        </p:nvSpPr>
        <p:spPr>
          <a:xfrm>
            <a:off x="8183563" y="1773238"/>
            <a:ext cx="1008062" cy="521970"/>
          </a:xfrm>
          <a:prstGeom prst="rect">
            <a:avLst/>
          </a:prstGeom>
          <a:noFill/>
          <a:ln w="9525">
            <a:noFill/>
          </a:ln>
        </p:spPr>
        <p:txBody>
          <a:bodyPr>
            <a:spAutoFit/>
          </a:bodyPr>
          <a:lstStyle/>
          <a:p>
            <a:pPr fontAlgn="base">
              <a:spcBef>
                <a:spcPct val="50000"/>
              </a:spcBef>
            </a:pPr>
            <a:r>
              <a:rPr lang="en-US" altLang="zh-CN" sz="2800">
                <a:solidFill>
                  <a:srgbClr val="FF00FF"/>
                </a:solidFill>
                <a:latin typeface="Arial" pitchFamily="34" charset="0"/>
                <a:ea typeface="宋体" pitchFamily="2" charset="-122"/>
              </a:rPr>
              <a:t>AD</a:t>
            </a:r>
          </a:p>
        </p:txBody>
      </p:sp>
      <p:grpSp>
        <p:nvGrpSpPr>
          <p:cNvPr id="7" name="Group 49"/>
          <p:cNvGrpSpPr/>
          <p:nvPr/>
        </p:nvGrpSpPr>
        <p:grpSpPr>
          <a:xfrm>
            <a:off x="2566988" y="4581525"/>
            <a:ext cx="3241675" cy="1511300"/>
            <a:chOff x="864" y="2832"/>
            <a:chExt cx="2256" cy="1104"/>
          </a:xfrm>
        </p:grpSpPr>
        <p:sp>
          <p:nvSpPr>
            <p:cNvPr id="12297" name="Rectangle 50"/>
            <p:cNvSpPr/>
            <p:nvPr/>
          </p:nvSpPr>
          <p:spPr>
            <a:xfrm>
              <a:off x="864" y="2832"/>
              <a:ext cx="2256" cy="1104"/>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lstStyle/>
            <a:p>
              <a:endParaRPr lang="zh-CN" altLang="en-US">
                <a:latin typeface="黑体" panose="02010609060101010101" pitchFamily="49" charset="-122"/>
              </a:endParaRPr>
            </a:p>
          </p:txBody>
        </p:sp>
        <p:graphicFrame>
          <p:nvGraphicFramePr>
            <p:cNvPr id="12290" name="Object 51"/>
            <p:cNvGraphicFramePr>
              <a:graphicFrameLocks noChangeAspect="1"/>
            </p:cNvGraphicFramePr>
            <p:nvPr/>
          </p:nvGraphicFramePr>
          <p:xfrm>
            <a:off x="960" y="2976"/>
            <a:ext cx="2005" cy="868"/>
          </p:xfrm>
          <a:graphic>
            <a:graphicData uri="http://schemas.openxmlformats.org/presentationml/2006/ole">
              <mc:AlternateContent xmlns:mc="http://schemas.openxmlformats.org/markup-compatibility/2006">
                <mc:Choice xmlns:v="urn:schemas-microsoft-com:vml" Requires="v">
                  <p:oleObj spid="_x0000_s1054" r:id="rId2" progId="Equation.3">
                    <p:embed/>
                  </p:oleObj>
                </mc:Choice>
                <mc:Fallback>
                  <p:oleObj r:id="rId2" progId="Equation.3">
                    <p:embed/>
                    <p:pic>
                      <p:nvPicPr>
                        <p:cNvPr id="0" name="OLE substitute image"/>
                        <p:cNvPicPr/>
                        <p:nvPr/>
                      </p:nvPicPr>
                      <p:blipFill>
                        <a:blip r:embed="rId3"/>
                        <a:stretch>
                          <a:fillRect/>
                        </a:stretch>
                      </p:blipFill>
                      <p:spPr>
                        <a:xfrm>
                          <a:off x="960" y="2976"/>
                          <a:ext cx="2005" cy="868"/>
                        </a:xfrm>
                        <a:prstGeom prst="rect">
                          <a:avLst/>
                        </a:prstGeom>
                        <a:noFill/>
                        <a:ln w="38100">
                          <a:noFill/>
                          <a:miter/>
                        </a:ln>
                      </p:spPr>
                    </p:pic>
                  </p:oleObj>
                </mc:Fallback>
              </mc:AlternateContent>
            </a:graphicData>
          </a:graphic>
        </p:graphicFrame>
      </p:grpSp>
      <p:sp>
        <p:nvSpPr>
          <p:cNvPr id="12296" name="Freeform 54"/>
          <p:cNvSpPr/>
          <p:nvPr/>
        </p:nvSpPr>
        <p:spPr>
          <a:xfrm>
            <a:off x="8112125" y="3717925"/>
            <a:ext cx="1439863" cy="719138"/>
          </a:xfrm>
          <a:custGeom>
            <a:gdLst>
              <a:gd name="txL" fmla="*/ 0 w 907"/>
              <a:gd name="txT" fmla="*/ 0 h 424"/>
              <a:gd name="txR" fmla="*/ 907 w 907"/>
              <a:gd name="txB" fmla="*/ 424 h 424"/>
            </a:gdLst>
            <a:cxnLst>
              <a:cxn ang="0">
                <a:pos x="0" y="424"/>
              </a:cxn>
              <a:cxn ang="0">
                <a:pos x="45" y="288"/>
              </a:cxn>
              <a:cxn ang="0">
                <a:pos x="136" y="152"/>
              </a:cxn>
              <a:cxn ang="0">
                <a:pos x="272" y="61"/>
              </a:cxn>
              <a:cxn ang="0">
                <a:pos x="454" y="15"/>
              </a:cxn>
              <a:cxn ang="0">
                <a:pos x="544" y="15"/>
              </a:cxn>
              <a:cxn ang="0">
                <a:pos x="726" y="106"/>
              </a:cxn>
              <a:cxn ang="0">
                <a:pos x="862" y="288"/>
              </a:cxn>
              <a:cxn ang="0">
                <a:pos x="907" y="378"/>
              </a:cxn>
            </a:cxnLst>
            <a:rect l="txL" t="txT" r="txR" b="txB"/>
            <a:pathLst>
              <a:path w="906" h="423">
                <a:moveTo>
                  <a:pt x="0" y="424"/>
                </a:moveTo>
                <a:cubicBezTo>
                  <a:pt x="11" y="378"/>
                  <a:pt x="22" y="333"/>
                  <a:pt x="45" y="288"/>
                </a:cubicBezTo>
                <a:cubicBezTo>
                  <a:pt x="68" y="243"/>
                  <a:pt x="98" y="190"/>
                  <a:pt x="136" y="152"/>
                </a:cubicBezTo>
                <a:cubicBezTo>
                  <a:pt x="174" y="114"/>
                  <a:pt x="219" y="84"/>
                  <a:pt x="272" y="61"/>
                </a:cubicBezTo>
                <a:cubicBezTo>
                  <a:pt x="325" y="38"/>
                  <a:pt x="409" y="23"/>
                  <a:pt x="454" y="15"/>
                </a:cubicBezTo>
                <a:cubicBezTo>
                  <a:pt x="499" y="7"/>
                  <a:pt x="499" y="0"/>
                  <a:pt x="544" y="15"/>
                </a:cubicBezTo>
                <a:cubicBezTo>
                  <a:pt x="589" y="30"/>
                  <a:pt x="673" y="61"/>
                  <a:pt x="726" y="106"/>
                </a:cubicBezTo>
                <a:cubicBezTo>
                  <a:pt x="779" y="151"/>
                  <a:pt x="832" y="243"/>
                  <a:pt x="862" y="288"/>
                </a:cubicBezTo>
                <a:cubicBezTo>
                  <a:pt x="892" y="333"/>
                  <a:pt x="900" y="363"/>
                  <a:pt x="907" y="378"/>
                </a:cubicBezTo>
              </a:path>
            </a:pathLst>
          </a:custGeom>
          <a:noFill/>
          <a:ln w="3810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389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92" grpId="0"/>
    </p:bldLst>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43044" name="Rectangle 4"/>
          <p:cNvSpPr/>
          <p:nvPr/>
        </p:nvSpPr>
        <p:spPr>
          <a:xfrm>
            <a:off x="464185" y="388620"/>
            <a:ext cx="11262995" cy="953135"/>
          </a:xfrm>
          <a:prstGeom prst="rect">
            <a:avLst/>
          </a:prstGeom>
          <a:noFill/>
          <a:ln w="9525">
            <a:noFill/>
          </a:ln>
        </p:spPr>
        <p:txBody>
          <a:bodyPr wrap="square">
            <a:spAutoFit/>
          </a:bodyPr>
          <a:lstStyle/>
          <a:p>
            <a:pPr algn="just" eaLnBrk="0" fontAlgn="base" hangingPunct="0"/>
            <a:r>
              <a:rPr lang="zh-CN" altLang="en-US" sz="2800">
                <a:solidFill>
                  <a:srgbClr val="000000"/>
                </a:solidFill>
                <a:latin typeface="黑体" panose="02010609060101010101" pitchFamily="49" charset="-122"/>
              </a:rPr>
              <a:t>以下的两种装置都可以用来测定带电粒子的荷质比</a:t>
            </a:r>
            <a:r>
              <a:rPr lang="en-US" altLang="zh-CN" sz="2800">
                <a:solidFill>
                  <a:srgbClr val="000000"/>
                </a:solidFill>
                <a:latin typeface="黑体" panose="02010609060101010101" pitchFamily="49" charset="-122"/>
              </a:rPr>
              <a:t>.</a:t>
            </a:r>
            <a:r>
              <a:rPr lang="zh-CN" altLang="en-US" sz="2800">
                <a:solidFill>
                  <a:srgbClr val="000000"/>
                </a:solidFill>
                <a:latin typeface="黑体" panose="02010609060101010101" pitchFamily="49" charset="-122"/>
              </a:rPr>
              <a:t>也可以在已知电量的情况下测定粒子质量。</a:t>
            </a:r>
            <a:endParaRPr lang="zh-CN" altLang="en-US" sz="2800">
              <a:solidFill>
                <a:schemeClr val="tx1"/>
              </a:solidFill>
              <a:latin typeface="黑体" panose="02010609060101010101" pitchFamily="49" charset="-122"/>
            </a:endParaRPr>
          </a:p>
        </p:txBody>
      </p:sp>
      <p:sp>
        <p:nvSpPr>
          <p:cNvPr id="343045" name="Rectangle 5"/>
          <p:cNvSpPr/>
          <p:nvPr/>
        </p:nvSpPr>
        <p:spPr>
          <a:xfrm>
            <a:off x="1064895" y="2108200"/>
            <a:ext cx="10570845" cy="953135"/>
          </a:xfrm>
          <a:prstGeom prst="rect">
            <a:avLst/>
          </a:prstGeom>
          <a:noFill/>
          <a:ln w="9525">
            <a:noFill/>
          </a:ln>
        </p:spPr>
        <p:txBody>
          <a:bodyPr wrap="square">
            <a:spAutoFit/>
          </a:bodyPr>
          <a:lstStyle/>
          <a:p>
            <a:pPr eaLnBrk="0" fontAlgn="base" hangingPunct="0"/>
            <a:r>
              <a:rPr lang="en-US" altLang="zh-CN" sz="2800">
                <a:solidFill>
                  <a:srgbClr val="000000"/>
                </a:solidFill>
                <a:latin typeface="黑体" panose="02010609060101010101" pitchFamily="49" charset="-122"/>
              </a:rPr>
              <a:t>⑴</a:t>
            </a:r>
            <a:r>
              <a:rPr lang="zh-CN" altLang="en-US" sz="2800">
                <a:solidFill>
                  <a:srgbClr val="000000"/>
                </a:solidFill>
                <a:latin typeface="黑体" panose="02010609060101010101" pitchFamily="49" charset="-122"/>
              </a:rPr>
              <a:t>带电粒子质量</a:t>
            </a:r>
            <a:r>
              <a:rPr lang="en-US" altLang="zh-CN" sz="2800">
                <a:solidFill>
                  <a:srgbClr val="000000"/>
                </a:solidFill>
                <a:latin typeface="黑体" panose="02010609060101010101" pitchFamily="49" charset="-122"/>
              </a:rPr>
              <a:t>m,</a:t>
            </a:r>
            <a:r>
              <a:rPr lang="zh-CN" altLang="en-US" sz="2800">
                <a:solidFill>
                  <a:srgbClr val="000000"/>
                </a:solidFill>
                <a:latin typeface="黑体" panose="02010609060101010101" pitchFamily="49" charset="-122"/>
              </a:rPr>
              <a:t>电荷量</a:t>
            </a:r>
            <a:r>
              <a:rPr lang="en-US" altLang="zh-CN" sz="2800">
                <a:solidFill>
                  <a:srgbClr val="000000"/>
                </a:solidFill>
                <a:latin typeface="黑体" panose="02010609060101010101" pitchFamily="49" charset="-122"/>
              </a:rPr>
              <a:t>q,</a:t>
            </a:r>
            <a:r>
              <a:rPr lang="zh-CN" altLang="en-US" sz="2800">
                <a:solidFill>
                  <a:srgbClr val="000000"/>
                </a:solidFill>
                <a:latin typeface="黑体" panose="02010609060101010101" pitchFamily="49" charset="-122"/>
              </a:rPr>
              <a:t>由电压</a:t>
            </a:r>
            <a:r>
              <a:rPr lang="en-US" altLang="zh-CN" sz="2800">
                <a:solidFill>
                  <a:srgbClr val="000000"/>
                </a:solidFill>
                <a:latin typeface="黑体" panose="02010609060101010101" pitchFamily="49" charset="-122"/>
              </a:rPr>
              <a:t>U</a:t>
            </a:r>
            <a:r>
              <a:rPr lang="zh-CN" altLang="en-US" sz="2800">
                <a:solidFill>
                  <a:srgbClr val="000000"/>
                </a:solidFill>
                <a:latin typeface="黑体" panose="02010609060101010101" pitchFamily="49" charset="-122"/>
              </a:rPr>
              <a:t>加速后垂直进入磁感应强度为</a:t>
            </a:r>
            <a:r>
              <a:rPr lang="en-US" altLang="zh-CN" sz="2800">
                <a:solidFill>
                  <a:srgbClr val="000000"/>
                </a:solidFill>
                <a:latin typeface="黑体" panose="02010609060101010101" pitchFamily="49" charset="-122"/>
              </a:rPr>
              <a:t>B</a:t>
            </a:r>
            <a:r>
              <a:rPr lang="zh-CN" altLang="en-US" sz="2800">
                <a:solidFill>
                  <a:srgbClr val="000000"/>
                </a:solidFill>
                <a:latin typeface="黑体" panose="02010609060101010101" pitchFamily="49" charset="-122"/>
              </a:rPr>
              <a:t>的匀强磁场</a:t>
            </a:r>
            <a:r>
              <a:rPr lang="en-US" altLang="zh-CN" sz="2800">
                <a:solidFill>
                  <a:srgbClr val="000000"/>
                </a:solidFill>
                <a:latin typeface="黑体" panose="02010609060101010101" pitchFamily="49" charset="-122"/>
              </a:rPr>
              <a:t>,</a:t>
            </a:r>
            <a:r>
              <a:rPr lang="zh-CN" altLang="en-US" sz="2800">
                <a:solidFill>
                  <a:srgbClr val="000000"/>
                </a:solidFill>
                <a:latin typeface="黑体" panose="02010609060101010101" pitchFamily="49" charset="-122"/>
              </a:rPr>
              <a:t>设轨道半径为</a:t>
            </a:r>
            <a:r>
              <a:rPr lang="en-US" altLang="zh-CN" sz="2800">
                <a:solidFill>
                  <a:srgbClr val="000000"/>
                </a:solidFill>
                <a:latin typeface="黑体" panose="02010609060101010101" pitchFamily="49" charset="-122"/>
              </a:rPr>
              <a:t>r,</a:t>
            </a:r>
            <a:r>
              <a:rPr lang="zh-CN" altLang="en-US" sz="2800">
                <a:solidFill>
                  <a:srgbClr val="000000"/>
                </a:solidFill>
                <a:latin typeface="黑体" panose="02010609060101010101" pitchFamily="49" charset="-122"/>
              </a:rPr>
              <a:t>则有荷质比：</a:t>
            </a:r>
          </a:p>
        </p:txBody>
      </p:sp>
      <p:grpSp>
        <p:nvGrpSpPr>
          <p:cNvPr id="2" name="Group 6"/>
          <p:cNvGrpSpPr/>
          <p:nvPr/>
        </p:nvGrpSpPr>
        <p:grpSpPr>
          <a:xfrm>
            <a:off x="8131810" y="3267075"/>
            <a:ext cx="3175000" cy="2938780"/>
            <a:chOff x="3744" y="2832"/>
            <a:chExt cx="1595" cy="1342"/>
          </a:xfrm>
        </p:grpSpPr>
        <p:sp>
          <p:nvSpPr>
            <p:cNvPr id="13323" name="Rectangle 7"/>
            <p:cNvSpPr/>
            <p:nvPr/>
          </p:nvSpPr>
          <p:spPr>
            <a:xfrm>
              <a:off x="4103" y="3088"/>
              <a:ext cx="204" cy="210"/>
            </a:xfrm>
            <a:prstGeom prst="rect">
              <a:avLst/>
            </a:prstGeom>
            <a:noFill/>
            <a:ln w="9525">
              <a:noFill/>
            </a:ln>
          </p:spPr>
          <p:txBody>
            <a:bodyPr wrap="square">
              <a:spAutoFit/>
            </a:bodyPr>
            <a:lstStyle/>
            <a:p>
              <a:pPr eaLnBrk="0" fontAlgn="base" hangingPunct="0"/>
              <a:r>
                <a:rPr lang="en-US" altLang="zh-CN" sz="2400" i="1">
                  <a:solidFill>
                    <a:schemeClr val="tx1"/>
                  </a:solidFill>
                  <a:latin typeface="Times New Roman" pitchFamily="18" charset="0"/>
                  <a:ea typeface="宋体" pitchFamily="2" charset="-122"/>
                </a:rPr>
                <a:t>N</a:t>
              </a:r>
            </a:p>
          </p:txBody>
        </p:sp>
        <p:grpSp>
          <p:nvGrpSpPr>
            <p:cNvPr id="13324" name="Group 8"/>
            <p:cNvGrpSpPr/>
            <p:nvPr/>
          </p:nvGrpSpPr>
          <p:grpSpPr>
            <a:xfrm>
              <a:off x="4919" y="2832"/>
              <a:ext cx="188" cy="163"/>
              <a:chOff x="8208" y="13343"/>
              <a:chExt cx="207" cy="178"/>
            </a:xfrm>
          </p:grpSpPr>
          <p:sp>
            <p:nvSpPr>
              <p:cNvPr id="13357" name="Rectangle 9" descr="浅色上对角线"/>
              <p:cNvSpPr/>
              <p:nvPr/>
            </p:nvSpPr>
            <p:spPr>
              <a:xfrm>
                <a:off x="8208" y="13343"/>
                <a:ext cx="207" cy="169"/>
              </a:xfrm>
              <a:prstGeom prst="rect">
                <a:avLst/>
              </a:prstGeom>
              <a:pattFill prst="ltUpDiag">
                <a:fgClr>
                  <a:srgbClr val="000000"/>
                </a:fgClr>
                <a:bgClr>
                  <a:srgbClr val="FFFFFF"/>
                </a:bgClr>
              </a:pattFill>
              <a:ln w="28575" cap="flat" cmpd="sng">
                <a:solidFill>
                  <a:srgbClr val="333333"/>
                </a:solidFill>
                <a:prstDash val="solid"/>
                <a:miter/>
                <a:headEnd type="none" w="med" len="med"/>
                <a:tailEnd type="none" w="med" len="med"/>
              </a:ln>
            </p:spPr>
            <p:txBody>
              <a:bodyPr/>
              <a:lstStyle/>
              <a:p>
                <a:endParaRPr lang="zh-CN" altLang="en-US">
                  <a:latin typeface="黑体" panose="02010609060101010101" pitchFamily="49" charset="-122"/>
                </a:endParaRPr>
              </a:p>
            </p:txBody>
          </p:sp>
          <p:sp>
            <p:nvSpPr>
              <p:cNvPr id="13358" name="Rectangle 10"/>
              <p:cNvSpPr/>
              <p:nvPr/>
            </p:nvSpPr>
            <p:spPr>
              <a:xfrm>
                <a:off x="8268" y="13417"/>
                <a:ext cx="95" cy="104"/>
              </a:xfrm>
              <a:prstGeom prst="rect">
                <a:avLst/>
              </a:prstGeom>
              <a:solidFill>
                <a:srgbClr val="FFFFFF"/>
              </a:solidFill>
              <a:ln w="28575" cap="flat" cmpd="sng">
                <a:solidFill>
                  <a:srgbClr val="000000"/>
                </a:solidFill>
                <a:prstDash val="solid"/>
                <a:miter/>
                <a:headEnd type="none" w="med" len="med"/>
                <a:tailEnd type="none" w="med" len="med"/>
              </a:ln>
            </p:spPr>
            <p:txBody>
              <a:bodyPr/>
              <a:lstStyle/>
              <a:p>
                <a:endParaRPr lang="zh-CN" altLang="en-US">
                  <a:latin typeface="黑体" panose="02010609060101010101" pitchFamily="49" charset="-122"/>
                </a:endParaRPr>
              </a:p>
            </p:txBody>
          </p:sp>
        </p:grpSp>
        <p:grpSp>
          <p:nvGrpSpPr>
            <p:cNvPr id="13325" name="Group 11"/>
            <p:cNvGrpSpPr/>
            <p:nvPr/>
          </p:nvGrpSpPr>
          <p:grpSpPr>
            <a:xfrm>
              <a:off x="4831" y="3026"/>
              <a:ext cx="379" cy="45"/>
              <a:chOff x="8116" y="13556"/>
              <a:chExt cx="414" cy="49"/>
            </a:xfrm>
          </p:grpSpPr>
          <p:sp>
            <p:nvSpPr>
              <p:cNvPr id="13355" name="Rectangle 12"/>
              <p:cNvSpPr/>
              <p:nvPr/>
            </p:nvSpPr>
            <p:spPr>
              <a:xfrm>
                <a:off x="8116" y="13556"/>
                <a:ext cx="174" cy="49"/>
              </a:xfrm>
              <a:prstGeom prst="rect">
                <a:avLst/>
              </a:prstGeom>
              <a:noFill/>
              <a:ln w="28575" cap="flat" cmpd="sng">
                <a:solidFill>
                  <a:srgbClr val="000000"/>
                </a:solidFill>
                <a:prstDash val="solid"/>
                <a:miter/>
                <a:headEnd type="none" w="med" len="med"/>
                <a:tailEnd type="none" w="med" len="med"/>
              </a:ln>
            </p:spPr>
            <p:txBody>
              <a:bodyPr/>
              <a:lstStyle/>
              <a:p>
                <a:endParaRPr lang="zh-CN" altLang="en-US">
                  <a:latin typeface="黑体" panose="02010609060101010101" pitchFamily="49" charset="-122"/>
                </a:endParaRPr>
              </a:p>
            </p:txBody>
          </p:sp>
          <p:sp>
            <p:nvSpPr>
              <p:cNvPr id="13356" name="Rectangle 13"/>
              <p:cNvSpPr/>
              <p:nvPr/>
            </p:nvSpPr>
            <p:spPr>
              <a:xfrm>
                <a:off x="8356" y="13556"/>
                <a:ext cx="174" cy="49"/>
              </a:xfrm>
              <a:prstGeom prst="rect">
                <a:avLst/>
              </a:prstGeom>
              <a:noFill/>
              <a:ln w="28575" cap="flat" cmpd="sng">
                <a:solidFill>
                  <a:srgbClr val="000000"/>
                </a:solidFill>
                <a:prstDash val="solid"/>
                <a:miter/>
                <a:headEnd type="none" w="med" len="med"/>
                <a:tailEnd type="none" w="med" len="med"/>
              </a:ln>
            </p:spPr>
            <p:txBody>
              <a:bodyPr/>
              <a:lstStyle/>
              <a:p>
                <a:endParaRPr lang="zh-CN" altLang="en-US">
                  <a:latin typeface="黑体" panose="02010609060101010101" pitchFamily="49" charset="-122"/>
                </a:endParaRPr>
              </a:p>
            </p:txBody>
          </p:sp>
        </p:grpSp>
        <p:grpSp>
          <p:nvGrpSpPr>
            <p:cNvPr id="13326" name="Group 14"/>
            <p:cNvGrpSpPr/>
            <p:nvPr/>
          </p:nvGrpSpPr>
          <p:grpSpPr>
            <a:xfrm>
              <a:off x="4831" y="3288"/>
              <a:ext cx="379" cy="45"/>
              <a:chOff x="8116" y="13556"/>
              <a:chExt cx="414" cy="49"/>
            </a:xfrm>
          </p:grpSpPr>
          <p:sp>
            <p:nvSpPr>
              <p:cNvPr id="13353" name="Rectangle 15"/>
              <p:cNvSpPr/>
              <p:nvPr/>
            </p:nvSpPr>
            <p:spPr>
              <a:xfrm>
                <a:off x="8116" y="13556"/>
                <a:ext cx="174" cy="49"/>
              </a:xfrm>
              <a:prstGeom prst="rect">
                <a:avLst/>
              </a:prstGeom>
              <a:noFill/>
              <a:ln w="28575" cap="flat" cmpd="sng">
                <a:solidFill>
                  <a:srgbClr val="000000"/>
                </a:solidFill>
                <a:prstDash val="solid"/>
                <a:miter/>
                <a:headEnd type="none" w="med" len="med"/>
                <a:tailEnd type="none" w="med" len="med"/>
              </a:ln>
            </p:spPr>
            <p:txBody>
              <a:bodyPr/>
              <a:lstStyle/>
              <a:p>
                <a:endParaRPr lang="zh-CN" altLang="en-US">
                  <a:latin typeface="黑体" panose="02010609060101010101" pitchFamily="49" charset="-122"/>
                </a:endParaRPr>
              </a:p>
            </p:txBody>
          </p:sp>
          <p:sp>
            <p:nvSpPr>
              <p:cNvPr id="13354" name="Rectangle 16"/>
              <p:cNvSpPr/>
              <p:nvPr/>
            </p:nvSpPr>
            <p:spPr>
              <a:xfrm>
                <a:off x="8356" y="13556"/>
                <a:ext cx="174" cy="49"/>
              </a:xfrm>
              <a:prstGeom prst="rect">
                <a:avLst/>
              </a:prstGeom>
              <a:noFill/>
              <a:ln w="28575" cap="flat" cmpd="sng">
                <a:solidFill>
                  <a:srgbClr val="000000"/>
                </a:solidFill>
                <a:prstDash val="solid"/>
                <a:miter/>
                <a:headEnd type="none" w="med" len="med"/>
                <a:tailEnd type="none" w="med" len="med"/>
              </a:ln>
            </p:spPr>
            <p:txBody>
              <a:bodyPr/>
              <a:lstStyle/>
              <a:p>
                <a:endParaRPr lang="zh-CN" altLang="en-US">
                  <a:latin typeface="黑体" panose="02010609060101010101" pitchFamily="49" charset="-122"/>
                </a:endParaRPr>
              </a:p>
            </p:txBody>
          </p:sp>
        </p:grpSp>
        <p:sp>
          <p:nvSpPr>
            <p:cNvPr id="13327" name="Line 17"/>
            <p:cNvSpPr/>
            <p:nvPr/>
          </p:nvSpPr>
          <p:spPr>
            <a:xfrm flipH="1">
              <a:off x="5025" y="3026"/>
              <a:ext cx="0" cy="420"/>
            </a:xfrm>
            <a:prstGeom prst="line">
              <a:avLst/>
            </a:prstGeom>
            <a:ln w="19050" cap="flat" cmpd="sng">
              <a:solidFill>
                <a:srgbClr val="000000"/>
              </a:solidFill>
              <a:prstDash val="dash"/>
              <a:headEnd type="none" w="med" len="med"/>
              <a:tailEnd type="none" w="med" len="med"/>
            </a:ln>
          </p:spPr>
          <p:txBody>
            <a:bodyPr/>
            <a:lstStyle/>
            <a:p/>
          </p:txBody>
        </p:sp>
        <p:sp>
          <p:nvSpPr>
            <p:cNvPr id="13328" name="Arc 18"/>
            <p:cNvSpPr/>
            <p:nvPr/>
          </p:nvSpPr>
          <p:spPr>
            <a:xfrm flipV="1">
              <a:off x="4003" y="3452"/>
              <a:ext cx="1019" cy="528"/>
            </a:xfrm>
            <a:custGeom>
              <a:gdLst>
                <a:gd name="txL" fmla="*/ 0 w 43200"/>
                <a:gd name="txT" fmla="*/ 0 h 22370"/>
                <a:gd name="txR" fmla="*/ 43200 w 43200"/>
                <a:gd name="txB" fmla="*/ 22370 h 22370"/>
              </a:gdLst>
              <a:cxnLst>
                <a:cxn ang="0">
                  <a:pos x="0" y="528"/>
                </a:cxn>
                <a:cxn ang="0">
                  <a:pos x="1019" y="510"/>
                </a:cxn>
                <a:cxn ang="0">
                  <a:pos x="510" y="510"/>
                </a:cxn>
              </a:cxnLst>
              <a:rect l="txL" t="txT" r="txR" b="txB"/>
              <a:pathLst>
                <a:path w="43200" h="22370" fill="none">
                  <a:moveTo>
                    <a:pt x="13" y="22370"/>
                  </a:moveTo>
                  <a:cubicBezTo>
                    <a:pt x="4" y="22113"/>
                    <a:pt x="0" y="21856"/>
                    <a:pt x="0" y="21600"/>
                  </a:cubicBezTo>
                  <a:cubicBezTo>
                    <a:pt x="0" y="9670"/>
                    <a:pt x="9670" y="0"/>
                    <a:pt x="21600" y="0"/>
                  </a:cubicBezTo>
                  <a:cubicBezTo>
                    <a:pt x="33529" y="-1"/>
                    <a:pt x="43199" y="9670"/>
                    <a:pt x="43200" y="21599"/>
                  </a:cubicBezTo>
                </a:path>
                <a:path w="43200" h="22370" stroke="0">
                  <a:moveTo>
                    <a:pt x="13" y="22370"/>
                  </a:moveTo>
                  <a:cubicBezTo>
                    <a:pt x="4" y="22113"/>
                    <a:pt x="0" y="21856"/>
                    <a:pt x="0" y="21600"/>
                  </a:cubicBezTo>
                  <a:cubicBezTo>
                    <a:pt x="0" y="9670"/>
                    <a:pt x="9670" y="0"/>
                    <a:pt x="21600" y="0"/>
                  </a:cubicBezTo>
                  <a:cubicBezTo>
                    <a:pt x="33529" y="-1"/>
                    <a:pt x="43199" y="9670"/>
                    <a:pt x="43200" y="21599"/>
                  </a:cubicBezTo>
                  <a:lnTo>
                    <a:pt x="21600" y="21600"/>
                  </a:lnTo>
                  <a:close/>
                </a:path>
              </a:pathLst>
            </a:custGeom>
            <a:noFill/>
            <a:ln w="28575" cap="flat" cmpd="sng">
              <a:solidFill>
                <a:srgbClr val="000000"/>
              </a:solidFill>
              <a:prstDash val="dash"/>
              <a:round/>
              <a:headEnd type="none" w="med" len="med"/>
              <a:tailEnd type="none" w="med" len="med"/>
            </a:ln>
          </p:spPr>
          <p:txBody>
            <a:bodyPr/>
            <a:lstStyle/>
            <a:p>
              <a:endParaRPr lang="zh-CN" altLang="en-US">
                <a:latin typeface="黑体" panose="02010609060101010101" pitchFamily="49" charset="-122"/>
              </a:endParaRPr>
            </a:p>
          </p:txBody>
        </p:sp>
        <p:sp>
          <p:nvSpPr>
            <p:cNvPr id="13329" name="Line 19"/>
            <p:cNvSpPr/>
            <p:nvPr/>
          </p:nvSpPr>
          <p:spPr>
            <a:xfrm>
              <a:off x="3902" y="3419"/>
              <a:ext cx="1437" cy="0"/>
            </a:xfrm>
            <a:prstGeom prst="line">
              <a:avLst/>
            </a:prstGeom>
            <a:ln w="28575" cap="flat" cmpd="sng">
              <a:solidFill>
                <a:srgbClr val="000000"/>
              </a:solidFill>
              <a:prstDash val="solid"/>
              <a:headEnd type="none" w="med" len="med"/>
              <a:tailEnd type="none" w="med" len="med"/>
            </a:ln>
          </p:spPr>
          <p:txBody>
            <a:bodyPr/>
            <a:lstStyle/>
            <a:p/>
          </p:txBody>
        </p:sp>
        <p:sp>
          <p:nvSpPr>
            <p:cNvPr id="13330" name="Arc 20"/>
            <p:cNvSpPr/>
            <p:nvPr/>
          </p:nvSpPr>
          <p:spPr>
            <a:xfrm flipV="1">
              <a:off x="4194" y="3433"/>
              <a:ext cx="827" cy="427"/>
            </a:xfrm>
            <a:custGeom>
              <a:gdLst>
                <a:gd name="txL" fmla="*/ 0 w 43200"/>
                <a:gd name="txT" fmla="*/ 0 h 22370"/>
                <a:gd name="txR" fmla="*/ 43200 w 43200"/>
                <a:gd name="txB" fmla="*/ 22370 h 22370"/>
              </a:gdLst>
              <a:cxnLst>
                <a:cxn ang="0">
                  <a:pos x="0" y="427"/>
                </a:cxn>
                <a:cxn ang="0">
                  <a:pos x="827" y="412"/>
                </a:cxn>
                <a:cxn ang="0">
                  <a:pos x="413" y="412"/>
                </a:cxn>
              </a:cxnLst>
              <a:rect l="txL" t="txT" r="txR" b="txB"/>
              <a:pathLst>
                <a:path w="43200" h="22370" fill="none">
                  <a:moveTo>
                    <a:pt x="13" y="22370"/>
                  </a:moveTo>
                  <a:cubicBezTo>
                    <a:pt x="4" y="22113"/>
                    <a:pt x="0" y="21856"/>
                    <a:pt x="0" y="21600"/>
                  </a:cubicBezTo>
                  <a:cubicBezTo>
                    <a:pt x="0" y="9670"/>
                    <a:pt x="9670" y="0"/>
                    <a:pt x="21600" y="0"/>
                  </a:cubicBezTo>
                  <a:cubicBezTo>
                    <a:pt x="33529" y="-1"/>
                    <a:pt x="43199" y="9670"/>
                    <a:pt x="43200" y="21599"/>
                  </a:cubicBezTo>
                </a:path>
                <a:path w="43200" h="22370" stroke="0">
                  <a:moveTo>
                    <a:pt x="13" y="22370"/>
                  </a:moveTo>
                  <a:cubicBezTo>
                    <a:pt x="4" y="22113"/>
                    <a:pt x="0" y="21856"/>
                    <a:pt x="0" y="21600"/>
                  </a:cubicBezTo>
                  <a:cubicBezTo>
                    <a:pt x="0" y="9670"/>
                    <a:pt x="9670" y="0"/>
                    <a:pt x="21600" y="0"/>
                  </a:cubicBezTo>
                  <a:cubicBezTo>
                    <a:pt x="33529" y="-1"/>
                    <a:pt x="43199" y="9670"/>
                    <a:pt x="43200" y="21599"/>
                  </a:cubicBezTo>
                  <a:lnTo>
                    <a:pt x="21600" y="21600"/>
                  </a:lnTo>
                  <a:close/>
                </a:path>
              </a:pathLst>
            </a:custGeom>
            <a:noFill/>
            <a:ln w="28575" cap="flat" cmpd="sng">
              <a:solidFill>
                <a:srgbClr val="000000"/>
              </a:solidFill>
              <a:prstDash val="dash"/>
              <a:round/>
              <a:headEnd type="none" w="med" len="med"/>
              <a:tailEnd type="none" w="med" len="med"/>
            </a:ln>
          </p:spPr>
          <p:txBody>
            <a:bodyPr/>
            <a:lstStyle/>
            <a:p>
              <a:endParaRPr lang="zh-CN" altLang="en-US">
                <a:latin typeface="黑体" panose="02010609060101010101" pitchFamily="49" charset="-122"/>
              </a:endParaRPr>
            </a:p>
          </p:txBody>
        </p:sp>
        <p:grpSp>
          <p:nvGrpSpPr>
            <p:cNvPr id="13331" name="Group 21"/>
            <p:cNvGrpSpPr/>
            <p:nvPr/>
          </p:nvGrpSpPr>
          <p:grpSpPr>
            <a:xfrm>
              <a:off x="3932" y="3488"/>
              <a:ext cx="1180" cy="686"/>
              <a:chOff x="8198" y="14718"/>
              <a:chExt cx="1110" cy="750"/>
            </a:xfrm>
          </p:grpSpPr>
          <p:sp>
            <p:nvSpPr>
              <p:cNvPr id="13341" name="Oval 22"/>
              <p:cNvSpPr/>
              <p:nvPr/>
            </p:nvSpPr>
            <p:spPr>
              <a:xfrm>
                <a:off x="8198" y="1471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2" name="Oval 23"/>
              <p:cNvSpPr/>
              <p:nvPr/>
            </p:nvSpPr>
            <p:spPr>
              <a:xfrm>
                <a:off x="8198" y="1507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3" name="Oval 24"/>
              <p:cNvSpPr/>
              <p:nvPr/>
            </p:nvSpPr>
            <p:spPr>
              <a:xfrm>
                <a:off x="8198" y="1543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4" name="Oval 25"/>
              <p:cNvSpPr/>
              <p:nvPr/>
            </p:nvSpPr>
            <p:spPr>
              <a:xfrm>
                <a:off x="8558" y="1471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5" name="Oval 26"/>
              <p:cNvSpPr/>
              <p:nvPr/>
            </p:nvSpPr>
            <p:spPr>
              <a:xfrm>
                <a:off x="8558" y="1507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6" name="Oval 27"/>
              <p:cNvSpPr/>
              <p:nvPr/>
            </p:nvSpPr>
            <p:spPr>
              <a:xfrm>
                <a:off x="8558" y="1543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7" name="Oval 28"/>
              <p:cNvSpPr/>
              <p:nvPr/>
            </p:nvSpPr>
            <p:spPr>
              <a:xfrm>
                <a:off x="8918" y="1471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8" name="Oval 29"/>
              <p:cNvSpPr/>
              <p:nvPr/>
            </p:nvSpPr>
            <p:spPr>
              <a:xfrm>
                <a:off x="8918" y="1507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49" name="Oval 30"/>
              <p:cNvSpPr/>
              <p:nvPr/>
            </p:nvSpPr>
            <p:spPr>
              <a:xfrm>
                <a:off x="8918" y="1543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50" name="Oval 31"/>
              <p:cNvSpPr/>
              <p:nvPr/>
            </p:nvSpPr>
            <p:spPr>
              <a:xfrm>
                <a:off x="9278" y="1471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51" name="Oval 32"/>
              <p:cNvSpPr/>
              <p:nvPr/>
            </p:nvSpPr>
            <p:spPr>
              <a:xfrm>
                <a:off x="9278" y="1507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52" name="Oval 33"/>
              <p:cNvSpPr/>
              <p:nvPr/>
            </p:nvSpPr>
            <p:spPr>
              <a:xfrm>
                <a:off x="9278" y="15438"/>
                <a:ext cx="30" cy="30"/>
              </a:xfrm>
              <a:prstGeom prst="ellipse">
                <a:avLst/>
              </a:prstGeom>
              <a:solidFill>
                <a:schemeClr val="tx1"/>
              </a:solid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grpSp>
        <p:sp>
          <p:nvSpPr>
            <p:cNvPr id="13332" name="Oval 34"/>
            <p:cNvSpPr/>
            <p:nvPr/>
          </p:nvSpPr>
          <p:spPr>
            <a:xfrm>
              <a:off x="4998" y="2917"/>
              <a:ext cx="45" cy="45"/>
            </a:xfrm>
            <a:prstGeom prst="ellipse">
              <a:avLst/>
            </a:prstGeom>
            <a:noFill/>
            <a:ln w="28575"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3333" name="Line 35"/>
            <p:cNvSpPr/>
            <p:nvPr/>
          </p:nvSpPr>
          <p:spPr>
            <a:xfrm flipH="1">
              <a:off x="4844" y="3056"/>
              <a:ext cx="0" cy="227"/>
            </a:xfrm>
            <a:prstGeom prst="line">
              <a:avLst/>
            </a:prstGeom>
            <a:ln w="28575" cap="flat" cmpd="sng">
              <a:solidFill>
                <a:srgbClr val="000000"/>
              </a:solidFill>
              <a:prstDash val="solid"/>
              <a:headEnd type="none" w="med" len="med"/>
              <a:tailEnd type="triangle" w="sm" len="sm"/>
            </a:ln>
          </p:spPr>
          <p:txBody>
            <a:bodyPr/>
            <a:lstStyle/>
            <a:p/>
          </p:txBody>
        </p:sp>
        <p:sp>
          <p:nvSpPr>
            <p:cNvPr id="13334" name="Line 36"/>
            <p:cNvSpPr/>
            <p:nvPr/>
          </p:nvSpPr>
          <p:spPr>
            <a:xfrm flipH="1">
              <a:off x="4968" y="3070"/>
              <a:ext cx="0" cy="227"/>
            </a:xfrm>
            <a:prstGeom prst="line">
              <a:avLst/>
            </a:prstGeom>
            <a:ln w="28575" cap="flat" cmpd="sng">
              <a:solidFill>
                <a:srgbClr val="000000"/>
              </a:solidFill>
              <a:prstDash val="solid"/>
              <a:headEnd type="none" w="med" len="med"/>
              <a:tailEnd type="triangle" w="sm" len="sm"/>
            </a:ln>
          </p:spPr>
          <p:txBody>
            <a:bodyPr/>
            <a:lstStyle/>
            <a:p/>
          </p:txBody>
        </p:sp>
        <p:sp>
          <p:nvSpPr>
            <p:cNvPr id="13335" name="Line 37"/>
            <p:cNvSpPr/>
            <p:nvPr/>
          </p:nvSpPr>
          <p:spPr>
            <a:xfrm flipH="1">
              <a:off x="5077" y="3056"/>
              <a:ext cx="0" cy="227"/>
            </a:xfrm>
            <a:prstGeom prst="line">
              <a:avLst/>
            </a:prstGeom>
            <a:ln w="28575" cap="flat" cmpd="sng">
              <a:solidFill>
                <a:srgbClr val="000000"/>
              </a:solidFill>
              <a:prstDash val="solid"/>
              <a:headEnd type="none" w="med" len="med"/>
              <a:tailEnd type="triangle" w="sm" len="sm"/>
            </a:ln>
          </p:spPr>
          <p:txBody>
            <a:bodyPr/>
            <a:lstStyle/>
            <a:p/>
          </p:txBody>
        </p:sp>
        <p:sp>
          <p:nvSpPr>
            <p:cNvPr id="13336" name="Line 38"/>
            <p:cNvSpPr/>
            <p:nvPr/>
          </p:nvSpPr>
          <p:spPr>
            <a:xfrm flipH="1">
              <a:off x="5188" y="3070"/>
              <a:ext cx="0" cy="227"/>
            </a:xfrm>
            <a:prstGeom prst="line">
              <a:avLst/>
            </a:prstGeom>
            <a:ln w="28575" cap="flat" cmpd="sng">
              <a:solidFill>
                <a:srgbClr val="000000"/>
              </a:solidFill>
              <a:prstDash val="solid"/>
              <a:headEnd type="none" w="med" len="med"/>
              <a:tailEnd type="triangle" w="sm" len="sm"/>
            </a:ln>
          </p:spPr>
          <p:txBody>
            <a:bodyPr/>
            <a:lstStyle/>
            <a:p/>
          </p:txBody>
        </p:sp>
        <p:sp>
          <p:nvSpPr>
            <p:cNvPr id="13337" name="Text Box 39"/>
            <p:cNvSpPr txBox="1"/>
            <p:nvPr/>
          </p:nvSpPr>
          <p:spPr>
            <a:xfrm>
              <a:off x="4511" y="2959"/>
              <a:ext cx="381" cy="303"/>
            </a:xfrm>
            <a:prstGeom prst="rect">
              <a:avLst/>
            </a:prstGeom>
            <a:noFill/>
            <a:ln w="9525">
              <a:noFill/>
            </a:ln>
          </p:spPr>
          <p:txBody>
            <a:bodyPr/>
            <a:lstStyle/>
            <a:p>
              <a:pPr algn="just" eaLnBrk="0" fontAlgn="base" hangingPunct="0"/>
              <a:r>
                <a:rPr lang="en-US" altLang="zh-CN" sz="2400" i="1">
                  <a:solidFill>
                    <a:schemeClr val="tx1"/>
                  </a:solidFill>
                  <a:latin typeface="Times New Roman" pitchFamily="18" charset="0"/>
                  <a:ea typeface="宋体" pitchFamily="2" charset="-122"/>
                </a:rPr>
                <a:t>U</a:t>
              </a:r>
              <a:endParaRPr lang="en-US" altLang="zh-CN" sz="2400">
                <a:solidFill>
                  <a:schemeClr val="tx1"/>
                </a:solidFill>
                <a:latin typeface="Times New Roman" pitchFamily="18" charset="0"/>
                <a:ea typeface="宋体" pitchFamily="2" charset="-122"/>
              </a:endParaRPr>
            </a:p>
          </p:txBody>
        </p:sp>
        <p:sp>
          <p:nvSpPr>
            <p:cNvPr id="13338" name="Text Box 40"/>
            <p:cNvSpPr txBox="1"/>
            <p:nvPr/>
          </p:nvSpPr>
          <p:spPr>
            <a:xfrm>
              <a:off x="4749" y="3334"/>
              <a:ext cx="385" cy="329"/>
            </a:xfrm>
            <a:prstGeom prst="rect">
              <a:avLst/>
            </a:prstGeom>
            <a:noFill/>
            <a:ln w="9525">
              <a:noFill/>
            </a:ln>
          </p:spPr>
          <p:txBody>
            <a:bodyPr/>
            <a:lstStyle/>
            <a:p>
              <a:pPr algn="just" eaLnBrk="0" fontAlgn="base" hangingPunct="0"/>
              <a:r>
                <a:rPr lang="en-US" altLang="zh-CN" sz="2400" i="1">
                  <a:solidFill>
                    <a:schemeClr val="tx1"/>
                  </a:solidFill>
                  <a:latin typeface="Times New Roman" pitchFamily="18" charset="0"/>
                  <a:ea typeface="宋体" pitchFamily="2" charset="-122"/>
                </a:rPr>
                <a:t>O</a:t>
              </a:r>
              <a:endParaRPr lang="en-US" altLang="zh-CN" sz="2400">
                <a:solidFill>
                  <a:schemeClr val="tx1"/>
                </a:solidFill>
                <a:latin typeface="Times New Roman" pitchFamily="18" charset="0"/>
                <a:ea typeface="宋体" pitchFamily="2" charset="-122"/>
              </a:endParaRPr>
            </a:p>
          </p:txBody>
        </p:sp>
        <p:sp>
          <p:nvSpPr>
            <p:cNvPr id="13339" name="Text Box 41"/>
            <p:cNvSpPr txBox="1"/>
            <p:nvPr/>
          </p:nvSpPr>
          <p:spPr>
            <a:xfrm>
              <a:off x="3744" y="3119"/>
              <a:ext cx="431" cy="323"/>
            </a:xfrm>
            <a:prstGeom prst="rect">
              <a:avLst/>
            </a:prstGeom>
            <a:noFill/>
            <a:ln w="9525">
              <a:noFill/>
            </a:ln>
          </p:spPr>
          <p:txBody>
            <a:bodyPr/>
            <a:lstStyle/>
            <a:p>
              <a:pPr algn="just" eaLnBrk="0" fontAlgn="base" hangingPunct="0"/>
              <a:r>
                <a:rPr lang="en-US" altLang="zh-CN" sz="2400" i="1">
                  <a:solidFill>
                    <a:schemeClr val="tx1"/>
                  </a:solidFill>
                  <a:latin typeface="Times New Roman" pitchFamily="18" charset="0"/>
                  <a:ea typeface="宋体" pitchFamily="2" charset="-122"/>
                </a:rPr>
                <a:t>M</a:t>
              </a:r>
              <a:endParaRPr lang="en-US" altLang="zh-CN" sz="2400">
                <a:solidFill>
                  <a:schemeClr val="tx1"/>
                </a:solidFill>
                <a:latin typeface="Times New Roman" pitchFamily="18" charset="0"/>
                <a:ea typeface="宋体" pitchFamily="2" charset="-122"/>
              </a:endParaRPr>
            </a:p>
          </p:txBody>
        </p:sp>
        <p:sp>
          <p:nvSpPr>
            <p:cNvPr id="13340" name="Text Box 42"/>
            <p:cNvSpPr txBox="1"/>
            <p:nvPr/>
          </p:nvSpPr>
          <p:spPr>
            <a:xfrm>
              <a:off x="4907" y="3621"/>
              <a:ext cx="344" cy="315"/>
            </a:xfrm>
            <a:prstGeom prst="rect">
              <a:avLst/>
            </a:prstGeom>
            <a:noFill/>
            <a:ln w="9525">
              <a:noFill/>
            </a:ln>
          </p:spPr>
          <p:txBody>
            <a:bodyPr/>
            <a:lstStyle/>
            <a:p>
              <a:pPr algn="just" eaLnBrk="0" fontAlgn="base" hangingPunct="0"/>
              <a:r>
                <a:rPr lang="en-US" altLang="zh-CN" sz="2400" i="1">
                  <a:solidFill>
                    <a:schemeClr val="tx1"/>
                  </a:solidFill>
                  <a:latin typeface="Times New Roman" pitchFamily="18" charset="0"/>
                  <a:ea typeface="宋体" pitchFamily="2" charset="-122"/>
                </a:rPr>
                <a:t>B</a:t>
              </a:r>
              <a:endParaRPr lang="en-US" altLang="zh-CN" sz="2400">
                <a:solidFill>
                  <a:schemeClr val="tx1"/>
                </a:solidFill>
                <a:latin typeface="Times New Roman" pitchFamily="18" charset="0"/>
                <a:ea typeface="宋体" pitchFamily="2" charset="-122"/>
              </a:endParaRPr>
            </a:p>
          </p:txBody>
        </p:sp>
      </p:grpSp>
      <p:graphicFrame>
        <p:nvGraphicFramePr>
          <p:cNvPr id="343083" name="Object 43"/>
          <p:cNvGraphicFramePr>
            <a:graphicFrameLocks noChangeAspect="1"/>
          </p:cNvGraphicFramePr>
          <p:nvPr/>
        </p:nvGraphicFramePr>
        <p:xfrm>
          <a:off x="1925320" y="3707765"/>
          <a:ext cx="1936750" cy="995363"/>
        </p:xfrm>
        <a:graphic>
          <a:graphicData uri="http://schemas.openxmlformats.org/presentationml/2006/ole">
            <mc:AlternateContent xmlns:mc="http://schemas.openxmlformats.org/markup-compatibility/2006">
              <mc:Choice xmlns:v="urn:schemas-microsoft-com:vml" Requires="v">
                <p:oleObj spid="_x0000_s1055" r:id="rId3" progId="Equation.3">
                  <p:embed/>
                </p:oleObj>
              </mc:Choice>
              <mc:Fallback>
                <p:oleObj r:id="rId3" progId="Equation.3">
                  <p:embed/>
                  <p:pic>
                    <p:nvPicPr>
                      <p:cNvPr id="0" name="OLE substitute image"/>
                      <p:cNvPicPr/>
                      <p:nvPr/>
                    </p:nvPicPr>
                    <p:blipFill>
                      <a:blip r:embed="rId4"/>
                      <a:stretch>
                        <a:fillRect/>
                      </a:stretch>
                    </p:blipFill>
                    <p:spPr>
                      <a:xfrm>
                        <a:off x="1925320" y="3707765"/>
                        <a:ext cx="1936750" cy="995363"/>
                      </a:xfrm>
                      <a:prstGeom prst="rect">
                        <a:avLst/>
                      </a:prstGeom>
                      <a:noFill/>
                      <a:ln w="38100">
                        <a:noFill/>
                        <a:miter/>
                      </a:ln>
                    </p:spPr>
                  </p:pic>
                </p:oleObj>
              </mc:Fallback>
            </mc:AlternateContent>
          </a:graphicData>
        </a:graphic>
      </p:graphicFrame>
      <p:graphicFrame>
        <p:nvGraphicFramePr>
          <p:cNvPr id="343084" name="Object 44"/>
          <p:cNvGraphicFramePr>
            <a:graphicFrameLocks noChangeAspect="1"/>
          </p:cNvGraphicFramePr>
          <p:nvPr/>
        </p:nvGraphicFramePr>
        <p:xfrm>
          <a:off x="4596130" y="3895408"/>
          <a:ext cx="1908175" cy="1035050"/>
        </p:xfrm>
        <a:graphic>
          <a:graphicData uri="http://schemas.openxmlformats.org/presentationml/2006/ole">
            <mc:AlternateContent xmlns:mc="http://schemas.openxmlformats.org/markup-compatibility/2006">
              <mc:Choice xmlns:v="urn:schemas-microsoft-com:vml" Requires="v">
                <p:oleObj spid="_x0000_s1056" r:id="rId5" progId="Equation.3">
                  <p:embed/>
                </p:oleObj>
              </mc:Choice>
              <mc:Fallback>
                <p:oleObj r:id="rId5" progId="Equation.3">
                  <p:embed/>
                  <p:pic>
                    <p:nvPicPr>
                      <p:cNvPr id="0" name="OLE substitute image"/>
                      <p:cNvPicPr/>
                      <p:nvPr/>
                    </p:nvPicPr>
                    <p:blipFill>
                      <a:blip r:embed="rId6"/>
                      <a:stretch>
                        <a:fillRect/>
                      </a:stretch>
                    </p:blipFill>
                    <p:spPr>
                      <a:xfrm>
                        <a:off x="4596130" y="3895408"/>
                        <a:ext cx="1908175" cy="1035050"/>
                      </a:xfrm>
                      <a:prstGeom prst="rect">
                        <a:avLst/>
                      </a:prstGeom>
                      <a:noFill/>
                      <a:ln w="38100">
                        <a:noFill/>
                        <a:miter/>
                      </a:ln>
                    </p:spPr>
                  </p:pic>
                </p:oleObj>
              </mc:Fallback>
            </mc:AlternateContent>
          </a:graphicData>
        </a:graphic>
      </p:graphicFrame>
      <p:sp>
        <p:nvSpPr>
          <p:cNvPr id="343085" name="Rectangle 45"/>
          <p:cNvSpPr/>
          <p:nvPr/>
        </p:nvSpPr>
        <p:spPr>
          <a:xfrm>
            <a:off x="1925320" y="5424488"/>
            <a:ext cx="894080" cy="521970"/>
          </a:xfrm>
          <a:prstGeom prst="rect">
            <a:avLst/>
          </a:prstGeom>
          <a:noFill/>
          <a:ln w="9525">
            <a:noFill/>
          </a:ln>
        </p:spPr>
        <p:txBody>
          <a:bodyPr wrap="none">
            <a:spAutoFit/>
          </a:bodyPr>
          <a:lstStyle/>
          <a:p>
            <a:pPr eaLnBrk="0" fontAlgn="base" hangingPunct="0"/>
            <a:r>
              <a:rPr lang="zh-CN" altLang="en-US" sz="2800">
                <a:solidFill>
                  <a:srgbClr val="000000"/>
                </a:solidFill>
                <a:latin typeface="宋体" pitchFamily="2" charset="-122"/>
                <a:ea typeface="宋体" pitchFamily="2" charset="-122"/>
              </a:rPr>
              <a:t>可得</a:t>
            </a:r>
          </a:p>
        </p:txBody>
      </p:sp>
      <p:graphicFrame>
        <p:nvGraphicFramePr>
          <p:cNvPr id="343086" name="Object 46"/>
          <p:cNvGraphicFramePr>
            <a:graphicFrameLocks noChangeAspect="1"/>
          </p:cNvGraphicFramePr>
          <p:nvPr/>
        </p:nvGraphicFramePr>
        <p:xfrm>
          <a:off x="3312795" y="5242243"/>
          <a:ext cx="1703388" cy="963612"/>
        </p:xfrm>
        <a:graphic>
          <a:graphicData uri="http://schemas.openxmlformats.org/presentationml/2006/ole">
            <mc:AlternateContent xmlns:mc="http://schemas.openxmlformats.org/markup-compatibility/2006">
              <mc:Choice xmlns:v="urn:schemas-microsoft-com:vml" Requires="v">
                <p:oleObj spid="_x0000_s1057" r:id="rId7" progId="Equation.3">
                  <p:embed/>
                </p:oleObj>
              </mc:Choice>
              <mc:Fallback>
                <p:oleObj r:id="rId7" progId="Equation.3">
                  <p:embed/>
                  <p:pic>
                    <p:nvPicPr>
                      <p:cNvPr id="0" name="OLE substitute image"/>
                      <p:cNvPicPr/>
                      <p:nvPr/>
                    </p:nvPicPr>
                    <p:blipFill>
                      <a:blip r:embed="rId8"/>
                      <a:stretch>
                        <a:fillRect/>
                      </a:stretch>
                    </p:blipFill>
                    <p:spPr>
                      <a:xfrm>
                        <a:off x="3312795" y="5242243"/>
                        <a:ext cx="1703388" cy="963612"/>
                      </a:xfrm>
                      <a:prstGeom prst="rect">
                        <a:avLst/>
                      </a:prstGeom>
                      <a:noFill/>
                      <a:ln w="38100">
                        <a:noFill/>
                        <a:miter/>
                      </a:ln>
                    </p:spPr>
                  </p:pic>
                </p:oleObj>
              </mc:Fallback>
            </mc:AlternateContent>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30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1" nodeType="clickEffect">
                                  <p:stCondLst>
                                    <p:cond delay="0"/>
                                  </p:stCondLst>
                                  <p:childTnLst>
                                    <p:set>
                                      <p:cBhvr>
                                        <p:cTn id="11" dur="1" fill="hold">
                                          <p:stCondLst>
                                            <p:cond delay="499"/>
                                          </p:stCondLst>
                                        </p:cTn>
                                        <p:tgtEl>
                                          <p:spTgt spid="343045"/>
                                        </p:tgtEl>
                                        <p:attrNameLst>
                                          <p:attrName>style.visibility</p:attrName>
                                        </p:attrNameLst>
                                      </p:cBhvr>
                                      <p:to>
                                        <p:strVal val="visible"/>
                                      </p:to>
                                    </p:set>
                                  </p:childTnLst>
                                </p:cTn>
                              </p:par>
                            </p:childTnLst>
                          </p:cTn>
                        </p:par>
                        <p:par>
                          <p:cTn id="12" fill="hold" nodeType="withGroup">
                            <p:stCondLst>
                              <p:cond delay="2000"/>
                            </p:stCondLst>
                            <p:childTnLst>
                              <p:par>
                                <p:cTn id="13" presetID="3" presetClass="entr" presetSubtype="10" fill="hold" nodeType="afterEffec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343083"/>
                                        </p:tgtEl>
                                        <p:attrNameLst>
                                          <p:attrName>style.visibility</p:attrName>
                                        </p:attrNameLst>
                                      </p:cBhvr>
                                      <p:to>
                                        <p:strVal val="visible"/>
                                      </p:to>
                                    </p:set>
                                  </p:childTnLst>
                                </p:cTn>
                              </p:par>
                            </p:childTnLst>
                          </p:cTn>
                        </p:par>
                        <p:par>
                          <p:cTn id="21" fill="hold" nodeType="withGroup">
                            <p:stCondLst>
                              <p:cond delay="1000"/>
                            </p:stCondLst>
                            <p:childTnLst>
                              <p:par>
                                <p:cTn id="22" presetID="1" presetClass="entr" presetSubtype="0" fill="hold" nodeType="afterEffect">
                                  <p:childTnLst>
                                    <p:set>
                                      <p:cBhvr>
                                        <p:cTn id="23" dur="1" fill="hold">
                                          <p:stCondLst>
                                            <p:cond delay="499"/>
                                          </p:stCondLst>
                                        </p:cTn>
                                        <p:tgtEl>
                                          <p:spTgt spid="34308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indefinite"/>
                            </p:stCondLst>
                          </p:cTn>
                        </p:par>
                        <p:par>
                          <p:cTn id="26" fill="hold" nodeType="afterGroup">
                            <p:stCondLst>
                              <p:cond delay="0"/>
                            </p:stCondLst>
                            <p:childTnLst>
                              <p:par>
                                <p:cTn id="27" presetID="1" presetClass="entr" presetSubtype="0" fill="hold" grpId="2" nodeType="clickEffect">
                                  <p:stCondLst>
                                    <p:cond delay="0"/>
                                  </p:stCondLst>
                                  <p:childTnLst>
                                    <p:set>
                                      <p:cBhvr>
                                        <p:cTn id="28" dur="1" fill="hold">
                                          <p:stCondLst>
                                            <p:cond delay="499"/>
                                          </p:stCondLst>
                                        </p:cTn>
                                        <p:tgtEl>
                                          <p:spTgt spid="343085"/>
                                        </p:tgtEl>
                                        <p:attrNameLst>
                                          <p:attrName>style.visibility</p:attrName>
                                        </p:attrNameLst>
                                      </p:cBhvr>
                                      <p:to>
                                        <p:strVal val="visible"/>
                                      </p:to>
                                    </p:set>
                                  </p:childTnLst>
                                </p:cTn>
                              </p:par>
                            </p:childTnLst>
                          </p:cTn>
                        </p:par>
                        <p:par>
                          <p:cTn id="29" fill="hold" nodeType="withGroup">
                            <p:stCondLst>
                              <p:cond delay="1000"/>
                            </p:stCondLst>
                            <p:childTnLst>
                              <p:par>
                                <p:cTn id="30" presetID="1" presetClass="entr" presetSubtype="0" fill="hold" nodeType="afterEffect">
                                  <p:childTnLst>
                                    <p:set>
                                      <p:cBhvr>
                                        <p:cTn id="31" dur="1" fill="hold">
                                          <p:stCondLst>
                                            <p:cond delay="499"/>
                                          </p:stCondLst>
                                        </p:cTn>
                                        <p:tgtEl>
                                          <p:spTgt spid="3430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4" grpId="0"/>
      <p:bldP spid="343045" grpId="1"/>
      <p:bldP spid="343085" grpId="2"/>
    </p:bldLs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4340" name="Rectangle 2"/>
          <p:cNvSpPr/>
          <p:nvPr/>
        </p:nvSpPr>
        <p:spPr>
          <a:xfrm>
            <a:off x="278130" y="598805"/>
            <a:ext cx="11769090" cy="1568450"/>
          </a:xfrm>
          <a:prstGeom prst="rect">
            <a:avLst/>
          </a:prstGeom>
          <a:noFill/>
          <a:ln w="9525">
            <a:noFill/>
          </a:ln>
        </p:spPr>
        <p:txBody>
          <a:bodyPr wrap="square">
            <a:spAutoFit/>
          </a:bodyPr>
          <a:lstStyle/>
          <a:p>
            <a:pPr algn="just" eaLnBrk="0" fontAlgn="base" hangingPunct="0"/>
            <a:r>
              <a:rPr lang="en-US" altLang="zh-CN" sz="3200">
                <a:solidFill>
                  <a:srgbClr val="000000"/>
                </a:solidFill>
                <a:latin typeface="Times New Roman" pitchFamily="18" charset="0"/>
                <a:ea typeface="宋体" pitchFamily="2" charset="-122"/>
              </a:rPr>
              <a:t>⑵</a:t>
            </a:r>
            <a:r>
              <a:rPr lang="zh-CN" altLang="en-US" sz="3200">
                <a:solidFill>
                  <a:srgbClr val="000000"/>
                </a:solidFill>
                <a:latin typeface="Times New Roman" pitchFamily="18" charset="0"/>
                <a:ea typeface="宋体" pitchFamily="2" charset="-122"/>
              </a:rPr>
              <a:t>带电粒子质量</a:t>
            </a:r>
            <a:r>
              <a:rPr lang="en-US" altLang="zh-CN" sz="3200">
                <a:solidFill>
                  <a:srgbClr val="000000"/>
                </a:solidFill>
                <a:latin typeface="Times New Roman" pitchFamily="18" charset="0"/>
                <a:ea typeface="宋体" pitchFamily="2" charset="-122"/>
              </a:rPr>
              <a:t>m,</a:t>
            </a:r>
            <a:r>
              <a:rPr lang="zh-CN" altLang="en-US" sz="3200">
                <a:solidFill>
                  <a:srgbClr val="000000"/>
                </a:solidFill>
                <a:latin typeface="Times New Roman" pitchFamily="18" charset="0"/>
                <a:ea typeface="宋体" pitchFamily="2" charset="-122"/>
              </a:rPr>
              <a:t>电荷量</a:t>
            </a:r>
            <a:r>
              <a:rPr lang="en-US" altLang="zh-CN" sz="3200">
                <a:solidFill>
                  <a:srgbClr val="000000"/>
                </a:solidFill>
                <a:latin typeface="Times New Roman" pitchFamily="18" charset="0"/>
                <a:ea typeface="宋体" pitchFamily="2" charset="-122"/>
              </a:rPr>
              <a:t>q,</a:t>
            </a:r>
            <a:r>
              <a:rPr lang="zh-CN" altLang="en-US" sz="3200">
                <a:solidFill>
                  <a:srgbClr val="000000"/>
                </a:solidFill>
                <a:latin typeface="Times New Roman" pitchFamily="18" charset="0"/>
                <a:ea typeface="宋体" pitchFamily="2" charset="-122"/>
              </a:rPr>
              <a:t>以速度</a:t>
            </a:r>
            <a:r>
              <a:rPr lang="en-US" altLang="zh-CN" sz="3200">
                <a:solidFill>
                  <a:srgbClr val="000000"/>
                </a:solidFill>
                <a:latin typeface="Times New Roman" pitchFamily="18" charset="0"/>
                <a:ea typeface="宋体" pitchFamily="2" charset="-122"/>
              </a:rPr>
              <a:t>v</a:t>
            </a:r>
            <a:r>
              <a:rPr lang="zh-CN" altLang="en-US" sz="3200">
                <a:solidFill>
                  <a:srgbClr val="000000"/>
                </a:solidFill>
                <a:latin typeface="Times New Roman" pitchFamily="18" charset="0"/>
                <a:ea typeface="宋体" pitchFamily="2" charset="-122"/>
              </a:rPr>
              <a:t>穿过速度选择器</a:t>
            </a:r>
            <a:r>
              <a:rPr lang="en-US" altLang="zh-CN" sz="3200">
                <a:solidFill>
                  <a:srgbClr val="000000"/>
                </a:solidFill>
                <a:latin typeface="Times New Roman" pitchFamily="18" charset="0"/>
                <a:ea typeface="宋体" pitchFamily="2" charset="-122"/>
              </a:rPr>
              <a:t>(</a:t>
            </a:r>
            <a:r>
              <a:rPr lang="zh-CN" altLang="en-US" sz="3200">
                <a:solidFill>
                  <a:srgbClr val="000000"/>
                </a:solidFill>
                <a:latin typeface="Times New Roman" pitchFamily="18" charset="0"/>
                <a:ea typeface="宋体" pitchFamily="2" charset="-122"/>
              </a:rPr>
              <a:t>电场强度</a:t>
            </a:r>
            <a:r>
              <a:rPr lang="en-US" altLang="zh-CN" sz="3200">
                <a:solidFill>
                  <a:srgbClr val="000000"/>
                </a:solidFill>
                <a:latin typeface="Times New Roman" pitchFamily="18" charset="0"/>
                <a:ea typeface="宋体" pitchFamily="2" charset="-122"/>
              </a:rPr>
              <a:t>E</a:t>
            </a:r>
            <a:r>
              <a:rPr lang="zh-CN" altLang="en-US" sz="3200">
                <a:solidFill>
                  <a:srgbClr val="000000"/>
                </a:solidFill>
                <a:latin typeface="Times New Roman" pitchFamily="18" charset="0"/>
                <a:ea typeface="宋体" pitchFamily="2" charset="-122"/>
              </a:rPr>
              <a:t>，磁感应强度</a:t>
            </a:r>
            <a:r>
              <a:rPr lang="en-US" altLang="zh-CN" sz="3200">
                <a:solidFill>
                  <a:srgbClr val="000000"/>
                </a:solidFill>
                <a:latin typeface="Times New Roman" pitchFamily="18" charset="0"/>
                <a:ea typeface="宋体" pitchFamily="2" charset="-122"/>
              </a:rPr>
              <a:t>B</a:t>
            </a:r>
            <a:r>
              <a:rPr lang="en-US" altLang="zh-CN" sz="3200" baseline="-25000">
                <a:solidFill>
                  <a:srgbClr val="000000"/>
                </a:solidFill>
                <a:latin typeface="Times New Roman" pitchFamily="18" charset="0"/>
                <a:ea typeface="宋体" pitchFamily="2" charset="-122"/>
              </a:rPr>
              <a:t>1</a:t>
            </a:r>
            <a:r>
              <a:rPr lang="en-US" altLang="zh-CN" sz="3200">
                <a:solidFill>
                  <a:srgbClr val="000000"/>
                </a:solidFill>
                <a:latin typeface="Times New Roman" pitchFamily="18" charset="0"/>
                <a:ea typeface="宋体" pitchFamily="2" charset="-122"/>
              </a:rPr>
              <a:t>),</a:t>
            </a:r>
            <a:r>
              <a:rPr lang="zh-CN" altLang="en-US" sz="3200">
                <a:solidFill>
                  <a:srgbClr val="000000"/>
                </a:solidFill>
                <a:latin typeface="Times New Roman" pitchFamily="18" charset="0"/>
                <a:ea typeface="宋体" pitchFamily="2" charset="-122"/>
              </a:rPr>
              <a:t>垂直进入磁感应强度为</a:t>
            </a:r>
            <a:r>
              <a:rPr lang="en-US" altLang="zh-CN" sz="3200">
                <a:solidFill>
                  <a:srgbClr val="000000"/>
                </a:solidFill>
                <a:latin typeface="Times New Roman" pitchFamily="18" charset="0"/>
                <a:ea typeface="宋体" pitchFamily="2" charset="-122"/>
              </a:rPr>
              <a:t>B</a:t>
            </a:r>
            <a:r>
              <a:rPr lang="en-US" altLang="zh-CN" sz="3200" baseline="-25000">
                <a:solidFill>
                  <a:srgbClr val="000000"/>
                </a:solidFill>
                <a:latin typeface="Times New Roman" pitchFamily="18" charset="0"/>
                <a:ea typeface="宋体" pitchFamily="2" charset="-122"/>
              </a:rPr>
              <a:t>2</a:t>
            </a:r>
            <a:r>
              <a:rPr lang="zh-CN" altLang="en-US" sz="3200">
                <a:solidFill>
                  <a:srgbClr val="000000"/>
                </a:solidFill>
                <a:latin typeface="Times New Roman" pitchFamily="18" charset="0"/>
                <a:ea typeface="宋体" pitchFamily="2" charset="-122"/>
              </a:rPr>
              <a:t>的匀强磁场</a:t>
            </a:r>
            <a:r>
              <a:rPr lang="en-US" altLang="zh-CN" sz="3200">
                <a:solidFill>
                  <a:srgbClr val="000000"/>
                </a:solidFill>
                <a:latin typeface="Times New Roman" pitchFamily="18" charset="0"/>
                <a:ea typeface="宋体" pitchFamily="2" charset="-122"/>
              </a:rPr>
              <a:t>.</a:t>
            </a:r>
            <a:r>
              <a:rPr lang="zh-CN" altLang="en-US" sz="3200">
                <a:solidFill>
                  <a:srgbClr val="000000"/>
                </a:solidFill>
                <a:latin typeface="Times New Roman" pitchFamily="18" charset="0"/>
                <a:ea typeface="宋体" pitchFamily="2" charset="-122"/>
              </a:rPr>
              <a:t>设轨道半径为</a:t>
            </a:r>
            <a:r>
              <a:rPr lang="en-US" altLang="zh-CN" sz="3200">
                <a:solidFill>
                  <a:srgbClr val="000000"/>
                </a:solidFill>
                <a:latin typeface="Times New Roman" pitchFamily="18" charset="0"/>
                <a:ea typeface="宋体" pitchFamily="2" charset="-122"/>
              </a:rPr>
              <a:t>r,</a:t>
            </a:r>
            <a:r>
              <a:rPr lang="zh-CN" altLang="en-US" sz="3200">
                <a:solidFill>
                  <a:srgbClr val="000000"/>
                </a:solidFill>
                <a:latin typeface="Times New Roman" pitchFamily="18" charset="0"/>
                <a:ea typeface="宋体" pitchFamily="2" charset="-122"/>
              </a:rPr>
              <a:t>则有</a:t>
            </a:r>
            <a:r>
              <a:rPr lang="zh-CN" altLang="en-US" sz="3200">
                <a:solidFill>
                  <a:srgbClr val="000000"/>
                </a:solidFill>
                <a:latin typeface="黑体" panose="02010609060101010101" pitchFamily="49" charset="-122"/>
              </a:rPr>
              <a:t>荷质比</a:t>
            </a:r>
            <a:r>
              <a:rPr lang="zh-CN" altLang="en-US" sz="3200">
                <a:solidFill>
                  <a:srgbClr val="000000"/>
                </a:solidFill>
                <a:latin typeface="Times New Roman" pitchFamily="18" charset="0"/>
                <a:ea typeface="宋体" pitchFamily="2" charset="-122"/>
              </a:rPr>
              <a:t>：</a:t>
            </a:r>
          </a:p>
        </p:txBody>
      </p:sp>
      <p:grpSp>
        <p:nvGrpSpPr>
          <p:cNvPr id="2" name="Group 3"/>
          <p:cNvGrpSpPr/>
          <p:nvPr/>
        </p:nvGrpSpPr>
        <p:grpSpPr>
          <a:xfrm>
            <a:off x="6627495" y="3160395"/>
            <a:ext cx="3733800" cy="2822575"/>
            <a:chOff x="4176" y="3024"/>
            <a:chExt cx="1392" cy="1036"/>
          </a:xfrm>
        </p:grpSpPr>
        <p:grpSp>
          <p:nvGrpSpPr>
            <p:cNvPr id="14346" name="Group 4"/>
            <p:cNvGrpSpPr/>
            <p:nvPr/>
          </p:nvGrpSpPr>
          <p:grpSpPr>
            <a:xfrm>
              <a:off x="4176" y="3249"/>
              <a:ext cx="1105" cy="811"/>
              <a:chOff x="4176" y="3249"/>
              <a:chExt cx="1105" cy="811"/>
            </a:xfrm>
          </p:grpSpPr>
          <p:grpSp>
            <p:nvGrpSpPr>
              <p:cNvPr id="14367" name="Group 5"/>
              <p:cNvGrpSpPr/>
              <p:nvPr/>
            </p:nvGrpSpPr>
            <p:grpSpPr>
              <a:xfrm>
                <a:off x="4336" y="3495"/>
                <a:ext cx="824" cy="565"/>
                <a:chOff x="9298" y="14134"/>
                <a:chExt cx="815" cy="779"/>
              </a:xfrm>
            </p:grpSpPr>
            <p:grpSp>
              <p:nvGrpSpPr>
                <p:cNvPr id="14373" name="Group 6"/>
                <p:cNvGrpSpPr/>
                <p:nvPr/>
              </p:nvGrpSpPr>
              <p:grpSpPr>
                <a:xfrm>
                  <a:off x="9298" y="14134"/>
                  <a:ext cx="305" cy="285"/>
                  <a:chOff x="6756" y="12311"/>
                  <a:chExt cx="466" cy="434"/>
                </a:xfrm>
              </p:grpSpPr>
              <p:grpSp>
                <p:nvGrpSpPr>
                  <p:cNvPr id="14414" name="Group 7"/>
                  <p:cNvGrpSpPr/>
                  <p:nvPr/>
                </p:nvGrpSpPr>
                <p:grpSpPr>
                  <a:xfrm>
                    <a:off x="6756" y="12311"/>
                    <a:ext cx="70" cy="64"/>
                    <a:chOff x="5227" y="7638"/>
                    <a:chExt cx="208" cy="206"/>
                  </a:xfrm>
                </p:grpSpPr>
                <p:sp>
                  <p:nvSpPr>
                    <p:cNvPr id="14424" name="Line 8"/>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25" name="Line 9"/>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15" name="Group 10"/>
                  <p:cNvGrpSpPr/>
                  <p:nvPr/>
                </p:nvGrpSpPr>
                <p:grpSpPr>
                  <a:xfrm>
                    <a:off x="7152" y="12311"/>
                    <a:ext cx="70" cy="64"/>
                    <a:chOff x="5227" y="7638"/>
                    <a:chExt cx="208" cy="206"/>
                  </a:xfrm>
                </p:grpSpPr>
                <p:sp>
                  <p:nvSpPr>
                    <p:cNvPr id="14422" name="Line 11"/>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23" name="Line 12"/>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16" name="Group 13"/>
                  <p:cNvGrpSpPr/>
                  <p:nvPr/>
                </p:nvGrpSpPr>
                <p:grpSpPr>
                  <a:xfrm>
                    <a:off x="6756" y="12681"/>
                    <a:ext cx="70" cy="64"/>
                    <a:chOff x="5227" y="7638"/>
                    <a:chExt cx="208" cy="206"/>
                  </a:xfrm>
                </p:grpSpPr>
                <p:sp>
                  <p:nvSpPr>
                    <p:cNvPr id="14420" name="Line 14"/>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21" name="Line 15"/>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17" name="Group 16"/>
                  <p:cNvGrpSpPr/>
                  <p:nvPr/>
                </p:nvGrpSpPr>
                <p:grpSpPr>
                  <a:xfrm>
                    <a:off x="7152" y="12681"/>
                    <a:ext cx="70" cy="64"/>
                    <a:chOff x="5227" y="7638"/>
                    <a:chExt cx="208" cy="206"/>
                  </a:xfrm>
                </p:grpSpPr>
                <p:sp>
                  <p:nvSpPr>
                    <p:cNvPr id="14418" name="Line 17"/>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19" name="Line 18"/>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grpSp>
              <p:nvGrpSpPr>
                <p:cNvPr id="14374" name="Group 19"/>
                <p:cNvGrpSpPr/>
                <p:nvPr/>
              </p:nvGrpSpPr>
              <p:grpSpPr>
                <a:xfrm>
                  <a:off x="9808" y="14134"/>
                  <a:ext cx="305" cy="285"/>
                  <a:chOff x="6756" y="12311"/>
                  <a:chExt cx="466" cy="434"/>
                </a:xfrm>
              </p:grpSpPr>
              <p:grpSp>
                <p:nvGrpSpPr>
                  <p:cNvPr id="14402" name="Group 20"/>
                  <p:cNvGrpSpPr/>
                  <p:nvPr/>
                </p:nvGrpSpPr>
                <p:grpSpPr>
                  <a:xfrm>
                    <a:off x="6756" y="12311"/>
                    <a:ext cx="70" cy="64"/>
                    <a:chOff x="5227" y="7638"/>
                    <a:chExt cx="208" cy="206"/>
                  </a:xfrm>
                </p:grpSpPr>
                <p:sp>
                  <p:nvSpPr>
                    <p:cNvPr id="14412" name="Line 21"/>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13" name="Line 22"/>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03" name="Group 23"/>
                  <p:cNvGrpSpPr/>
                  <p:nvPr/>
                </p:nvGrpSpPr>
                <p:grpSpPr>
                  <a:xfrm>
                    <a:off x="7152" y="12311"/>
                    <a:ext cx="70" cy="64"/>
                    <a:chOff x="5227" y="7638"/>
                    <a:chExt cx="208" cy="206"/>
                  </a:xfrm>
                </p:grpSpPr>
                <p:sp>
                  <p:nvSpPr>
                    <p:cNvPr id="14410" name="Line 24"/>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11" name="Line 25"/>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04" name="Group 26"/>
                  <p:cNvGrpSpPr/>
                  <p:nvPr/>
                </p:nvGrpSpPr>
                <p:grpSpPr>
                  <a:xfrm>
                    <a:off x="6756" y="12681"/>
                    <a:ext cx="70" cy="64"/>
                    <a:chOff x="5227" y="7638"/>
                    <a:chExt cx="208" cy="206"/>
                  </a:xfrm>
                </p:grpSpPr>
                <p:sp>
                  <p:nvSpPr>
                    <p:cNvPr id="14408" name="Line 27"/>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09" name="Line 28"/>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405" name="Group 29"/>
                  <p:cNvGrpSpPr/>
                  <p:nvPr/>
                </p:nvGrpSpPr>
                <p:grpSpPr>
                  <a:xfrm>
                    <a:off x="7152" y="12681"/>
                    <a:ext cx="70" cy="64"/>
                    <a:chOff x="5227" y="7638"/>
                    <a:chExt cx="208" cy="206"/>
                  </a:xfrm>
                </p:grpSpPr>
                <p:sp>
                  <p:nvSpPr>
                    <p:cNvPr id="14406" name="Line 30"/>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07" name="Line 31"/>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grpSp>
              <p:nvGrpSpPr>
                <p:cNvPr id="14375" name="Group 32"/>
                <p:cNvGrpSpPr/>
                <p:nvPr/>
              </p:nvGrpSpPr>
              <p:grpSpPr>
                <a:xfrm>
                  <a:off x="9298" y="14608"/>
                  <a:ext cx="815" cy="305"/>
                  <a:chOff x="6519" y="12834"/>
                  <a:chExt cx="815" cy="285"/>
                </a:xfrm>
              </p:grpSpPr>
              <p:grpSp>
                <p:nvGrpSpPr>
                  <p:cNvPr id="14376" name="Group 33"/>
                  <p:cNvGrpSpPr/>
                  <p:nvPr/>
                </p:nvGrpSpPr>
                <p:grpSpPr>
                  <a:xfrm>
                    <a:off x="6519" y="12834"/>
                    <a:ext cx="305" cy="285"/>
                    <a:chOff x="6756" y="12311"/>
                    <a:chExt cx="466" cy="434"/>
                  </a:xfrm>
                </p:grpSpPr>
                <p:grpSp>
                  <p:nvGrpSpPr>
                    <p:cNvPr id="14390" name="Group 34"/>
                    <p:cNvGrpSpPr/>
                    <p:nvPr/>
                  </p:nvGrpSpPr>
                  <p:grpSpPr>
                    <a:xfrm>
                      <a:off x="6756" y="12311"/>
                      <a:ext cx="70" cy="64"/>
                      <a:chOff x="5227" y="7638"/>
                      <a:chExt cx="208" cy="206"/>
                    </a:xfrm>
                  </p:grpSpPr>
                  <p:sp>
                    <p:nvSpPr>
                      <p:cNvPr id="14400" name="Line 35"/>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401" name="Line 36"/>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91" name="Group 37"/>
                    <p:cNvGrpSpPr/>
                    <p:nvPr/>
                  </p:nvGrpSpPr>
                  <p:grpSpPr>
                    <a:xfrm>
                      <a:off x="7152" y="12311"/>
                      <a:ext cx="70" cy="64"/>
                      <a:chOff x="5227" y="7638"/>
                      <a:chExt cx="208" cy="206"/>
                    </a:xfrm>
                  </p:grpSpPr>
                  <p:sp>
                    <p:nvSpPr>
                      <p:cNvPr id="14398" name="Line 38"/>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99" name="Line 39"/>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92" name="Group 40"/>
                    <p:cNvGrpSpPr/>
                    <p:nvPr/>
                  </p:nvGrpSpPr>
                  <p:grpSpPr>
                    <a:xfrm>
                      <a:off x="6756" y="12681"/>
                      <a:ext cx="70" cy="64"/>
                      <a:chOff x="5227" y="7638"/>
                      <a:chExt cx="208" cy="206"/>
                    </a:xfrm>
                  </p:grpSpPr>
                  <p:sp>
                    <p:nvSpPr>
                      <p:cNvPr id="14396" name="Line 41"/>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97" name="Line 42"/>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93" name="Group 43"/>
                    <p:cNvGrpSpPr/>
                    <p:nvPr/>
                  </p:nvGrpSpPr>
                  <p:grpSpPr>
                    <a:xfrm>
                      <a:off x="7152" y="12681"/>
                      <a:ext cx="70" cy="64"/>
                      <a:chOff x="5227" y="7638"/>
                      <a:chExt cx="208" cy="206"/>
                    </a:xfrm>
                  </p:grpSpPr>
                  <p:sp>
                    <p:nvSpPr>
                      <p:cNvPr id="14394" name="Line 44"/>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95" name="Line 45"/>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grpSp>
                <p:nvGrpSpPr>
                  <p:cNvPr id="14377" name="Group 46"/>
                  <p:cNvGrpSpPr/>
                  <p:nvPr/>
                </p:nvGrpSpPr>
                <p:grpSpPr>
                  <a:xfrm>
                    <a:off x="7029" y="12834"/>
                    <a:ext cx="305" cy="285"/>
                    <a:chOff x="6756" y="12311"/>
                    <a:chExt cx="466" cy="434"/>
                  </a:xfrm>
                </p:grpSpPr>
                <p:grpSp>
                  <p:nvGrpSpPr>
                    <p:cNvPr id="14378" name="Group 47"/>
                    <p:cNvGrpSpPr/>
                    <p:nvPr/>
                  </p:nvGrpSpPr>
                  <p:grpSpPr>
                    <a:xfrm>
                      <a:off x="6756" y="12311"/>
                      <a:ext cx="70" cy="64"/>
                      <a:chOff x="5227" y="7638"/>
                      <a:chExt cx="208" cy="206"/>
                    </a:xfrm>
                  </p:grpSpPr>
                  <p:sp>
                    <p:nvSpPr>
                      <p:cNvPr id="14388" name="Line 48"/>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89" name="Line 49"/>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79" name="Group 50"/>
                    <p:cNvGrpSpPr/>
                    <p:nvPr/>
                  </p:nvGrpSpPr>
                  <p:grpSpPr>
                    <a:xfrm>
                      <a:off x="7152" y="12311"/>
                      <a:ext cx="70" cy="64"/>
                      <a:chOff x="5227" y="7638"/>
                      <a:chExt cx="208" cy="206"/>
                    </a:xfrm>
                  </p:grpSpPr>
                  <p:sp>
                    <p:nvSpPr>
                      <p:cNvPr id="14386" name="Line 51"/>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87" name="Line 52"/>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80" name="Group 53"/>
                    <p:cNvGrpSpPr/>
                    <p:nvPr/>
                  </p:nvGrpSpPr>
                  <p:grpSpPr>
                    <a:xfrm>
                      <a:off x="6756" y="12681"/>
                      <a:ext cx="70" cy="64"/>
                      <a:chOff x="5227" y="7638"/>
                      <a:chExt cx="208" cy="206"/>
                    </a:xfrm>
                  </p:grpSpPr>
                  <p:sp>
                    <p:nvSpPr>
                      <p:cNvPr id="14384" name="Line 54"/>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85" name="Line 55"/>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nvGrpSpPr>
                    <p:cNvPr id="14381" name="Group 56"/>
                    <p:cNvGrpSpPr/>
                    <p:nvPr/>
                  </p:nvGrpSpPr>
                  <p:grpSpPr>
                    <a:xfrm>
                      <a:off x="7152" y="12681"/>
                      <a:ext cx="70" cy="64"/>
                      <a:chOff x="5227" y="7638"/>
                      <a:chExt cx="208" cy="206"/>
                    </a:xfrm>
                  </p:grpSpPr>
                  <p:sp>
                    <p:nvSpPr>
                      <p:cNvPr id="14382" name="Line 57"/>
                      <p:cNvSpPr/>
                      <p:nvPr/>
                    </p:nvSpPr>
                    <p:spPr>
                      <a:xfrm>
                        <a:off x="5229" y="7638"/>
                        <a:ext cx="206" cy="206"/>
                      </a:xfrm>
                      <a:prstGeom prst="line">
                        <a:avLst/>
                      </a:prstGeom>
                      <a:ln w="19050" cap="flat" cmpd="sng">
                        <a:solidFill>
                          <a:srgbClr val="000000"/>
                        </a:solidFill>
                        <a:prstDash val="solid"/>
                        <a:headEnd type="none" w="med" len="med"/>
                        <a:tailEnd type="none" w="med" len="med"/>
                      </a:ln>
                    </p:spPr>
                    <p:txBody>
                      <a:bodyPr/>
                      <a:lstStyle/>
                      <a:p/>
                    </p:txBody>
                  </p:sp>
                  <p:sp>
                    <p:nvSpPr>
                      <p:cNvPr id="14383" name="Line 58"/>
                      <p:cNvSpPr/>
                      <p:nvPr/>
                    </p:nvSpPr>
                    <p:spPr>
                      <a:xfrm flipH="1">
                        <a:off x="5227" y="7638"/>
                        <a:ext cx="206" cy="206"/>
                      </a:xfrm>
                      <a:prstGeom prst="line">
                        <a:avLst/>
                      </a:prstGeom>
                      <a:ln w="19050" cap="flat" cmpd="sng">
                        <a:solidFill>
                          <a:srgbClr val="000000"/>
                        </a:solidFill>
                        <a:prstDash val="solid"/>
                        <a:headEnd type="none" w="med" len="med"/>
                        <a:tailEnd type="none" w="med" len="med"/>
                      </a:ln>
                    </p:spPr>
                    <p:txBody>
                      <a:bodyPr/>
                      <a:lstStyle/>
                      <a:p/>
                    </p:txBody>
                  </p:sp>
                </p:grpSp>
              </p:grpSp>
            </p:grpSp>
          </p:grpSp>
          <p:sp>
            <p:nvSpPr>
              <p:cNvPr id="14368" name="Arc 59"/>
              <p:cNvSpPr/>
              <p:nvPr/>
            </p:nvSpPr>
            <p:spPr>
              <a:xfrm flipV="1">
                <a:off x="4371" y="3478"/>
                <a:ext cx="682" cy="353"/>
              </a:xfrm>
              <a:custGeom>
                <a:gdLst>
                  <a:gd name="txL" fmla="*/ 0 w 43200"/>
                  <a:gd name="txT" fmla="*/ 0 h 22370"/>
                  <a:gd name="txR" fmla="*/ 43200 w 43200"/>
                  <a:gd name="txB" fmla="*/ 22370 h 22370"/>
                </a:gdLst>
                <a:cxnLst>
                  <a:cxn ang="0">
                    <a:pos x="0" y="353"/>
                  </a:cxn>
                  <a:cxn ang="0">
                    <a:pos x="682" y="341"/>
                  </a:cxn>
                  <a:cxn ang="0">
                    <a:pos x="341" y="341"/>
                  </a:cxn>
                </a:cxnLst>
                <a:rect l="txL" t="txT" r="txR" b="txB"/>
                <a:pathLst>
                  <a:path w="43200" h="22370" fill="none">
                    <a:moveTo>
                      <a:pt x="13" y="22370"/>
                    </a:moveTo>
                    <a:cubicBezTo>
                      <a:pt x="4" y="22113"/>
                      <a:pt x="0" y="21856"/>
                      <a:pt x="0" y="21600"/>
                    </a:cubicBezTo>
                    <a:cubicBezTo>
                      <a:pt x="0" y="9670"/>
                      <a:pt x="9670" y="0"/>
                      <a:pt x="21600" y="0"/>
                    </a:cubicBezTo>
                    <a:cubicBezTo>
                      <a:pt x="33529" y="-1"/>
                      <a:pt x="43199" y="9670"/>
                      <a:pt x="43200" y="21599"/>
                    </a:cubicBezTo>
                  </a:path>
                  <a:path w="43200" h="22370" stroke="0">
                    <a:moveTo>
                      <a:pt x="13" y="22370"/>
                    </a:moveTo>
                    <a:cubicBezTo>
                      <a:pt x="4" y="22113"/>
                      <a:pt x="0" y="21856"/>
                      <a:pt x="0" y="21600"/>
                    </a:cubicBezTo>
                    <a:cubicBezTo>
                      <a:pt x="0" y="9670"/>
                      <a:pt x="9670" y="0"/>
                      <a:pt x="21600" y="0"/>
                    </a:cubicBezTo>
                    <a:cubicBezTo>
                      <a:pt x="33529" y="-1"/>
                      <a:pt x="43199" y="9670"/>
                      <a:pt x="43200" y="21599"/>
                    </a:cubicBezTo>
                    <a:lnTo>
                      <a:pt x="21600" y="21600"/>
                    </a:lnTo>
                    <a:close/>
                  </a:path>
                </a:pathLst>
              </a:custGeom>
              <a:noFill/>
              <a:ln w="28575" cap="flat" cmpd="sng">
                <a:solidFill>
                  <a:srgbClr val="000000"/>
                </a:solidFill>
                <a:prstDash val="dash"/>
                <a:round/>
                <a:headEnd type="none" w="med" len="med"/>
                <a:tailEnd type="none" w="med" len="med"/>
              </a:ln>
            </p:spPr>
            <p:txBody>
              <a:bodyPr/>
              <a:lstStyle/>
              <a:p>
                <a:endParaRPr lang="zh-CN" altLang="en-US">
                  <a:latin typeface="黑体" panose="02010609060101010101" pitchFamily="49" charset="-122"/>
                </a:endParaRPr>
              </a:p>
            </p:txBody>
          </p:sp>
          <p:sp>
            <p:nvSpPr>
              <p:cNvPr id="14369" name="Arc 60"/>
              <p:cNvSpPr/>
              <p:nvPr/>
            </p:nvSpPr>
            <p:spPr>
              <a:xfrm flipV="1">
                <a:off x="4500" y="3465"/>
                <a:ext cx="553" cy="286"/>
              </a:xfrm>
              <a:custGeom>
                <a:gdLst>
                  <a:gd name="txL" fmla="*/ 0 w 43200"/>
                  <a:gd name="txT" fmla="*/ 0 h 22370"/>
                  <a:gd name="txR" fmla="*/ 43200 w 43200"/>
                  <a:gd name="txB" fmla="*/ 22370 h 22370"/>
                </a:gdLst>
                <a:cxnLst>
                  <a:cxn ang="0">
                    <a:pos x="0" y="286"/>
                  </a:cxn>
                  <a:cxn ang="0">
                    <a:pos x="553" y="276"/>
                  </a:cxn>
                  <a:cxn ang="0">
                    <a:pos x="277" y="276"/>
                  </a:cxn>
                </a:cxnLst>
                <a:rect l="txL" t="txT" r="txR" b="txB"/>
                <a:pathLst>
                  <a:path w="43200" h="22370" fill="none">
                    <a:moveTo>
                      <a:pt x="13" y="22370"/>
                    </a:moveTo>
                    <a:cubicBezTo>
                      <a:pt x="4" y="22113"/>
                      <a:pt x="0" y="21856"/>
                      <a:pt x="0" y="21600"/>
                    </a:cubicBezTo>
                    <a:cubicBezTo>
                      <a:pt x="0" y="9670"/>
                      <a:pt x="9670" y="0"/>
                      <a:pt x="21600" y="0"/>
                    </a:cubicBezTo>
                    <a:cubicBezTo>
                      <a:pt x="33529" y="-1"/>
                      <a:pt x="43199" y="9670"/>
                      <a:pt x="43200" y="21599"/>
                    </a:cubicBezTo>
                  </a:path>
                  <a:path w="43200" h="22370" stroke="0">
                    <a:moveTo>
                      <a:pt x="13" y="22370"/>
                    </a:moveTo>
                    <a:cubicBezTo>
                      <a:pt x="4" y="22113"/>
                      <a:pt x="0" y="21856"/>
                      <a:pt x="0" y="21600"/>
                    </a:cubicBezTo>
                    <a:cubicBezTo>
                      <a:pt x="0" y="9670"/>
                      <a:pt x="9670" y="0"/>
                      <a:pt x="21600" y="0"/>
                    </a:cubicBezTo>
                    <a:cubicBezTo>
                      <a:pt x="33529" y="-1"/>
                      <a:pt x="43199" y="9670"/>
                      <a:pt x="43200" y="21599"/>
                    </a:cubicBezTo>
                    <a:lnTo>
                      <a:pt x="21600" y="21600"/>
                    </a:lnTo>
                    <a:close/>
                  </a:path>
                </a:pathLst>
              </a:custGeom>
              <a:noFill/>
              <a:ln w="28575" cap="flat" cmpd="sng">
                <a:solidFill>
                  <a:srgbClr val="000000"/>
                </a:solidFill>
                <a:prstDash val="dash"/>
                <a:round/>
                <a:headEnd type="none" w="med" len="med"/>
                <a:tailEnd type="none" w="med" len="med"/>
              </a:ln>
            </p:spPr>
            <p:txBody>
              <a:bodyPr/>
              <a:lstStyle/>
              <a:p>
                <a:endParaRPr lang="zh-CN" altLang="en-US">
                  <a:latin typeface="黑体" panose="02010609060101010101" pitchFamily="49" charset="-122"/>
                </a:endParaRPr>
              </a:p>
            </p:txBody>
          </p:sp>
          <p:sp>
            <p:nvSpPr>
              <p:cNvPr id="14370" name="Line 61"/>
              <p:cNvSpPr/>
              <p:nvPr/>
            </p:nvSpPr>
            <p:spPr>
              <a:xfrm>
                <a:off x="4320" y="3456"/>
                <a:ext cx="961" cy="0"/>
              </a:xfrm>
              <a:prstGeom prst="line">
                <a:avLst/>
              </a:prstGeom>
              <a:ln w="19050" cap="flat" cmpd="sng">
                <a:solidFill>
                  <a:srgbClr val="000000"/>
                </a:solidFill>
                <a:prstDash val="solid"/>
                <a:headEnd type="none" w="med" len="med"/>
                <a:tailEnd type="none" w="med" len="med"/>
              </a:ln>
            </p:spPr>
            <p:txBody>
              <a:bodyPr/>
              <a:lstStyle/>
              <a:p/>
            </p:txBody>
          </p:sp>
          <p:sp>
            <p:nvSpPr>
              <p:cNvPr id="14371" name="Text Box 62"/>
              <p:cNvSpPr txBox="1"/>
              <p:nvPr/>
            </p:nvSpPr>
            <p:spPr>
              <a:xfrm>
                <a:off x="4176" y="3249"/>
                <a:ext cx="336" cy="255"/>
              </a:xfrm>
              <a:prstGeom prst="rect">
                <a:avLst/>
              </a:prstGeom>
              <a:noFill/>
              <a:ln w="9525">
                <a:noFill/>
              </a:ln>
            </p:spPr>
            <p:txBody>
              <a:bodyPr/>
              <a:lstStyle/>
              <a:p>
                <a:pPr algn="just" eaLnBrk="0" fontAlgn="base" hangingPunct="0"/>
                <a:r>
                  <a:rPr lang="en-US" altLang="zh-CN" sz="2800" i="1">
                    <a:solidFill>
                      <a:schemeClr val="tx1"/>
                    </a:solidFill>
                    <a:latin typeface="Times New Roman" pitchFamily="18" charset="0"/>
                    <a:ea typeface="宋体" pitchFamily="2" charset="-122"/>
                  </a:rPr>
                  <a:t>M</a:t>
                </a:r>
                <a:endParaRPr lang="en-US" altLang="zh-CN" sz="2800">
                  <a:solidFill>
                    <a:schemeClr val="tx1"/>
                  </a:solidFill>
                  <a:latin typeface="Times New Roman" pitchFamily="18" charset="0"/>
                  <a:ea typeface="宋体" pitchFamily="2" charset="-122"/>
                </a:endParaRPr>
              </a:p>
            </p:txBody>
          </p:sp>
          <p:sp>
            <p:nvSpPr>
              <p:cNvPr id="14372" name="Text Box 63"/>
              <p:cNvSpPr txBox="1"/>
              <p:nvPr/>
            </p:nvSpPr>
            <p:spPr>
              <a:xfrm>
                <a:off x="4896" y="3744"/>
                <a:ext cx="339" cy="230"/>
              </a:xfrm>
              <a:prstGeom prst="rect">
                <a:avLst/>
              </a:prstGeom>
              <a:noFill/>
              <a:ln w="9525">
                <a:noFill/>
              </a:ln>
            </p:spPr>
            <p:txBody>
              <a:bodyPr/>
              <a:lstStyle/>
              <a:p>
                <a:pPr algn="just" eaLnBrk="0" fontAlgn="base" hangingPunct="0"/>
                <a:r>
                  <a:rPr lang="en-US" altLang="zh-CN" sz="2800" i="1">
                    <a:solidFill>
                      <a:schemeClr val="tx1"/>
                    </a:solidFill>
                    <a:latin typeface="Times New Roman" pitchFamily="18" charset="0"/>
                    <a:ea typeface="宋体" pitchFamily="2" charset="-122"/>
                  </a:rPr>
                  <a:t>B</a:t>
                </a:r>
                <a:r>
                  <a:rPr lang="en-US" altLang="zh-CN" sz="2800" baseline="-25000">
                    <a:solidFill>
                      <a:schemeClr val="tx1"/>
                    </a:solidFill>
                    <a:latin typeface="Times New Roman" pitchFamily="18" charset="0"/>
                    <a:ea typeface="宋体" pitchFamily="2" charset="-122"/>
                  </a:rPr>
                  <a:t>2</a:t>
                </a:r>
                <a:endParaRPr lang="en-US" altLang="zh-CN" sz="2800">
                  <a:solidFill>
                    <a:schemeClr val="tx1"/>
                  </a:solidFill>
                  <a:latin typeface="Times New Roman" pitchFamily="18" charset="0"/>
                  <a:ea typeface="宋体" pitchFamily="2" charset="-122"/>
                </a:endParaRPr>
              </a:p>
            </p:txBody>
          </p:sp>
        </p:grpSp>
        <p:grpSp>
          <p:nvGrpSpPr>
            <p:cNvPr id="14347" name="Group 64"/>
            <p:cNvGrpSpPr/>
            <p:nvPr/>
          </p:nvGrpSpPr>
          <p:grpSpPr>
            <a:xfrm>
              <a:off x="4705" y="3024"/>
              <a:ext cx="863" cy="384"/>
              <a:chOff x="4705" y="3024"/>
              <a:chExt cx="863" cy="384"/>
            </a:xfrm>
          </p:grpSpPr>
          <p:sp>
            <p:nvSpPr>
              <p:cNvPr id="14350" name="Oval 65"/>
              <p:cNvSpPr/>
              <p:nvPr/>
            </p:nvSpPr>
            <p:spPr>
              <a:xfrm>
                <a:off x="5041" y="3072"/>
                <a:ext cx="30" cy="30"/>
              </a:xfrm>
              <a:prstGeom prst="ellipse">
                <a:avLst/>
              </a:prstGeom>
              <a:noFill/>
              <a:ln w="19050" cap="flat" cmpd="sng">
                <a:solidFill>
                  <a:srgbClr val="000000"/>
                </a:solidFill>
                <a:prstDash val="solid"/>
                <a:headEnd type="none" w="med" len="med"/>
                <a:tailEnd type="none" w="med" len="med"/>
              </a:ln>
            </p:spPr>
            <p:txBody>
              <a:bodyPr/>
              <a:lstStyle/>
              <a:p>
                <a:endParaRPr lang="zh-CN" altLang="en-US">
                  <a:latin typeface="黑体" panose="02010609060101010101" pitchFamily="49" charset="-122"/>
                </a:endParaRPr>
              </a:p>
            </p:txBody>
          </p:sp>
          <p:sp>
            <p:nvSpPr>
              <p:cNvPr id="14351" name="Text Box 66"/>
              <p:cNvSpPr txBox="1"/>
              <p:nvPr/>
            </p:nvSpPr>
            <p:spPr>
              <a:xfrm>
                <a:off x="4705" y="3120"/>
                <a:ext cx="208" cy="212"/>
              </a:xfrm>
              <a:prstGeom prst="rect">
                <a:avLst/>
              </a:prstGeom>
              <a:noFill/>
              <a:ln w="9525">
                <a:noFill/>
              </a:ln>
            </p:spPr>
            <p:txBody>
              <a:bodyPr/>
              <a:lstStyle/>
              <a:p>
                <a:pPr algn="just" eaLnBrk="0" fontAlgn="base" hangingPunct="0"/>
                <a:r>
                  <a:rPr lang="en-US" altLang="zh-CN" sz="2800" i="1">
                    <a:solidFill>
                      <a:schemeClr val="tx1"/>
                    </a:solidFill>
                    <a:latin typeface="Times New Roman" pitchFamily="18" charset="0"/>
                    <a:ea typeface="宋体" pitchFamily="2" charset="-122"/>
                  </a:rPr>
                  <a:t>E</a:t>
                </a:r>
                <a:endParaRPr lang="en-US" altLang="zh-CN" sz="2800">
                  <a:solidFill>
                    <a:schemeClr val="tx1"/>
                  </a:solidFill>
                  <a:latin typeface="Times New Roman" pitchFamily="18" charset="0"/>
                  <a:ea typeface="宋体" pitchFamily="2" charset="-122"/>
                </a:endParaRPr>
              </a:p>
            </p:txBody>
          </p:sp>
          <p:sp>
            <p:nvSpPr>
              <p:cNvPr id="14352" name="Text Box 67"/>
              <p:cNvSpPr txBox="1"/>
              <p:nvPr/>
            </p:nvSpPr>
            <p:spPr>
              <a:xfrm>
                <a:off x="5185" y="3024"/>
                <a:ext cx="383" cy="251"/>
              </a:xfrm>
              <a:prstGeom prst="rect">
                <a:avLst/>
              </a:prstGeom>
              <a:noFill/>
              <a:ln w="9525">
                <a:noFill/>
              </a:ln>
            </p:spPr>
            <p:txBody>
              <a:bodyPr/>
              <a:lstStyle/>
              <a:p>
                <a:pPr algn="just" eaLnBrk="0" fontAlgn="base" hangingPunct="0"/>
                <a:r>
                  <a:rPr lang="en-US" altLang="zh-CN" sz="2800" i="1">
                    <a:solidFill>
                      <a:schemeClr val="tx1"/>
                    </a:solidFill>
                    <a:latin typeface="Times New Roman" pitchFamily="18" charset="0"/>
                    <a:ea typeface="宋体" pitchFamily="2" charset="-122"/>
                  </a:rPr>
                  <a:t>B</a:t>
                </a:r>
                <a:r>
                  <a:rPr lang="en-US" altLang="zh-CN" sz="2800" baseline="-25000">
                    <a:solidFill>
                      <a:schemeClr val="tx1"/>
                    </a:solidFill>
                    <a:latin typeface="Times New Roman" pitchFamily="18" charset="0"/>
                    <a:ea typeface="宋体" pitchFamily="2" charset="-122"/>
                  </a:rPr>
                  <a:t>1</a:t>
                </a:r>
                <a:endParaRPr lang="en-US" altLang="zh-CN" sz="2800">
                  <a:solidFill>
                    <a:schemeClr val="tx1"/>
                  </a:solidFill>
                  <a:latin typeface="Times New Roman" pitchFamily="18" charset="0"/>
                  <a:ea typeface="宋体" pitchFamily="2" charset="-122"/>
                </a:endParaRPr>
              </a:p>
            </p:txBody>
          </p:sp>
          <p:sp>
            <p:nvSpPr>
              <p:cNvPr id="14353" name="Line 68"/>
              <p:cNvSpPr/>
              <p:nvPr/>
            </p:nvSpPr>
            <p:spPr>
              <a:xfrm flipH="1">
                <a:off x="4897" y="3120"/>
                <a:ext cx="0" cy="288"/>
              </a:xfrm>
              <a:prstGeom prst="line">
                <a:avLst/>
              </a:prstGeom>
              <a:ln w="38100" cap="flat" cmpd="sng">
                <a:solidFill>
                  <a:schemeClr val="tx1"/>
                </a:solidFill>
                <a:prstDash val="solid"/>
                <a:headEnd type="none" w="med" len="med"/>
                <a:tailEnd type="none" w="med" len="med"/>
              </a:ln>
            </p:spPr>
            <p:txBody>
              <a:bodyPr/>
              <a:lstStyle/>
              <a:p/>
            </p:txBody>
          </p:sp>
          <p:sp>
            <p:nvSpPr>
              <p:cNvPr id="14354" name="Line 69"/>
              <p:cNvSpPr/>
              <p:nvPr/>
            </p:nvSpPr>
            <p:spPr>
              <a:xfrm flipH="1">
                <a:off x="5185" y="3120"/>
                <a:ext cx="0" cy="288"/>
              </a:xfrm>
              <a:prstGeom prst="line">
                <a:avLst/>
              </a:prstGeom>
              <a:ln w="38100" cap="flat" cmpd="sng">
                <a:solidFill>
                  <a:schemeClr val="tx1"/>
                </a:solidFill>
                <a:prstDash val="solid"/>
                <a:headEnd type="none" w="med" len="med"/>
                <a:tailEnd type="none" w="med" len="med"/>
              </a:ln>
            </p:spPr>
            <p:txBody>
              <a:bodyPr/>
              <a:lstStyle/>
              <a:p/>
            </p:txBody>
          </p:sp>
          <p:grpSp>
            <p:nvGrpSpPr>
              <p:cNvPr id="14355" name="Group 70"/>
              <p:cNvGrpSpPr/>
              <p:nvPr/>
            </p:nvGrpSpPr>
            <p:grpSpPr>
              <a:xfrm>
                <a:off x="4945" y="3168"/>
                <a:ext cx="192" cy="240"/>
                <a:chOff x="2208" y="3216"/>
                <a:chExt cx="288" cy="384"/>
              </a:xfrm>
            </p:grpSpPr>
            <p:sp>
              <p:nvSpPr>
                <p:cNvPr id="14359" name="Line 71"/>
                <p:cNvSpPr/>
                <p:nvPr/>
              </p:nvSpPr>
              <p:spPr>
                <a:xfrm>
                  <a:off x="2208" y="3216"/>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0" name="Line 72"/>
                <p:cNvSpPr/>
                <p:nvPr/>
              </p:nvSpPr>
              <p:spPr>
                <a:xfrm flipH="1">
                  <a:off x="2208" y="3216"/>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1" name="Line 73"/>
                <p:cNvSpPr/>
                <p:nvPr/>
              </p:nvSpPr>
              <p:spPr>
                <a:xfrm>
                  <a:off x="2208" y="3504"/>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2" name="Line 74"/>
                <p:cNvSpPr/>
                <p:nvPr/>
              </p:nvSpPr>
              <p:spPr>
                <a:xfrm flipH="1">
                  <a:off x="2208" y="3504"/>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3" name="Line 75"/>
                <p:cNvSpPr/>
                <p:nvPr/>
              </p:nvSpPr>
              <p:spPr>
                <a:xfrm>
                  <a:off x="2424" y="3216"/>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4" name="Line 76"/>
                <p:cNvSpPr/>
                <p:nvPr/>
              </p:nvSpPr>
              <p:spPr>
                <a:xfrm flipH="1">
                  <a:off x="2424" y="3216"/>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5" name="Line 77"/>
                <p:cNvSpPr/>
                <p:nvPr/>
              </p:nvSpPr>
              <p:spPr>
                <a:xfrm>
                  <a:off x="2424" y="3504"/>
                  <a:ext cx="72" cy="96"/>
                </a:xfrm>
                <a:prstGeom prst="line">
                  <a:avLst/>
                </a:prstGeom>
                <a:ln w="28575" cap="flat" cmpd="sng">
                  <a:solidFill>
                    <a:srgbClr val="000000"/>
                  </a:solidFill>
                  <a:prstDash val="solid"/>
                  <a:headEnd type="none" w="med" len="med"/>
                  <a:tailEnd type="none" w="med" len="med"/>
                </a:ln>
              </p:spPr>
              <p:txBody>
                <a:bodyPr/>
                <a:lstStyle/>
                <a:p/>
              </p:txBody>
            </p:sp>
            <p:sp>
              <p:nvSpPr>
                <p:cNvPr id="14366" name="Line 78"/>
                <p:cNvSpPr/>
                <p:nvPr/>
              </p:nvSpPr>
              <p:spPr>
                <a:xfrm flipH="1">
                  <a:off x="2424" y="3504"/>
                  <a:ext cx="72" cy="96"/>
                </a:xfrm>
                <a:prstGeom prst="line">
                  <a:avLst/>
                </a:prstGeom>
                <a:ln w="28575" cap="flat" cmpd="sng">
                  <a:solidFill>
                    <a:srgbClr val="000000"/>
                  </a:solidFill>
                  <a:prstDash val="solid"/>
                  <a:headEnd type="none" w="med" len="med"/>
                  <a:tailEnd type="none" w="med" len="med"/>
                </a:ln>
              </p:spPr>
              <p:txBody>
                <a:bodyPr/>
                <a:lstStyle/>
                <a:p/>
              </p:txBody>
            </p:sp>
          </p:grpSp>
          <p:sp>
            <p:nvSpPr>
              <p:cNvPr id="14356" name="Line 79"/>
              <p:cNvSpPr/>
              <p:nvPr/>
            </p:nvSpPr>
            <p:spPr>
              <a:xfrm flipH="1">
                <a:off x="4897" y="3264"/>
                <a:ext cx="240" cy="0"/>
              </a:xfrm>
              <a:prstGeom prst="line">
                <a:avLst/>
              </a:prstGeom>
              <a:ln w="28575" cap="flat" cmpd="sng">
                <a:solidFill>
                  <a:srgbClr val="000000"/>
                </a:solidFill>
                <a:prstDash val="solid"/>
                <a:headEnd type="none" w="med" len="med"/>
                <a:tailEnd type="triangle" w="sm" len="med"/>
              </a:ln>
            </p:spPr>
            <p:txBody>
              <a:bodyPr/>
              <a:lstStyle/>
              <a:p/>
            </p:txBody>
          </p:sp>
          <p:sp>
            <p:nvSpPr>
              <p:cNvPr id="14357" name="Line 80"/>
              <p:cNvSpPr/>
              <p:nvPr/>
            </p:nvSpPr>
            <p:spPr>
              <a:xfrm flipH="1">
                <a:off x="4897" y="3408"/>
                <a:ext cx="240" cy="0"/>
              </a:xfrm>
              <a:prstGeom prst="line">
                <a:avLst/>
              </a:prstGeom>
              <a:ln w="28575" cap="flat" cmpd="sng">
                <a:solidFill>
                  <a:srgbClr val="000000"/>
                </a:solidFill>
                <a:prstDash val="solid"/>
                <a:headEnd type="none" w="med" len="med"/>
                <a:tailEnd type="triangle" w="sm" len="med"/>
              </a:ln>
            </p:spPr>
            <p:txBody>
              <a:bodyPr/>
              <a:lstStyle/>
              <a:p/>
            </p:txBody>
          </p:sp>
          <p:sp>
            <p:nvSpPr>
              <p:cNvPr id="14358" name="Line 81"/>
              <p:cNvSpPr/>
              <p:nvPr/>
            </p:nvSpPr>
            <p:spPr>
              <a:xfrm flipH="1">
                <a:off x="5041" y="3072"/>
                <a:ext cx="0" cy="336"/>
              </a:xfrm>
              <a:prstGeom prst="line">
                <a:avLst/>
              </a:prstGeom>
              <a:ln w="9525" cap="flat" cmpd="sng">
                <a:solidFill>
                  <a:schemeClr val="tx1"/>
                </a:solidFill>
                <a:prstDash val="dash"/>
                <a:headEnd type="none" w="med" len="med"/>
                <a:tailEnd type="none" w="med" len="med"/>
              </a:ln>
            </p:spPr>
            <p:txBody>
              <a:bodyPr/>
              <a:lstStyle/>
              <a:p/>
            </p:txBody>
          </p:sp>
        </p:grpSp>
        <p:sp>
          <p:nvSpPr>
            <p:cNvPr id="14348" name="Line 82"/>
            <p:cNvSpPr/>
            <p:nvPr/>
          </p:nvSpPr>
          <p:spPr>
            <a:xfrm flipH="1">
              <a:off x="4896" y="3120"/>
              <a:ext cx="240" cy="0"/>
            </a:xfrm>
            <a:prstGeom prst="line">
              <a:avLst/>
            </a:prstGeom>
            <a:ln w="28575" cap="flat" cmpd="sng">
              <a:solidFill>
                <a:srgbClr val="000000"/>
              </a:solidFill>
              <a:prstDash val="solid"/>
              <a:headEnd type="none" w="med" len="med"/>
              <a:tailEnd type="triangle" w="sm" len="med"/>
            </a:ln>
          </p:spPr>
          <p:txBody>
            <a:bodyPr/>
            <a:lstStyle/>
            <a:p/>
          </p:txBody>
        </p:sp>
        <p:sp>
          <p:nvSpPr>
            <p:cNvPr id="14349" name="Rectangle 83"/>
            <p:cNvSpPr/>
            <p:nvPr/>
          </p:nvSpPr>
          <p:spPr>
            <a:xfrm>
              <a:off x="4416" y="3223"/>
              <a:ext cx="157" cy="192"/>
            </a:xfrm>
            <a:prstGeom prst="rect">
              <a:avLst/>
            </a:prstGeom>
            <a:noFill/>
            <a:ln w="9525">
              <a:noFill/>
            </a:ln>
          </p:spPr>
          <p:txBody>
            <a:bodyPr wrap="none">
              <a:spAutoFit/>
            </a:bodyPr>
            <a:lstStyle/>
            <a:p>
              <a:pPr eaLnBrk="0" fontAlgn="base" hangingPunct="0"/>
              <a:r>
                <a:rPr lang="en-US" altLang="zh-CN" sz="2800" i="1">
                  <a:solidFill>
                    <a:schemeClr val="tx1"/>
                  </a:solidFill>
                  <a:latin typeface="Times New Roman" pitchFamily="18" charset="0"/>
                  <a:ea typeface="宋体" pitchFamily="2" charset="-122"/>
                </a:rPr>
                <a:t>N</a:t>
              </a:r>
            </a:p>
          </p:txBody>
        </p:sp>
      </p:grpSp>
      <p:sp>
        <p:nvSpPr>
          <p:cNvPr id="345172" name="Rectangle 84"/>
          <p:cNvSpPr/>
          <p:nvPr/>
        </p:nvSpPr>
        <p:spPr>
          <a:xfrm>
            <a:off x="1348740" y="3373120"/>
            <a:ext cx="1672590" cy="583565"/>
          </a:xfrm>
          <a:prstGeom prst="rect">
            <a:avLst/>
          </a:prstGeom>
          <a:noFill/>
          <a:ln w="9525">
            <a:noFill/>
          </a:ln>
        </p:spPr>
        <p:txBody>
          <a:bodyPr wrap="none">
            <a:spAutoFit/>
          </a:bodyPr>
          <a:lstStyle/>
          <a:p>
            <a:pPr eaLnBrk="0" fontAlgn="base" hangingPunct="0"/>
            <a:r>
              <a:rPr lang="en-US" altLang="zh-CN" sz="3200" i="1">
                <a:solidFill>
                  <a:srgbClr val="000000"/>
                </a:solidFill>
                <a:latin typeface="Times New Roman" pitchFamily="18" charset="0"/>
                <a:ea typeface="宋体" pitchFamily="2" charset="-122"/>
              </a:rPr>
              <a:t>qE=qvB</a:t>
            </a:r>
            <a:r>
              <a:rPr lang="en-US" altLang="zh-CN" sz="3200" baseline="-25000">
                <a:solidFill>
                  <a:srgbClr val="000000"/>
                </a:solidFill>
                <a:latin typeface="Times New Roman" pitchFamily="18" charset="0"/>
                <a:ea typeface="宋体" pitchFamily="2" charset="-122"/>
              </a:rPr>
              <a:t>1</a:t>
            </a:r>
            <a:endParaRPr lang="en-US" altLang="zh-CN" sz="3200">
              <a:solidFill>
                <a:srgbClr val="000000"/>
              </a:solidFill>
              <a:latin typeface="Times New Roman" pitchFamily="18" charset="0"/>
              <a:ea typeface="宋体" pitchFamily="2" charset="-122"/>
            </a:endParaRPr>
          </a:p>
        </p:txBody>
      </p:sp>
      <p:graphicFrame>
        <p:nvGraphicFramePr>
          <p:cNvPr id="345173" name="Object 85"/>
          <p:cNvGraphicFramePr>
            <a:graphicFrameLocks noChangeAspect="1"/>
          </p:cNvGraphicFramePr>
          <p:nvPr/>
        </p:nvGraphicFramePr>
        <p:xfrm>
          <a:off x="3408045" y="3350260"/>
          <a:ext cx="2136775" cy="1117600"/>
        </p:xfrm>
        <a:graphic>
          <a:graphicData uri="http://schemas.openxmlformats.org/presentationml/2006/ole">
            <mc:AlternateContent xmlns:mc="http://schemas.openxmlformats.org/markup-compatibility/2006">
              <mc:Choice xmlns:v="urn:schemas-microsoft-com:vml" Requires="v">
                <p:oleObj spid="_x0000_s1058" r:id="rId3" progId="Equation.3">
                  <p:embed/>
                </p:oleObj>
              </mc:Choice>
              <mc:Fallback>
                <p:oleObj r:id="rId3" progId="Equation.3">
                  <p:embed/>
                  <p:pic>
                    <p:nvPicPr>
                      <p:cNvPr id="0" name="OLE substitute image"/>
                      <p:cNvPicPr/>
                      <p:nvPr/>
                    </p:nvPicPr>
                    <p:blipFill>
                      <a:blip r:embed="rId4"/>
                      <a:stretch>
                        <a:fillRect/>
                      </a:stretch>
                    </p:blipFill>
                    <p:spPr>
                      <a:xfrm>
                        <a:off x="3408045" y="3350260"/>
                        <a:ext cx="2136775" cy="1117600"/>
                      </a:xfrm>
                      <a:prstGeom prst="rect">
                        <a:avLst/>
                      </a:prstGeom>
                      <a:noFill/>
                      <a:ln w="38100">
                        <a:noFill/>
                        <a:miter/>
                      </a:ln>
                    </p:spPr>
                  </p:pic>
                </p:oleObj>
              </mc:Fallback>
            </mc:AlternateContent>
          </a:graphicData>
        </a:graphic>
      </p:graphicFrame>
      <p:sp>
        <p:nvSpPr>
          <p:cNvPr id="345174" name="Rectangle 86"/>
          <p:cNvSpPr/>
          <p:nvPr/>
        </p:nvSpPr>
        <p:spPr>
          <a:xfrm>
            <a:off x="1722120" y="5140643"/>
            <a:ext cx="1402080" cy="583565"/>
          </a:xfrm>
          <a:prstGeom prst="rect">
            <a:avLst/>
          </a:prstGeom>
          <a:noFill/>
          <a:ln w="9525">
            <a:noFill/>
          </a:ln>
        </p:spPr>
        <p:txBody>
          <a:bodyPr wrap="none">
            <a:spAutoFit/>
          </a:bodyPr>
          <a:lstStyle/>
          <a:p>
            <a:pPr eaLnBrk="0" fontAlgn="base" hangingPunct="0"/>
            <a:r>
              <a:rPr lang="zh-CN" altLang="en-US" sz="3200">
                <a:solidFill>
                  <a:srgbClr val="000000"/>
                </a:solidFill>
                <a:latin typeface="Times New Roman" pitchFamily="18" charset="0"/>
                <a:ea typeface="宋体" pitchFamily="2" charset="-122"/>
              </a:rPr>
              <a:t>可得：</a:t>
            </a:r>
          </a:p>
        </p:txBody>
      </p:sp>
      <p:graphicFrame>
        <p:nvGraphicFramePr>
          <p:cNvPr id="345175" name="Object 87"/>
          <p:cNvGraphicFramePr>
            <a:graphicFrameLocks noChangeAspect="1"/>
          </p:cNvGraphicFramePr>
          <p:nvPr/>
        </p:nvGraphicFramePr>
        <p:xfrm>
          <a:off x="3519170" y="4809808"/>
          <a:ext cx="2025650" cy="1173162"/>
        </p:xfrm>
        <a:graphic>
          <a:graphicData uri="http://schemas.openxmlformats.org/presentationml/2006/ole">
            <mc:AlternateContent xmlns:mc="http://schemas.openxmlformats.org/markup-compatibility/2006">
              <mc:Choice xmlns:v="urn:schemas-microsoft-com:vml" Requires="v">
                <p:oleObj spid="_x0000_s1059" r:id="rId5" progId="Equation.3">
                  <p:embed/>
                </p:oleObj>
              </mc:Choice>
              <mc:Fallback>
                <p:oleObj r:id="rId5" progId="Equation.3">
                  <p:embed/>
                  <p:pic>
                    <p:nvPicPr>
                      <p:cNvPr id="0" name="OLE substitute image"/>
                      <p:cNvPicPr/>
                      <p:nvPr/>
                    </p:nvPicPr>
                    <p:blipFill>
                      <a:blip r:embed="rId6"/>
                      <a:stretch>
                        <a:fillRect/>
                      </a:stretch>
                    </p:blipFill>
                    <p:spPr>
                      <a:xfrm>
                        <a:off x="3519170" y="4809808"/>
                        <a:ext cx="2025650" cy="1173162"/>
                      </a:xfrm>
                      <a:prstGeom prst="rect">
                        <a:avLst/>
                      </a:prstGeom>
                      <a:noFill/>
                      <a:ln w="38100">
                        <a:noFill/>
                        <a:miter/>
                      </a:ln>
                    </p:spPr>
                  </p:pic>
                </p:oleObj>
              </mc:Fallback>
            </mc:AlternateContent>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1000"/>
                            </p:stCondLst>
                          </p:cTn>
                        </p:par>
                        <p:par>
                          <p:cTn id="5" fill="hold" nodeType="afterGroup">
                            <p:stCondLst>
                              <p:cond delay="0"/>
                            </p:stCondLst>
                            <p:childTnLst>
                              <p:par>
                                <p:cTn id="6" presetID="3" presetClass="entr" presetSubtype="10" fill="hold" nodeType="afterEffect">
                                  <p:stCondLst>
                                    <p:cond delay="1000"/>
                                  </p:stCondLst>
                                  <p:childTnLst>
                                    <p:set>
                                      <p:cBhvr>
                                        <p:cTn id="7" dur="1" fill="hold">
                                          <p:stCondLst>
                                            <p:cond delay="0"/>
                                          </p:stCondLst>
                                        </p:cTn>
                                        <p:tgtEl>
                                          <p:spTgt spid="2"/>
                                        </p:tgtEl>
                                        <p:attrNameLst>
                                          <p:attrName>style.visibility</p:attrName>
                                        </p:attrNameLst>
                                      </p:cBhvr>
                                      <p:to>
                                        <p:strVal val="visible"/>
                                      </p:to>
                                    </p:set>
                                    <p:animEffect transition="in" filter="blinds(horizontal)">
                                      <p:cBhvr>
                                        <p:cTn id="8" dur="500"/>
                                        <p:tgtEl>
                                          <p:spTgt spid="2"/>
                                        </p:tgtEl>
                                      </p:cBhvr>
                                    </p:animEffect>
                                  </p:childTnLst>
                                </p:cTn>
                              </p:par>
                            </p:childTnLst>
                          </p:cTn>
                        </p:par>
                      </p:childTnLst>
                    </p:cTn>
                  </p:par>
                  <p:par>
                    <p:cTn id="9" fill="hold" nodeType="clickPar">
                      <p:stCondLst>
                        <p:cond delay="indefinite"/>
                        <p:cond evt="onBegin" delay="0">
                          <p:tn val="8"/>
                        </p:cond>
                      </p:stCondLst>
                      <p:childTnLst>
                        <p:par>
                          <p:cTn id="10" fill="hold" nodeType="withGroup">
                            <p:stCondLst>
                              <p:cond delay="indefinite"/>
                            </p:stCondLst>
                          </p:cTn>
                        </p:par>
                        <p:par>
                          <p:cTn id="11" fill="hold" nodeType="after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345172"/>
                                        </p:tgtEl>
                                        <p:attrNameLst>
                                          <p:attrName>style.visibility</p:attrName>
                                        </p:attrNameLst>
                                      </p:cBhvr>
                                      <p:to>
                                        <p:strVal val="visible"/>
                                      </p:to>
                                    </p:set>
                                  </p:childTnLst>
                                </p:cTn>
                              </p:par>
                            </p:childTnLst>
                          </p:cTn>
                        </p:par>
                        <p:par>
                          <p:cTn id="14" fill="hold" nodeType="withGroup">
                            <p:stCondLst>
                              <p:cond delay="1000"/>
                            </p:stCondLst>
                            <p:childTnLst>
                              <p:par>
                                <p:cTn id="15" presetID="1" presetClass="entr" presetSubtype="0" fill="hold" nodeType="afterEffect">
                                  <p:childTnLst>
                                    <p:set>
                                      <p:cBhvr>
                                        <p:cTn id="16" dur="1" fill="hold">
                                          <p:stCondLst>
                                            <p:cond delay="499"/>
                                          </p:stCondLst>
                                        </p:cTn>
                                        <p:tgtEl>
                                          <p:spTgt spid="345173"/>
                                        </p:tgtEl>
                                        <p:attrNameLst>
                                          <p:attrName>style.visibility</p:attrName>
                                        </p:attrNameLst>
                                      </p:cBhvr>
                                      <p:to>
                                        <p:strVal val="visible"/>
                                      </p:to>
                                    </p:set>
                                  </p:childTnLst>
                                </p:cTn>
                              </p:par>
                            </p:childTnLst>
                          </p:cTn>
                        </p:par>
                      </p:childTnLst>
                    </p:cTn>
                  </p:par>
                  <p:par>
                    <p:cTn id="17" fill="hold" nodeType="clickPar">
                      <p:stCondLst>
                        <p:cond delay="indefinite"/>
                        <p:cond evt="onBegin" delay="0">
                          <p:tn val="16"/>
                        </p:cond>
                      </p:stCondLst>
                      <p:childTnLst>
                        <p:par>
                          <p:cTn id="18" fill="hold" nodeType="withGroup">
                            <p:stCondLst>
                              <p:cond delay="indefinite"/>
                            </p:stCondLst>
                          </p:cTn>
                        </p:par>
                        <p:par>
                          <p:cTn id="19" fill="hold" nodeType="afterGroup">
                            <p:stCondLst>
                              <p:cond delay="0"/>
                            </p:stCondLst>
                            <p:childTnLst>
                              <p:par>
                                <p:cTn id="20" presetID="1" presetClass="entr" presetSubtype="0" fill="hold" grpId="1" nodeType="clickEffect">
                                  <p:stCondLst>
                                    <p:cond delay="0"/>
                                  </p:stCondLst>
                                  <p:childTnLst>
                                    <p:set>
                                      <p:cBhvr>
                                        <p:cTn id="21" dur="1" fill="hold">
                                          <p:stCondLst>
                                            <p:cond delay="499"/>
                                          </p:stCondLst>
                                        </p:cTn>
                                        <p:tgtEl>
                                          <p:spTgt spid="345174"/>
                                        </p:tgtEl>
                                        <p:attrNameLst>
                                          <p:attrName>style.visibility</p:attrName>
                                        </p:attrNameLst>
                                      </p:cBhvr>
                                      <p:to>
                                        <p:strVal val="visible"/>
                                      </p:to>
                                    </p:set>
                                  </p:childTnLst>
                                </p:cTn>
                              </p:par>
                            </p:childTnLst>
                          </p:cTn>
                        </p:par>
                        <p:par>
                          <p:cTn id="22" fill="hold" nodeType="withGroup">
                            <p:stCondLst>
                              <p:cond delay="1000"/>
                            </p:stCondLst>
                            <p:childTnLst>
                              <p:par>
                                <p:cTn id="23" presetID="1" presetClass="entr" presetSubtype="0" fill="hold" nodeType="afterEffect">
                                  <p:childTnLst>
                                    <p:set>
                                      <p:cBhvr>
                                        <p:cTn id="24" dur="1" fill="hold">
                                          <p:stCondLst>
                                            <p:cond delay="499"/>
                                          </p:stCondLst>
                                        </p:cTn>
                                        <p:tgtEl>
                                          <p:spTgt spid="345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72" grpId="0"/>
      <p:bldP spid="345174" grpId="1"/>
    </p:bldLst>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15362" name="Group 2"/>
          <p:cNvGrpSpPr/>
          <p:nvPr/>
        </p:nvGrpSpPr>
        <p:grpSpPr>
          <a:xfrm>
            <a:off x="8286115" y="2654935"/>
            <a:ext cx="3168650" cy="3387726"/>
            <a:chOff x="2018" y="640"/>
            <a:chExt cx="1996" cy="2134"/>
          </a:xfrm>
        </p:grpSpPr>
        <p:sp>
          <p:nvSpPr>
            <p:cNvPr id="15366" name="Arc 3"/>
            <p:cNvSpPr/>
            <p:nvPr/>
          </p:nvSpPr>
          <p:spPr>
            <a:xfrm rot="-5400000">
              <a:off x="2818" y="666"/>
              <a:ext cx="588" cy="1152"/>
            </a:xfrm>
            <a:custGeom>
              <a:gdLst>
                <a:gd name="txL" fmla="*/ 0 w 22023"/>
                <a:gd name="txT" fmla="*/ 0 h 43200"/>
                <a:gd name="txR" fmla="*/ 22023 w 22023"/>
                <a:gd name="txB" fmla="*/ 43200 h 43200"/>
              </a:gdLst>
              <a:cxnLst>
                <a:cxn ang="0">
                  <a:pos x="0" y="0"/>
                </a:cxn>
                <a:cxn ang="0">
                  <a:pos x="0" y="31"/>
                </a:cxn>
                <a:cxn ang="0">
                  <a:pos x="0" y="15"/>
                </a:cxn>
              </a:cxnLst>
              <a:rect l="txL" t="txT" r="txR" b="txB"/>
              <a:pathLst>
                <a:path w="22023" h="43200" fill="none">
                  <a:moveTo>
                    <a:pt x="422" y="0"/>
                  </a:moveTo>
                  <a:cubicBezTo>
                    <a:pt x="12352" y="0"/>
                    <a:pt x="22023" y="9670"/>
                    <a:pt x="22023" y="21600"/>
                  </a:cubicBezTo>
                  <a:cubicBezTo>
                    <a:pt x="22023" y="33529"/>
                    <a:pt x="12352" y="43200"/>
                    <a:pt x="423" y="43200"/>
                  </a:cubicBezTo>
                  <a:cubicBezTo>
                    <a:pt x="281" y="43200"/>
                    <a:pt x="140" y="43198"/>
                    <a:pt x="0" y="43195"/>
                  </a:cubicBezTo>
                </a:path>
                <a:path w="22023" h="43200" stroke="0">
                  <a:moveTo>
                    <a:pt x="422" y="0"/>
                  </a:moveTo>
                  <a:cubicBezTo>
                    <a:pt x="12352" y="0"/>
                    <a:pt x="22023" y="9670"/>
                    <a:pt x="22023" y="21600"/>
                  </a:cubicBezTo>
                  <a:cubicBezTo>
                    <a:pt x="22023" y="33529"/>
                    <a:pt x="12352" y="43200"/>
                    <a:pt x="423" y="43200"/>
                  </a:cubicBezTo>
                  <a:cubicBezTo>
                    <a:pt x="281" y="43200"/>
                    <a:pt x="140" y="43198"/>
                    <a:pt x="0" y="43195"/>
                  </a:cubicBezTo>
                  <a:lnTo>
                    <a:pt x="423" y="21600"/>
                  </a:lnTo>
                  <a:close/>
                </a:path>
              </a:pathLst>
            </a:custGeom>
            <a:noFill/>
            <a:ln w="28575" cap="flat" cmpd="sng">
              <a:solidFill>
                <a:srgbClr val="FFFF66"/>
              </a:solidFill>
              <a:prstDash val="solid"/>
              <a:round/>
              <a:headEnd type="none" w="med" len="med"/>
              <a:tailEnd type="triangle" w="med" len="med"/>
            </a:ln>
          </p:spPr>
          <p:txBody>
            <a:bodyPr/>
            <a:lstStyle/>
            <a:p>
              <a:endParaRPr lang="zh-CN" altLang="en-US">
                <a:latin typeface="Arial" pitchFamily="34" charset="0"/>
              </a:endParaRPr>
            </a:p>
          </p:txBody>
        </p:sp>
        <p:sp>
          <p:nvSpPr>
            <p:cNvPr id="15367" name="Rectangle 4"/>
            <p:cNvSpPr/>
            <p:nvPr/>
          </p:nvSpPr>
          <p:spPr>
            <a:xfrm>
              <a:off x="2177" y="709"/>
              <a:ext cx="1837" cy="816"/>
            </a:xfrm>
            <a:prstGeom prst="rect">
              <a:avLst/>
            </a:prstGeom>
            <a:noFill/>
            <a:ln w="9525" cap="flat" cmpd="sng">
              <a:solidFill>
                <a:schemeClr val="tx1"/>
              </a:solidFill>
              <a:prstDash val="solid"/>
              <a:miter/>
              <a:headEnd type="none" w="med" len="med"/>
              <a:tailEnd type="none" w="med" len="med"/>
            </a:ln>
          </p:spPr>
          <p:txBody>
            <a:bodyPr wrap="none" anchor="ctr"/>
            <a:lstStyle/>
            <a:p>
              <a:endParaRPr lang="zh-CN" altLang="en-US">
                <a:latin typeface="Arial" pitchFamily="34" charset="0"/>
              </a:endParaRPr>
            </a:p>
          </p:txBody>
        </p:sp>
        <p:grpSp>
          <p:nvGrpSpPr>
            <p:cNvPr id="15368" name="Group 5"/>
            <p:cNvGrpSpPr/>
            <p:nvPr/>
          </p:nvGrpSpPr>
          <p:grpSpPr>
            <a:xfrm>
              <a:off x="2313" y="640"/>
              <a:ext cx="1520" cy="414"/>
              <a:chOff x="1655" y="3090"/>
              <a:chExt cx="1520" cy="414"/>
            </a:xfrm>
          </p:grpSpPr>
          <p:sp>
            <p:nvSpPr>
              <p:cNvPr id="15404" name="Text Box 6"/>
              <p:cNvSpPr txBox="1"/>
              <p:nvPr/>
            </p:nvSpPr>
            <p:spPr>
              <a:xfrm>
                <a:off x="1655" y="3090"/>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5" name="Text Box 7"/>
              <p:cNvSpPr txBox="1"/>
              <p:nvPr/>
            </p:nvSpPr>
            <p:spPr>
              <a:xfrm>
                <a:off x="1973" y="3094"/>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6" name="Text Box 8"/>
              <p:cNvSpPr txBox="1"/>
              <p:nvPr/>
            </p:nvSpPr>
            <p:spPr>
              <a:xfrm>
                <a:off x="2949" y="3090"/>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7" name="Text Box 9"/>
              <p:cNvSpPr txBox="1"/>
              <p:nvPr/>
            </p:nvSpPr>
            <p:spPr>
              <a:xfrm>
                <a:off x="2609" y="3094"/>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8" name="Text Box 10"/>
              <p:cNvSpPr txBox="1"/>
              <p:nvPr/>
            </p:nvSpPr>
            <p:spPr>
              <a:xfrm>
                <a:off x="2291" y="3094"/>
                <a:ext cx="226" cy="410"/>
              </a:xfrm>
              <a:prstGeom prst="rect">
                <a:avLst/>
              </a:prstGeom>
              <a:noFill/>
              <a:ln w="9525">
                <a:noFill/>
              </a:ln>
            </p:spPr>
            <p:txBody>
              <a:bodyPr>
                <a:spAutoFit/>
              </a:bodyPr>
              <a:lstStyle/>
              <a:p>
                <a:pPr>
                  <a:spcBef>
                    <a:spcPct val="50000"/>
                  </a:spcBef>
                </a:pPr>
                <a:r>
                  <a:rPr lang="en-US" altLang="zh-CN" sz="3600">
                    <a:latin typeface="Arial" pitchFamily="34" charset="0"/>
                  </a:rPr>
                  <a:t>·</a:t>
                </a:r>
              </a:p>
            </p:txBody>
          </p:sp>
        </p:grpSp>
        <p:grpSp>
          <p:nvGrpSpPr>
            <p:cNvPr id="15369" name="Group 11"/>
            <p:cNvGrpSpPr/>
            <p:nvPr/>
          </p:nvGrpSpPr>
          <p:grpSpPr>
            <a:xfrm>
              <a:off x="2313" y="890"/>
              <a:ext cx="1520" cy="414"/>
              <a:chOff x="1655" y="3090"/>
              <a:chExt cx="1520" cy="414"/>
            </a:xfrm>
          </p:grpSpPr>
          <p:sp>
            <p:nvSpPr>
              <p:cNvPr id="15399" name="Text Box 12"/>
              <p:cNvSpPr txBox="1"/>
              <p:nvPr/>
            </p:nvSpPr>
            <p:spPr>
              <a:xfrm>
                <a:off x="1655" y="3090"/>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0" name="Text Box 13"/>
              <p:cNvSpPr txBox="1"/>
              <p:nvPr/>
            </p:nvSpPr>
            <p:spPr>
              <a:xfrm>
                <a:off x="1973" y="3094"/>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1" name="Text Box 14"/>
              <p:cNvSpPr txBox="1"/>
              <p:nvPr/>
            </p:nvSpPr>
            <p:spPr>
              <a:xfrm>
                <a:off x="2949" y="3090"/>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2" name="Text Box 15"/>
              <p:cNvSpPr txBox="1"/>
              <p:nvPr/>
            </p:nvSpPr>
            <p:spPr>
              <a:xfrm>
                <a:off x="2609" y="3094"/>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403" name="Text Box 16"/>
              <p:cNvSpPr txBox="1"/>
              <p:nvPr/>
            </p:nvSpPr>
            <p:spPr>
              <a:xfrm>
                <a:off x="2291" y="3094"/>
                <a:ext cx="226" cy="410"/>
              </a:xfrm>
              <a:prstGeom prst="rect">
                <a:avLst/>
              </a:prstGeom>
              <a:noFill/>
              <a:ln w="9525">
                <a:noFill/>
              </a:ln>
            </p:spPr>
            <p:txBody>
              <a:bodyPr>
                <a:spAutoFit/>
              </a:bodyPr>
              <a:lstStyle/>
              <a:p>
                <a:pPr>
                  <a:spcBef>
                    <a:spcPct val="50000"/>
                  </a:spcBef>
                </a:pPr>
                <a:r>
                  <a:rPr lang="en-US" altLang="zh-CN" sz="3600">
                    <a:latin typeface="Arial" pitchFamily="34" charset="0"/>
                  </a:rPr>
                  <a:t>·</a:t>
                </a:r>
              </a:p>
            </p:txBody>
          </p:sp>
        </p:grpSp>
        <p:grpSp>
          <p:nvGrpSpPr>
            <p:cNvPr id="15370" name="Group 17"/>
            <p:cNvGrpSpPr/>
            <p:nvPr/>
          </p:nvGrpSpPr>
          <p:grpSpPr>
            <a:xfrm>
              <a:off x="2313" y="1140"/>
              <a:ext cx="1520" cy="414"/>
              <a:chOff x="1655" y="3090"/>
              <a:chExt cx="1520" cy="414"/>
            </a:xfrm>
          </p:grpSpPr>
          <p:sp>
            <p:nvSpPr>
              <p:cNvPr id="15394" name="Text Box 18"/>
              <p:cNvSpPr txBox="1"/>
              <p:nvPr/>
            </p:nvSpPr>
            <p:spPr>
              <a:xfrm>
                <a:off x="1655" y="3090"/>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395" name="Text Box 19"/>
              <p:cNvSpPr txBox="1"/>
              <p:nvPr/>
            </p:nvSpPr>
            <p:spPr>
              <a:xfrm>
                <a:off x="1973" y="3094"/>
                <a:ext cx="226" cy="406"/>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396" name="Text Box 20"/>
              <p:cNvSpPr txBox="1"/>
              <p:nvPr/>
            </p:nvSpPr>
            <p:spPr>
              <a:xfrm>
                <a:off x="2949" y="3090"/>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397" name="Text Box 21"/>
              <p:cNvSpPr txBox="1"/>
              <p:nvPr/>
            </p:nvSpPr>
            <p:spPr>
              <a:xfrm>
                <a:off x="2609" y="3094"/>
                <a:ext cx="226" cy="408"/>
              </a:xfrm>
              <a:prstGeom prst="rect">
                <a:avLst/>
              </a:prstGeom>
              <a:noFill/>
              <a:ln w="9525">
                <a:noFill/>
              </a:ln>
            </p:spPr>
            <p:txBody>
              <a:bodyPr>
                <a:spAutoFit/>
              </a:bodyPr>
              <a:lstStyle/>
              <a:p>
                <a:pPr>
                  <a:spcBef>
                    <a:spcPct val="50000"/>
                  </a:spcBef>
                </a:pPr>
                <a:r>
                  <a:rPr lang="en-US" altLang="zh-CN" sz="3600">
                    <a:latin typeface="Arial" pitchFamily="34" charset="0"/>
                  </a:rPr>
                  <a:t>·</a:t>
                </a:r>
              </a:p>
            </p:txBody>
          </p:sp>
          <p:sp>
            <p:nvSpPr>
              <p:cNvPr id="15398" name="Text Box 22"/>
              <p:cNvSpPr txBox="1"/>
              <p:nvPr/>
            </p:nvSpPr>
            <p:spPr>
              <a:xfrm>
                <a:off x="2291" y="3094"/>
                <a:ext cx="226" cy="410"/>
              </a:xfrm>
              <a:prstGeom prst="rect">
                <a:avLst/>
              </a:prstGeom>
              <a:noFill/>
              <a:ln w="9525">
                <a:noFill/>
              </a:ln>
            </p:spPr>
            <p:txBody>
              <a:bodyPr>
                <a:spAutoFit/>
              </a:bodyPr>
              <a:lstStyle/>
              <a:p>
                <a:pPr>
                  <a:spcBef>
                    <a:spcPct val="50000"/>
                  </a:spcBef>
                </a:pPr>
                <a:r>
                  <a:rPr lang="en-US" altLang="zh-CN" sz="3600">
                    <a:latin typeface="Arial" pitchFamily="34" charset="0"/>
                  </a:rPr>
                  <a:t>·</a:t>
                </a:r>
              </a:p>
            </p:txBody>
          </p:sp>
        </p:grpSp>
        <p:sp>
          <p:nvSpPr>
            <p:cNvPr id="15371" name="Rectangle 23"/>
            <p:cNvSpPr/>
            <p:nvPr/>
          </p:nvSpPr>
          <p:spPr>
            <a:xfrm>
              <a:off x="2585" y="1684"/>
              <a:ext cx="227" cy="68"/>
            </a:xfrm>
            <a:prstGeom prst="rect">
              <a:avLst/>
            </a:prstGeom>
            <a:noFill/>
            <a:ln w="9525" cap="flat" cmpd="sng">
              <a:solidFill>
                <a:schemeClr val="tx1"/>
              </a:solidFill>
              <a:prstDash val="solid"/>
              <a:miter/>
              <a:headEnd type="none" w="med" len="med"/>
              <a:tailEnd type="none" w="med" len="med"/>
            </a:ln>
          </p:spPr>
          <p:txBody>
            <a:bodyPr wrap="none" anchor="ctr"/>
            <a:lstStyle/>
            <a:p>
              <a:endParaRPr lang="zh-CN" altLang="en-US">
                <a:latin typeface="Arial" pitchFamily="34" charset="0"/>
              </a:endParaRPr>
            </a:p>
          </p:txBody>
        </p:sp>
        <p:sp>
          <p:nvSpPr>
            <p:cNvPr id="15372" name="Rectangle 24"/>
            <p:cNvSpPr/>
            <p:nvPr/>
          </p:nvSpPr>
          <p:spPr>
            <a:xfrm>
              <a:off x="2268" y="1684"/>
              <a:ext cx="227" cy="68"/>
            </a:xfrm>
            <a:prstGeom prst="rect">
              <a:avLst/>
            </a:prstGeom>
            <a:noFill/>
            <a:ln w="9525" cap="flat" cmpd="sng">
              <a:solidFill>
                <a:schemeClr val="tx1"/>
              </a:solidFill>
              <a:prstDash val="solid"/>
              <a:miter/>
              <a:headEnd type="none" w="med" len="med"/>
              <a:tailEnd type="none" w="med" len="med"/>
            </a:ln>
          </p:spPr>
          <p:txBody>
            <a:bodyPr wrap="none" anchor="ctr"/>
            <a:lstStyle/>
            <a:p>
              <a:endParaRPr lang="zh-CN" altLang="en-US">
                <a:latin typeface="Arial" pitchFamily="34" charset="0"/>
              </a:endParaRPr>
            </a:p>
          </p:txBody>
        </p:sp>
        <p:sp>
          <p:nvSpPr>
            <p:cNvPr id="15373" name="Line 25"/>
            <p:cNvSpPr/>
            <p:nvPr/>
          </p:nvSpPr>
          <p:spPr>
            <a:xfrm flipH="1">
              <a:off x="2540" y="1502"/>
              <a:ext cx="0" cy="1066"/>
            </a:xfrm>
            <a:prstGeom prst="line">
              <a:avLst/>
            </a:prstGeom>
            <a:ln w="28575" cap="flat" cmpd="sng">
              <a:solidFill>
                <a:srgbClr val="FFFF66"/>
              </a:solidFill>
              <a:prstDash val="solid"/>
              <a:headEnd type="triangle" w="med" len="med"/>
              <a:tailEnd type="none" w="med" len="med"/>
            </a:ln>
          </p:spPr>
          <p:txBody>
            <a:bodyPr/>
            <a:lstStyle/>
            <a:p/>
          </p:txBody>
        </p:sp>
        <p:sp>
          <p:nvSpPr>
            <p:cNvPr id="15374" name="Rectangle 26"/>
            <p:cNvSpPr/>
            <p:nvPr/>
          </p:nvSpPr>
          <p:spPr>
            <a:xfrm>
              <a:off x="2358" y="2455"/>
              <a:ext cx="363" cy="272"/>
            </a:xfrm>
            <a:prstGeom prst="rect">
              <a:avLst/>
            </a:prstGeom>
            <a:noFill/>
            <a:ln w="38100" cap="flat" cmpd="sng">
              <a:solidFill>
                <a:schemeClr val="tx1"/>
              </a:solidFill>
              <a:prstDash val="solid"/>
              <a:miter/>
              <a:headEnd type="none" w="med" len="med"/>
              <a:tailEnd type="none" w="med" len="med"/>
            </a:ln>
          </p:spPr>
          <p:txBody>
            <a:bodyPr wrap="none" anchor="ctr"/>
            <a:lstStyle/>
            <a:p>
              <a:endParaRPr lang="zh-CN" altLang="en-US">
                <a:latin typeface="Arial" pitchFamily="34" charset="0"/>
              </a:endParaRPr>
            </a:p>
          </p:txBody>
        </p:sp>
        <p:sp>
          <p:nvSpPr>
            <p:cNvPr id="15375" name="Freeform 27"/>
            <p:cNvSpPr/>
            <p:nvPr/>
          </p:nvSpPr>
          <p:spPr>
            <a:xfrm>
              <a:off x="2321" y="2564"/>
              <a:ext cx="423" cy="163"/>
            </a:xfrm>
            <a:custGeom>
              <a:gdLst>
                <a:gd name="txL" fmla="*/ 0 w 423"/>
                <a:gd name="txT" fmla="*/ 0 h 163"/>
                <a:gd name="txR" fmla="*/ 423 w 423"/>
                <a:gd name="txB" fmla="*/ 163 h 163"/>
              </a:gdLst>
              <a:cxnLst>
                <a:cxn ang="0">
                  <a:pos x="393" y="140"/>
                </a:cxn>
                <a:cxn ang="0">
                  <a:pos x="30" y="140"/>
                </a:cxn>
                <a:cxn ang="0">
                  <a:pos x="211" y="4"/>
                </a:cxn>
                <a:cxn ang="0">
                  <a:pos x="393" y="140"/>
                </a:cxn>
              </a:cxnLst>
              <a:rect l="txL" t="txT" r="txR" b="txB"/>
              <a:pathLst>
                <a:path w="422" h="163">
                  <a:moveTo>
                    <a:pt x="393" y="140"/>
                  </a:moveTo>
                  <a:cubicBezTo>
                    <a:pt x="363" y="163"/>
                    <a:pt x="60" y="163"/>
                    <a:pt x="30" y="140"/>
                  </a:cubicBezTo>
                  <a:cubicBezTo>
                    <a:pt x="0" y="117"/>
                    <a:pt x="147" y="8"/>
                    <a:pt x="211" y="4"/>
                  </a:cubicBezTo>
                  <a:cubicBezTo>
                    <a:pt x="275" y="0"/>
                    <a:pt x="423" y="117"/>
                    <a:pt x="393" y="140"/>
                  </a:cubicBezTo>
                  <a:close/>
                </a:path>
              </a:pathLst>
            </a:custGeom>
            <a:solidFill>
              <a:schemeClr val="accent1"/>
            </a:solidFill>
            <a:ln w="9525" cap="flat" cmpd="sng">
              <a:solidFill>
                <a:schemeClr val="tx1"/>
              </a:solidFill>
              <a:prstDash val="solid"/>
              <a:round/>
              <a:headEnd type="none" w="med" len="med"/>
              <a:tailEnd type="none" w="med" len="med"/>
            </a:ln>
          </p:spPr>
          <p:txBody>
            <a:bodyPr/>
            <a:lstStyle/>
            <a:p>
              <a:endParaRPr lang="zh-CN" altLang="en-US">
                <a:latin typeface="Arial" pitchFamily="34" charset="0"/>
              </a:endParaRPr>
            </a:p>
          </p:txBody>
        </p:sp>
        <p:sp>
          <p:nvSpPr>
            <p:cNvPr id="15376" name="Oval 28"/>
            <p:cNvSpPr/>
            <p:nvPr/>
          </p:nvSpPr>
          <p:spPr>
            <a:xfrm>
              <a:off x="2495" y="2251"/>
              <a:ext cx="90" cy="90"/>
            </a:xfrm>
            <a:prstGeom prst="ellipse">
              <a:avLst/>
            </a:prstGeom>
            <a:gradFill rotWithShape="1">
              <a:gsLst>
                <a:gs pos="0">
                  <a:srgbClr val="FF3300"/>
                </a:gs>
                <a:gs pos="100000">
                  <a:srgbClr val="761800"/>
                </a:gs>
              </a:gsLst>
              <a:path path="rect">
                <a:fillToRect r="100000" b="100000"/>
              </a:path>
            </a:gradFill>
            <a:ln w="9525" cap="flat" cmpd="sng">
              <a:solidFill>
                <a:schemeClr val="tx1"/>
              </a:solidFill>
              <a:prstDash val="solid"/>
              <a:headEnd type="none" w="med" len="med"/>
              <a:tailEnd type="none" w="med" len="med"/>
            </a:ln>
          </p:spPr>
          <p:txBody>
            <a:bodyPr wrap="none" anchor="ctr"/>
            <a:lstStyle/>
            <a:p>
              <a:endParaRPr lang="zh-CN" altLang="en-US">
                <a:latin typeface="Arial" pitchFamily="34" charset="0"/>
              </a:endParaRPr>
            </a:p>
          </p:txBody>
        </p:sp>
        <p:sp>
          <p:nvSpPr>
            <p:cNvPr id="15377" name="Line 29"/>
            <p:cNvSpPr/>
            <p:nvPr/>
          </p:nvSpPr>
          <p:spPr>
            <a:xfrm rot="5400000">
              <a:off x="2745" y="1686"/>
              <a:ext cx="1" cy="132"/>
            </a:xfrm>
            <a:prstGeom prst="line">
              <a:avLst/>
            </a:prstGeom>
            <a:ln w="28575" cap="flat" cmpd="sng">
              <a:solidFill>
                <a:schemeClr val="tx1"/>
              </a:solidFill>
              <a:prstDash val="solid"/>
              <a:headEnd type="none" w="med" len="med"/>
              <a:tailEnd type="none" w="med" len="med"/>
            </a:ln>
          </p:spPr>
          <p:txBody>
            <a:bodyPr/>
            <a:lstStyle/>
            <a:p/>
          </p:txBody>
        </p:sp>
        <p:sp>
          <p:nvSpPr>
            <p:cNvPr id="15378" name="Line 30"/>
            <p:cNvSpPr/>
            <p:nvPr/>
          </p:nvSpPr>
          <p:spPr>
            <a:xfrm rot="5400000">
              <a:off x="2740" y="2366"/>
              <a:ext cx="1" cy="131"/>
            </a:xfrm>
            <a:prstGeom prst="line">
              <a:avLst/>
            </a:prstGeom>
            <a:ln w="28575" cap="flat" cmpd="sng">
              <a:solidFill>
                <a:schemeClr val="tx1"/>
              </a:solidFill>
              <a:prstDash val="solid"/>
              <a:headEnd type="none" w="med" len="med"/>
              <a:tailEnd type="none" w="med" len="med"/>
            </a:ln>
          </p:spPr>
          <p:txBody>
            <a:bodyPr/>
            <a:lstStyle/>
            <a:p/>
          </p:txBody>
        </p:sp>
        <p:sp>
          <p:nvSpPr>
            <p:cNvPr id="15379" name="Line 31"/>
            <p:cNvSpPr/>
            <p:nvPr/>
          </p:nvSpPr>
          <p:spPr>
            <a:xfrm rot="5400000">
              <a:off x="2659" y="2347"/>
              <a:ext cx="169" cy="0"/>
            </a:xfrm>
            <a:prstGeom prst="line">
              <a:avLst/>
            </a:prstGeom>
            <a:ln w="28575" cap="flat" cmpd="sng">
              <a:solidFill>
                <a:schemeClr val="tx1"/>
              </a:solidFill>
              <a:prstDash val="solid"/>
              <a:headEnd type="none" w="med" len="med"/>
              <a:tailEnd type="arrow" w="med" len="med"/>
            </a:ln>
          </p:spPr>
          <p:txBody>
            <a:bodyPr/>
            <a:lstStyle/>
            <a:p/>
          </p:txBody>
        </p:sp>
        <p:sp>
          <p:nvSpPr>
            <p:cNvPr id="15380" name="Line 32"/>
            <p:cNvSpPr/>
            <p:nvPr/>
          </p:nvSpPr>
          <p:spPr>
            <a:xfrm rot="5400000" flipH="1">
              <a:off x="2661" y="1837"/>
              <a:ext cx="171" cy="0"/>
            </a:xfrm>
            <a:prstGeom prst="line">
              <a:avLst/>
            </a:prstGeom>
            <a:ln w="28575" cap="flat" cmpd="sng">
              <a:solidFill>
                <a:schemeClr val="tx1"/>
              </a:solidFill>
              <a:prstDash val="solid"/>
              <a:headEnd type="none" w="med" len="med"/>
              <a:tailEnd type="arrow" w="med" len="med"/>
            </a:ln>
          </p:spPr>
          <p:txBody>
            <a:bodyPr/>
            <a:lstStyle/>
            <a:p/>
          </p:txBody>
        </p:sp>
        <p:sp>
          <p:nvSpPr>
            <p:cNvPr id="15381" name="Text Box 33"/>
            <p:cNvSpPr txBox="1"/>
            <p:nvPr/>
          </p:nvSpPr>
          <p:spPr>
            <a:xfrm>
              <a:off x="2608" y="1956"/>
              <a:ext cx="295" cy="251"/>
            </a:xfrm>
            <a:prstGeom prst="rect">
              <a:avLst/>
            </a:prstGeom>
            <a:noFill/>
            <a:ln w="9525">
              <a:noFill/>
            </a:ln>
          </p:spPr>
          <p:txBody>
            <a:bodyPr>
              <a:spAutoFit/>
            </a:bodyPr>
            <a:lstStyle/>
            <a:p>
              <a:pPr>
                <a:spcBef>
                  <a:spcPct val="50000"/>
                </a:spcBef>
              </a:pPr>
              <a:r>
                <a:rPr lang="en-US" altLang="zh-CN" sz="2000">
                  <a:latin typeface="Arial" pitchFamily="34" charset="0"/>
                </a:rPr>
                <a:t>U</a:t>
              </a:r>
            </a:p>
          </p:txBody>
        </p:sp>
        <p:sp>
          <p:nvSpPr>
            <p:cNvPr id="15382" name="Text Box 34"/>
            <p:cNvSpPr txBox="1"/>
            <p:nvPr/>
          </p:nvSpPr>
          <p:spPr>
            <a:xfrm>
              <a:off x="2290" y="2160"/>
              <a:ext cx="227" cy="251"/>
            </a:xfrm>
            <a:prstGeom prst="rect">
              <a:avLst/>
            </a:prstGeom>
            <a:noFill/>
            <a:ln w="9525">
              <a:noFill/>
            </a:ln>
          </p:spPr>
          <p:txBody>
            <a:bodyPr>
              <a:spAutoFit/>
            </a:bodyPr>
            <a:lstStyle/>
            <a:p>
              <a:pPr>
                <a:spcBef>
                  <a:spcPct val="50000"/>
                </a:spcBef>
              </a:pPr>
              <a:r>
                <a:rPr lang="en-US" altLang="zh-CN" sz="2000">
                  <a:latin typeface="Arial" pitchFamily="34" charset="0"/>
                </a:rPr>
                <a:t>q</a:t>
              </a:r>
            </a:p>
          </p:txBody>
        </p:sp>
        <p:sp>
          <p:nvSpPr>
            <p:cNvPr id="15383" name="Text Box 35"/>
            <p:cNvSpPr txBox="1"/>
            <p:nvPr/>
          </p:nvSpPr>
          <p:spPr>
            <a:xfrm>
              <a:off x="2109" y="2523"/>
              <a:ext cx="340" cy="251"/>
            </a:xfrm>
            <a:prstGeom prst="rect">
              <a:avLst/>
            </a:prstGeom>
            <a:noFill/>
            <a:ln w="9525">
              <a:noFill/>
            </a:ln>
          </p:spPr>
          <p:txBody>
            <a:bodyPr>
              <a:spAutoFit/>
            </a:bodyPr>
            <a:lstStyle/>
            <a:p>
              <a:pPr>
                <a:spcBef>
                  <a:spcPct val="50000"/>
                </a:spcBef>
              </a:pPr>
              <a:r>
                <a:rPr lang="en-US" altLang="zh-CN" sz="2000">
                  <a:latin typeface="Arial" pitchFamily="34" charset="0"/>
                </a:rPr>
                <a:t>S</a:t>
              </a:r>
            </a:p>
          </p:txBody>
        </p:sp>
        <p:sp>
          <p:nvSpPr>
            <p:cNvPr id="15384" name="Text Box 36"/>
            <p:cNvSpPr txBox="1"/>
            <p:nvPr/>
          </p:nvSpPr>
          <p:spPr>
            <a:xfrm>
              <a:off x="2164" y="2510"/>
              <a:ext cx="195" cy="251"/>
            </a:xfrm>
            <a:prstGeom prst="rect">
              <a:avLst/>
            </a:prstGeom>
            <a:noFill/>
            <a:ln w="9525">
              <a:noFill/>
            </a:ln>
          </p:spPr>
          <p:txBody>
            <a:bodyPr wrap="none">
              <a:spAutoFit/>
            </a:bodyPr>
            <a:lstStyle/>
            <a:p>
              <a:endParaRPr lang="zh-CN" altLang="en-US" sz="2000">
                <a:latin typeface="Arial" pitchFamily="34" charset="0"/>
              </a:endParaRPr>
            </a:p>
          </p:txBody>
        </p:sp>
        <p:sp>
          <p:nvSpPr>
            <p:cNvPr id="15385" name="Text Box 37"/>
            <p:cNvSpPr txBox="1"/>
            <p:nvPr/>
          </p:nvSpPr>
          <p:spPr>
            <a:xfrm>
              <a:off x="2018" y="1570"/>
              <a:ext cx="340" cy="251"/>
            </a:xfrm>
            <a:prstGeom prst="rect">
              <a:avLst/>
            </a:prstGeom>
            <a:noFill/>
            <a:ln w="9525">
              <a:noFill/>
            </a:ln>
          </p:spPr>
          <p:txBody>
            <a:bodyPr>
              <a:spAutoFit/>
            </a:bodyPr>
            <a:lstStyle/>
            <a:p>
              <a:r>
                <a:rPr lang="en-US" altLang="zh-CN" sz="2000">
                  <a:latin typeface="Arial" pitchFamily="34" charset="0"/>
                </a:rPr>
                <a:t>S</a:t>
              </a:r>
              <a:r>
                <a:rPr lang="en-US" altLang="zh-CN" sz="2000" baseline="-25000">
                  <a:latin typeface="Arial" pitchFamily="34" charset="0"/>
                </a:rPr>
                <a:t>1</a:t>
              </a:r>
            </a:p>
          </p:txBody>
        </p:sp>
        <p:sp>
          <p:nvSpPr>
            <p:cNvPr id="15386" name="Line 38"/>
            <p:cNvSpPr/>
            <p:nvPr/>
          </p:nvSpPr>
          <p:spPr>
            <a:xfrm rot="10800000">
              <a:off x="2539" y="1582"/>
              <a:ext cx="364" cy="11"/>
            </a:xfrm>
            <a:prstGeom prst="line">
              <a:avLst/>
            </a:prstGeom>
            <a:ln w="28575" cap="flat" cmpd="sng">
              <a:solidFill>
                <a:schemeClr val="tx1"/>
              </a:solidFill>
              <a:prstDash val="solid"/>
              <a:headEnd type="none" w="med" len="med"/>
              <a:tailEnd type="arrow" w="med" len="med"/>
            </a:ln>
          </p:spPr>
          <p:txBody>
            <a:bodyPr/>
            <a:lstStyle/>
            <a:p/>
          </p:txBody>
        </p:sp>
        <p:grpSp>
          <p:nvGrpSpPr>
            <p:cNvPr id="15387" name="Group 39"/>
            <p:cNvGrpSpPr/>
            <p:nvPr/>
          </p:nvGrpSpPr>
          <p:grpSpPr>
            <a:xfrm rot="5400000">
              <a:off x="3028" y="1015"/>
              <a:ext cx="159" cy="1132"/>
              <a:chOff x="2788" y="1865"/>
              <a:chExt cx="137" cy="680"/>
            </a:xfrm>
          </p:grpSpPr>
          <p:sp>
            <p:nvSpPr>
              <p:cNvPr id="15391" name="Line 40"/>
              <p:cNvSpPr/>
              <p:nvPr/>
            </p:nvSpPr>
            <p:spPr>
              <a:xfrm rot="5400000">
                <a:off x="2858" y="1799"/>
                <a:ext cx="1" cy="132"/>
              </a:xfrm>
              <a:prstGeom prst="line">
                <a:avLst/>
              </a:prstGeom>
              <a:ln w="28575" cap="flat" cmpd="sng">
                <a:solidFill>
                  <a:schemeClr val="tx1"/>
                </a:solidFill>
                <a:prstDash val="solid"/>
                <a:headEnd type="none" w="med" len="med"/>
                <a:tailEnd type="none" w="med" len="med"/>
              </a:ln>
            </p:spPr>
            <p:txBody>
              <a:bodyPr/>
              <a:lstStyle/>
              <a:p/>
            </p:txBody>
          </p:sp>
          <p:sp>
            <p:nvSpPr>
              <p:cNvPr id="15392" name="Line 41"/>
              <p:cNvSpPr/>
              <p:nvPr/>
            </p:nvSpPr>
            <p:spPr>
              <a:xfrm rot="5400000">
                <a:off x="2853" y="2479"/>
                <a:ext cx="1" cy="131"/>
              </a:xfrm>
              <a:prstGeom prst="line">
                <a:avLst/>
              </a:prstGeom>
              <a:ln w="28575" cap="flat" cmpd="sng">
                <a:solidFill>
                  <a:schemeClr val="tx1"/>
                </a:solidFill>
                <a:prstDash val="solid"/>
                <a:headEnd type="none" w="med" len="med"/>
                <a:tailEnd type="none" w="med" len="med"/>
              </a:ln>
            </p:spPr>
            <p:txBody>
              <a:bodyPr/>
              <a:lstStyle/>
              <a:p/>
            </p:txBody>
          </p:sp>
          <p:sp>
            <p:nvSpPr>
              <p:cNvPr id="15393" name="Line 42"/>
              <p:cNvSpPr/>
              <p:nvPr/>
            </p:nvSpPr>
            <p:spPr>
              <a:xfrm rot="5400000" flipH="1">
                <a:off x="2774" y="1950"/>
                <a:ext cx="171" cy="0"/>
              </a:xfrm>
              <a:prstGeom prst="line">
                <a:avLst/>
              </a:prstGeom>
              <a:ln w="28575" cap="flat" cmpd="sng">
                <a:solidFill>
                  <a:schemeClr val="tx1"/>
                </a:solidFill>
                <a:prstDash val="solid"/>
                <a:headEnd type="none" w="med" len="med"/>
                <a:tailEnd type="arrow" w="med" len="med"/>
              </a:ln>
            </p:spPr>
            <p:txBody>
              <a:bodyPr/>
              <a:lstStyle/>
              <a:p/>
            </p:txBody>
          </p:sp>
        </p:grpSp>
        <p:sp>
          <p:nvSpPr>
            <p:cNvPr id="15388" name="Text Box 43"/>
            <p:cNvSpPr txBox="1"/>
            <p:nvPr/>
          </p:nvSpPr>
          <p:spPr>
            <a:xfrm>
              <a:off x="3085" y="1457"/>
              <a:ext cx="385" cy="251"/>
            </a:xfrm>
            <a:prstGeom prst="rect">
              <a:avLst/>
            </a:prstGeom>
            <a:noFill/>
            <a:ln w="9525">
              <a:noFill/>
            </a:ln>
          </p:spPr>
          <p:txBody>
            <a:bodyPr>
              <a:spAutoFit/>
            </a:bodyPr>
            <a:lstStyle/>
            <a:p>
              <a:pPr>
                <a:spcBef>
                  <a:spcPct val="50000"/>
                </a:spcBef>
              </a:pPr>
              <a:r>
                <a:rPr lang="en-US" altLang="zh-CN" sz="2000">
                  <a:latin typeface="Arial" pitchFamily="34" charset="0"/>
                </a:rPr>
                <a:t>x</a:t>
              </a:r>
            </a:p>
          </p:txBody>
        </p:sp>
        <p:sp>
          <p:nvSpPr>
            <p:cNvPr id="15389" name="Text Box 44"/>
            <p:cNvSpPr txBox="1"/>
            <p:nvPr/>
          </p:nvSpPr>
          <p:spPr>
            <a:xfrm>
              <a:off x="3651" y="1502"/>
              <a:ext cx="317" cy="251"/>
            </a:xfrm>
            <a:prstGeom prst="rect">
              <a:avLst/>
            </a:prstGeom>
            <a:noFill/>
            <a:ln w="9525">
              <a:noFill/>
            </a:ln>
          </p:spPr>
          <p:txBody>
            <a:bodyPr>
              <a:spAutoFit/>
            </a:bodyPr>
            <a:lstStyle/>
            <a:p>
              <a:pPr>
                <a:spcBef>
                  <a:spcPct val="50000"/>
                </a:spcBef>
              </a:pPr>
              <a:r>
                <a:rPr lang="en-US" altLang="zh-CN" sz="2000">
                  <a:latin typeface="Arial" pitchFamily="34" charset="0"/>
                </a:rPr>
                <a:t>P</a:t>
              </a:r>
            </a:p>
          </p:txBody>
        </p:sp>
        <p:sp>
          <p:nvSpPr>
            <p:cNvPr id="15390" name="Text Box 45"/>
            <p:cNvSpPr txBox="1"/>
            <p:nvPr/>
          </p:nvSpPr>
          <p:spPr>
            <a:xfrm>
              <a:off x="3447" y="777"/>
              <a:ext cx="567" cy="251"/>
            </a:xfrm>
            <a:prstGeom prst="rect">
              <a:avLst/>
            </a:prstGeom>
            <a:noFill/>
            <a:ln w="9525">
              <a:noFill/>
            </a:ln>
          </p:spPr>
          <p:txBody>
            <a:bodyPr>
              <a:spAutoFit/>
            </a:bodyPr>
            <a:lstStyle/>
            <a:p>
              <a:pPr>
                <a:spcBef>
                  <a:spcPct val="50000"/>
                </a:spcBef>
              </a:pPr>
              <a:r>
                <a:rPr lang="en-US" altLang="zh-CN" sz="2000">
                  <a:latin typeface="Arial" pitchFamily="34" charset="0"/>
                </a:rPr>
                <a:t>B</a:t>
              </a:r>
            </a:p>
          </p:txBody>
        </p:sp>
      </p:grpSp>
      <p:sp>
        <p:nvSpPr>
          <p:cNvPr id="15363" name="Text Box 46"/>
          <p:cNvSpPr txBox="1"/>
          <p:nvPr/>
        </p:nvSpPr>
        <p:spPr>
          <a:xfrm>
            <a:off x="306705" y="368300"/>
            <a:ext cx="11423015" cy="2306955"/>
          </a:xfrm>
          <a:prstGeom prst="rect">
            <a:avLst/>
          </a:prstGeom>
          <a:noFill/>
          <a:ln w="9525">
            <a:noFill/>
          </a:ln>
        </p:spPr>
        <p:txBody>
          <a:bodyPr wrap="square">
            <a:spAutoFit/>
          </a:bodyPr>
          <a:lstStyle/>
          <a:p>
            <a:pPr fontAlgn="auto">
              <a:lnSpc>
                <a:spcPct val="150000"/>
              </a:lnSpc>
              <a:spcBef>
                <a:spcPct val="0"/>
              </a:spcBef>
            </a:pPr>
            <a:r>
              <a:rPr lang="zh-CN" altLang="en-US" sz="2400" b="1">
                <a:latin typeface="Arial" pitchFamily="34" charset="0"/>
              </a:rPr>
              <a:t>        </a:t>
            </a:r>
            <a:r>
              <a:rPr lang="zh-CN" altLang="en-US" sz="2400">
                <a:latin typeface="Arial" pitchFamily="34" charset="0"/>
              </a:rPr>
              <a:t>例：质谱仪是一种测定带电粒子质量和分析同位素的重要工具，它的构造原理如图，离子源</a:t>
            </a:r>
            <a:r>
              <a:rPr lang="en-US" altLang="zh-CN" sz="2400">
                <a:latin typeface="Arial" pitchFamily="34" charset="0"/>
              </a:rPr>
              <a:t>S</a:t>
            </a:r>
            <a:r>
              <a:rPr lang="zh-CN" altLang="en-US" sz="2400">
                <a:latin typeface="Arial" pitchFamily="34" charset="0"/>
              </a:rPr>
              <a:t>产生的各种不同正离子束</a:t>
            </a:r>
            <a:r>
              <a:rPr lang="en-US" altLang="zh-CN" sz="2400">
                <a:latin typeface="Arial" pitchFamily="34" charset="0"/>
              </a:rPr>
              <a:t>(</a:t>
            </a:r>
            <a:r>
              <a:rPr lang="zh-CN" altLang="en-US" sz="2400">
                <a:latin typeface="Arial" pitchFamily="34" charset="0"/>
              </a:rPr>
              <a:t>速度可看作为零</a:t>
            </a:r>
            <a:r>
              <a:rPr lang="en-US" altLang="zh-CN" sz="2400">
                <a:latin typeface="Arial" pitchFamily="34" charset="0"/>
              </a:rPr>
              <a:t>)</a:t>
            </a:r>
            <a:r>
              <a:rPr lang="zh-CN" altLang="en-US" sz="2400">
                <a:latin typeface="Arial" pitchFamily="34" charset="0"/>
              </a:rPr>
              <a:t>，经加速电场加速后垂直进入有界匀强磁场，到达记录它的照相底片</a:t>
            </a:r>
            <a:r>
              <a:rPr lang="en-US" altLang="zh-CN" sz="2400">
                <a:latin typeface="Arial" pitchFamily="34" charset="0"/>
              </a:rPr>
              <a:t>P</a:t>
            </a:r>
            <a:r>
              <a:rPr lang="zh-CN" altLang="en-US" sz="2400">
                <a:latin typeface="Arial" pitchFamily="34" charset="0"/>
              </a:rPr>
              <a:t>上，设离子在</a:t>
            </a:r>
            <a:r>
              <a:rPr lang="en-US" altLang="zh-CN" sz="2400">
                <a:latin typeface="Arial" pitchFamily="34" charset="0"/>
              </a:rPr>
              <a:t>P</a:t>
            </a:r>
            <a:r>
              <a:rPr lang="zh-CN" altLang="en-US" sz="2400">
                <a:latin typeface="Arial" pitchFamily="34" charset="0"/>
              </a:rPr>
              <a:t>上的位置到入口处</a:t>
            </a:r>
            <a:r>
              <a:rPr lang="en-US" altLang="zh-CN" sz="2400">
                <a:latin typeface="Arial" pitchFamily="34" charset="0"/>
              </a:rPr>
              <a:t>S</a:t>
            </a:r>
            <a:r>
              <a:rPr lang="en-US" altLang="zh-CN" sz="2400" baseline="-25000">
                <a:latin typeface="Arial" pitchFamily="34" charset="0"/>
              </a:rPr>
              <a:t>1</a:t>
            </a:r>
            <a:r>
              <a:rPr lang="zh-CN" altLang="en-US" sz="2400">
                <a:latin typeface="Arial" pitchFamily="34" charset="0"/>
              </a:rPr>
              <a:t>的距离为</a:t>
            </a:r>
            <a:r>
              <a:rPr lang="en-US" altLang="zh-CN" sz="2400">
                <a:latin typeface="Arial" pitchFamily="34" charset="0"/>
              </a:rPr>
              <a:t>x</a:t>
            </a:r>
            <a:r>
              <a:rPr lang="zh-CN" altLang="en-US" sz="2400">
                <a:latin typeface="Arial" pitchFamily="34" charset="0"/>
              </a:rPr>
              <a:t>，可以判断</a:t>
            </a:r>
            <a:r>
              <a:rPr lang="en-US" altLang="zh-CN" sz="2400">
                <a:latin typeface="Arial" pitchFamily="34" charset="0"/>
              </a:rPr>
              <a:t>(              )</a:t>
            </a:r>
          </a:p>
        </p:txBody>
      </p:sp>
      <p:sp>
        <p:nvSpPr>
          <p:cNvPr id="15364" name="Text Box 47"/>
          <p:cNvSpPr txBox="1"/>
          <p:nvPr/>
        </p:nvSpPr>
        <p:spPr>
          <a:xfrm>
            <a:off x="582930" y="2926080"/>
            <a:ext cx="6737350" cy="2676525"/>
          </a:xfrm>
          <a:prstGeom prst="rect">
            <a:avLst/>
          </a:prstGeom>
          <a:noFill/>
          <a:ln w="9525">
            <a:noFill/>
          </a:ln>
        </p:spPr>
        <p:txBody>
          <a:bodyPr wrap="square">
            <a:spAutoFit/>
          </a:bodyPr>
          <a:lstStyle/>
          <a:p>
            <a:pPr>
              <a:spcBef>
                <a:spcPct val="50000"/>
              </a:spcBef>
            </a:pPr>
            <a:r>
              <a:rPr lang="en-US" altLang="zh-CN" sz="2400">
                <a:latin typeface="Arial" pitchFamily="34" charset="0"/>
              </a:rPr>
              <a:t>A</a:t>
            </a:r>
            <a:r>
              <a:rPr lang="zh-CN" altLang="en-US" sz="2400">
                <a:latin typeface="Arial" pitchFamily="34" charset="0"/>
              </a:rPr>
              <a:t>、若离子束是同位素，则</a:t>
            </a:r>
            <a:r>
              <a:rPr lang="en-US" altLang="zh-CN" sz="2400">
                <a:latin typeface="Arial" pitchFamily="34" charset="0"/>
              </a:rPr>
              <a:t>x</a:t>
            </a:r>
            <a:r>
              <a:rPr lang="zh-CN" altLang="en-US" sz="2400">
                <a:latin typeface="Arial" pitchFamily="34" charset="0"/>
              </a:rPr>
              <a:t>越大，离子质量越大</a:t>
            </a:r>
          </a:p>
          <a:p>
            <a:pPr>
              <a:spcBef>
                <a:spcPct val="50000"/>
              </a:spcBef>
            </a:pPr>
            <a:r>
              <a:rPr lang="en-US" altLang="zh-CN" sz="2400">
                <a:latin typeface="Arial" pitchFamily="34" charset="0"/>
              </a:rPr>
              <a:t>B</a:t>
            </a:r>
            <a:r>
              <a:rPr lang="zh-CN" altLang="en-US" sz="2400">
                <a:latin typeface="Arial" pitchFamily="34" charset="0"/>
              </a:rPr>
              <a:t>、若离子束是同位素，则</a:t>
            </a:r>
            <a:r>
              <a:rPr lang="en-US" altLang="zh-CN" sz="2400">
                <a:latin typeface="Arial" pitchFamily="34" charset="0"/>
              </a:rPr>
              <a:t>x</a:t>
            </a:r>
            <a:r>
              <a:rPr lang="zh-CN" altLang="en-US" sz="2400">
                <a:latin typeface="Arial" pitchFamily="34" charset="0"/>
              </a:rPr>
              <a:t>越大，离子质量越小</a:t>
            </a:r>
          </a:p>
          <a:p>
            <a:pPr>
              <a:spcBef>
                <a:spcPct val="50000"/>
              </a:spcBef>
            </a:pPr>
            <a:r>
              <a:rPr lang="en-US" altLang="zh-CN" sz="2400">
                <a:latin typeface="Arial" pitchFamily="34" charset="0"/>
              </a:rPr>
              <a:t>C</a:t>
            </a:r>
            <a:r>
              <a:rPr lang="zh-CN" altLang="en-US" sz="2400">
                <a:latin typeface="Arial" pitchFamily="34" charset="0"/>
              </a:rPr>
              <a:t>、只要</a:t>
            </a:r>
            <a:r>
              <a:rPr lang="en-US" altLang="zh-CN" sz="2400">
                <a:latin typeface="Arial" pitchFamily="34" charset="0"/>
              </a:rPr>
              <a:t>x</a:t>
            </a:r>
            <a:r>
              <a:rPr lang="zh-CN" altLang="en-US" sz="2400">
                <a:latin typeface="Arial" pitchFamily="34" charset="0"/>
              </a:rPr>
              <a:t>相同，则离子质量一定相同</a:t>
            </a:r>
          </a:p>
          <a:p>
            <a:pPr>
              <a:spcBef>
                <a:spcPct val="50000"/>
              </a:spcBef>
            </a:pPr>
            <a:r>
              <a:rPr lang="en-US" altLang="zh-CN" sz="2400">
                <a:latin typeface="Arial" pitchFamily="34" charset="0"/>
              </a:rPr>
              <a:t>D</a:t>
            </a:r>
            <a:r>
              <a:rPr lang="zh-CN" altLang="en-US" sz="2400">
                <a:latin typeface="Arial" pitchFamily="34" charset="0"/>
              </a:rPr>
              <a:t>、只要</a:t>
            </a:r>
            <a:r>
              <a:rPr lang="en-US" altLang="zh-CN" sz="2400">
                <a:latin typeface="Arial" pitchFamily="34" charset="0"/>
              </a:rPr>
              <a:t>x</a:t>
            </a:r>
            <a:r>
              <a:rPr lang="zh-CN" altLang="en-US" sz="2400">
                <a:latin typeface="Arial" pitchFamily="34" charset="0"/>
              </a:rPr>
              <a:t>相同，则离子的荷质比一定相同</a:t>
            </a:r>
          </a:p>
          <a:p>
            <a:pPr>
              <a:spcBef>
                <a:spcPct val="50000"/>
              </a:spcBef>
            </a:pPr>
            <a:endParaRPr lang="zh-CN" altLang="en-US" sz="2400">
              <a:latin typeface="Arial" pitchFamily="34" charset="0"/>
            </a:endParaRPr>
          </a:p>
        </p:txBody>
      </p:sp>
      <p:sp>
        <p:nvSpPr>
          <p:cNvPr id="545840" name="Text Box 48"/>
          <p:cNvSpPr txBox="1"/>
          <p:nvPr/>
        </p:nvSpPr>
        <p:spPr>
          <a:xfrm>
            <a:off x="7319963" y="1844675"/>
            <a:ext cx="1008062" cy="521970"/>
          </a:xfrm>
          <a:prstGeom prst="rect">
            <a:avLst/>
          </a:prstGeom>
          <a:noFill/>
          <a:ln w="9525">
            <a:noFill/>
          </a:ln>
        </p:spPr>
        <p:txBody>
          <a:bodyPr>
            <a:spAutoFit/>
          </a:bodyPr>
          <a:lstStyle/>
          <a:p>
            <a:pPr>
              <a:spcBef>
                <a:spcPct val="50000"/>
              </a:spcBef>
            </a:pPr>
            <a:r>
              <a:rPr lang="en-US" altLang="zh-CN" sz="2800" b="1">
                <a:solidFill>
                  <a:srgbClr val="FF3300"/>
                </a:solidFill>
                <a:latin typeface="Arial" pitchFamily="34" charset="0"/>
              </a:rPr>
              <a:t>AD</a:t>
            </a:r>
          </a:p>
        </p:txBody>
      </p:sp>
      <p:pic>
        <p:nvPicPr>
          <p:cNvPr id="545841" name="New picture"/>
          <p:cNvPicPr/>
          <p:nvPr/>
        </p:nvPicPr>
        <p:blipFill>
          <a:blip r:embed="rId2"/>
          <a:stretch>
            <a:fillRect/>
          </a:stretch>
        </p:blipFill>
        <p:spPr>
          <a:xfrm>
            <a:off x="10680700" y="12623800"/>
            <a:ext cx="304800" cy="2159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58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5840" grpId="0"/>
    </p:bldLs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20871" name="对象 420870"/>
          <p:cNvGraphicFramePr>
            <a:graphicFrameLocks noChangeAspect="1"/>
          </p:cNvGraphicFramePr>
          <p:nvPr/>
        </p:nvGraphicFramePr>
        <p:xfrm>
          <a:off x="3216275" y="2852738"/>
          <a:ext cx="1728788" cy="968375"/>
        </p:xfrm>
        <a:graphic>
          <a:graphicData uri="http://schemas.openxmlformats.org/presentationml/2006/ole">
            <mc:AlternateContent xmlns:mc="http://schemas.openxmlformats.org/markup-compatibility/2006">
              <mc:Choice xmlns:v="urn:schemas-microsoft-com:vml" Requires="v">
                <p:oleObj spid="_x0000_s1038" r:id="rId2" progId="Equation.3">
                  <p:embed/>
                </p:oleObj>
              </mc:Choice>
              <mc:Fallback>
                <p:oleObj r:id="rId2" progId="Equation.3">
                  <p:embed/>
                  <p:pic>
                    <p:nvPicPr>
                      <p:cNvPr id="0" name="OLE substitute image"/>
                      <p:cNvPicPr/>
                      <p:nvPr/>
                    </p:nvPicPr>
                    <p:blipFill>
                      <a:blip r:embed="rId3">
                        <a:clrChange>
                          <a:clrFrom>
                            <a:srgbClr val="000000"/>
                          </a:clrFrom>
                          <a:clrTo>
                            <a:srgbClr val="FFFFFF"/>
                          </a:clrTo>
                        </a:clrChange>
                        <a:biLevel thresh="50000"/>
                      </a:blip>
                      <a:stretch>
                        <a:fillRect/>
                      </a:stretch>
                    </p:blipFill>
                    <p:spPr>
                      <a:xfrm>
                        <a:off x="3216275" y="2852738"/>
                        <a:ext cx="1728788" cy="968375"/>
                      </a:xfrm>
                      <a:prstGeom prst="rect">
                        <a:avLst/>
                      </a:prstGeom>
                      <a:solidFill>
                        <a:schemeClr val="bg2"/>
                      </a:solidFill>
                      <a:ln w="38100">
                        <a:noFill/>
                        <a:miter/>
                      </a:ln>
                    </p:spPr>
                  </p:pic>
                </p:oleObj>
              </mc:Fallback>
            </mc:AlternateContent>
          </a:graphicData>
        </a:graphic>
      </p:graphicFrame>
      <p:graphicFrame>
        <p:nvGraphicFramePr>
          <p:cNvPr id="420872" name="对象 420871"/>
          <p:cNvGraphicFramePr>
            <a:graphicFrameLocks noChangeAspect="1"/>
          </p:cNvGraphicFramePr>
          <p:nvPr/>
        </p:nvGraphicFramePr>
        <p:xfrm>
          <a:off x="6456363" y="2852738"/>
          <a:ext cx="1439862" cy="1011237"/>
        </p:xfrm>
        <a:graphic>
          <a:graphicData uri="http://schemas.openxmlformats.org/presentationml/2006/ole">
            <mc:AlternateContent xmlns:mc="http://schemas.openxmlformats.org/markup-compatibility/2006">
              <mc:Choice xmlns:v="urn:schemas-microsoft-com:vml" Requires="v">
                <p:oleObj spid="_x0000_s1039" r:id="rId4" progId="Equation.3">
                  <p:embed/>
                </p:oleObj>
              </mc:Choice>
              <mc:Fallback>
                <p:oleObj r:id="rId4" progId="Equation.3">
                  <p:embed/>
                  <p:pic>
                    <p:nvPicPr>
                      <p:cNvPr id="0" name="OLE substitute image"/>
                      <p:cNvPicPr/>
                      <p:nvPr/>
                    </p:nvPicPr>
                    <p:blipFill>
                      <a:blip r:embed="rId5">
                        <a:clrChange>
                          <a:clrFrom>
                            <a:srgbClr val="000000"/>
                          </a:clrFrom>
                          <a:clrTo>
                            <a:srgbClr val="FFFFFF"/>
                          </a:clrTo>
                        </a:clrChange>
                      </a:blip>
                      <a:stretch>
                        <a:fillRect/>
                      </a:stretch>
                    </p:blipFill>
                    <p:spPr>
                      <a:xfrm>
                        <a:off x="6456363" y="2852738"/>
                        <a:ext cx="1439862" cy="1011237"/>
                      </a:xfrm>
                      <a:prstGeom prst="rect">
                        <a:avLst/>
                      </a:prstGeom>
                      <a:solidFill>
                        <a:schemeClr val="bg1"/>
                      </a:solidFill>
                      <a:ln w="38100">
                        <a:noFill/>
                        <a:miter/>
                      </a:ln>
                    </p:spPr>
                  </p:pic>
                </p:oleObj>
              </mc:Fallback>
            </mc:AlternateContent>
          </a:graphicData>
        </a:graphic>
      </p:graphicFrame>
      <p:sp>
        <p:nvSpPr>
          <p:cNvPr id="420870" name="文本框 420869"/>
          <p:cNvSpPr txBox="1"/>
          <p:nvPr/>
        </p:nvSpPr>
        <p:spPr>
          <a:xfrm>
            <a:off x="2640013" y="1052513"/>
            <a:ext cx="2376487" cy="521970"/>
          </a:xfrm>
          <a:prstGeom prst="rect">
            <a:avLst/>
          </a:prstGeom>
          <a:noFill/>
          <a:ln w="28575" cap="flat" cmpd="sng">
            <a:solidFill>
              <a:schemeClr val="tx1"/>
            </a:solidFill>
            <a:prstDash val="solid"/>
            <a:miter/>
            <a:headEnd type="none" w="med" len="med"/>
            <a:tailEnd type="none" w="med" len="med"/>
          </a:ln>
        </p:spPr>
        <p:txBody>
          <a:bodyPr>
            <a:spAutoFit/>
          </a:bodyPr>
          <a:lstStyle/>
          <a:p>
            <a:r>
              <a:rPr lang="en-US" altLang="zh-CN" sz="2800" b="1">
                <a:solidFill>
                  <a:srgbClr val="000808"/>
                </a:solidFill>
                <a:latin typeface="Arial" pitchFamily="34" charset="0"/>
              </a:rPr>
              <a:t>1</a:t>
            </a:r>
            <a:r>
              <a:rPr lang="zh-CN" altLang="en-US" sz="2800" b="1">
                <a:solidFill>
                  <a:srgbClr val="000808"/>
                </a:solidFill>
                <a:latin typeface="Arial" pitchFamily="34" charset="0"/>
              </a:rPr>
              <a:t>、速度特征：</a:t>
            </a:r>
            <a:r>
              <a:rPr lang="zh-CN" altLang="en-US" sz="2800" b="1">
                <a:solidFill>
                  <a:schemeClr val="bg1"/>
                </a:solidFill>
                <a:latin typeface="Arial" pitchFamily="34" charset="0"/>
              </a:rPr>
              <a:t>                </a:t>
            </a:r>
          </a:p>
        </p:txBody>
      </p:sp>
      <p:sp>
        <p:nvSpPr>
          <p:cNvPr id="420873" name="文本框 420872"/>
          <p:cNvSpPr txBox="1"/>
          <p:nvPr/>
        </p:nvSpPr>
        <p:spPr>
          <a:xfrm>
            <a:off x="2640013" y="2133600"/>
            <a:ext cx="2376487" cy="521970"/>
          </a:xfrm>
          <a:prstGeom prst="rect">
            <a:avLst/>
          </a:prstGeom>
          <a:noFill/>
          <a:ln w="28575" cap="flat" cmpd="sng">
            <a:solidFill>
              <a:schemeClr val="tx1"/>
            </a:solidFill>
            <a:prstDash val="solid"/>
            <a:miter/>
            <a:headEnd type="none" w="med" len="med"/>
            <a:tailEnd type="none" w="med" len="med"/>
          </a:ln>
        </p:spPr>
        <p:txBody>
          <a:bodyPr>
            <a:spAutoFit/>
          </a:bodyPr>
          <a:lstStyle/>
          <a:p>
            <a:r>
              <a:rPr lang="en-US" altLang="zh-CN" sz="2800" b="1">
                <a:solidFill>
                  <a:srgbClr val="000808"/>
                </a:solidFill>
                <a:latin typeface="Arial" pitchFamily="34" charset="0"/>
              </a:rPr>
              <a:t>2</a:t>
            </a:r>
            <a:r>
              <a:rPr lang="zh-CN" altLang="en-US" sz="2800" b="1">
                <a:solidFill>
                  <a:srgbClr val="000808"/>
                </a:solidFill>
                <a:latin typeface="Arial" pitchFamily="34" charset="0"/>
              </a:rPr>
              <a:t>、半径特征：</a:t>
            </a:r>
          </a:p>
        </p:txBody>
      </p:sp>
      <p:sp>
        <p:nvSpPr>
          <p:cNvPr id="420875" name="文本框 420874"/>
          <p:cNvSpPr txBox="1"/>
          <p:nvPr/>
        </p:nvSpPr>
        <p:spPr>
          <a:xfrm>
            <a:off x="3216275" y="1628775"/>
            <a:ext cx="6192838" cy="521970"/>
          </a:xfrm>
          <a:prstGeom prst="rect">
            <a:avLst/>
          </a:prstGeom>
          <a:noFill/>
          <a:ln w="9525">
            <a:noFill/>
          </a:ln>
        </p:spPr>
        <p:txBody>
          <a:bodyPr>
            <a:spAutoFit/>
          </a:bodyPr>
          <a:lstStyle/>
          <a:p>
            <a:r>
              <a:rPr lang="en-US" altLang="zh-CN" sz="2800" b="1">
                <a:solidFill>
                  <a:srgbClr val="000808"/>
                </a:solidFill>
                <a:latin typeface="Arial" pitchFamily="34" charset="0"/>
              </a:rPr>
              <a:t>  </a:t>
            </a:r>
            <a:r>
              <a:rPr lang="zh-CN" altLang="en-US" sz="2800" b="1">
                <a:solidFill>
                  <a:srgbClr val="000808"/>
                </a:solidFill>
                <a:latin typeface="Arial" pitchFamily="34" charset="0"/>
              </a:rPr>
              <a:t>速度大小不变，而方向随时间变化。</a:t>
            </a:r>
            <a:r>
              <a:rPr lang="zh-CN" altLang="en-US" sz="2800" b="1">
                <a:solidFill>
                  <a:schemeClr val="bg1"/>
                </a:solidFill>
                <a:latin typeface="Arial" pitchFamily="34" charset="0"/>
              </a:rPr>
              <a:t>  </a:t>
            </a:r>
          </a:p>
        </p:txBody>
      </p:sp>
      <p:sp>
        <p:nvSpPr>
          <p:cNvPr id="420878" name="矩形 420877"/>
          <p:cNvSpPr/>
          <p:nvPr/>
        </p:nvSpPr>
        <p:spPr>
          <a:xfrm>
            <a:off x="162560" y="201930"/>
            <a:ext cx="10634980" cy="583565"/>
          </a:xfrm>
          <a:prstGeom prst="rect">
            <a:avLst/>
          </a:prstGeom>
          <a:noFill/>
          <a:ln w="9525">
            <a:noFill/>
          </a:ln>
        </p:spPr>
        <p:txBody>
          <a:bodyPr wrap="none" anchor="t">
            <a:spAutoFit/>
          </a:bodyPr>
          <a:lstStyle/>
          <a:p>
            <a:r>
              <a:rPr lang="zh-CN" altLang="en-US" sz="3200" b="1">
                <a:solidFill>
                  <a:srgbClr val="FF0000"/>
                </a:solidFill>
                <a:latin typeface="Arial" pitchFamily="34" charset="0"/>
              </a:rPr>
              <a:t>复习：</a:t>
            </a:r>
            <a:r>
              <a:rPr lang="zh-CN" altLang="en-US" sz="3200" b="1">
                <a:solidFill>
                  <a:srgbClr val="000808"/>
                </a:solidFill>
                <a:latin typeface="Arial" pitchFamily="34" charset="0"/>
              </a:rPr>
              <a:t>带电粒子将在垂直于磁场的平面内做匀速圆周运动</a:t>
            </a:r>
            <a:r>
              <a:rPr lang="zh-CN" altLang="en-US" b="1">
                <a:solidFill>
                  <a:srgbClr val="000808"/>
                </a:solidFill>
                <a:latin typeface="Arial" pitchFamily="34" charset="0"/>
              </a:rPr>
              <a:t> 。</a:t>
            </a:r>
          </a:p>
        </p:txBody>
      </p:sp>
      <p:sp>
        <p:nvSpPr>
          <p:cNvPr id="420879" name="右箭头 420878"/>
          <p:cNvSpPr/>
          <p:nvPr/>
        </p:nvSpPr>
        <p:spPr>
          <a:xfrm>
            <a:off x="5303838" y="3284538"/>
            <a:ext cx="863600" cy="288925"/>
          </a:xfrm>
          <a:prstGeom prst="rightArrow">
            <a:avLst>
              <a:gd name="adj1" fmla="val 50000"/>
              <a:gd name="adj2" fmla="val 74725"/>
            </a:avLst>
          </a:prstGeom>
          <a:solidFill>
            <a:schemeClr val="accent1"/>
          </a:solidFill>
          <a:ln w="9525" cap="flat" cmpd="sng">
            <a:solidFill>
              <a:schemeClr val="tx1"/>
            </a:solidFill>
            <a:prstDash val="solid"/>
            <a:miter/>
            <a:headEnd type="none" w="med" len="med"/>
            <a:tailEnd type="none" w="med" len="med"/>
          </a:ln>
        </p:spPr>
        <p:txBody>
          <a:bodyPr wrap="none" anchor="ctr"/>
          <a:lstStyle/>
          <a:p>
            <a:pPr algn="ctr"/>
            <a:endParaRPr>
              <a:latin typeface="Arial" pitchFamily="34" charset="0"/>
            </a:endParaRPr>
          </a:p>
        </p:txBody>
      </p:sp>
      <p:sp>
        <p:nvSpPr>
          <p:cNvPr id="420880" name="文本框 420879"/>
          <p:cNvSpPr txBox="1"/>
          <p:nvPr/>
        </p:nvSpPr>
        <p:spPr>
          <a:xfrm>
            <a:off x="2640013" y="3860800"/>
            <a:ext cx="2519362" cy="521970"/>
          </a:xfrm>
          <a:prstGeom prst="rect">
            <a:avLst/>
          </a:prstGeom>
          <a:noFill/>
          <a:ln w="28575" cap="flat" cmpd="sng">
            <a:solidFill>
              <a:srgbClr val="FFFF00"/>
            </a:solidFill>
            <a:prstDash val="solid"/>
            <a:miter/>
            <a:headEnd type="none" w="med" len="med"/>
            <a:tailEnd type="none" w="med" len="med"/>
          </a:ln>
        </p:spPr>
        <p:txBody>
          <a:bodyPr>
            <a:spAutoFit/>
          </a:bodyPr>
          <a:lstStyle/>
          <a:p>
            <a:pPr>
              <a:spcBef>
                <a:spcPct val="50000"/>
              </a:spcBef>
            </a:pPr>
            <a:r>
              <a:rPr lang="en-US" altLang="zh-CN" sz="2800" b="1">
                <a:solidFill>
                  <a:srgbClr val="000808"/>
                </a:solidFill>
                <a:latin typeface="Arial" pitchFamily="34" charset="0"/>
                <a:ea typeface="楷体_GB2312" pitchFamily="49" charset="-122"/>
              </a:rPr>
              <a:t>3  </a:t>
            </a:r>
            <a:r>
              <a:rPr lang="zh-CN" altLang="en-US" sz="2800" b="1">
                <a:solidFill>
                  <a:srgbClr val="000808"/>
                </a:solidFill>
                <a:latin typeface="Arial" pitchFamily="34" charset="0"/>
                <a:ea typeface="楷体_GB2312" pitchFamily="49" charset="-122"/>
              </a:rPr>
              <a:t>周期特征：</a:t>
            </a:r>
          </a:p>
        </p:txBody>
      </p:sp>
      <p:graphicFrame>
        <p:nvGraphicFramePr>
          <p:cNvPr id="420882" name="对象 420881"/>
          <p:cNvGraphicFramePr>
            <a:graphicFrameLocks noChangeAspect="1"/>
          </p:cNvGraphicFramePr>
          <p:nvPr/>
        </p:nvGraphicFramePr>
        <p:xfrm>
          <a:off x="4443413" y="4508500"/>
          <a:ext cx="2301875" cy="962025"/>
        </p:xfrm>
        <a:graphic>
          <a:graphicData uri="http://schemas.openxmlformats.org/presentationml/2006/ole">
            <mc:AlternateContent xmlns:mc="http://schemas.openxmlformats.org/markup-compatibility/2006">
              <mc:Choice xmlns:v="urn:schemas-microsoft-com:vml" Requires="v">
                <p:oleObj spid="_x0000_s1040" r:id="rId6" progId="Equation.3">
                  <p:embed/>
                </p:oleObj>
              </mc:Choice>
              <mc:Fallback>
                <p:oleObj r:id="rId6" progId="Equation.3">
                  <p:embed/>
                  <p:pic>
                    <p:nvPicPr>
                      <p:cNvPr id="0" name="OLE substitute image"/>
                      <p:cNvPicPr/>
                      <p:nvPr/>
                    </p:nvPicPr>
                    <p:blipFill>
                      <a:blip r:embed="rId7">
                        <a:clrChange>
                          <a:clrFrom>
                            <a:srgbClr val="000000"/>
                          </a:clrFrom>
                          <a:clrTo>
                            <a:srgbClr val="FFFFFF"/>
                          </a:clrTo>
                        </a:clrChange>
                      </a:blip>
                      <a:stretch>
                        <a:fillRect/>
                      </a:stretch>
                    </p:blipFill>
                    <p:spPr>
                      <a:xfrm>
                        <a:off x="4443413" y="4508500"/>
                        <a:ext cx="2301875" cy="962025"/>
                      </a:xfrm>
                      <a:prstGeom prst="rect">
                        <a:avLst/>
                      </a:prstGeom>
                      <a:solidFill>
                        <a:schemeClr val="bg1"/>
                      </a:solidFill>
                      <a:ln w="38100">
                        <a:noFill/>
                        <a:miter/>
                      </a:ln>
                    </p:spPr>
                  </p:pic>
                </p:oleObj>
              </mc:Fallback>
            </mc:AlternateContent>
          </a:graphicData>
        </a:graphic>
      </p:graphicFrame>
      <p:sp>
        <p:nvSpPr>
          <p:cNvPr id="420883" name="文本框 420882"/>
          <p:cNvSpPr txBox="1"/>
          <p:nvPr/>
        </p:nvSpPr>
        <p:spPr>
          <a:xfrm>
            <a:off x="3503613" y="5613400"/>
            <a:ext cx="5761037" cy="521970"/>
          </a:xfrm>
          <a:prstGeom prst="rect">
            <a:avLst/>
          </a:prstGeom>
          <a:solidFill>
            <a:schemeClr val="bg1"/>
          </a:solidFill>
          <a:ln w="9525">
            <a:noFill/>
          </a:ln>
        </p:spPr>
        <p:txBody>
          <a:bodyPr>
            <a:spAutoFit/>
          </a:bodyPr>
          <a:lstStyle/>
          <a:p>
            <a:pPr>
              <a:spcBef>
                <a:spcPct val="50000"/>
              </a:spcBef>
            </a:pPr>
            <a:r>
              <a:rPr lang="zh-CN" altLang="en-US" sz="2800" b="1">
                <a:solidFill>
                  <a:srgbClr val="FF0000"/>
                </a:solidFill>
                <a:latin typeface="宋体" pitchFamily="2" charset="-122"/>
              </a:rPr>
              <a:t>周期</a:t>
            </a:r>
            <a:r>
              <a:rPr lang="en-US" altLang="zh-CN" sz="2800" b="1">
                <a:solidFill>
                  <a:srgbClr val="FF0000"/>
                </a:solidFill>
                <a:latin typeface="宋体" pitchFamily="2" charset="-122"/>
              </a:rPr>
              <a:t>T</a:t>
            </a:r>
            <a:r>
              <a:rPr lang="zh-CN" altLang="en-US" sz="2800" b="1">
                <a:solidFill>
                  <a:srgbClr val="FF0000"/>
                </a:solidFill>
                <a:latin typeface="宋体" pitchFamily="2" charset="-122"/>
              </a:rPr>
              <a:t>与运动速度及运动半径无关。</a:t>
            </a:r>
          </a:p>
        </p:txBody>
      </p:sp>
      <p:sp>
        <p:nvSpPr>
          <p:cNvPr id="420884" name="文本框 420883"/>
          <p:cNvSpPr txBox="1"/>
          <p:nvPr/>
        </p:nvSpPr>
        <p:spPr>
          <a:xfrm>
            <a:off x="8040688" y="2997200"/>
            <a:ext cx="2627312" cy="460375"/>
          </a:xfrm>
          <a:prstGeom prst="rect">
            <a:avLst/>
          </a:prstGeom>
          <a:noFill/>
          <a:ln w="9525">
            <a:noFill/>
          </a:ln>
        </p:spPr>
        <p:txBody>
          <a:bodyPr>
            <a:spAutoFit/>
          </a:bodyPr>
          <a:lstStyle/>
          <a:p>
            <a:pPr>
              <a:spcBef>
                <a:spcPct val="50000"/>
              </a:spcBef>
            </a:pPr>
            <a:r>
              <a:rPr lang="en-US" altLang="zh-CN" sz="2400" b="1">
                <a:latin typeface="Arial" pitchFamily="34" charset="0"/>
              </a:rPr>
              <a:t>V</a:t>
            </a:r>
            <a:r>
              <a:rPr lang="zh-CN" altLang="en-US" sz="2400" b="1">
                <a:latin typeface="Arial" pitchFamily="34" charset="0"/>
              </a:rPr>
              <a:t>越大，</a:t>
            </a:r>
            <a:r>
              <a:rPr lang="en-US" altLang="zh-CN" sz="2400" b="1">
                <a:latin typeface="Arial" pitchFamily="34" charset="0"/>
              </a:rPr>
              <a:t>r</a:t>
            </a:r>
            <a:r>
              <a:rPr lang="zh-CN" altLang="en-US" sz="2400" b="1">
                <a:latin typeface="Arial" pitchFamily="34" charset="0"/>
              </a:rPr>
              <a:t>也越大</a:t>
            </a:r>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20875"/>
                                        </p:tgtEl>
                                        <p:attrNameLst>
                                          <p:attrName>style.visibility</p:attrName>
                                        </p:attrNameLst>
                                      </p:cBhvr>
                                      <p:to>
                                        <p:strVal val="visible"/>
                                      </p:to>
                                    </p:set>
                                    <p:anim calcmode="discrete" valueType="clr">
                                      <p:cBhvr override="childStyle">
                                        <p:cTn id="7" dur="80"/>
                                        <p:tgtEl>
                                          <p:spTgt spid="42087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20875"/>
                                        </p:tgtEl>
                                        <p:attrNameLst>
                                          <p:attrName>fillcolor</p:attrName>
                                        </p:attrNameLst>
                                      </p:cBhvr>
                                      <p:tavLst>
                                        <p:tav tm="0">
                                          <p:val>
                                            <p:clrVal>
                                              <a:schemeClr val="accent2"/>
                                            </p:clrVal>
                                          </p:val>
                                        </p:tav>
                                        <p:tav tm="50000">
                                          <p:val>
                                            <p:clrVal>
                                              <a:schemeClr val="hlink"/>
                                            </p:clrVal>
                                          </p:val>
                                        </p:tav>
                                      </p:tavLst>
                                    </p:anim>
                                    <p:set>
                                      <p:cBhvr>
                                        <p:cTn id="9" dur="80"/>
                                        <p:tgtEl>
                                          <p:spTgt spid="42087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indefinite"/>
                            </p:stCondLst>
                          </p:cTn>
                        </p:par>
                        <p:par>
                          <p:cTn id="12" fill="hold" nodeType="after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2087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indefinite"/>
                            </p:stCondLst>
                          </p:cTn>
                        </p:par>
                        <p:par>
                          <p:cTn id="17" fill="hold" nodeType="afterGroup">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42087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2087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indefinite"/>
                            </p:stCondLst>
                          </p:cTn>
                        </p:par>
                        <p:par>
                          <p:cTn id="27" fill="hold" nodeType="afterGroup">
                            <p:stCondLst>
                              <p:cond delay="0"/>
                            </p:stCondLst>
                            <p:childTnLst>
                              <p:par>
                                <p:cTn id="28" presetID="1" presetClass="entr" presetSubtype="0" fill="hold" grpId="3" nodeType="clickEffect">
                                  <p:stCondLst>
                                    <p:cond delay="0"/>
                                  </p:stCondLst>
                                  <p:childTnLst>
                                    <p:set>
                                      <p:cBhvr>
                                        <p:cTn id="29" dur="1" fill="hold">
                                          <p:stCondLst>
                                            <p:cond delay="0"/>
                                          </p:stCondLst>
                                        </p:cTn>
                                        <p:tgtEl>
                                          <p:spTgt spid="42088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indefinite"/>
                            </p:stCondLst>
                          </p:cTn>
                        </p:par>
                        <p:par>
                          <p:cTn id="32" fill="hold" nodeType="after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2088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indefinite"/>
                            </p:stCondLst>
                          </p:cTn>
                        </p:par>
                        <p:par>
                          <p:cTn id="37" fill="hold" nodeType="afterGroup">
                            <p:stCondLst>
                              <p:cond delay="0"/>
                            </p:stCondLst>
                            <p:childTnLst>
                              <p:par>
                                <p:cTn id="38" presetID="1" presetClass="entr" presetSubtype="0" fill="hold" grpId="2" nodeType="clickEffect">
                                  <p:stCondLst>
                                    <p:cond delay="0"/>
                                  </p:stCondLst>
                                  <p:childTnLst>
                                    <p:set>
                                      <p:cBhvr>
                                        <p:cTn id="39" dur="1" fill="hold">
                                          <p:stCondLst>
                                            <p:cond delay="0"/>
                                          </p:stCondLst>
                                        </p:cTn>
                                        <p:tgtEl>
                                          <p:spTgt spid="4208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75" grpId="0"/>
      <p:bldP spid="420879" grpId="1"/>
      <p:bldP spid="420883" grpId="2"/>
      <p:bldP spid="420884" grpId="3"/>
    </p:bldLs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49186" name="Rectangle 2"/>
          <p:cNvSpPr>
            <a:spLocks noGrp="1" noRot="1"/>
          </p:cNvSpPr>
          <p:nvPr>
            <p:ph idx="1"/>
          </p:nvPr>
        </p:nvSpPr>
        <p:spPr>
          <a:xfrm>
            <a:off x="957580" y="1196975"/>
            <a:ext cx="10901045" cy="1066800"/>
          </a:xfrm>
        </p:spPr>
        <p:txBody>
          <a:bodyPr vert="horz" wrap="square" anchor="t"/>
          <a:lstStyle/>
          <a:p>
            <a:r>
              <a:rPr lang="en-US" altLang="zh-CN" sz="2400">
                <a:solidFill>
                  <a:srgbClr val="000000"/>
                </a:solidFill>
                <a:latin typeface="黑体" panose="02010609060101010101" pitchFamily="49" charset="-122"/>
              </a:rPr>
              <a:t>1</a:t>
            </a:r>
            <a:r>
              <a:rPr lang="zh-CN" altLang="en-US" sz="2400">
                <a:solidFill>
                  <a:srgbClr val="000000"/>
                </a:solidFill>
                <a:latin typeface="黑体" panose="02010609060101010101" pitchFamily="49" charset="-122"/>
              </a:rPr>
              <a:t>．加速原理：利用加速电场对带电粒子做正功使带电粒子的动能增加，</a:t>
            </a:r>
            <a:r>
              <a:rPr lang="en-US" altLang="zh-CN" sz="2400" i="1">
                <a:solidFill>
                  <a:srgbClr val="000000"/>
                </a:solidFill>
                <a:latin typeface="黑体" panose="02010609060101010101" pitchFamily="49" charset="-122"/>
              </a:rPr>
              <a:t>qU=</a:t>
            </a:r>
            <a:r>
              <a:rPr lang="en-US" altLang="zh-CN" sz="2400" i="1">
                <a:solidFill>
                  <a:srgbClr val="000000"/>
                </a:solidFill>
                <a:latin typeface="黑体" panose="02010609060101010101" pitchFamily="49" charset="-122"/>
                <a:sym typeface="Symbol" panose="05050102010706020507" pitchFamily="18" charset="2"/>
              </a:rPr>
              <a:t></a:t>
            </a:r>
            <a:r>
              <a:rPr lang="en-US" altLang="zh-CN" sz="2400" i="1">
                <a:solidFill>
                  <a:srgbClr val="000000"/>
                </a:solidFill>
                <a:latin typeface="黑体" panose="02010609060101010101" pitchFamily="49" charset="-122"/>
              </a:rPr>
              <a:t>E</a:t>
            </a:r>
            <a:r>
              <a:rPr lang="en-US" altLang="zh-CN" sz="2400" i="1" baseline="-10000">
                <a:solidFill>
                  <a:srgbClr val="000000"/>
                </a:solidFill>
                <a:latin typeface="黑体" panose="02010609060101010101" pitchFamily="49" charset="-122"/>
              </a:rPr>
              <a:t>k</a:t>
            </a:r>
            <a:r>
              <a:rPr lang="zh-CN" altLang="en-US" sz="2400">
                <a:solidFill>
                  <a:srgbClr val="000000"/>
                </a:solidFill>
                <a:latin typeface="黑体" panose="02010609060101010101" pitchFamily="49" charset="-122"/>
              </a:rPr>
              <a:t>．</a:t>
            </a:r>
          </a:p>
        </p:txBody>
      </p:sp>
      <p:sp>
        <p:nvSpPr>
          <p:cNvPr id="349187" name="Rectangle 3"/>
          <p:cNvSpPr/>
          <p:nvPr/>
        </p:nvSpPr>
        <p:spPr>
          <a:xfrm>
            <a:off x="1992313" y="2420938"/>
            <a:ext cx="8153400" cy="1143000"/>
          </a:xfrm>
          <a:prstGeom prst="rect">
            <a:avLst/>
          </a:prstGeom>
          <a:noFill/>
          <a:ln w="9525">
            <a:noFill/>
          </a:ln>
        </p:spPr>
        <p:txBody>
          <a:bodyPr/>
          <a:lstStyle/>
          <a:p>
            <a:pPr marL="342900" indent="-342900" algn="just" fontAlgn="base">
              <a:spcBef>
                <a:spcPct val="20000"/>
              </a:spcBef>
            </a:pPr>
            <a:r>
              <a:rPr lang="en-US" altLang="zh-CN" sz="2800">
                <a:solidFill>
                  <a:srgbClr val="000000"/>
                </a:solidFill>
                <a:latin typeface="黑体" panose="02010609060101010101" pitchFamily="49" charset="-122"/>
              </a:rPr>
              <a:t>2</a:t>
            </a:r>
            <a:r>
              <a:rPr lang="zh-CN" altLang="en-US" sz="2800">
                <a:solidFill>
                  <a:srgbClr val="000000"/>
                </a:solidFill>
                <a:latin typeface="黑体" panose="02010609060101010101" pitchFamily="49" charset="-122"/>
              </a:rPr>
              <a:t>．直线加速器，多级加速</a:t>
            </a:r>
          </a:p>
          <a:p>
            <a:pPr marL="342900" indent="-342900" fontAlgn="base">
              <a:spcBef>
                <a:spcPct val="20000"/>
              </a:spcBef>
            </a:pPr>
            <a:r>
              <a:rPr lang="zh-CN" altLang="en-US" sz="2800">
                <a:solidFill>
                  <a:srgbClr val="000000"/>
                </a:solidFill>
                <a:latin typeface="黑体" panose="02010609060101010101" pitchFamily="49" charset="-122"/>
              </a:rPr>
              <a:t>　　　如图所示是多级加速装置的原理图：</a:t>
            </a:r>
          </a:p>
        </p:txBody>
      </p:sp>
      <p:pic>
        <p:nvPicPr>
          <p:cNvPr id="349188" name="Picture 4" descr="无标题"/>
          <p:cNvPicPr>
            <a:picLocks noChangeAspect="1"/>
          </p:cNvPicPr>
          <p:nvPr/>
        </p:nvPicPr>
        <p:blipFill>
          <a:blip r:embed="rId2"/>
          <a:stretch>
            <a:fillRect/>
          </a:stretch>
        </p:blipFill>
        <p:spPr>
          <a:xfrm>
            <a:off x="2590800" y="3810000"/>
            <a:ext cx="7315200" cy="2508250"/>
          </a:xfrm>
          <a:prstGeom prst="rect">
            <a:avLst/>
          </a:prstGeom>
          <a:noFill/>
          <a:ln w="9525" cap="flat" cmpd="sng">
            <a:solidFill>
              <a:srgbClr val="3399FF"/>
            </a:solidFill>
            <a:prstDash val="solid"/>
            <a:miter/>
            <a:headEnd type="none" w="med" len="med"/>
            <a:tailEnd type="none" w="med" len="med"/>
          </a:ln>
        </p:spPr>
      </p:pic>
      <p:sp>
        <p:nvSpPr>
          <p:cNvPr id="349190" name="Rectangle 6"/>
          <p:cNvSpPr>
            <a:spLocks noChangeArrowheads="1"/>
          </p:cNvSpPr>
          <p:nvPr/>
        </p:nvSpPr>
        <p:spPr bwMode="auto">
          <a:xfrm>
            <a:off x="1524000" y="549275"/>
            <a:ext cx="3857625" cy="583565"/>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32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Arial" pitchFamily="34" charset="0"/>
                <a:ea typeface="黑体" panose="02010609060101010101" pitchFamily="49" charset="-122"/>
                <a:cs typeface="+mn-cs"/>
              </a:rPr>
              <a:t>（一）、直线加速器</a:t>
            </a:r>
            <a:endParaRPr kumimoji="0" lang="zh-CN" altLang="en-US" sz="32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Arial" pitchFamily="34" charset="0"/>
              <a:ea typeface="黑体" panose="02010609060101010101" pitchFamily="49" charset="-122"/>
              <a:cs typeface="+mn-cs"/>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9186">
                                            <p:txEl>
                                              <p:pRg st="0" end="0"/>
                                            </p:txEl>
                                          </p:spTgt>
                                        </p:tgtEl>
                                        <p:attrNameLst>
                                          <p:attrName>style.visibility</p:attrName>
                                        </p:attrNameLst>
                                      </p:cBhvr>
                                      <p:to>
                                        <p:strVal val="visible"/>
                                      </p:to>
                                    </p:set>
                                    <p:animEffect transition="in" filter="box(in)">
                                      <p:cBhvr>
                                        <p:cTn id="7" dur="500"/>
                                        <p:tgtEl>
                                          <p:spTgt spid="3491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 presetClass="entr" presetSubtype="32" fill="hold" grpId="1" nodeType="clickEffect">
                                  <p:stCondLst>
                                    <p:cond delay="0"/>
                                  </p:stCondLst>
                                  <p:childTnLst>
                                    <p:set>
                                      <p:cBhvr>
                                        <p:cTn id="12" dur="1" fill="hold">
                                          <p:stCondLst>
                                            <p:cond delay="0"/>
                                          </p:stCondLst>
                                        </p:cTn>
                                        <p:tgtEl>
                                          <p:spTgt spid="349187"/>
                                        </p:tgtEl>
                                        <p:attrNameLst>
                                          <p:attrName>style.visibility</p:attrName>
                                        </p:attrNameLst>
                                      </p:cBhvr>
                                      <p:to>
                                        <p:strVal val="visible"/>
                                      </p:to>
                                    </p:set>
                                    <p:animEffect transition="in" filter="box(out)">
                                      <p:cBhvr>
                                        <p:cTn id="13" dur="500"/>
                                        <p:tgtEl>
                                          <p:spTgt spid="349187"/>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349188"/>
                                        </p:tgtEl>
                                        <p:attrNameLst>
                                          <p:attrName>style.visibility</p:attrName>
                                        </p:attrNameLst>
                                      </p:cBhvr>
                                      <p:to>
                                        <p:strVal val="visible"/>
                                      </p:to>
                                    </p:set>
                                    <p:anim calcmode="lin" valueType="num">
                                      <p:cBhvr>
                                        <p:cTn id="19" dur="500" fill="hold"/>
                                        <p:tgtEl>
                                          <p:spTgt spid="349188"/>
                                        </p:tgtEl>
                                        <p:attrNameLst>
                                          <p:attrName>ppt_w</p:attrName>
                                        </p:attrNameLst>
                                      </p:cBhvr>
                                      <p:tavLst>
                                        <p:tav tm="0">
                                          <p:val>
                                            <p:fltVal val="0"/>
                                          </p:val>
                                        </p:tav>
                                        <p:tav tm="100000">
                                          <p:val>
                                            <p:strVal val="#ppt_w"/>
                                          </p:val>
                                        </p:tav>
                                      </p:tavLst>
                                    </p:anim>
                                    <p:anim calcmode="lin" valueType="num">
                                      <p:cBhvr>
                                        <p:cTn id="20" dur="500" fill="hold"/>
                                        <p:tgtEl>
                                          <p:spTgt spid="3491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6" grpId="0" build="p"/>
      <p:bldP spid="349187" grpId="1"/>
    </p:bldLs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50210" name="Rectangle 2"/>
          <p:cNvSpPr>
            <a:spLocks noGrp="1" noRot="1"/>
          </p:cNvSpPr>
          <p:nvPr>
            <p:ph idx="1"/>
          </p:nvPr>
        </p:nvSpPr>
        <p:spPr>
          <a:xfrm>
            <a:off x="1212215" y="534035"/>
            <a:ext cx="10222230" cy="1143000"/>
          </a:xfrm>
        </p:spPr>
        <p:txBody>
          <a:bodyPr vert="horz" wrap="square" anchor="t"/>
          <a:lstStyle/>
          <a:p>
            <a:pPr>
              <a:lnSpc>
                <a:spcPct val="105000"/>
              </a:lnSpc>
            </a:pPr>
            <a:r>
              <a:rPr lang="en-US" altLang="zh-CN">
                <a:solidFill>
                  <a:srgbClr val="000000"/>
                </a:solidFill>
                <a:latin typeface="黑体" panose="02010609060101010101" pitchFamily="49" charset="-122"/>
              </a:rPr>
              <a:t>   </a:t>
            </a:r>
            <a:r>
              <a:rPr lang="zh-CN" altLang="en-US" sz="2800">
                <a:solidFill>
                  <a:srgbClr val="000000"/>
                </a:solidFill>
                <a:latin typeface="黑体" panose="02010609060101010101" pitchFamily="49" charset="-122"/>
              </a:rPr>
              <a:t>由动能定理得带电粒子经</a:t>
            </a:r>
            <a:r>
              <a:rPr lang="en-US" altLang="zh-CN" sz="2800" i="1">
                <a:solidFill>
                  <a:srgbClr val="000000"/>
                </a:solidFill>
                <a:latin typeface="黑体" panose="02010609060101010101" pitchFamily="49" charset="-122"/>
              </a:rPr>
              <a:t>n</a:t>
            </a:r>
            <a:r>
              <a:rPr lang="zh-CN" altLang="en-US" sz="2800">
                <a:solidFill>
                  <a:srgbClr val="000000"/>
                </a:solidFill>
                <a:latin typeface="黑体" panose="02010609060101010101" pitchFamily="49" charset="-122"/>
              </a:rPr>
              <a:t>极的电场加速后增加的动能为：</a:t>
            </a:r>
          </a:p>
        </p:txBody>
      </p:sp>
      <p:graphicFrame>
        <p:nvGraphicFramePr>
          <p:cNvPr id="350211" name="Object 3"/>
          <p:cNvGraphicFramePr>
            <a:graphicFrameLocks noChangeAspect="1"/>
          </p:cNvGraphicFramePr>
          <p:nvPr/>
        </p:nvGraphicFramePr>
        <p:xfrm>
          <a:off x="3359150" y="1484313"/>
          <a:ext cx="5334000" cy="574675"/>
        </p:xfrm>
        <a:graphic>
          <a:graphicData uri="http://schemas.openxmlformats.org/presentationml/2006/ole">
            <mc:AlternateContent xmlns:mc="http://schemas.openxmlformats.org/markup-compatibility/2006">
              <mc:Choice xmlns:v="urn:schemas-microsoft-com:vml" Requires="v">
                <p:oleObj spid="_x0000_s1041" r:id="rId2" progId="Equation.3">
                  <p:embed/>
                </p:oleObj>
              </mc:Choice>
              <mc:Fallback>
                <p:oleObj r:id="rId2" progId="Equation.3">
                  <p:embed/>
                  <p:pic>
                    <p:nvPicPr>
                      <p:cNvPr id="0" name="OLE substitute image"/>
                      <p:cNvPicPr/>
                      <p:nvPr/>
                    </p:nvPicPr>
                    <p:blipFill>
                      <a:blip r:embed="rId3">
                        <a:clrChange>
                          <a:clrFrom>
                            <a:srgbClr val="000000"/>
                          </a:clrFrom>
                          <a:clrTo>
                            <a:srgbClr val="000000"/>
                          </a:clrTo>
                        </a:clrChange>
                      </a:blip>
                      <a:stretch>
                        <a:fillRect/>
                      </a:stretch>
                    </p:blipFill>
                    <p:spPr>
                      <a:xfrm>
                        <a:off x="3359150" y="1484313"/>
                        <a:ext cx="5334000" cy="574675"/>
                      </a:xfrm>
                      <a:prstGeom prst="rect">
                        <a:avLst/>
                      </a:prstGeom>
                      <a:noFill/>
                      <a:ln w="38100">
                        <a:noFill/>
                        <a:miter/>
                      </a:ln>
                    </p:spPr>
                  </p:pic>
                </p:oleObj>
              </mc:Fallback>
            </mc:AlternateContent>
          </a:graphicData>
        </a:graphic>
      </p:graphicFrame>
      <p:sp>
        <p:nvSpPr>
          <p:cNvPr id="350212" name="Text Box 4"/>
          <p:cNvSpPr txBox="1"/>
          <p:nvPr/>
        </p:nvSpPr>
        <p:spPr>
          <a:xfrm>
            <a:off x="2279650" y="2276475"/>
            <a:ext cx="7696200" cy="1038860"/>
          </a:xfrm>
          <a:prstGeom prst="rect">
            <a:avLst/>
          </a:prstGeom>
          <a:noFill/>
          <a:ln w="9525">
            <a:noFill/>
          </a:ln>
        </p:spPr>
        <p:txBody>
          <a:bodyPr>
            <a:spAutoFit/>
          </a:bodyPr>
          <a:lstStyle/>
          <a:p>
            <a:pPr fontAlgn="base">
              <a:lnSpc>
                <a:spcPct val="110000"/>
              </a:lnSpc>
            </a:pPr>
            <a:r>
              <a:rPr lang="en-US" altLang="zh-CN" sz="2800">
                <a:solidFill>
                  <a:srgbClr val="000000"/>
                </a:solidFill>
                <a:latin typeface="黑体" panose="02010609060101010101" pitchFamily="49" charset="-122"/>
              </a:rPr>
              <a:t> 3</a:t>
            </a:r>
            <a:r>
              <a:rPr lang="zh-CN" altLang="en-US" sz="2800">
                <a:solidFill>
                  <a:srgbClr val="000000"/>
                </a:solidFill>
                <a:latin typeface="黑体" panose="02010609060101010101" pitchFamily="49" charset="-122"/>
              </a:rPr>
              <a:t>．直线加速器占有的空间范围大，在有限的空间范围内制造直线加速器受到一定的限制．</a:t>
            </a:r>
          </a:p>
        </p:txBody>
      </p:sp>
      <p:sp>
        <p:nvSpPr>
          <p:cNvPr id="350213" name="Rectangle 5"/>
          <p:cNvSpPr/>
          <p:nvPr/>
        </p:nvSpPr>
        <p:spPr>
          <a:xfrm>
            <a:off x="444500" y="4039870"/>
            <a:ext cx="10989945" cy="829945"/>
          </a:xfrm>
          <a:prstGeom prst="rect">
            <a:avLst/>
          </a:prstGeom>
          <a:noFill/>
          <a:ln w="9525">
            <a:noFill/>
          </a:ln>
        </p:spPr>
        <p:txBody>
          <a:bodyPr wrap="square" anchor="ctr">
            <a:spAutoFit/>
          </a:bodyPr>
          <a:lstStyle/>
          <a:p>
            <a:pPr fontAlgn="base"/>
            <a:r>
              <a:rPr lang="en-US" altLang="zh-CN" sz="2400">
                <a:solidFill>
                  <a:srgbClr val="000000"/>
                </a:solidFill>
                <a:latin typeface="Arial" pitchFamily="34" charset="0"/>
                <a:ea typeface="宋体" pitchFamily="2" charset="-122"/>
              </a:rPr>
              <a:t>1966</a:t>
            </a:r>
            <a:r>
              <a:rPr lang="zh-CN" altLang="en-US" sz="2400">
                <a:solidFill>
                  <a:srgbClr val="000000"/>
                </a:solidFill>
                <a:latin typeface="Arial" pitchFamily="34" charset="0"/>
                <a:ea typeface="宋体" pitchFamily="2" charset="-122"/>
              </a:rPr>
              <a:t>年建成的美国斯坦福电子直线加速器管长</a:t>
            </a:r>
            <a:r>
              <a:rPr lang="en-US" altLang="zh-CN" sz="2400">
                <a:solidFill>
                  <a:srgbClr val="000000"/>
                </a:solidFill>
                <a:latin typeface="Arial" pitchFamily="34" charset="0"/>
                <a:ea typeface="宋体" pitchFamily="2" charset="-122"/>
              </a:rPr>
              <a:t>3050</a:t>
            </a:r>
            <a:r>
              <a:rPr lang="zh-CN" altLang="en-US" sz="2400">
                <a:solidFill>
                  <a:srgbClr val="000000"/>
                </a:solidFill>
                <a:latin typeface="Arial" pitchFamily="34" charset="0"/>
                <a:ea typeface="宋体" pitchFamily="2" charset="-122"/>
              </a:rPr>
              <a:t>米，电子能量高达</a:t>
            </a:r>
            <a:r>
              <a:rPr lang="en-US" altLang="zh-CN" sz="2400">
                <a:solidFill>
                  <a:srgbClr val="000000"/>
                </a:solidFill>
                <a:latin typeface="Arial" pitchFamily="34" charset="0"/>
                <a:ea typeface="宋体" pitchFamily="2" charset="-122"/>
              </a:rPr>
              <a:t>22</a:t>
            </a:r>
            <a:r>
              <a:rPr lang="zh-CN" altLang="en-US" sz="2400">
                <a:solidFill>
                  <a:srgbClr val="000000"/>
                </a:solidFill>
                <a:latin typeface="Arial" pitchFamily="34" charset="0"/>
                <a:ea typeface="宋体" pitchFamily="2" charset="-122"/>
              </a:rPr>
              <a:t>吉电子伏，脉冲电子流强约</a:t>
            </a:r>
            <a:r>
              <a:rPr lang="en-US" altLang="zh-CN" sz="2400">
                <a:solidFill>
                  <a:srgbClr val="000000"/>
                </a:solidFill>
                <a:latin typeface="Arial" pitchFamily="34" charset="0"/>
                <a:ea typeface="宋体" pitchFamily="2" charset="-122"/>
              </a:rPr>
              <a:t>80</a:t>
            </a:r>
            <a:r>
              <a:rPr lang="zh-CN" altLang="en-US" sz="2400">
                <a:solidFill>
                  <a:srgbClr val="000000"/>
                </a:solidFill>
                <a:latin typeface="Arial" pitchFamily="34" charset="0"/>
                <a:ea typeface="宋体" pitchFamily="2" charset="-122"/>
              </a:rPr>
              <a:t>毫安，平均流强为</a:t>
            </a:r>
            <a:r>
              <a:rPr lang="en-US" altLang="zh-CN" sz="2400">
                <a:solidFill>
                  <a:srgbClr val="000000"/>
                </a:solidFill>
                <a:latin typeface="Arial" pitchFamily="34" charset="0"/>
                <a:ea typeface="宋体" pitchFamily="2" charset="-122"/>
              </a:rPr>
              <a:t>48</a:t>
            </a:r>
            <a:r>
              <a:rPr lang="zh-CN" altLang="en-US" sz="2400">
                <a:solidFill>
                  <a:srgbClr val="000000"/>
                </a:solidFill>
                <a:latin typeface="Arial" pitchFamily="34" charset="0"/>
                <a:ea typeface="宋体" pitchFamily="2" charset="-122"/>
              </a:rPr>
              <a:t>微安。 </a:t>
            </a: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350210">
                                            <p:txEl>
                                              <p:pRg st="0" end="0"/>
                                            </p:txEl>
                                          </p:spTgt>
                                        </p:tgtEl>
                                        <p:attrNameLst>
                                          <p:attrName>style.visibility</p:attrName>
                                        </p:attrNameLst>
                                      </p:cBhvr>
                                      <p:to>
                                        <p:strVal val="visible"/>
                                      </p:to>
                                    </p:set>
                                    <p:animEffect transition="in" filter="blinds(vertical)">
                                      <p:cBhvr>
                                        <p:cTn id="7" dur="500"/>
                                        <p:tgtEl>
                                          <p:spTgt spid="3502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18" presetClass="entr" presetSubtype="3" fill="hold" nodeType="clickEffect">
                                  <p:stCondLst>
                                    <p:cond delay="0"/>
                                  </p:stCondLst>
                                  <p:childTnLst>
                                    <p:set>
                                      <p:cBhvr>
                                        <p:cTn id="12" dur="1" fill="hold">
                                          <p:stCondLst>
                                            <p:cond delay="0"/>
                                          </p:stCondLst>
                                        </p:cTn>
                                        <p:tgtEl>
                                          <p:spTgt spid="350211"/>
                                        </p:tgtEl>
                                        <p:attrNameLst>
                                          <p:attrName>style.visibility</p:attrName>
                                        </p:attrNameLst>
                                      </p:cBhvr>
                                      <p:to>
                                        <p:strVal val="visible"/>
                                      </p:to>
                                    </p:set>
                                    <p:animEffect transition="in" filter="strips(upRight)">
                                      <p:cBhvr>
                                        <p:cTn id="13" dur="500"/>
                                        <p:tgtEl>
                                          <p:spTgt spid="350211"/>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14" presetClass="entr" presetSubtype="10" fill="hold" grpId="1" nodeType="clickEffect">
                                  <p:stCondLst>
                                    <p:cond delay="0"/>
                                  </p:stCondLst>
                                  <p:childTnLst>
                                    <p:set>
                                      <p:cBhvr>
                                        <p:cTn id="18" dur="1" fill="hold">
                                          <p:stCondLst>
                                            <p:cond delay="0"/>
                                          </p:stCondLst>
                                        </p:cTn>
                                        <p:tgtEl>
                                          <p:spTgt spid="350212"/>
                                        </p:tgtEl>
                                        <p:attrNameLst>
                                          <p:attrName>style.visibility</p:attrName>
                                        </p:attrNameLst>
                                      </p:cBhvr>
                                      <p:to>
                                        <p:strVal val="visible"/>
                                      </p:to>
                                    </p:set>
                                    <p:animEffect transition="in" filter="randombar(horizontal)">
                                      <p:cBhvr>
                                        <p:cTn id="19" dur="500"/>
                                        <p:tgtEl>
                                          <p:spTgt spid="350212"/>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2" presetClass="entr" presetSubtype="4" fill="hold" grpId="2" nodeType="clickEffect">
                                  <p:stCondLst>
                                    <p:cond delay="0"/>
                                  </p:stCondLst>
                                  <p:childTnLst>
                                    <p:set>
                                      <p:cBhvr>
                                        <p:cTn id="24" dur="1" fill="hold">
                                          <p:stCondLst>
                                            <p:cond delay="0"/>
                                          </p:stCondLst>
                                        </p:cTn>
                                        <p:tgtEl>
                                          <p:spTgt spid="350213"/>
                                        </p:tgtEl>
                                        <p:attrNameLst>
                                          <p:attrName>style.visibility</p:attrName>
                                        </p:attrNameLst>
                                      </p:cBhvr>
                                      <p:to>
                                        <p:strVal val="visible"/>
                                      </p:to>
                                    </p:set>
                                    <p:anim calcmode="lin" valueType="num">
                                      <p:cBhvr additive="base">
                                        <p:cTn id="25" dur="500" fill="hold"/>
                                        <p:tgtEl>
                                          <p:spTgt spid="350213"/>
                                        </p:tgtEl>
                                        <p:attrNameLst>
                                          <p:attrName>ppt_x</p:attrName>
                                        </p:attrNameLst>
                                      </p:cBhvr>
                                      <p:tavLst>
                                        <p:tav tm="0">
                                          <p:val>
                                            <p:strVal val="#ppt_x"/>
                                          </p:val>
                                        </p:tav>
                                        <p:tav tm="100000">
                                          <p:val>
                                            <p:strVal val="#ppt_x"/>
                                          </p:val>
                                        </p:tav>
                                      </p:tavLst>
                                    </p:anim>
                                    <p:anim calcmode="lin" valueType="num">
                                      <p:cBhvr additive="base">
                                        <p:cTn id="26" dur="500" fill="hold"/>
                                        <p:tgtEl>
                                          <p:spTgt spid="3502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0" grpId="0" build="p"/>
      <p:bldP spid="350212" grpId="1"/>
      <p:bldP spid="350213" grpId="2"/>
    </p:bldLs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63490" name="Picture 2" descr="加利佛尼亚斯坦福大学的粒子加速器"/>
          <p:cNvPicPr>
            <a:picLocks noChangeAspect="1"/>
          </p:cNvPicPr>
          <p:nvPr/>
        </p:nvPicPr>
        <p:blipFill>
          <a:blip r:embed="rId2"/>
          <a:stretch>
            <a:fillRect/>
          </a:stretch>
        </p:blipFill>
        <p:spPr>
          <a:xfrm>
            <a:off x="1752600" y="228600"/>
            <a:ext cx="5943600" cy="5334000"/>
          </a:xfrm>
          <a:prstGeom prst="rect">
            <a:avLst/>
          </a:prstGeom>
          <a:noFill/>
          <a:ln w="9525">
            <a:noFill/>
          </a:ln>
        </p:spPr>
      </p:pic>
      <p:sp>
        <p:nvSpPr>
          <p:cNvPr id="351235" name="Text Box 3"/>
          <p:cNvSpPr txBox="1">
            <a:spLocks noChangeArrowheads="1"/>
          </p:cNvSpPr>
          <p:nvPr/>
        </p:nvSpPr>
        <p:spPr bwMode="auto">
          <a:xfrm>
            <a:off x="9401810" y="381000"/>
            <a:ext cx="459740" cy="4800600"/>
          </a:xfrm>
          <a:prstGeom prst="rect">
            <a:avLst/>
          </a:prstGeom>
          <a:noFill/>
          <a:ln w="9525">
            <a:noFill/>
            <a:miter lim="800000"/>
          </a:ln>
          <a:effectLst/>
        </p:spPr>
        <p:txBody>
          <a:bodyPr vert="eaVert">
            <a:spAutoFit/>
          </a:bodyPr>
          <a:lstStyle/>
          <a:p>
            <a:pPr marR="0" defTabSz="914400" fontAlgn="base">
              <a:spcBef>
                <a:spcPct val="50000"/>
              </a:spcBef>
              <a:buClrTx/>
              <a:buSzTx/>
              <a:buFontTx/>
              <a:defRPr/>
            </a:pPr>
            <a:r>
              <a:rPr kumimoji="1" lang="zh-CN" altLang="en-US" b="0" kern="1200" cap="none" spc="0" normalizeH="0" baseline="0" noProof="0" smtClean="0">
                <a:solidFill>
                  <a:schemeClr val="tx1"/>
                </a:solidFill>
                <a:effectLst>
                  <a:outerShdw blurRad="38100" dist="38100" dir="2700000" algn="tl">
                    <a:srgbClr val="C0C0C0"/>
                  </a:outerShdw>
                </a:effectLst>
                <a:latin typeface="Times New Roman" pitchFamily="18" charset="0"/>
                <a:ea typeface="华文行楷" panose="02010800040101010101" pitchFamily="2" charset="-122"/>
                <a:cs typeface="+mn-cs"/>
              </a:rPr>
              <a:t>加利佛尼亚斯坦福大学的粒子加速器</a:t>
            </a:r>
          </a:p>
        </p:txBody>
      </p:sp>
      <p:grpSp>
        <p:nvGrpSpPr>
          <p:cNvPr id="2" name="Group 4"/>
          <p:cNvGrpSpPr/>
          <p:nvPr/>
        </p:nvGrpSpPr>
        <p:grpSpPr>
          <a:xfrm>
            <a:off x="2514600" y="5486400"/>
            <a:ext cx="7543800" cy="1143000"/>
            <a:chOff x="624" y="3456"/>
            <a:chExt cx="4752" cy="720"/>
          </a:xfrm>
        </p:grpSpPr>
        <p:sp>
          <p:nvSpPr>
            <p:cNvPr id="351237" name="Text Box 5"/>
            <p:cNvSpPr txBox="1">
              <a:spLocks noChangeArrowheads="1"/>
            </p:cNvSpPr>
            <p:nvPr/>
          </p:nvSpPr>
          <p:spPr bwMode="auto">
            <a:xfrm>
              <a:off x="624" y="3696"/>
              <a:ext cx="4512" cy="356"/>
            </a:xfrm>
            <a:prstGeom prst="rect">
              <a:avLst/>
            </a:prstGeom>
            <a:noFill/>
            <a:ln w="9525">
              <a:noFill/>
              <a:miter lim="800000"/>
            </a:ln>
            <a:effectLst/>
          </p:spPr>
          <p:txBody>
            <a:bodyPr>
              <a:spAutoFit/>
            </a:bodyPr>
            <a:lstStyle/>
            <a:p>
              <a:pPr marR="0" defTabSz="914400" fontAlgn="base">
                <a:lnSpc>
                  <a:spcPct val="110000"/>
                </a:lnSpc>
                <a:buClrTx/>
                <a:buSzTx/>
                <a:buFontTx/>
                <a:defRPr/>
              </a:pPr>
              <a:r>
                <a:rPr kumimoji="1" lang="en-US" altLang="zh-CN" sz="2800" kern="1200" cap="none" spc="0" normalizeH="0" baseline="0" noProof="0" smtClean="0">
                  <a:solidFill>
                    <a:srgbClr val="0000FF"/>
                  </a:solidFill>
                  <a:effectLst>
                    <a:outerShdw blurRad="38100" dist="38100" dir="2700000" algn="tl">
                      <a:srgbClr val="C0C0C0"/>
                    </a:outerShdw>
                  </a:effectLst>
                  <a:latin typeface="宋体" pitchFamily="2" charset="-122"/>
                  <a:ea typeface="宋体" pitchFamily="2" charset="-122"/>
                  <a:cs typeface="+mn-cs"/>
                </a:rPr>
                <a:t> </a:t>
              </a:r>
              <a:r>
                <a:rPr kumimoji="1" lang="zh-CN" altLang="en-US" sz="2800" kern="1200" cap="none" spc="0" normalizeH="0" baseline="0" noProof="0" smtClean="0">
                  <a:solidFill>
                    <a:schemeClr val="tx1"/>
                  </a:solidFill>
                  <a:effectLst>
                    <a:outerShdw blurRad="38100" dist="38100" dir="2700000" algn="tl">
                      <a:srgbClr val="C0C0C0"/>
                    </a:outerShdw>
                  </a:effectLst>
                  <a:latin typeface="宋体" pitchFamily="2" charset="-122"/>
                  <a:ea typeface="宋体" pitchFamily="2" charset="-122"/>
                  <a:cs typeface="+mn-cs"/>
                </a:rPr>
                <a:t>直线加速器占地太大，能不能让它小一点</a:t>
              </a:r>
            </a:p>
          </p:txBody>
        </p:sp>
        <p:sp>
          <p:nvSpPr>
            <p:cNvPr id="63494" name="WordArt 6"/>
            <p:cNvSpPr>
              <a:spLocks noTextEdit="1"/>
            </p:cNvSpPr>
            <p:nvPr/>
          </p:nvSpPr>
          <p:spPr>
            <a:xfrm>
              <a:off x="4848" y="3456"/>
              <a:ext cx="528" cy="720"/>
            </a:xfrm>
            <a:prstGeom prst="rect">
              <a:avLst/>
            </a:prstGeom>
          </p:spPr>
          <p:txBody>
            <a:bodyPr wrap="none" fromWordArt="1">
              <a:prstTxWarp prst="textPlain">
                <a:avLst>
                  <a:gd name="adj" fmla="val 50000"/>
                </a:avLst>
              </a:prstTxWarp>
              <a:normAutofit/>
            </a:bodyPr>
            <a:lstStyle/>
            <a:p>
              <a:pPr algn="ctr"/>
              <a:r>
                <a:rPr lang="zh-CN" altLang="en-US" sz="3600" b="1">
                  <a:ln w="9525" cap="flat" cmpd="sng">
                    <a:solidFill>
                      <a:schemeClr val="tx1"/>
                    </a:solidFill>
                    <a:prstDash val="solid"/>
                    <a:headEnd type="none" w="med" len="med"/>
                    <a:tailEnd type="none" w="med" len="med"/>
                  </a:ln>
                  <a:gradFill rotWithShape="1">
                    <a:gsLst>
                      <a:gs pos="0">
                        <a:srgbClr val="FFFF00"/>
                      </a:gs>
                      <a:gs pos="100000">
                        <a:srgbClr val="FF9933"/>
                      </a:gs>
                    </a:gsLst>
                    <a:path path="rect">
                      <a:fillToRect l="50000" t="50000" r="50000" b="50000"/>
                    </a:path>
                  </a:gradFill>
                  <a:effectLst>
                    <a:outerShdw dist="35921" dir="2699999" algn="ctr" rotWithShape="0">
                      <a:srgbClr val="C0C0C0">
                        <a:alpha val="79999"/>
                      </a:srgbClr>
                    </a:outerShdw>
                  </a:effectLst>
                  <a:latin typeface="隶书" panose="02010509060101010101" charset="-122"/>
                  <a:ea typeface="隶书" panose="02010509060101010101" charset="-122"/>
                </a:rPr>
                <a:t>？</a:t>
              </a:r>
              <a:endParaRPr lang="zh-CN" altLang="en-US" sz="3600" b="1">
                <a:ln w="9525" cap="flat" cmpd="sng">
                  <a:solidFill>
                    <a:schemeClr val="tx1"/>
                  </a:solidFill>
                  <a:prstDash val="solid"/>
                  <a:headEnd type="none" w="med" len="med"/>
                  <a:tailEnd type="none" w="med" len="med"/>
                </a:ln>
                <a:gradFill rotWithShape="1">
                  <a:gsLst>
                    <a:gs pos="0">
                      <a:srgbClr val="FFFF00"/>
                    </a:gs>
                    <a:gs pos="100000">
                      <a:srgbClr val="FF9933"/>
                    </a:gs>
                  </a:gsLst>
                  <a:path path="rect">
                    <a:fillToRect l="50000" t="50000" r="50000" b="50000"/>
                  </a:path>
                </a:gradFill>
                <a:effectLst>
                  <a:outerShdw dist="35921" dir="2699999" algn="ctr" rotWithShape="0">
                    <a:srgbClr val="C0C0C0">
                      <a:alpha val="79999"/>
                    </a:srgbClr>
                  </a:outerShdw>
                </a:effectLst>
                <a:latin typeface="隶书" panose="02010509060101010101" charset="-122"/>
                <a:ea typeface="隶书" panose="02010509060101010101" charset="-122"/>
              </a:endParaRP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52258" name="Rectangle 2"/>
          <p:cNvSpPr>
            <a:spLocks noChangeArrowheads="1"/>
          </p:cNvSpPr>
          <p:nvPr/>
        </p:nvSpPr>
        <p:spPr bwMode="auto">
          <a:xfrm>
            <a:off x="456565" y="687070"/>
            <a:ext cx="11229975" cy="1383665"/>
          </a:xfrm>
          <a:prstGeom prst="rect">
            <a:avLst/>
          </a:prstGeom>
          <a:noFill/>
          <a:ln w="9525">
            <a:noFill/>
            <a:miter lim="800000"/>
          </a:ln>
          <a:effectLst/>
        </p:spPr>
        <p:txBody>
          <a:bodyPr wrap="squar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smtClean="0">
                <a:ln>
                  <a:noFill/>
                </a:ln>
                <a:solidFill>
                  <a:schemeClr val="tx1"/>
                </a:solidFill>
                <a:effectLst/>
                <a:uLnTx/>
                <a:uFillTx/>
                <a:latin typeface="Garamond" pitchFamily="18" charset="0"/>
                <a:ea typeface="黑体" panose="02010609060101010101" pitchFamily="49" charset="-122"/>
                <a:cs typeface="+mn-cs"/>
              </a:rPr>
              <a:t>1932</a:t>
            </a:r>
            <a:r>
              <a:rPr kumimoji="0" lang="zh-CN" altLang="en-US" sz="2800" b="1" i="0" u="none" strike="noStrike" kern="1200" cap="none" spc="0" normalizeH="0" baseline="0" noProof="0" smtClean="0">
                <a:ln>
                  <a:noFill/>
                </a:ln>
                <a:solidFill>
                  <a:schemeClr val="tx1"/>
                </a:solidFill>
                <a:effectLst/>
                <a:uLnTx/>
                <a:uFillTx/>
                <a:latin typeface="Garamond" pitchFamily="18" charset="0"/>
                <a:ea typeface="黑体" panose="02010609060101010101" pitchFamily="49" charset="-122"/>
                <a:cs typeface="+mn-cs"/>
              </a:rPr>
              <a:t>年，美国物理学家劳仑斯发明了</a:t>
            </a:r>
            <a:r>
              <a:rPr kumimoji="0" lang="zh-CN" altLang="en-US" sz="2800" b="1" i="0" u="none" strike="noStrike" kern="1200" cap="none" spc="0" normalizeH="0" baseline="0" noProof="0" smtClean="0">
                <a:ln>
                  <a:noFill/>
                </a:ln>
                <a:solidFill>
                  <a:schemeClr val="hlink"/>
                </a:solidFill>
                <a:effectLst>
                  <a:outerShdw blurRad="38100" dist="38100" dir="2700000" algn="tl">
                    <a:srgbClr val="C0C0C0"/>
                  </a:outerShdw>
                </a:effectLst>
                <a:uLnTx/>
                <a:uFillTx/>
                <a:latin typeface="Garamond" pitchFamily="18" charset="0"/>
                <a:ea typeface="黑体" panose="02010609060101010101" pitchFamily="49" charset="-122"/>
                <a:cs typeface="+mn-cs"/>
              </a:rPr>
              <a:t>回旋加速器，</a:t>
            </a:r>
            <a:r>
              <a:rPr kumimoji="0" lang="zh-CN" altLang="en-US" sz="2800" b="1" i="0" u="none" strike="noStrike" kern="1200" cap="none" spc="0" normalizeH="0" baseline="0" noProof="0" smtClean="0">
                <a:ln>
                  <a:noFill/>
                </a:ln>
                <a:solidFill>
                  <a:schemeClr val="tx1"/>
                </a:solidFill>
                <a:effectLst/>
                <a:uLnTx/>
                <a:uFillTx/>
                <a:latin typeface="Garamond" pitchFamily="18" charset="0"/>
                <a:ea typeface="黑体" panose="02010609060101010101" pitchFamily="49" charset="-122"/>
                <a:cs typeface="+mn-cs"/>
              </a:rPr>
              <a:t>从而使人类在获得具有较高能量的粒子方面迈进了一大步．为此，劳仑斯荣获了诺贝尔物理学奖．</a:t>
            </a:r>
            <a:endParaRPr kumimoji="0" lang="zh-CN" altLang="en-US" sz="2800" b="1" i="0" u="none" strike="noStrike" kern="1200" cap="none" spc="0" normalizeH="0" baseline="0" noProof="0" smtClean="0">
              <a:ln>
                <a:noFill/>
              </a:ln>
              <a:solidFill>
                <a:schemeClr val="tx1"/>
              </a:solidFill>
              <a:effectLst/>
              <a:uLnTx/>
              <a:uFillTx/>
              <a:latin typeface="Garamond" pitchFamily="18" charset="0"/>
              <a:ea typeface="黑体" panose="02010609060101010101" pitchFamily="49" charset="-122"/>
              <a:cs typeface="+mn-cs"/>
            </a:endParaRPr>
          </a:p>
        </p:txBody>
      </p:sp>
      <p:pic>
        <p:nvPicPr>
          <p:cNvPr id="352259" name="Picture 3" descr="b-a010_r03_c05"/>
          <p:cNvPicPr>
            <a:picLocks noChangeAspect="1"/>
          </p:cNvPicPr>
          <p:nvPr/>
        </p:nvPicPr>
        <p:blipFill>
          <a:blip r:embed="rId2">
            <a:lum contrast="12000"/>
          </a:blip>
          <a:stretch>
            <a:fillRect/>
          </a:stretch>
        </p:blipFill>
        <p:spPr>
          <a:xfrm>
            <a:off x="1564640" y="2349500"/>
            <a:ext cx="4152265" cy="3786505"/>
          </a:xfrm>
          <a:prstGeom prst="rect">
            <a:avLst/>
          </a:prstGeom>
          <a:noFill/>
          <a:ln w="9525">
            <a:noFill/>
          </a:ln>
        </p:spPr>
      </p:pic>
      <p:pic>
        <p:nvPicPr>
          <p:cNvPr id="352260" name="Picture 4" descr="cyclotron"/>
          <p:cNvPicPr>
            <a:picLocks noChangeAspect="1"/>
          </p:cNvPicPr>
          <p:nvPr/>
        </p:nvPicPr>
        <p:blipFill>
          <a:blip r:embed="rId3"/>
          <a:stretch>
            <a:fillRect/>
          </a:stretch>
        </p:blipFill>
        <p:spPr>
          <a:xfrm>
            <a:off x="5808980" y="2349500"/>
            <a:ext cx="4934585" cy="3785870"/>
          </a:xfrm>
          <a:prstGeom prst="rect">
            <a:avLst/>
          </a:prstGeom>
          <a:noFill/>
          <a:ln w="9525">
            <a:noFill/>
          </a:ln>
        </p:spPr>
      </p:pic>
      <p:sp>
        <p:nvSpPr>
          <p:cNvPr id="352261" name="Rectangle 5"/>
          <p:cNvSpPr>
            <a:spLocks noChangeArrowheads="1"/>
          </p:cNvSpPr>
          <p:nvPr/>
        </p:nvSpPr>
        <p:spPr bwMode="auto">
          <a:xfrm>
            <a:off x="456565" y="0"/>
            <a:ext cx="4619625" cy="645160"/>
          </a:xfrm>
          <a:prstGeom prst="rect">
            <a:avLst/>
          </a:prstGeom>
          <a:solidFill>
            <a:schemeClr val="bg1"/>
          </a:solidFill>
          <a:ln w="9525">
            <a:noFill/>
            <a:miter lim="800000"/>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itchFamily="18" charset="0"/>
                <a:ea typeface="黑体" panose="02010609060101010101" pitchFamily="49" charset="-122"/>
                <a:cs typeface="+mn-cs"/>
              </a:rPr>
              <a:t>（二）</a:t>
            </a:r>
            <a:r>
              <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itchFamily="18" charset="0"/>
                <a:ea typeface="黑体" panose="02010609060101010101" pitchFamily="49" charset="-122"/>
                <a:cs typeface="+mn-cs"/>
              </a:rPr>
              <a:t>.</a:t>
            </a:r>
            <a:r>
              <a:rPr kumimoji="0" lang="zh-CN" altLang="en-US"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itchFamily="18" charset="0"/>
                <a:ea typeface="黑体" panose="02010609060101010101" pitchFamily="49" charset="-122"/>
                <a:cs typeface="+mn-cs"/>
              </a:rPr>
              <a:t>回旋加速器</a:t>
            </a:r>
            <a:endParaRPr kumimoji="0" lang="zh-CN" altLang="en-US"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Garamond" pitchFamily="18" charset="0"/>
              <a:ea typeface="黑体" panose="02010609060101010101" pitchFamily="49" charset="-122"/>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52259"/>
                                        </p:tgtEl>
                                        <p:attrNameLst>
                                          <p:attrName>style.visibility</p:attrName>
                                        </p:attrNameLst>
                                      </p:cBhvr>
                                      <p:to>
                                        <p:strVal val="visible"/>
                                      </p:to>
                                    </p:set>
                                    <p:anim calcmode="lin" valueType="num">
                                      <p:cBhvr additive="base">
                                        <p:cTn id="7" dur="500" fill="hold"/>
                                        <p:tgtEl>
                                          <p:spTgt spid="352259"/>
                                        </p:tgtEl>
                                        <p:attrNameLst>
                                          <p:attrName>ppt_x</p:attrName>
                                        </p:attrNameLst>
                                      </p:cBhvr>
                                      <p:tavLst>
                                        <p:tav tm="0">
                                          <p:val>
                                            <p:strVal val="#ppt_x"/>
                                          </p:val>
                                        </p:tav>
                                        <p:tav tm="100000">
                                          <p:val>
                                            <p:strVal val="#ppt_x"/>
                                          </p:val>
                                        </p:tav>
                                      </p:tavLst>
                                    </p:anim>
                                    <p:anim calcmode="lin" valueType="num">
                                      <p:cBhvr additive="base">
                                        <p:cTn id="8" dur="500" fill="hold"/>
                                        <p:tgtEl>
                                          <p:spTgt spid="35225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52260"/>
                                        </p:tgtEl>
                                        <p:attrNameLst>
                                          <p:attrName>style.visibility</p:attrName>
                                        </p:attrNameLst>
                                      </p:cBhvr>
                                      <p:to>
                                        <p:strVal val="visible"/>
                                      </p:to>
                                    </p:set>
                                    <p:anim calcmode="lin" valueType="num">
                                      <p:cBhvr additive="base">
                                        <p:cTn id="14" dur="500" fill="hold"/>
                                        <p:tgtEl>
                                          <p:spTgt spid="352260"/>
                                        </p:tgtEl>
                                        <p:attrNameLst>
                                          <p:attrName>ppt_x</p:attrName>
                                        </p:attrNameLst>
                                      </p:cBhvr>
                                      <p:tavLst>
                                        <p:tav tm="0">
                                          <p:val>
                                            <p:strVal val="#ppt_x"/>
                                          </p:val>
                                        </p:tav>
                                        <p:tav tm="100000">
                                          <p:val>
                                            <p:strVal val="#ppt_x"/>
                                          </p:val>
                                        </p:tav>
                                      </p:tavLst>
                                    </p:anim>
                                    <p:anim calcmode="lin" valueType="num">
                                      <p:cBhvr additive="base">
                                        <p:cTn id="15" dur="500" fill="hold"/>
                                        <p:tgtEl>
                                          <p:spTgt spid="3522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5538" name="Rectangle 2"/>
          <p:cNvSpPr>
            <a:spLocks noGrp="1" noRot="1"/>
          </p:cNvSpPr>
          <p:nvPr>
            <p:ph idx="1"/>
          </p:nvPr>
        </p:nvSpPr>
        <p:spPr>
          <a:xfrm>
            <a:off x="283845" y="0"/>
            <a:ext cx="11493500" cy="4076700"/>
          </a:xfrm>
        </p:spPr>
        <p:txBody>
          <a:bodyPr vert="horz" wrap="square" anchor="t">
            <a:normAutofit/>
          </a:bodyPr>
          <a:lstStyle/>
          <a:p>
            <a:r>
              <a:rPr lang="zh-CN" altLang="en-US" sz="2800"/>
              <a:t>如图，回旋加速器的核心部分为</a:t>
            </a:r>
            <a:r>
              <a:rPr lang="en-US" altLang="zh-CN" sz="2800"/>
              <a:t>D</a:t>
            </a:r>
            <a:r>
              <a:rPr lang="zh-CN" altLang="en-US" sz="2800"/>
              <a:t>形盒，它的形状有如扁圆的金属盒沿直径剖开的两半，每半个都象字母</a:t>
            </a:r>
            <a:r>
              <a:rPr lang="en-US" altLang="zh-CN" sz="2800"/>
              <a:t>"D"</a:t>
            </a:r>
            <a:r>
              <a:rPr lang="zh-CN" altLang="en-US" sz="2800"/>
              <a:t>的形状。两</a:t>
            </a:r>
            <a:r>
              <a:rPr lang="en-US" altLang="zh-CN" sz="2800"/>
              <a:t>D</a:t>
            </a:r>
            <a:r>
              <a:rPr lang="zh-CN" altLang="en-US" sz="2800"/>
              <a:t>形盒之间留有窄缝，中心附近放置离子源（如质子、氘核或</a:t>
            </a:r>
            <a:r>
              <a:rPr lang="en-US" altLang="zh-CN" sz="2800"/>
              <a:t>α</a:t>
            </a:r>
            <a:r>
              <a:rPr lang="zh-CN" altLang="en-US" sz="2800"/>
              <a:t>粒子源等）。在两</a:t>
            </a:r>
            <a:r>
              <a:rPr lang="en-US" altLang="zh-CN" sz="2800"/>
              <a:t>D</a:t>
            </a:r>
            <a:r>
              <a:rPr lang="zh-CN" altLang="en-US" sz="2800"/>
              <a:t>形盒间接上交流电源于是在缝隙里形成一个交变电场。由于电屏蔽效应，在每个</a:t>
            </a:r>
            <a:r>
              <a:rPr lang="en-US" altLang="zh-CN" sz="2800"/>
              <a:t>D</a:t>
            </a:r>
            <a:r>
              <a:rPr lang="zh-CN" altLang="en-US" sz="2800"/>
              <a:t>形盒的内部电场很弱。</a:t>
            </a:r>
            <a:r>
              <a:rPr lang="en-US" altLang="zh-CN" sz="2800"/>
              <a:t>D</a:t>
            </a:r>
            <a:r>
              <a:rPr lang="zh-CN" altLang="en-US" sz="2800"/>
              <a:t>形盒装在一个大的真空容器里，整个装置放在巨大的电磁铁两极之间的强大磁场中，这磁场的方向垂直于</a:t>
            </a:r>
            <a:r>
              <a:rPr lang="en-US" altLang="zh-CN" sz="2800"/>
              <a:t>D</a:t>
            </a:r>
            <a:r>
              <a:rPr lang="zh-CN" altLang="en-US" sz="2800"/>
              <a:t>形盒的底面。</a:t>
            </a:r>
          </a:p>
        </p:txBody>
      </p:sp>
      <p:sp>
        <p:nvSpPr>
          <p:cNvPr id="65539" name="Rectangle 3"/>
          <p:cNvSpPr/>
          <p:nvPr/>
        </p:nvSpPr>
        <p:spPr>
          <a:xfrm>
            <a:off x="5546725" y="3245644"/>
            <a:ext cx="309880" cy="368300"/>
          </a:xfrm>
          <a:prstGeom prst="rect">
            <a:avLst/>
          </a:prstGeom>
          <a:noFill/>
          <a:ln w="9525">
            <a:noFill/>
          </a:ln>
        </p:spPr>
        <p:txBody>
          <a:bodyPr wrap="none" anchor="ctr">
            <a:spAutoFit/>
          </a:bodyPr>
          <a:lstStyle/>
          <a:p>
            <a:pPr fontAlgn="base"/>
            <a:endParaRPr lang="zh-CN" altLang="zh-CN" sz="1800" b="0">
              <a:solidFill>
                <a:schemeClr val="tx1"/>
              </a:solidFill>
              <a:latin typeface="Arial" pitchFamily="34" charset="0"/>
              <a:ea typeface="宋体" pitchFamily="2" charset="-122"/>
            </a:endParaRPr>
          </a:p>
        </p:txBody>
      </p:sp>
      <p:pic>
        <p:nvPicPr>
          <p:cNvPr id="65541" name="Picture 8" descr="101"/>
          <p:cNvPicPr>
            <a:picLocks noChangeAspect="1"/>
          </p:cNvPicPr>
          <p:nvPr/>
        </p:nvPicPr>
        <p:blipFill>
          <a:blip r:embed="rId3">
            <a:lum bright="-60001" contrast="78000"/>
          </a:blip>
          <a:srcRect l="65129" t="63605" r="11615" b="23569"/>
          <a:stretch>
            <a:fillRect/>
          </a:stretch>
        </p:blipFill>
        <p:spPr>
          <a:xfrm>
            <a:off x="7816215" y="3767138"/>
            <a:ext cx="3960813" cy="3090862"/>
          </a:xfrm>
          <a:prstGeom prst="rect">
            <a:avLst/>
          </a:prstGeom>
          <a:noFill/>
          <a:ln w="9525">
            <a:noFill/>
          </a:ln>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66562" name="Picture 4" descr="未命名">
            <a:hlinkClick r:id="rId3" action="ppaction://hlinkfile"/>
          </p:cNvPr>
          <p:cNvPicPr>
            <a:picLocks noChangeAspect="1"/>
          </p:cNvPicPr>
          <p:nvPr/>
        </p:nvPicPr>
        <p:blipFill>
          <a:blip r:embed="rId2"/>
          <a:stretch>
            <a:fillRect/>
          </a:stretch>
        </p:blipFill>
        <p:spPr>
          <a:xfrm>
            <a:off x="4186238" y="0"/>
            <a:ext cx="6481762" cy="4321175"/>
          </a:xfrm>
          <a:prstGeom prst="rect">
            <a:avLst/>
          </a:prstGeom>
          <a:noFill/>
          <a:ln w="9525">
            <a:noFill/>
          </a:ln>
        </p:spPr>
      </p:pic>
      <p:sp>
        <p:nvSpPr>
          <p:cNvPr id="356364" name="Rectangle 12" descr="Rectangle: Click to edit Master text styles&#10;Second level&#10;Third level&#10;Fourth level&#10;Fifth level"/>
          <p:cNvSpPr>
            <a:spLocks noChangeArrowheads="1"/>
          </p:cNvSpPr>
          <p:nvPr/>
        </p:nvSpPr>
        <p:spPr bwMode="auto">
          <a:xfrm>
            <a:off x="1524000" y="1700213"/>
            <a:ext cx="6048375" cy="4249738"/>
          </a:xfrm>
          <a:prstGeom prst="rect">
            <a:avLst/>
          </a:prstGeom>
          <a:noFill/>
          <a:ln w="9525">
            <a:noFill/>
            <a:miter lim="800000"/>
          </a:ln>
          <a:effectLst/>
        </p:spPr>
        <p: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组成</a:t>
            </a:r>
            <a:r>
              <a:rPr kumimoji="0" lang="en-US" altLang="zh-CN"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a:t>
            </a:r>
            <a:endParaRPr kumimoji="0" lang="en-US" altLang="zh-CN"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en-US" altLang="zh-CN"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①</a:t>
            </a: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两个</a:t>
            </a:r>
            <a:r>
              <a:rPr kumimoji="0" lang="en-US" altLang="zh-CN"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D</a:t>
            </a: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形盒</a:t>
            </a:r>
            <a:endPar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②大型电磁铁</a:t>
            </a:r>
            <a:endPar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③高频交流电源</a:t>
            </a:r>
            <a:endPar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电场作用：</a:t>
            </a:r>
            <a:endParaRPr kumimoji="0" lang="zh-CN" altLang="en-US"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　用来加速带电粒子</a:t>
            </a:r>
            <a:endPar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磁场作用：</a:t>
            </a:r>
            <a:endParaRPr kumimoji="0" lang="zh-CN" altLang="en-US" sz="2800" b="1" i="0" u="none" strike="noStrike" kern="1200" cap="none" spc="0" normalizeH="0" baseline="0" noProof="0" smtClean="0">
              <a:ln>
                <a:noFill/>
              </a:ln>
              <a:solidFill>
                <a:srgbClr val="0000CC"/>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　用来使粒子</a:t>
            </a:r>
            <a:r>
              <a:rPr kumimoji="0" lang="zh-CN" altLang="en-US" sz="28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回旋</a:t>
            </a:r>
            <a:r>
              <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rPr>
              <a:t>从而能被反复加速</a:t>
            </a:r>
            <a:endParaRPr kumimoji="0" lang="zh-CN" altLang="en-US" sz="28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中宋" panose="02010600040101010101" pitchFamily="2" charset="-122"/>
              <a:ea typeface="华文中宋" panose="02010600040101010101" pitchFamily="2" charset="-122"/>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56364">
                                            <p:txEl>
                                              <p:pRg st="0" end="0"/>
                                            </p:txEl>
                                          </p:spTgt>
                                        </p:tgtEl>
                                        <p:attrNameLst>
                                          <p:attrName>style.visibility</p:attrName>
                                        </p:attrNameLst>
                                      </p:cBhvr>
                                      <p:to>
                                        <p:strVal val="visible"/>
                                      </p:to>
                                    </p:set>
                                    <p:anim calcmode="discrete" valueType="clr">
                                      <p:cBhvr override="childStyle">
                                        <p:cTn id="7" dur="80"/>
                                        <p:tgtEl>
                                          <p:spTgt spid="35636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636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56364">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indefinite"/>
                            </p:stCondLst>
                          </p:cTn>
                        </p:par>
                        <p:par>
                          <p:cTn id="12" fill="hold" nodeType="afterGroup">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356364">
                                            <p:txEl>
                                              <p:pRg st="1" end="1"/>
                                            </p:txEl>
                                          </p:spTgt>
                                        </p:tgtEl>
                                        <p:attrNameLst>
                                          <p:attrName>style.visibility</p:attrName>
                                        </p:attrNameLst>
                                      </p:cBhvr>
                                      <p:to>
                                        <p:strVal val="visible"/>
                                      </p:to>
                                    </p:set>
                                    <p:anim calcmode="discrete" valueType="clr">
                                      <p:cBhvr override="childStyle">
                                        <p:cTn id="15" dur="80"/>
                                        <p:tgtEl>
                                          <p:spTgt spid="35636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56364">
                                            <p:txEl>
                                              <p:pRg st="1" end="1"/>
                                            </p:txEl>
                                          </p:spTgt>
                                        </p:tgtEl>
                                        <p:attrNameLst>
                                          <p:attrName>fillcolor</p:attrName>
                                        </p:attrNameLst>
                                      </p:cBhvr>
                                      <p:tavLst>
                                        <p:tav tm="0">
                                          <p:val>
                                            <p:clrVal>
                                              <a:schemeClr val="accent2"/>
                                            </p:clrVal>
                                          </p:val>
                                        </p:tav>
                                        <p:tav tm="50000">
                                          <p:val>
                                            <p:clrVal>
                                              <a:schemeClr val="hlink"/>
                                            </p:clrVal>
                                          </p:val>
                                        </p:tav>
                                      </p:tavLst>
                                    </p:anim>
                                    <p:set>
                                      <p:cBhvr>
                                        <p:cTn id="17" dur="80"/>
                                        <p:tgtEl>
                                          <p:spTgt spid="356364">
                                            <p:txEl>
                                              <p:pRg st="1" end="1"/>
                                            </p:txEl>
                                          </p:spTgt>
                                        </p:tgtEl>
                                        <p:attrNameLst>
                                          <p:attrName>fill.type</p:attrName>
                                        </p:attrNameLst>
                                      </p:cBhvr>
                                      <p:to>
                                        <p:strVal val="solid"/>
                                      </p:to>
                                    </p:set>
                                  </p:childTnLst>
                                </p:cTn>
                              </p:par>
                            </p:childTnLst>
                          </p:cTn>
                        </p:par>
                      </p:childTnLst>
                    </p:cTn>
                  </p:par>
                  <p:par>
                    <p:cTn id="18" fill="hold" nodeType="clickPar">
                      <p:stCondLst>
                        <p:cond delay="indefinite"/>
                      </p:stCondLst>
                      <p:childTnLst>
                        <p:par>
                          <p:cTn id="19" fill="hold" nodeType="withGroup">
                            <p:stCondLst>
                              <p:cond delay="indefinite"/>
                            </p:stCondLst>
                          </p:cTn>
                        </p:par>
                        <p:par>
                          <p:cTn id="20" fill="hold" nodeType="afterGroup">
                            <p:stCondLst>
                              <p:cond delay="0"/>
                            </p:stCondLst>
                            <p:childTnLst>
                              <p:par>
                                <p:cTn id="21" presetID="27" presetClass="entr" presetSubtype="0" fill="hold" nodeType="clickEffect">
                                  <p:stCondLst>
                                    <p:cond delay="0"/>
                                  </p:stCondLst>
                                  <p:iterate type="lt">
                                    <p:tmPct val="50000"/>
                                  </p:iterate>
                                  <p:childTnLst>
                                    <p:set>
                                      <p:cBhvr>
                                        <p:cTn id="22" dur="1" fill="hold">
                                          <p:stCondLst>
                                            <p:cond delay="0"/>
                                          </p:stCondLst>
                                        </p:cTn>
                                        <p:tgtEl>
                                          <p:spTgt spid="356364">
                                            <p:txEl>
                                              <p:pRg st="2" end="2"/>
                                            </p:txEl>
                                          </p:spTgt>
                                        </p:tgtEl>
                                        <p:attrNameLst>
                                          <p:attrName>style.visibility</p:attrName>
                                        </p:attrNameLst>
                                      </p:cBhvr>
                                      <p:to>
                                        <p:strVal val="visible"/>
                                      </p:to>
                                    </p:set>
                                    <p:anim calcmode="discrete" valueType="clr">
                                      <p:cBhvr override="childStyle">
                                        <p:cTn id="23" dur="80"/>
                                        <p:tgtEl>
                                          <p:spTgt spid="356364">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356364">
                                            <p:txEl>
                                              <p:pRg st="2" end="2"/>
                                            </p:txEl>
                                          </p:spTgt>
                                        </p:tgtEl>
                                        <p:attrNameLst>
                                          <p:attrName>fillcolor</p:attrName>
                                        </p:attrNameLst>
                                      </p:cBhvr>
                                      <p:tavLst>
                                        <p:tav tm="0">
                                          <p:val>
                                            <p:clrVal>
                                              <a:schemeClr val="accent2"/>
                                            </p:clrVal>
                                          </p:val>
                                        </p:tav>
                                        <p:tav tm="50000">
                                          <p:val>
                                            <p:clrVal>
                                              <a:schemeClr val="hlink"/>
                                            </p:clrVal>
                                          </p:val>
                                        </p:tav>
                                      </p:tavLst>
                                    </p:anim>
                                    <p:set>
                                      <p:cBhvr>
                                        <p:cTn id="25" dur="80"/>
                                        <p:tgtEl>
                                          <p:spTgt spid="356364">
                                            <p:txEl>
                                              <p:pRg st="2" end="2"/>
                                            </p:txEl>
                                          </p:spTgt>
                                        </p:tgtEl>
                                        <p:attrNameLst>
                                          <p:attrName>fill.type</p:attrName>
                                        </p:attrNameLst>
                                      </p:cBhvr>
                                      <p:to>
                                        <p:strVal val="solid"/>
                                      </p:to>
                                    </p:se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27" presetClass="entr" presetSubtype="0" fill="hold" nodeType="clickEffect">
                                  <p:stCondLst>
                                    <p:cond delay="0"/>
                                  </p:stCondLst>
                                  <p:iterate type="lt">
                                    <p:tmPct val="50000"/>
                                  </p:iterate>
                                  <p:childTnLst>
                                    <p:set>
                                      <p:cBhvr>
                                        <p:cTn id="30" dur="1" fill="hold">
                                          <p:stCondLst>
                                            <p:cond delay="0"/>
                                          </p:stCondLst>
                                        </p:cTn>
                                        <p:tgtEl>
                                          <p:spTgt spid="356364">
                                            <p:txEl>
                                              <p:pRg st="3" end="3"/>
                                            </p:txEl>
                                          </p:spTgt>
                                        </p:tgtEl>
                                        <p:attrNameLst>
                                          <p:attrName>style.visibility</p:attrName>
                                        </p:attrNameLst>
                                      </p:cBhvr>
                                      <p:to>
                                        <p:strVal val="visible"/>
                                      </p:to>
                                    </p:set>
                                    <p:anim calcmode="discrete" valueType="clr">
                                      <p:cBhvr override="childStyle">
                                        <p:cTn id="31" dur="80"/>
                                        <p:tgtEl>
                                          <p:spTgt spid="356364">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56364">
                                            <p:txEl>
                                              <p:pRg st="3" end="3"/>
                                            </p:txEl>
                                          </p:spTgt>
                                        </p:tgtEl>
                                        <p:attrNameLst>
                                          <p:attrName>fillcolor</p:attrName>
                                        </p:attrNameLst>
                                      </p:cBhvr>
                                      <p:tavLst>
                                        <p:tav tm="0">
                                          <p:val>
                                            <p:clrVal>
                                              <a:schemeClr val="accent2"/>
                                            </p:clrVal>
                                          </p:val>
                                        </p:tav>
                                        <p:tav tm="50000">
                                          <p:val>
                                            <p:clrVal>
                                              <a:schemeClr val="hlink"/>
                                            </p:clrVal>
                                          </p:val>
                                        </p:tav>
                                      </p:tavLst>
                                    </p:anim>
                                    <p:set>
                                      <p:cBhvr>
                                        <p:cTn id="33" dur="80"/>
                                        <p:tgtEl>
                                          <p:spTgt spid="356364">
                                            <p:txEl>
                                              <p:pRg st="3" end="3"/>
                                            </p:txEl>
                                          </p:spTgt>
                                        </p:tgtEl>
                                        <p:attrNameLst>
                                          <p:attrName>fill.type</p:attrName>
                                        </p:attrNameLst>
                                      </p:cBhvr>
                                      <p:to>
                                        <p:strVal val="solid"/>
                                      </p:to>
                                    </p:set>
                                  </p:childTnLst>
                                </p:cTn>
                              </p:par>
                            </p:childTnLst>
                          </p:cTn>
                        </p:par>
                      </p:childTnLst>
                    </p:cTn>
                  </p:par>
                  <p:par>
                    <p:cTn id="34" fill="hold" nodeType="clickPar">
                      <p:stCondLst>
                        <p:cond delay="indefinite"/>
                      </p:stCondLst>
                      <p:childTnLst>
                        <p:par>
                          <p:cTn id="35" fill="hold" nodeType="withGroup">
                            <p:stCondLst>
                              <p:cond delay="indefinite"/>
                            </p:stCondLst>
                          </p:cTn>
                        </p:par>
                        <p:par>
                          <p:cTn id="36" fill="hold" nodeType="afterGroup">
                            <p:stCondLst>
                              <p:cond delay="0"/>
                            </p:stCondLst>
                            <p:childTnLst>
                              <p:par>
                                <p:cTn id="37" presetID="27" presetClass="entr" presetSubtype="0" fill="hold" nodeType="clickEffect">
                                  <p:stCondLst>
                                    <p:cond delay="0"/>
                                  </p:stCondLst>
                                  <p:iterate type="lt">
                                    <p:tmPct val="50000"/>
                                  </p:iterate>
                                  <p:childTnLst>
                                    <p:set>
                                      <p:cBhvr>
                                        <p:cTn id="38" dur="1" fill="hold">
                                          <p:stCondLst>
                                            <p:cond delay="0"/>
                                          </p:stCondLst>
                                        </p:cTn>
                                        <p:tgtEl>
                                          <p:spTgt spid="356364">
                                            <p:txEl>
                                              <p:pRg st="4" end="4"/>
                                            </p:txEl>
                                          </p:spTgt>
                                        </p:tgtEl>
                                        <p:attrNameLst>
                                          <p:attrName>style.visibility</p:attrName>
                                        </p:attrNameLst>
                                      </p:cBhvr>
                                      <p:to>
                                        <p:strVal val="visible"/>
                                      </p:to>
                                    </p:set>
                                    <p:anim calcmode="discrete" valueType="clr">
                                      <p:cBhvr override="childStyle">
                                        <p:cTn id="39" dur="80"/>
                                        <p:tgtEl>
                                          <p:spTgt spid="356364">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356364">
                                            <p:txEl>
                                              <p:pRg st="4" end="4"/>
                                            </p:txEl>
                                          </p:spTgt>
                                        </p:tgtEl>
                                        <p:attrNameLst>
                                          <p:attrName>fillcolor</p:attrName>
                                        </p:attrNameLst>
                                      </p:cBhvr>
                                      <p:tavLst>
                                        <p:tav tm="0">
                                          <p:val>
                                            <p:clrVal>
                                              <a:schemeClr val="accent2"/>
                                            </p:clrVal>
                                          </p:val>
                                        </p:tav>
                                        <p:tav tm="50000">
                                          <p:val>
                                            <p:clrVal>
                                              <a:schemeClr val="hlink"/>
                                            </p:clrVal>
                                          </p:val>
                                        </p:tav>
                                      </p:tavLst>
                                    </p:anim>
                                    <p:set>
                                      <p:cBhvr>
                                        <p:cTn id="41" dur="80"/>
                                        <p:tgtEl>
                                          <p:spTgt spid="356364">
                                            <p:txEl>
                                              <p:pRg st="4" end="4"/>
                                            </p:txEl>
                                          </p:spTgt>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indefinite"/>
                            </p:stCondLst>
                          </p:cTn>
                        </p:par>
                        <p:par>
                          <p:cTn id="44" fill="hold" nodeType="afterGroup">
                            <p:stCondLst>
                              <p:cond delay="0"/>
                            </p:stCondLst>
                            <p:childTnLst>
                              <p:par>
                                <p:cTn id="45" presetID="27" presetClass="entr" presetSubtype="0" fill="hold" nodeType="clickEffect">
                                  <p:stCondLst>
                                    <p:cond delay="0"/>
                                  </p:stCondLst>
                                  <p:iterate type="lt">
                                    <p:tmPct val="50000"/>
                                  </p:iterate>
                                  <p:childTnLst>
                                    <p:set>
                                      <p:cBhvr>
                                        <p:cTn id="46" dur="1" fill="hold">
                                          <p:stCondLst>
                                            <p:cond delay="0"/>
                                          </p:stCondLst>
                                        </p:cTn>
                                        <p:tgtEl>
                                          <p:spTgt spid="356364">
                                            <p:txEl>
                                              <p:pRg st="5" end="5"/>
                                            </p:txEl>
                                          </p:spTgt>
                                        </p:tgtEl>
                                        <p:attrNameLst>
                                          <p:attrName>style.visibility</p:attrName>
                                        </p:attrNameLst>
                                      </p:cBhvr>
                                      <p:to>
                                        <p:strVal val="visible"/>
                                      </p:to>
                                    </p:set>
                                    <p:anim calcmode="discrete" valueType="clr">
                                      <p:cBhvr override="childStyle">
                                        <p:cTn id="47" dur="80"/>
                                        <p:tgtEl>
                                          <p:spTgt spid="356364">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356364">
                                            <p:txEl>
                                              <p:pRg st="5" end="5"/>
                                            </p:txEl>
                                          </p:spTgt>
                                        </p:tgtEl>
                                        <p:attrNameLst>
                                          <p:attrName>fillcolor</p:attrName>
                                        </p:attrNameLst>
                                      </p:cBhvr>
                                      <p:tavLst>
                                        <p:tav tm="0">
                                          <p:val>
                                            <p:clrVal>
                                              <a:schemeClr val="accent2"/>
                                            </p:clrVal>
                                          </p:val>
                                        </p:tav>
                                        <p:tav tm="50000">
                                          <p:val>
                                            <p:clrVal>
                                              <a:schemeClr val="hlink"/>
                                            </p:clrVal>
                                          </p:val>
                                        </p:tav>
                                      </p:tavLst>
                                    </p:anim>
                                    <p:set>
                                      <p:cBhvr>
                                        <p:cTn id="49" dur="80"/>
                                        <p:tgtEl>
                                          <p:spTgt spid="356364">
                                            <p:txEl>
                                              <p:pRg st="5" end="5"/>
                                            </p:txEl>
                                          </p:spTgt>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indefinite"/>
                            </p:stCondLst>
                          </p:cTn>
                        </p:par>
                        <p:par>
                          <p:cTn id="52" fill="hold" nodeType="afterGroup">
                            <p:stCondLst>
                              <p:cond delay="0"/>
                            </p:stCondLst>
                            <p:childTnLst>
                              <p:par>
                                <p:cTn id="53" presetID="27" presetClass="entr" presetSubtype="0" fill="hold" nodeType="clickEffect">
                                  <p:stCondLst>
                                    <p:cond delay="0"/>
                                  </p:stCondLst>
                                  <p:iterate type="lt">
                                    <p:tmPct val="50000"/>
                                  </p:iterate>
                                  <p:childTnLst>
                                    <p:set>
                                      <p:cBhvr>
                                        <p:cTn id="54" dur="1" fill="hold">
                                          <p:stCondLst>
                                            <p:cond delay="0"/>
                                          </p:stCondLst>
                                        </p:cTn>
                                        <p:tgtEl>
                                          <p:spTgt spid="356364">
                                            <p:txEl>
                                              <p:pRg st="6" end="6"/>
                                            </p:txEl>
                                          </p:spTgt>
                                        </p:tgtEl>
                                        <p:attrNameLst>
                                          <p:attrName>style.visibility</p:attrName>
                                        </p:attrNameLst>
                                      </p:cBhvr>
                                      <p:to>
                                        <p:strVal val="visible"/>
                                      </p:to>
                                    </p:set>
                                    <p:anim calcmode="discrete" valueType="clr">
                                      <p:cBhvr override="childStyle">
                                        <p:cTn id="55" dur="80"/>
                                        <p:tgtEl>
                                          <p:spTgt spid="356364">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356364">
                                            <p:txEl>
                                              <p:pRg st="6" end="6"/>
                                            </p:txEl>
                                          </p:spTgt>
                                        </p:tgtEl>
                                        <p:attrNameLst>
                                          <p:attrName>fillcolor</p:attrName>
                                        </p:attrNameLst>
                                      </p:cBhvr>
                                      <p:tavLst>
                                        <p:tav tm="0">
                                          <p:val>
                                            <p:clrVal>
                                              <a:schemeClr val="accent2"/>
                                            </p:clrVal>
                                          </p:val>
                                        </p:tav>
                                        <p:tav tm="50000">
                                          <p:val>
                                            <p:clrVal>
                                              <a:schemeClr val="hlink"/>
                                            </p:clrVal>
                                          </p:val>
                                        </p:tav>
                                      </p:tavLst>
                                    </p:anim>
                                    <p:set>
                                      <p:cBhvr>
                                        <p:cTn id="57" dur="80"/>
                                        <p:tgtEl>
                                          <p:spTgt spid="356364">
                                            <p:txEl>
                                              <p:pRg st="6" end="6"/>
                                            </p:txEl>
                                          </p:spTgt>
                                        </p:tgtEl>
                                        <p:attrNameLst>
                                          <p:attrName>fill.type</p:attrName>
                                        </p:attrNameLst>
                                      </p:cBhvr>
                                      <p:to>
                                        <p:strVal val="solid"/>
                                      </p:to>
                                    </p:set>
                                  </p:childTnLst>
                                </p:cTn>
                              </p:par>
                            </p:childTnLst>
                          </p:cTn>
                        </p:par>
                      </p:childTnLst>
                    </p:cTn>
                  </p:par>
                  <p:par>
                    <p:cTn id="58" fill="hold" nodeType="clickPar">
                      <p:stCondLst>
                        <p:cond delay="indefinite"/>
                      </p:stCondLst>
                      <p:childTnLst>
                        <p:par>
                          <p:cTn id="59" fill="hold" nodeType="withGroup">
                            <p:stCondLst>
                              <p:cond delay="indefinite"/>
                            </p:stCondLst>
                          </p:cTn>
                        </p:par>
                        <p:par>
                          <p:cTn id="60" fill="hold" nodeType="afterGroup">
                            <p:stCondLst>
                              <p:cond delay="0"/>
                            </p:stCondLst>
                            <p:childTnLst>
                              <p:par>
                                <p:cTn id="61" presetID="27" presetClass="entr" presetSubtype="0" fill="hold" nodeType="clickEffect">
                                  <p:stCondLst>
                                    <p:cond delay="0"/>
                                  </p:stCondLst>
                                  <p:iterate type="lt">
                                    <p:tmPct val="50000"/>
                                  </p:iterate>
                                  <p:childTnLst>
                                    <p:set>
                                      <p:cBhvr>
                                        <p:cTn id="62" dur="1" fill="hold">
                                          <p:stCondLst>
                                            <p:cond delay="0"/>
                                          </p:stCondLst>
                                        </p:cTn>
                                        <p:tgtEl>
                                          <p:spTgt spid="356364">
                                            <p:txEl>
                                              <p:pRg st="7" end="7"/>
                                            </p:txEl>
                                          </p:spTgt>
                                        </p:tgtEl>
                                        <p:attrNameLst>
                                          <p:attrName>style.visibility</p:attrName>
                                        </p:attrNameLst>
                                      </p:cBhvr>
                                      <p:to>
                                        <p:strVal val="visible"/>
                                      </p:to>
                                    </p:set>
                                    <p:anim calcmode="discrete" valueType="clr">
                                      <p:cBhvr override="childStyle">
                                        <p:cTn id="63" dur="80"/>
                                        <p:tgtEl>
                                          <p:spTgt spid="356364">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356364">
                                            <p:txEl>
                                              <p:pRg st="7" end="7"/>
                                            </p:txEl>
                                          </p:spTgt>
                                        </p:tgtEl>
                                        <p:attrNameLst>
                                          <p:attrName>fillcolor</p:attrName>
                                        </p:attrNameLst>
                                      </p:cBhvr>
                                      <p:tavLst>
                                        <p:tav tm="0">
                                          <p:val>
                                            <p:clrVal>
                                              <a:schemeClr val="accent2"/>
                                            </p:clrVal>
                                          </p:val>
                                        </p:tav>
                                        <p:tav tm="50000">
                                          <p:val>
                                            <p:clrVal>
                                              <a:schemeClr val="hlink"/>
                                            </p:clrVal>
                                          </p:val>
                                        </p:tav>
                                      </p:tavLst>
                                    </p:anim>
                                    <p:set>
                                      <p:cBhvr>
                                        <p:cTn id="65" dur="80"/>
                                        <p:tgtEl>
                                          <p:spTgt spid="356364">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6388" name="Text Box 2"/>
          <p:cNvSpPr txBox="1"/>
          <p:nvPr/>
        </p:nvSpPr>
        <p:spPr>
          <a:xfrm>
            <a:off x="1774825" y="0"/>
            <a:ext cx="4103688" cy="583565"/>
          </a:xfrm>
          <a:prstGeom prst="rect">
            <a:avLst/>
          </a:prstGeom>
          <a:noFill/>
          <a:ln w="9525">
            <a:noFill/>
          </a:ln>
        </p:spPr>
        <p:txBody>
          <a:bodyPr>
            <a:spAutoFit/>
          </a:bodyPr>
          <a:lstStyle/>
          <a:p>
            <a:pPr fontAlgn="base">
              <a:spcBef>
                <a:spcPct val="50000"/>
              </a:spcBef>
            </a:pPr>
            <a:r>
              <a:rPr lang="zh-CN" altLang="en-US" sz="3200">
                <a:solidFill>
                  <a:srgbClr val="000000"/>
                </a:solidFill>
                <a:latin typeface="Arial" pitchFamily="34" charset="0"/>
                <a:ea typeface="宋体" pitchFamily="2" charset="-122"/>
              </a:rPr>
              <a:t>回旋加速器</a:t>
            </a:r>
            <a:endParaRPr lang="zh-CN" altLang="en-US" sz="4800">
              <a:solidFill>
                <a:srgbClr val="000000"/>
              </a:solidFill>
              <a:latin typeface="Arial" pitchFamily="34" charset="0"/>
              <a:ea typeface="宋体" pitchFamily="2" charset="-122"/>
            </a:endParaRPr>
          </a:p>
        </p:txBody>
      </p:sp>
      <p:grpSp>
        <p:nvGrpSpPr>
          <p:cNvPr id="2" name="Group 3"/>
          <p:cNvGrpSpPr/>
          <p:nvPr/>
        </p:nvGrpSpPr>
        <p:grpSpPr>
          <a:xfrm>
            <a:off x="6043613" y="188913"/>
            <a:ext cx="4624387" cy="2697162"/>
            <a:chOff x="1769" y="1026"/>
            <a:chExt cx="2913" cy="1699"/>
          </a:xfrm>
        </p:grpSpPr>
        <p:sp>
          <p:nvSpPr>
            <p:cNvPr id="16397" name="Line 4"/>
            <p:cNvSpPr/>
            <p:nvPr/>
          </p:nvSpPr>
          <p:spPr>
            <a:xfrm flipH="1">
              <a:off x="2265" y="1827"/>
              <a:ext cx="0" cy="572"/>
            </a:xfrm>
            <a:prstGeom prst="line">
              <a:avLst/>
            </a:prstGeom>
            <a:ln w="31750" cap="flat" cmpd="sng">
              <a:solidFill>
                <a:srgbClr val="FF3300"/>
              </a:solidFill>
              <a:prstDash val="solid"/>
              <a:headEnd type="none" w="med" len="med"/>
              <a:tailEnd type="triangle" w="sm" len="med"/>
            </a:ln>
          </p:spPr>
          <p:txBody>
            <a:bodyPr/>
            <a:lstStyle/>
            <a:p/>
          </p:txBody>
        </p:sp>
        <p:sp>
          <p:nvSpPr>
            <p:cNvPr id="16398" name="Arc 5"/>
            <p:cNvSpPr/>
            <p:nvPr/>
          </p:nvSpPr>
          <p:spPr>
            <a:xfrm rot="5400000" flipV="1">
              <a:off x="2887" y="1467"/>
              <a:ext cx="698" cy="1535"/>
            </a:xfrm>
            <a:custGeom>
              <a:gdLst>
                <a:gd name="txL" fmla="*/ 0 w 22050"/>
                <a:gd name="txT" fmla="*/ 0 h 43200"/>
                <a:gd name="txR" fmla="*/ 22050 w 22050"/>
                <a:gd name="txB" fmla="*/ 43200 h 43200"/>
              </a:gdLst>
              <a:cxnLst>
                <a:cxn ang="0">
                  <a:pos x="14" y="0"/>
                </a:cxn>
                <a:cxn ang="0">
                  <a:pos x="0" y="1535"/>
                </a:cxn>
                <a:cxn ang="0">
                  <a:pos x="14" y="768"/>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16399" name="Line 6"/>
            <p:cNvSpPr/>
            <p:nvPr/>
          </p:nvSpPr>
          <p:spPr>
            <a:xfrm>
              <a:off x="2469" y="1827"/>
              <a:ext cx="1" cy="404"/>
            </a:xfrm>
            <a:prstGeom prst="line">
              <a:avLst/>
            </a:prstGeom>
            <a:ln w="31750" cap="flat" cmpd="sng">
              <a:solidFill>
                <a:srgbClr val="FF3300"/>
              </a:solidFill>
              <a:prstDash val="solid"/>
              <a:headEnd type="none" w="med" len="med"/>
              <a:tailEnd type="triangle" w="sm" len="med"/>
            </a:ln>
          </p:spPr>
          <p:txBody>
            <a:bodyPr/>
            <a:lstStyle/>
            <a:p/>
          </p:txBody>
        </p:sp>
        <p:sp>
          <p:nvSpPr>
            <p:cNvPr id="16400" name="Arc 7"/>
            <p:cNvSpPr/>
            <p:nvPr/>
          </p:nvSpPr>
          <p:spPr>
            <a:xfrm rot="-5400000">
              <a:off x="2810" y="829"/>
              <a:ext cx="647" cy="1329"/>
            </a:xfrm>
            <a:custGeom>
              <a:gdLst>
                <a:gd name="txL" fmla="*/ 0 w 22050"/>
                <a:gd name="txT" fmla="*/ 0 h 43200"/>
                <a:gd name="txR" fmla="*/ 22050 w 22050"/>
                <a:gd name="txB" fmla="*/ 43200 h 43200"/>
              </a:gdLst>
              <a:cxnLst>
                <a:cxn ang="0">
                  <a:pos x="13" y="0"/>
                </a:cxn>
                <a:cxn ang="0">
                  <a:pos x="0" y="1329"/>
                </a:cxn>
                <a:cxn ang="0">
                  <a:pos x="13" y="665"/>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16401" name="Arc 8"/>
            <p:cNvSpPr/>
            <p:nvPr/>
          </p:nvSpPr>
          <p:spPr>
            <a:xfrm rot="5400000" flipV="1">
              <a:off x="2974" y="1588"/>
              <a:ext cx="522" cy="1099"/>
            </a:xfrm>
            <a:custGeom>
              <a:gdLst>
                <a:gd name="txL" fmla="*/ 0 w 22050"/>
                <a:gd name="txT" fmla="*/ 0 h 43200"/>
                <a:gd name="txR" fmla="*/ 22050 w 22050"/>
                <a:gd name="txB" fmla="*/ 43200 h 43200"/>
              </a:gdLst>
              <a:cxnLst>
                <a:cxn ang="0">
                  <a:pos x="11" y="0"/>
                </a:cxn>
                <a:cxn ang="0">
                  <a:pos x="0" y="1099"/>
                </a:cxn>
                <a:cxn ang="0">
                  <a:pos x="11" y="550"/>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16402" name="Line 9"/>
            <p:cNvSpPr/>
            <p:nvPr/>
          </p:nvSpPr>
          <p:spPr>
            <a:xfrm>
              <a:off x="2686" y="1827"/>
              <a:ext cx="1" cy="269"/>
            </a:xfrm>
            <a:prstGeom prst="line">
              <a:avLst/>
            </a:prstGeom>
            <a:ln w="31750" cap="flat" cmpd="sng">
              <a:solidFill>
                <a:srgbClr val="FF3300"/>
              </a:solidFill>
              <a:prstDash val="solid"/>
              <a:headEnd type="none" w="med" len="med"/>
              <a:tailEnd type="triangle" w="sm" len="med"/>
            </a:ln>
          </p:spPr>
          <p:txBody>
            <a:bodyPr/>
            <a:lstStyle/>
            <a:p/>
          </p:txBody>
        </p:sp>
        <p:sp>
          <p:nvSpPr>
            <p:cNvPr id="16403" name="Line 10"/>
            <p:cNvSpPr/>
            <p:nvPr/>
          </p:nvSpPr>
          <p:spPr>
            <a:xfrm flipV="1">
              <a:off x="3785" y="1523"/>
              <a:ext cx="1" cy="354"/>
            </a:xfrm>
            <a:prstGeom prst="line">
              <a:avLst/>
            </a:prstGeom>
            <a:ln w="31750" cap="flat" cmpd="sng">
              <a:solidFill>
                <a:srgbClr val="FF3300"/>
              </a:solidFill>
              <a:prstDash val="solid"/>
              <a:headEnd type="none" w="med" len="med"/>
              <a:tailEnd type="triangle" w="sm" len="med"/>
            </a:ln>
          </p:spPr>
          <p:txBody>
            <a:bodyPr/>
            <a:lstStyle/>
            <a:p/>
          </p:txBody>
        </p:sp>
        <p:sp>
          <p:nvSpPr>
            <p:cNvPr id="16404" name="Line 11"/>
            <p:cNvSpPr/>
            <p:nvPr/>
          </p:nvSpPr>
          <p:spPr>
            <a:xfrm flipV="1">
              <a:off x="4015" y="1422"/>
              <a:ext cx="1" cy="472"/>
            </a:xfrm>
            <a:prstGeom prst="line">
              <a:avLst/>
            </a:prstGeom>
            <a:ln w="31750" cap="flat" cmpd="sng">
              <a:solidFill>
                <a:srgbClr val="FF3300"/>
              </a:solidFill>
              <a:prstDash val="solid"/>
              <a:headEnd type="none" w="med" len="med"/>
              <a:tailEnd type="triangle" w="sm" len="med"/>
            </a:ln>
          </p:spPr>
          <p:txBody>
            <a:bodyPr/>
            <a:lstStyle/>
            <a:p/>
          </p:txBody>
        </p:sp>
        <p:sp>
          <p:nvSpPr>
            <p:cNvPr id="16405" name="Arc 12"/>
            <p:cNvSpPr/>
            <p:nvPr/>
          </p:nvSpPr>
          <p:spPr>
            <a:xfrm rot="-5400000">
              <a:off x="2740" y="549"/>
              <a:ext cx="798" cy="1752"/>
            </a:xfrm>
            <a:custGeom>
              <a:gdLst>
                <a:gd name="txL" fmla="*/ 0 w 22050"/>
                <a:gd name="txT" fmla="*/ 0 h 43200"/>
                <a:gd name="txR" fmla="*/ 22050 w 22050"/>
                <a:gd name="txB" fmla="*/ 43200 h 43200"/>
              </a:gdLst>
              <a:cxnLst>
                <a:cxn ang="0">
                  <a:pos x="16" y="0"/>
                </a:cxn>
                <a:cxn ang="0">
                  <a:pos x="0" y="1752"/>
                </a:cxn>
                <a:cxn ang="0">
                  <a:pos x="16" y="876"/>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sp>
          <p:nvSpPr>
            <p:cNvPr id="16406" name="Line 13"/>
            <p:cNvSpPr/>
            <p:nvPr/>
          </p:nvSpPr>
          <p:spPr>
            <a:xfrm flipH="1" flipV="1">
              <a:off x="4207" y="1271"/>
              <a:ext cx="0" cy="657"/>
            </a:xfrm>
            <a:prstGeom prst="line">
              <a:avLst/>
            </a:prstGeom>
            <a:ln w="31750" cap="flat" cmpd="sng">
              <a:solidFill>
                <a:srgbClr val="FF3300"/>
              </a:solidFill>
              <a:prstDash val="solid"/>
              <a:headEnd type="none" w="med" len="med"/>
              <a:tailEnd type="triangle" w="sm" len="med"/>
            </a:ln>
          </p:spPr>
          <p:txBody>
            <a:bodyPr/>
            <a:lstStyle/>
            <a:p/>
          </p:txBody>
        </p:sp>
        <p:sp>
          <p:nvSpPr>
            <p:cNvPr id="16407" name="Text Box 14"/>
            <p:cNvSpPr txBox="1"/>
            <p:nvPr/>
          </p:nvSpPr>
          <p:spPr>
            <a:xfrm>
              <a:off x="2558" y="2029"/>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0</a:t>
              </a:r>
              <a:endParaRPr lang="en-US" altLang="zh-CN" sz="3200">
                <a:solidFill>
                  <a:srgbClr val="000000"/>
                </a:solidFill>
                <a:latin typeface="Arial" pitchFamily="34" charset="0"/>
                <a:ea typeface="宋体" pitchFamily="2" charset="-122"/>
              </a:endParaRPr>
            </a:p>
          </p:txBody>
        </p:sp>
        <p:sp>
          <p:nvSpPr>
            <p:cNvPr id="16408" name="Text Box 15"/>
            <p:cNvSpPr txBox="1"/>
            <p:nvPr/>
          </p:nvSpPr>
          <p:spPr>
            <a:xfrm>
              <a:off x="3606" y="1321"/>
              <a:ext cx="345" cy="270"/>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1</a:t>
              </a:r>
              <a:endParaRPr lang="en-US" altLang="zh-CN" sz="3200">
                <a:solidFill>
                  <a:srgbClr val="000000"/>
                </a:solidFill>
                <a:latin typeface="Arial" pitchFamily="34" charset="0"/>
                <a:ea typeface="宋体" pitchFamily="2" charset="-122"/>
              </a:endParaRPr>
            </a:p>
          </p:txBody>
        </p:sp>
        <p:sp>
          <p:nvSpPr>
            <p:cNvPr id="16409" name="Text Box 16"/>
            <p:cNvSpPr txBox="1"/>
            <p:nvPr/>
          </p:nvSpPr>
          <p:spPr>
            <a:xfrm>
              <a:off x="2329" y="2163"/>
              <a:ext cx="344" cy="270"/>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2</a:t>
              </a:r>
              <a:endParaRPr lang="en-US" altLang="zh-CN" sz="3200">
                <a:solidFill>
                  <a:srgbClr val="000000"/>
                </a:solidFill>
                <a:latin typeface="Arial" pitchFamily="34" charset="0"/>
                <a:ea typeface="宋体" pitchFamily="2" charset="-122"/>
              </a:endParaRPr>
            </a:p>
          </p:txBody>
        </p:sp>
        <p:sp>
          <p:nvSpPr>
            <p:cNvPr id="16410" name="Text Box 17"/>
            <p:cNvSpPr txBox="1"/>
            <p:nvPr/>
          </p:nvSpPr>
          <p:spPr>
            <a:xfrm>
              <a:off x="3836" y="1254"/>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3</a:t>
              </a:r>
              <a:endParaRPr lang="en-US" altLang="zh-CN" sz="3200">
                <a:solidFill>
                  <a:srgbClr val="000000"/>
                </a:solidFill>
                <a:latin typeface="Arial" pitchFamily="34" charset="0"/>
                <a:ea typeface="宋体" pitchFamily="2" charset="-122"/>
              </a:endParaRPr>
            </a:p>
          </p:txBody>
        </p:sp>
        <p:sp>
          <p:nvSpPr>
            <p:cNvPr id="16411" name="Text Box 18"/>
            <p:cNvSpPr txBox="1"/>
            <p:nvPr/>
          </p:nvSpPr>
          <p:spPr>
            <a:xfrm>
              <a:off x="2073" y="2332"/>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4</a:t>
              </a:r>
              <a:endParaRPr lang="en-US" altLang="zh-CN" sz="3200">
                <a:solidFill>
                  <a:srgbClr val="000000"/>
                </a:solidFill>
                <a:latin typeface="Arial" pitchFamily="34" charset="0"/>
                <a:ea typeface="宋体" pitchFamily="2" charset="-122"/>
              </a:endParaRPr>
            </a:p>
          </p:txBody>
        </p:sp>
        <p:sp>
          <p:nvSpPr>
            <p:cNvPr id="16412" name="Text Box 19"/>
            <p:cNvSpPr txBox="1"/>
            <p:nvPr/>
          </p:nvSpPr>
          <p:spPr>
            <a:xfrm>
              <a:off x="4066" y="1086"/>
              <a:ext cx="345" cy="269"/>
            </a:xfrm>
            <a:prstGeom prst="rect">
              <a:avLst/>
            </a:prstGeom>
            <a:noFill/>
            <a:ln w="31750">
              <a:noFill/>
            </a:ln>
          </p:spPr>
          <p:txBody>
            <a:bodyPr/>
            <a:lstStyle/>
            <a:p>
              <a:pPr algn="just" fontAlgn="base"/>
              <a:r>
                <a:rPr lang="en-US" altLang="zh-CN" sz="1600">
                  <a:solidFill>
                    <a:srgbClr val="000000"/>
                  </a:solidFill>
                  <a:latin typeface="Times New Roman" pitchFamily="18" charset="0"/>
                  <a:ea typeface="宋体" pitchFamily="2" charset="-122"/>
                </a:rPr>
                <a:t>V</a:t>
              </a:r>
              <a:r>
                <a:rPr lang="en-US" altLang="zh-CN" sz="1600" baseline="-25000">
                  <a:solidFill>
                    <a:srgbClr val="000000"/>
                  </a:solidFill>
                  <a:latin typeface="Times New Roman" pitchFamily="18" charset="0"/>
                  <a:ea typeface="宋体" pitchFamily="2" charset="-122"/>
                </a:rPr>
                <a:t>5</a:t>
              </a:r>
              <a:endParaRPr lang="en-US" altLang="zh-CN" sz="3200">
                <a:solidFill>
                  <a:srgbClr val="000000"/>
                </a:solidFill>
                <a:latin typeface="Arial" pitchFamily="34" charset="0"/>
                <a:ea typeface="宋体" pitchFamily="2" charset="-122"/>
              </a:endParaRPr>
            </a:p>
          </p:txBody>
        </p:sp>
        <p:grpSp>
          <p:nvGrpSpPr>
            <p:cNvPr id="16413" name="Group 20"/>
            <p:cNvGrpSpPr/>
            <p:nvPr/>
          </p:nvGrpSpPr>
          <p:grpSpPr>
            <a:xfrm>
              <a:off x="1769" y="1820"/>
              <a:ext cx="2913" cy="905"/>
              <a:chOff x="1302" y="2702"/>
              <a:chExt cx="4788" cy="1669"/>
            </a:xfrm>
          </p:grpSpPr>
          <p:sp>
            <p:nvSpPr>
              <p:cNvPr id="16414" name="Line 21"/>
              <p:cNvSpPr/>
              <p:nvPr/>
            </p:nvSpPr>
            <p:spPr>
              <a:xfrm>
                <a:off x="1302" y="2702"/>
                <a:ext cx="4788" cy="0"/>
              </a:xfrm>
              <a:prstGeom prst="line">
                <a:avLst/>
              </a:prstGeom>
              <a:ln w="31750" cap="flat" cmpd="sng">
                <a:solidFill>
                  <a:schemeClr val="tx1"/>
                </a:solidFill>
                <a:prstDash val="solid"/>
                <a:headEnd type="none" w="med" len="med"/>
                <a:tailEnd type="none" w="med" len="med"/>
              </a:ln>
            </p:spPr>
            <p:txBody>
              <a:bodyPr/>
              <a:lstStyle/>
              <a:p/>
            </p:txBody>
          </p:sp>
          <p:sp>
            <p:nvSpPr>
              <p:cNvPr id="16415" name="Line 22"/>
              <p:cNvSpPr/>
              <p:nvPr/>
            </p:nvSpPr>
            <p:spPr>
              <a:xfrm>
                <a:off x="1302" y="2857"/>
                <a:ext cx="4788" cy="0"/>
              </a:xfrm>
              <a:prstGeom prst="line">
                <a:avLst/>
              </a:prstGeom>
              <a:ln w="31750" cap="flat" cmpd="sng">
                <a:solidFill>
                  <a:schemeClr val="tx1"/>
                </a:solidFill>
                <a:prstDash val="solid"/>
                <a:headEnd type="none" w="med" len="med"/>
                <a:tailEnd type="none" w="med" len="med"/>
              </a:ln>
            </p:spPr>
            <p:txBody>
              <a:bodyPr/>
              <a:lstStyle/>
              <a:p/>
            </p:txBody>
          </p:sp>
          <p:sp>
            <p:nvSpPr>
              <p:cNvPr id="16416" name="Arc 23"/>
              <p:cNvSpPr/>
              <p:nvPr/>
            </p:nvSpPr>
            <p:spPr>
              <a:xfrm rot="5400000" flipV="1">
                <a:off x="2951" y="2009"/>
                <a:ext cx="1532" cy="3192"/>
              </a:xfrm>
              <a:custGeom>
                <a:gdLst>
                  <a:gd name="txL" fmla="*/ 0 w 22050"/>
                  <a:gd name="txT" fmla="*/ 0 h 43200"/>
                  <a:gd name="txR" fmla="*/ 22050 w 22050"/>
                  <a:gd name="txB" fmla="*/ 43200 h 43200"/>
                </a:gdLst>
                <a:cxnLst>
                  <a:cxn ang="0">
                    <a:pos x="31" y="0"/>
                  </a:cxn>
                  <a:cxn ang="0">
                    <a:pos x="0" y="3192"/>
                  </a:cxn>
                  <a:cxn ang="0">
                    <a:pos x="31" y="1596"/>
                  </a:cxn>
                </a:cxnLst>
                <a:rect l="txL" t="txT" r="txR" b="txB"/>
                <a:pathLst>
                  <a:path w="22050" h="43200" fill="none">
                    <a:moveTo>
                      <a:pt x="449" y="0"/>
                    </a:moveTo>
                    <a:cubicBezTo>
                      <a:pt x="12379" y="0"/>
                      <a:pt x="22050" y="9670"/>
                      <a:pt x="22050" y="21600"/>
                    </a:cubicBezTo>
                    <a:cubicBezTo>
                      <a:pt x="22050" y="33529"/>
                      <a:pt x="12379" y="43200"/>
                      <a:pt x="450" y="43200"/>
                    </a:cubicBezTo>
                    <a:cubicBezTo>
                      <a:pt x="299" y="43200"/>
                      <a:pt x="149" y="43198"/>
                      <a:pt x="-1" y="43195"/>
                    </a:cubicBezTo>
                  </a:path>
                  <a:path w="22050" h="43200" stroke="0">
                    <a:moveTo>
                      <a:pt x="449" y="0"/>
                    </a:moveTo>
                    <a:cubicBezTo>
                      <a:pt x="12379" y="0"/>
                      <a:pt x="22050" y="9670"/>
                      <a:pt x="22050" y="21600"/>
                    </a:cubicBezTo>
                    <a:cubicBezTo>
                      <a:pt x="22050" y="33529"/>
                      <a:pt x="12379" y="43200"/>
                      <a:pt x="450" y="43200"/>
                    </a:cubicBezTo>
                    <a:cubicBezTo>
                      <a:pt x="299" y="43200"/>
                      <a:pt x="149" y="43198"/>
                      <a:pt x="-1" y="43195"/>
                    </a:cubicBezTo>
                    <a:lnTo>
                      <a:pt x="450" y="21600"/>
                    </a:lnTo>
                    <a:close/>
                  </a:path>
                </a:pathLst>
              </a:custGeom>
              <a:noFill/>
              <a:ln w="31750" cap="flat" cmpd="sng">
                <a:solidFill>
                  <a:schemeClr val="tx1"/>
                </a:solidFill>
                <a:prstDash val="solid"/>
                <a:round/>
                <a:headEnd type="none" w="med" len="med"/>
                <a:tailEnd type="none" w="med" len="med"/>
              </a:ln>
            </p:spPr>
            <p:txBody>
              <a:bodyPr/>
              <a:lstStyle/>
              <a:p>
                <a:endParaRPr lang="zh-CN" altLang="en-US">
                  <a:latin typeface="黑体" panose="02010609060101010101" pitchFamily="49" charset="-122"/>
                </a:endParaRPr>
              </a:p>
            </p:txBody>
          </p:sp>
        </p:grpSp>
      </p:grpSp>
      <p:sp>
        <p:nvSpPr>
          <p:cNvPr id="368664" name="Text Box 24"/>
          <p:cNvSpPr txBox="1"/>
          <p:nvPr/>
        </p:nvSpPr>
        <p:spPr>
          <a:xfrm>
            <a:off x="1703388" y="765175"/>
            <a:ext cx="4319587" cy="2491740"/>
          </a:xfrm>
          <a:prstGeom prst="rect">
            <a:avLst/>
          </a:prstGeom>
          <a:noFill/>
          <a:ln w="9525">
            <a:noFill/>
          </a:ln>
        </p:spPr>
        <p:txBody>
          <a:bodyPr>
            <a:spAutoFit/>
          </a:bodyPr>
          <a:lstStyle/>
          <a:p>
            <a:pPr fontAlgn="base">
              <a:spcBef>
                <a:spcPct val="50000"/>
              </a:spcBef>
            </a:pPr>
            <a:r>
              <a:rPr lang="en-US" altLang="zh-CN" sz="2400">
                <a:solidFill>
                  <a:srgbClr val="000000"/>
                </a:solidFill>
                <a:latin typeface="Arial" pitchFamily="34" charset="0"/>
                <a:ea typeface="宋体" pitchFamily="2" charset="-122"/>
              </a:rPr>
              <a:t>1</a:t>
            </a:r>
            <a:r>
              <a:rPr lang="zh-CN" altLang="en-US" sz="2400">
                <a:solidFill>
                  <a:srgbClr val="000000"/>
                </a:solidFill>
                <a:latin typeface="Arial" pitchFamily="34" charset="0"/>
                <a:ea typeface="宋体" pitchFamily="2" charset="-122"/>
              </a:rPr>
              <a:t>、粒子每经过一个周期，电场加速几次？电场是恒定的还是周期变化的？</a:t>
            </a:r>
          </a:p>
          <a:p>
            <a:pPr fontAlgn="base">
              <a:spcBef>
                <a:spcPct val="50000"/>
              </a:spcBef>
            </a:pPr>
            <a:r>
              <a:rPr lang="zh-CN" altLang="en-US" sz="2400">
                <a:solidFill>
                  <a:srgbClr val="000000"/>
                </a:solidFill>
                <a:latin typeface="Arial" pitchFamily="34" charset="0"/>
                <a:ea typeface="宋体" pitchFamily="2" charset="-122"/>
              </a:rPr>
              <a:t>     带电粒子在两</a:t>
            </a:r>
            <a:r>
              <a:rPr lang="en-US" altLang="zh-CN" sz="2400">
                <a:solidFill>
                  <a:srgbClr val="000000"/>
                </a:solidFill>
                <a:latin typeface="Arial" pitchFamily="34" charset="0"/>
                <a:ea typeface="宋体" pitchFamily="2" charset="-122"/>
              </a:rPr>
              <a:t>D</a:t>
            </a:r>
            <a:r>
              <a:rPr lang="zh-CN" altLang="en-US" sz="2400">
                <a:solidFill>
                  <a:srgbClr val="000000"/>
                </a:solidFill>
                <a:latin typeface="Arial" pitchFamily="34" charset="0"/>
                <a:ea typeface="宋体" pitchFamily="2" charset="-122"/>
              </a:rPr>
              <a:t>形盒中回旋周期跟两盒狭缝之间高频电场的变化周期有何关系？</a:t>
            </a:r>
          </a:p>
        </p:txBody>
      </p:sp>
      <p:sp>
        <p:nvSpPr>
          <p:cNvPr id="368665" name="Text Box 25"/>
          <p:cNvSpPr txBox="1"/>
          <p:nvPr/>
        </p:nvSpPr>
        <p:spPr>
          <a:xfrm>
            <a:off x="1524000" y="4941888"/>
            <a:ext cx="8748713" cy="829945"/>
          </a:xfrm>
          <a:prstGeom prst="rect">
            <a:avLst/>
          </a:prstGeom>
          <a:noFill/>
          <a:ln w="9525">
            <a:noFill/>
          </a:ln>
        </p:spPr>
        <p:txBody>
          <a:bodyPr>
            <a:spAutoFit/>
          </a:bodyPr>
          <a:lstStyle/>
          <a:p>
            <a:pPr fontAlgn="base">
              <a:spcBef>
                <a:spcPct val="50000"/>
              </a:spcBef>
            </a:pPr>
            <a:r>
              <a:rPr lang="en-US" altLang="zh-CN" sz="2400">
                <a:solidFill>
                  <a:srgbClr val="000000"/>
                </a:solidFill>
                <a:latin typeface="Arial" pitchFamily="34" charset="0"/>
                <a:ea typeface="宋体" pitchFamily="2" charset="-122"/>
              </a:rPr>
              <a:t>3</a:t>
            </a:r>
            <a:r>
              <a:rPr lang="zh-CN" altLang="en-US" sz="2400">
                <a:solidFill>
                  <a:srgbClr val="000000"/>
                </a:solidFill>
                <a:latin typeface="Arial" pitchFamily="34" charset="0"/>
                <a:ea typeface="宋体" pitchFamily="2" charset="-122"/>
              </a:rPr>
              <a:t>、将带电粒子在狭缝之间的运动首尾连接起来是一个初速度为零的匀加速直线运动</a:t>
            </a:r>
          </a:p>
        </p:txBody>
      </p:sp>
      <p:sp>
        <p:nvSpPr>
          <p:cNvPr id="368666" name="Text Box 26"/>
          <p:cNvSpPr txBox="1"/>
          <p:nvPr/>
        </p:nvSpPr>
        <p:spPr>
          <a:xfrm>
            <a:off x="1524000" y="3213100"/>
            <a:ext cx="7920038" cy="1383665"/>
          </a:xfrm>
          <a:prstGeom prst="rect">
            <a:avLst/>
          </a:prstGeom>
          <a:noFill/>
          <a:ln w="9525">
            <a:noFill/>
          </a:ln>
        </p:spPr>
        <p:txBody>
          <a:bodyPr>
            <a:spAutoFit/>
          </a:bodyPr>
          <a:lstStyle/>
          <a:p>
            <a:pPr fontAlgn="base">
              <a:spcBef>
                <a:spcPct val="50000"/>
              </a:spcBef>
            </a:pPr>
            <a:r>
              <a:rPr lang="en-US" altLang="zh-CN" sz="2400">
                <a:solidFill>
                  <a:srgbClr val="000000"/>
                </a:solidFill>
                <a:latin typeface="Arial" pitchFamily="34" charset="0"/>
                <a:ea typeface="宋体" pitchFamily="2" charset="-122"/>
              </a:rPr>
              <a:t>2</a:t>
            </a:r>
            <a:r>
              <a:rPr lang="zh-CN" altLang="en-US" sz="2400">
                <a:solidFill>
                  <a:srgbClr val="000000"/>
                </a:solidFill>
                <a:latin typeface="Arial" pitchFamily="34" charset="0"/>
                <a:ea typeface="宋体" pitchFamily="2" charset="-122"/>
              </a:rPr>
              <a:t>、带电粒子每经电场加速一次，回旋半径就增大一次，</a:t>
            </a:r>
            <a:br>
              <a:rPr lang="zh-CN" altLang="en-US" sz="2400">
                <a:solidFill>
                  <a:srgbClr val="000000"/>
                </a:solidFill>
                <a:latin typeface="Arial" pitchFamily="34" charset="0"/>
                <a:ea typeface="宋体" pitchFamily="2" charset="-122"/>
              </a:rPr>
            </a:br>
            <a:r>
              <a:rPr lang="zh-CN" altLang="en-US" sz="2400">
                <a:solidFill>
                  <a:srgbClr val="000000"/>
                </a:solidFill>
                <a:latin typeface="Arial" pitchFamily="34" charset="0"/>
                <a:ea typeface="宋体" pitchFamily="2" charset="-122"/>
              </a:rPr>
              <a:t>　  每次增加的动能为：∆</a:t>
            </a:r>
            <a:r>
              <a:rPr lang="en-US" altLang="zh-CN" sz="2400">
                <a:solidFill>
                  <a:srgbClr val="000000"/>
                </a:solidFill>
                <a:latin typeface="Arial" pitchFamily="34" charset="0"/>
                <a:ea typeface="宋体" pitchFamily="2" charset="-122"/>
              </a:rPr>
              <a:t>E</a:t>
            </a:r>
            <a:r>
              <a:rPr lang="en-US" altLang="zh-CN" sz="2400" baseline="-25000">
                <a:solidFill>
                  <a:srgbClr val="000000"/>
                </a:solidFill>
                <a:latin typeface="Arial" pitchFamily="34" charset="0"/>
                <a:ea typeface="宋体" pitchFamily="2" charset="-122"/>
              </a:rPr>
              <a:t>K</a:t>
            </a:r>
            <a:r>
              <a:rPr lang="en-US" altLang="zh-CN" sz="2400">
                <a:solidFill>
                  <a:srgbClr val="000000"/>
                </a:solidFill>
                <a:latin typeface="Arial" pitchFamily="34" charset="0"/>
                <a:ea typeface="宋体" pitchFamily="2" charset="-122"/>
              </a:rPr>
              <a:t>=qU</a:t>
            </a:r>
            <a:endParaRPr lang="en-US" altLang="zh-CN" sz="2400" baseline="-25000">
              <a:solidFill>
                <a:srgbClr val="000000"/>
              </a:solidFill>
              <a:latin typeface="Arial" pitchFamily="34" charset="0"/>
              <a:ea typeface="宋体" pitchFamily="2" charset="-122"/>
            </a:endParaRPr>
          </a:p>
          <a:p>
            <a:pPr fontAlgn="base">
              <a:spcBef>
                <a:spcPct val="50000"/>
              </a:spcBef>
            </a:pPr>
            <a:r>
              <a:rPr lang="en-US" altLang="zh-CN" sz="2400">
                <a:solidFill>
                  <a:srgbClr val="000000"/>
                </a:solidFill>
                <a:latin typeface="Arial" pitchFamily="34" charset="0"/>
                <a:ea typeface="宋体" pitchFamily="2" charset="-122"/>
              </a:rPr>
              <a:t>     </a:t>
            </a:r>
          </a:p>
        </p:txBody>
      </p:sp>
      <p:sp>
        <p:nvSpPr>
          <p:cNvPr id="368668" name="Rectangle 28"/>
          <p:cNvSpPr/>
          <p:nvPr/>
        </p:nvSpPr>
        <p:spPr>
          <a:xfrm>
            <a:off x="1847850" y="4221163"/>
            <a:ext cx="3230880" cy="460375"/>
          </a:xfrm>
          <a:prstGeom prst="rect">
            <a:avLst/>
          </a:prstGeom>
          <a:noFill/>
          <a:ln w="9525">
            <a:noFill/>
          </a:ln>
        </p:spPr>
        <p:txBody>
          <a:bodyPr wrap="none">
            <a:spAutoFit/>
          </a:bodyPr>
          <a:lstStyle/>
          <a:p>
            <a:r>
              <a:rPr lang="zh-CN" altLang="en-US" sz="2400">
                <a:solidFill>
                  <a:srgbClr val="000000"/>
                </a:solidFill>
                <a:latin typeface="黑体" panose="02010609060101010101" pitchFamily="49" charset="-122"/>
              </a:rPr>
              <a:t>所有各次半径之比为：</a:t>
            </a:r>
          </a:p>
        </p:txBody>
      </p:sp>
      <p:grpSp>
        <p:nvGrpSpPr>
          <p:cNvPr id="4" name="Group 29"/>
          <p:cNvGrpSpPr/>
          <p:nvPr/>
        </p:nvGrpSpPr>
        <p:grpSpPr>
          <a:xfrm>
            <a:off x="5375275" y="4221163"/>
            <a:ext cx="2303463" cy="504825"/>
            <a:chOff x="3515" y="2750"/>
            <a:chExt cx="1451" cy="318"/>
          </a:xfrm>
        </p:grpSpPr>
        <p:grpSp>
          <p:nvGrpSpPr>
            <p:cNvPr id="16395" name="Group 30"/>
            <p:cNvGrpSpPr/>
            <p:nvPr/>
          </p:nvGrpSpPr>
          <p:grpSpPr>
            <a:xfrm>
              <a:off x="3515" y="2750"/>
              <a:ext cx="1451" cy="318"/>
              <a:chOff x="2336" y="2795"/>
              <a:chExt cx="1451" cy="318"/>
            </a:xfrm>
          </p:grpSpPr>
          <p:graphicFrame>
            <p:nvGraphicFramePr>
              <p:cNvPr id="16387" name="Object 31"/>
              <p:cNvGraphicFramePr>
                <a:graphicFrameLocks noChangeAspect="1"/>
              </p:cNvGraphicFramePr>
              <p:nvPr/>
            </p:nvGraphicFramePr>
            <p:xfrm>
              <a:off x="3061" y="2840"/>
              <a:ext cx="273" cy="273"/>
            </p:xfrm>
            <a:graphic>
              <a:graphicData uri="http://schemas.openxmlformats.org/presentationml/2006/ole">
                <mc:AlternateContent xmlns:mc="http://schemas.openxmlformats.org/markup-compatibility/2006">
                  <mc:Choice xmlns:v="urn:schemas-microsoft-com:vml" Requires="v">
                    <p:oleObj spid="_x0000_s1042" r:id="rId2" progId="Equation.3">
                      <p:embed/>
                    </p:oleObj>
                  </mc:Choice>
                  <mc:Fallback>
                    <p:oleObj r:id="rId2" progId="Equation.3">
                      <p:embed/>
                      <p:pic>
                        <p:nvPicPr>
                          <p:cNvPr id="0" name="OLE substitute image"/>
                          <p:cNvPicPr/>
                          <p:nvPr/>
                        </p:nvPicPr>
                        <p:blipFill>
                          <a:blip r:embed="rId3"/>
                          <a:stretch>
                            <a:fillRect/>
                          </a:stretch>
                        </p:blipFill>
                        <p:spPr>
                          <a:xfrm>
                            <a:off x="3061" y="2840"/>
                            <a:ext cx="273" cy="273"/>
                          </a:xfrm>
                          <a:prstGeom prst="rect">
                            <a:avLst/>
                          </a:prstGeom>
                          <a:noFill/>
                          <a:ln w="38100">
                            <a:noFill/>
                            <a:miter/>
                          </a:ln>
                        </p:spPr>
                      </p:pic>
                    </p:oleObj>
                  </mc:Fallback>
                </mc:AlternateContent>
              </a:graphicData>
            </a:graphic>
          </p:graphicFrame>
          <p:sp>
            <p:nvSpPr>
              <p:cNvPr id="16396" name="Rectangle 32"/>
              <p:cNvSpPr/>
              <p:nvPr/>
            </p:nvSpPr>
            <p:spPr>
              <a:xfrm>
                <a:off x="2336" y="2795"/>
                <a:ext cx="1451" cy="290"/>
              </a:xfrm>
              <a:prstGeom prst="rect">
                <a:avLst/>
              </a:prstGeom>
              <a:noFill/>
              <a:ln w="9525">
                <a:noFill/>
              </a:ln>
            </p:spPr>
            <p:txBody>
              <a:bodyPr>
                <a:spAutoFit/>
              </a:bodyPr>
              <a:lstStyle/>
              <a:p>
                <a:pPr fontAlgn="base">
                  <a:spcBef>
                    <a:spcPct val="50000"/>
                  </a:spcBef>
                </a:pPr>
                <a:r>
                  <a:rPr lang="en-US" altLang="zh-CN" sz="2400">
                    <a:solidFill>
                      <a:srgbClr val="000000"/>
                    </a:solidFill>
                    <a:latin typeface="黑体" panose="02010609060101010101" pitchFamily="49" charset="-122"/>
                  </a:rPr>
                  <a:t>1:   :</a:t>
                </a:r>
              </a:p>
            </p:txBody>
          </p:sp>
        </p:grpSp>
        <p:graphicFrame>
          <p:nvGraphicFramePr>
            <p:cNvPr id="16386" name="Object 33"/>
            <p:cNvGraphicFramePr>
              <a:graphicFrameLocks noChangeAspect="1"/>
            </p:cNvGraphicFramePr>
            <p:nvPr/>
          </p:nvGraphicFramePr>
          <p:xfrm>
            <a:off x="3787" y="2795"/>
            <a:ext cx="272" cy="243"/>
          </p:xfrm>
          <a:graphic>
            <a:graphicData uri="http://schemas.openxmlformats.org/presentationml/2006/ole">
              <mc:AlternateContent xmlns:mc="http://schemas.openxmlformats.org/markup-compatibility/2006">
                <mc:Choice xmlns:v="urn:schemas-microsoft-com:vml" Requires="v">
                  <p:oleObj spid="_x0000_s1043" r:id="rId4" progId="Equation.3">
                    <p:embed/>
                  </p:oleObj>
                </mc:Choice>
                <mc:Fallback>
                  <p:oleObj r:id="rId4" progId="Equation.3">
                    <p:embed/>
                    <p:pic>
                      <p:nvPicPr>
                        <p:cNvPr id="0" name="OLE substitute image"/>
                        <p:cNvPicPr/>
                        <p:nvPr/>
                      </p:nvPicPr>
                      <p:blipFill>
                        <a:blip r:embed="rId5"/>
                        <a:stretch>
                          <a:fillRect/>
                        </a:stretch>
                      </p:blipFill>
                      <p:spPr>
                        <a:xfrm>
                          <a:off x="3787" y="2795"/>
                          <a:ext cx="272" cy="243"/>
                        </a:xfrm>
                        <a:prstGeom prst="rect">
                          <a:avLst/>
                        </a:prstGeom>
                        <a:noFill/>
                        <a:ln w="38100">
                          <a:noFill/>
                          <a:miter/>
                        </a:ln>
                      </p:spPr>
                    </p:pic>
                  </p:oleObj>
                </mc:Fallback>
              </mc:AlternateContent>
            </a:graphicData>
          </a:graphic>
        </p:graphicFrame>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6866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1" presetClass="entr" presetSubtype="0" fill="hold" grpId="2" nodeType="clickEffect">
                                  <p:stCondLst>
                                    <p:cond delay="0"/>
                                  </p:stCondLst>
                                  <p:childTnLst>
                                    <p:set>
                                      <p:cBhvr>
                                        <p:cTn id="16" dur="1" fill="hold">
                                          <p:stCondLst>
                                            <p:cond delay="0"/>
                                          </p:stCondLst>
                                        </p:cTn>
                                        <p:tgtEl>
                                          <p:spTgt spid="368666">
                                            <p:txEl>
                                              <p:pRg st="0" end="0"/>
                                            </p:txEl>
                                          </p:spTgt>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368666">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indefinite"/>
                            </p:stCondLst>
                          </p:cTn>
                        </p:par>
                        <p:par>
                          <p:cTn id="21" fill="hold" nodeType="afterGroup">
                            <p:stCondLst>
                              <p:cond delay="0"/>
                            </p:stCondLst>
                            <p:childTnLst>
                              <p:par>
                                <p:cTn id="22" presetID="2" presetClass="entr" presetSubtype="4" fill="hold" grpId="3" nodeType="clickEffect">
                                  <p:stCondLst>
                                    <p:cond delay="0"/>
                                  </p:stCondLst>
                                  <p:childTnLst>
                                    <p:set>
                                      <p:cBhvr>
                                        <p:cTn id="23" dur="1" fill="hold">
                                          <p:stCondLst>
                                            <p:cond delay="0"/>
                                          </p:stCondLst>
                                        </p:cTn>
                                        <p:tgtEl>
                                          <p:spTgt spid="368668"/>
                                        </p:tgtEl>
                                        <p:attrNameLst>
                                          <p:attrName>style.visibility</p:attrName>
                                        </p:attrNameLst>
                                      </p:cBhvr>
                                      <p:to>
                                        <p:strVal val="visible"/>
                                      </p:to>
                                    </p:set>
                                    <p:anim calcmode="lin" valueType="num">
                                      <p:cBhvr additive="base">
                                        <p:cTn id="24" dur="500" fill="hold"/>
                                        <p:tgtEl>
                                          <p:spTgt spid="368668"/>
                                        </p:tgtEl>
                                        <p:attrNameLst>
                                          <p:attrName>ppt_x</p:attrName>
                                        </p:attrNameLst>
                                      </p:cBhvr>
                                      <p:tavLst>
                                        <p:tav tm="0">
                                          <p:val>
                                            <p:strVal val="#ppt_x"/>
                                          </p:val>
                                        </p:tav>
                                        <p:tav tm="100000">
                                          <p:val>
                                            <p:strVal val="#ppt_x"/>
                                          </p:val>
                                        </p:tav>
                                      </p:tavLst>
                                    </p:anim>
                                    <p:anim calcmode="lin" valueType="num">
                                      <p:cBhvr additive="base">
                                        <p:cTn id="25" dur="500" fill="hold"/>
                                        <p:tgtEl>
                                          <p:spTgt spid="368668"/>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indefinite"/>
                            </p:stCondLst>
                          </p:cTn>
                        </p:par>
                        <p:par>
                          <p:cTn id="35" fill="hold" nodeType="afterGroup">
                            <p:stCondLst>
                              <p:cond delay="0"/>
                            </p:stCondLst>
                            <p:childTnLst>
                              <p:par>
                                <p:cTn id="36" presetID="1" presetClass="entr" presetSubtype="0" fill="hold" grpId="1" nodeType="clickEffect">
                                  <p:stCondLst>
                                    <p:cond delay="0"/>
                                  </p:stCondLst>
                                  <p:childTnLst>
                                    <p:set>
                                      <p:cBhvr>
                                        <p:cTn id="37" dur="1" fill="hold">
                                          <p:stCondLst>
                                            <p:cond delay="0"/>
                                          </p:stCondLst>
                                        </p:cTn>
                                        <p:tgtEl>
                                          <p:spTgt spid="3686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4" grpId="0"/>
      <p:bldP spid="368665" grpId="1"/>
      <p:bldP spid="368666" grpId="2" uiExpand="1" build="allAtOnce"/>
      <p:bldP spid="368668" grpId="3"/>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4.xml><?xml version="1.0" encoding="utf-8"?>
<p:tagLst xmlns:p="http://schemas.openxmlformats.org/presentationml/2006/main">
  <p:tag name="AS_OS" val="Unix 3.10 unknown"/>
  <p:tag name="AS_RELEASE_DATE" val="2017.06.20"/>
  <p:tag name="AS_TITLE" val="Aspose.Slides for Java"/>
  <p:tag name="AS_VERSION" val="17.6"/>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E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153</Paragraphs>
  <Slides>19</Slides>
  <Notes>3</Notes>
  <TotalTime>0</TotalTime>
  <HiddenSlides>0</HiddenSlides>
  <MMClips>0</MMClips>
  <ScaleCrop>0</ScaleCrop>
  <HeadingPairs>
    <vt:vector baseType="variant" size="4">
      <vt:variant>
        <vt:lpstr>Theme</vt:lpstr>
      </vt:variant>
      <vt:variant>
        <vt:i4>1</vt:i4>
      </vt:variant>
      <vt:variant>
        <vt:lpstr>Slide Titles</vt:lpstr>
      </vt:variant>
      <vt:variant>
        <vt:i4>19</vt:i4>
      </vt:variant>
    </vt:vector>
  </HeadingPairs>
  <TitlesOfParts>
    <vt:vector baseType="lpstr" size="20">
      <vt:lpstr>Office 主题​​</vt:lpstr>
      <vt:lpstr>第三节 洛伦兹力的应用（第二课时）</vt:lpstr>
      <vt:lpstr>Slide 2</vt:lpstr>
      <vt:lpstr>Slide 3</vt:lpstr>
      <vt:lpstr>Slide 4</vt:lpstr>
      <vt:lpstr>Slide 5</vt:lpstr>
      <vt:lpstr>Slide 6</vt:lpstr>
      <vt:lpstr>Slide 7</vt:lpstr>
      <vt:lpstr>Slide 8</vt:lpstr>
      <vt:lpstr>Slide 9</vt:lpstr>
      <vt:lpstr>Slide 10</vt:lpstr>
      <vt:lpstr>小结： </vt:lpstr>
      <vt:lpstr>Slide 12</vt:lpstr>
      <vt:lpstr>Slide 13</vt:lpstr>
      <vt:lpstr>Slide 14</vt:lpstr>
      <vt:lpstr>Slide 15</vt:lpstr>
      <vt:lpstr>Slide 16</vt:lpstr>
      <vt:lpstr>Slide 17</vt:lpstr>
      <vt:lpstr>Slide 18</vt:lpstr>
      <vt:lpstr>Slide 19</vt:lpstr>
    </vt:vector>
  </TitlesOfParts>
  <LinksUpToDate>0</LinksUpToDate>
  <SharedDoc>0</SharedDoc>
  <HyperlinksChanged>0</HyperlinksChanged>
  <Application>Aspose.Slides for Java</Application>
  <AppVersion>17.0600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2020-12-17T22:27:00.561</cp:lastPrinted>
  <dcterms:created xsi:type="dcterms:W3CDTF">2020-12-17T22:27:00Z</dcterms:created>
  <dcterms:modified xsi:type="dcterms:W3CDTF">2020-12-17T14:27:01Z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