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29" r:id="rId3"/>
    <p:sldId id="377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378" r:id="rId14"/>
    <p:sldId id="411" r:id="rId15"/>
    <p:sldId id="379" r:id="rId16"/>
    <p:sldId id="342" r:id="rId17"/>
    <p:sldId id="412" r:id="rId18"/>
    <p:sldId id="417" r:id="rId19"/>
    <p:sldId id="418" r:id="rId20"/>
    <p:sldId id="420" r:id="rId21"/>
    <p:sldId id="421" r:id="rId22"/>
    <p:sldId id="380" r:id="rId23"/>
    <p:sldId id="413" r:id="rId24"/>
    <p:sldId id="414" r:id="rId25"/>
    <p:sldId id="415" r:id="rId26"/>
    <p:sldId id="381" r:id="rId27"/>
    <p:sldId id="346" r:id="rId28"/>
    <p:sldId id="416" r:id="rId29"/>
  </p:sldIdLst>
  <p:sldSz cx="12192000" cy="6858000"/>
  <p:notesSz cx="7103745" cy="10234295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0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35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8" Type="http://schemas.openxmlformats.org/officeDocument/2006/relationships/oleObject" Target="../embeddings/oleObject41.bin"/><Relationship Id="rId7" Type="http://schemas.openxmlformats.org/officeDocument/2006/relationships/oleObject" Target="../embeddings/oleObject40.bin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e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37.emf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7.xml"/><Relationship Id="rId11" Type="http://schemas.openxmlformats.org/officeDocument/2006/relationships/oleObject" Target="../embeddings/oleObject43.bin"/><Relationship Id="rId10" Type="http://schemas.openxmlformats.org/officeDocument/2006/relationships/image" Target="../media/image39.emf"/><Relationship Id="rId1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40.emf"/><Relationship Id="rId1" Type="http://schemas.openxmlformats.org/officeDocument/2006/relationships/package" Target="../embeddings/Document2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42.emf"/><Relationship Id="rId1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emf"/><Relationship Id="rId1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emf"/><Relationship Id="rId1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e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47.emf"/><Relationship Id="rId1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e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49.emf"/><Relationship Id="rId1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e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53.emf"/><Relationship Id="rId1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e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56.emf"/><Relationship Id="rId1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e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9.emf"/><Relationship Id="rId1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4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63.emf"/><Relationship Id="rId1" Type="http://schemas.openxmlformats.org/officeDocument/2006/relationships/package" Target="../embeddings/Document4.docx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emf"/><Relationship Id="rId3" Type="http://schemas.openxmlformats.org/officeDocument/2006/relationships/package" Target="../embeddings/Document7.docx"/><Relationship Id="rId2" Type="http://schemas.openxmlformats.org/officeDocument/2006/relationships/image" Target="../media/image65.emf"/><Relationship Id="rId1" Type="http://schemas.openxmlformats.org/officeDocument/2006/relationships/package" Target="../embeddings/Document6.docx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1.emf"/><Relationship Id="rId2" Type="http://schemas.openxmlformats.org/officeDocument/2006/relationships/image" Target="../media/image2.e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9.e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7.e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2.e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8.e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16.emf"/><Relationship Id="rId1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0.e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1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5.e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8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emf"/><Relationship Id="rId3" Type="http://schemas.openxmlformats.org/officeDocument/2006/relationships/oleObject" Target="../embeddings/Document1.doc"/><Relationship Id="rId2" Type="http://schemas.openxmlformats.org/officeDocument/2006/relationships/image" Target="../media/image29.emf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5" Type="http://schemas.openxmlformats.org/officeDocument/2006/relationships/oleObject" Target="../embeddings/oleObject34.bin"/><Relationship Id="rId14" Type="http://schemas.openxmlformats.org/officeDocument/2006/relationships/image" Target="../media/image35.emf"/><Relationship Id="rId13" Type="http://schemas.openxmlformats.org/officeDocument/2006/relationships/oleObject" Target="../embeddings/oleObject33.bin"/><Relationship Id="rId12" Type="http://schemas.openxmlformats.org/officeDocument/2006/relationships/image" Target="../media/image34.emf"/><Relationship Id="rId11" Type="http://schemas.openxmlformats.org/officeDocument/2006/relationships/oleObject" Target="../embeddings/oleObject32.bin"/><Relationship Id="rId10" Type="http://schemas.openxmlformats.org/officeDocument/2006/relationships/image" Target="../media/image33.emf"/><Relationship Id="rId1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emf"/><Relationship Id="rId1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3112" y="218296"/>
            <a:ext cx="29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 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5728" y="1048203"/>
            <a:ext cx="86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第一章 集合与常用逻辑用语</a:t>
            </a:r>
            <a:endParaRPr lang="en-US" altLang="zh-CN" sz="48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5341" y="2965966"/>
            <a:ext cx="6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1.3  </a:t>
            </a:r>
            <a:r>
              <a:rPr lang="zh-CN" altLang="en-US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集合的基本运算</a:t>
            </a:r>
            <a:endParaRPr lang="en-US" altLang="zh-CN" sz="40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9512" y="838679"/>
            <a:ext cx="10498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1</a:t>
            </a:r>
            <a:r>
              <a:rPr lang="zh-CN" altLang="zh-CN" sz="2800" b="1"/>
              <a:t>．判断</a:t>
            </a:r>
            <a:r>
              <a:rPr lang="en-US" altLang="zh-CN" sz="2800" b="1"/>
              <a:t>(</a:t>
            </a:r>
            <a:r>
              <a:rPr lang="zh-CN" altLang="zh-CN" sz="2800" b="1"/>
              <a:t>正确的打</a:t>
            </a:r>
            <a:r>
              <a:rPr lang="en-US" altLang="zh-CN" sz="2800" b="1"/>
              <a:t>“√”</a:t>
            </a:r>
            <a:r>
              <a:rPr lang="zh-CN" altLang="zh-CN" sz="2800" b="1"/>
              <a:t>，错误的打</a:t>
            </a:r>
            <a:r>
              <a:rPr lang="en-US" altLang="zh-CN" sz="2800" b="1"/>
              <a:t>“×”)</a:t>
            </a:r>
            <a:endParaRPr lang="zh-CN" altLang="zh-CN" sz="2800"/>
          </a:p>
          <a:p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</a:t>
            </a:r>
            <a:r>
              <a:rPr lang="zh-CN" altLang="zh-CN" sz="2400" b="1"/>
              <a:t>集合</a:t>
            </a:r>
            <a:r>
              <a:rPr lang="en-US" altLang="zh-CN" sz="2400" b="1" i="1"/>
              <a:t>A</a:t>
            </a:r>
            <a:r>
              <a:rPr lang="zh-CN" altLang="zh-CN" sz="2400" b="1"/>
              <a:t>∪</a:t>
            </a:r>
            <a:r>
              <a:rPr lang="en-US" altLang="zh-CN" sz="2400" b="1" i="1"/>
              <a:t>B</a:t>
            </a:r>
            <a:r>
              <a:rPr lang="zh-CN" altLang="zh-CN" sz="2400" b="1"/>
              <a:t>中的元素个数就是集合</a:t>
            </a:r>
            <a:r>
              <a:rPr lang="en-US" altLang="zh-CN" sz="2400" b="1" i="1"/>
              <a:t>A</a:t>
            </a:r>
            <a:r>
              <a:rPr lang="zh-CN" altLang="zh-CN" sz="2400" b="1"/>
              <a:t>和集合</a:t>
            </a:r>
            <a:r>
              <a:rPr lang="en-US" altLang="zh-CN" sz="2400" b="1" i="1"/>
              <a:t>B</a:t>
            </a:r>
            <a:r>
              <a:rPr lang="zh-CN" altLang="zh-CN" sz="2400" b="1"/>
              <a:t>中所有元素的个数和</a:t>
            </a:r>
            <a:r>
              <a:rPr lang="en-US" altLang="zh-CN" sz="2400" b="1" i="1"/>
              <a:t>.</a:t>
            </a:r>
            <a:r>
              <a:rPr lang="en-US" altLang="zh-CN" sz="2400" b="1"/>
              <a:t> </a:t>
            </a:r>
            <a:r>
              <a:rPr lang="zh-CN" altLang="en-US" sz="2400" b="1"/>
              <a:t>（ </a:t>
            </a:r>
            <a:r>
              <a:rPr lang="en-US" altLang="zh-CN" sz="2400" b="1">
                <a:solidFill>
                  <a:srgbClr val="FF0000"/>
                </a:solidFill>
              </a:rPr>
              <a:t>    </a:t>
            </a:r>
            <a:r>
              <a:rPr lang="zh-CN" altLang="en-US" sz="2400" b="1"/>
              <a:t> ）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</a:t>
            </a:r>
            <a:r>
              <a:rPr lang="zh-CN" altLang="zh-CN" sz="2400" b="1"/>
              <a:t>当集合</a:t>
            </a:r>
            <a:r>
              <a:rPr lang="en-US" altLang="zh-CN" sz="2400" b="1" i="1"/>
              <a:t>A</a:t>
            </a:r>
            <a:r>
              <a:rPr lang="zh-CN" altLang="zh-CN" sz="2400" b="1"/>
              <a:t>与集合</a:t>
            </a:r>
            <a:r>
              <a:rPr lang="en-US" altLang="zh-CN" sz="2400" b="1" i="1"/>
              <a:t>B</a:t>
            </a:r>
            <a:r>
              <a:rPr lang="zh-CN" altLang="zh-CN" sz="2400" b="1"/>
              <a:t>没有公共元素时</a:t>
            </a:r>
            <a:r>
              <a:rPr lang="en-US" altLang="zh-CN" sz="2400" b="1"/>
              <a:t>,</a:t>
            </a:r>
            <a:r>
              <a:rPr lang="zh-CN" altLang="zh-CN" sz="2400" b="1"/>
              <a:t>集合</a:t>
            </a:r>
            <a:r>
              <a:rPr lang="en-US" altLang="zh-CN" sz="2400" b="1" i="1"/>
              <a:t>A</a:t>
            </a:r>
            <a:r>
              <a:rPr lang="zh-CN" altLang="zh-CN" sz="2400" b="1"/>
              <a:t>与集合</a:t>
            </a:r>
            <a:r>
              <a:rPr lang="en-US" altLang="zh-CN" sz="2400" b="1" i="1"/>
              <a:t>B</a:t>
            </a:r>
            <a:r>
              <a:rPr lang="zh-CN" altLang="zh-CN" sz="2400" b="1"/>
              <a:t>就没有交集</a:t>
            </a:r>
            <a:r>
              <a:rPr lang="en-US" altLang="zh-CN" sz="2400" b="1"/>
              <a:t>.         </a:t>
            </a:r>
            <a:r>
              <a:rPr lang="zh-CN" altLang="en-US" sz="2400" b="1"/>
              <a:t>（      ）</a:t>
            </a:r>
            <a:endParaRPr lang="en-US" altLang="zh-CN" sz="2400" b="1"/>
          </a:p>
          <a:p>
            <a:endParaRPr lang="zh-CN" altLang="zh-CN" sz="2400" b="1"/>
          </a:p>
          <a:p>
            <a:pPr eaLnBrk="0" fontAlgn="base" hangingPunct="0"/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</a:t>
            </a:r>
            <a:r>
              <a:rPr lang="zh-CN" altLang="zh-CN" sz="2400" b="1"/>
              <a:t>若</a:t>
            </a:r>
            <a:r>
              <a:rPr lang="en-US" altLang="zh-CN" sz="2400" b="1" i="1"/>
              <a:t>A</a:t>
            </a:r>
            <a:r>
              <a:rPr lang="zh-CN" altLang="zh-CN" sz="2400" b="1"/>
              <a:t>∪</a:t>
            </a:r>
            <a:r>
              <a:rPr lang="en-US" altLang="zh-CN" sz="2400" b="1" i="1"/>
              <a:t>B=</a:t>
            </a:r>
            <a:r>
              <a:rPr lang="en-US" altLang="zh-CN" sz="2400" b="1"/>
              <a:t>⌀,</a:t>
            </a:r>
            <a:r>
              <a:rPr lang="zh-CN" altLang="zh-CN" sz="2400" b="1"/>
              <a:t>则</a:t>
            </a:r>
            <a:r>
              <a:rPr lang="en-US" altLang="zh-CN" sz="2400" b="1" i="1"/>
              <a:t>A=B=</a:t>
            </a:r>
            <a:r>
              <a:rPr lang="en-US" altLang="zh-CN" sz="2400" b="1"/>
              <a:t>⌀.                                                                                    </a:t>
            </a:r>
            <a:r>
              <a:rPr lang="zh-CN" altLang="en-US" sz="2400" b="1"/>
              <a:t> （      ）</a:t>
            </a:r>
            <a:endParaRPr lang="en-US" altLang="zh-CN" sz="2400" b="1"/>
          </a:p>
          <a:p>
            <a:pPr eaLnBrk="0" fontAlgn="base" hangingPunct="0"/>
            <a:endParaRPr lang="zh-CN" altLang="zh-CN" sz="2400" b="1"/>
          </a:p>
          <a:p>
            <a:pPr eaLnBrk="0" fontAlgn="base" hangingPunct="0"/>
            <a:r>
              <a:rPr lang="zh-CN" altLang="en-US" sz="2400" b="1"/>
              <a:t>（</a:t>
            </a:r>
            <a:r>
              <a:rPr lang="en-US" altLang="zh-CN" sz="2400" b="1"/>
              <a:t>4</a:t>
            </a:r>
            <a:r>
              <a:rPr lang="zh-CN" altLang="en-US" sz="2400" b="1"/>
              <a:t>）</a:t>
            </a:r>
            <a:r>
              <a:rPr lang="zh-CN" altLang="zh-CN" sz="2400" b="1"/>
              <a:t>若</a:t>
            </a:r>
            <a:r>
              <a:rPr lang="en-US" altLang="zh-CN" sz="2400" b="1" i="1"/>
              <a:t>A</a:t>
            </a:r>
            <a:r>
              <a:rPr lang="en-US" altLang="zh-CN" sz="2400" b="1"/>
              <a:t>∩</a:t>
            </a:r>
            <a:r>
              <a:rPr lang="en-US" altLang="zh-CN" sz="2400" b="1" i="1"/>
              <a:t>B=</a:t>
            </a:r>
            <a:r>
              <a:rPr lang="en-US" altLang="zh-CN" sz="2400" b="1"/>
              <a:t>⌀,</a:t>
            </a:r>
            <a:r>
              <a:rPr lang="zh-CN" altLang="zh-CN" sz="2400" b="1"/>
              <a:t>则</a:t>
            </a:r>
            <a:r>
              <a:rPr lang="en-US" altLang="zh-CN" sz="2400" b="1" i="1"/>
              <a:t>A=B=</a:t>
            </a:r>
            <a:r>
              <a:rPr lang="en-US" altLang="zh-CN" sz="2400" b="1"/>
              <a:t>⌀.</a:t>
            </a:r>
            <a:r>
              <a:rPr lang="zh-CN" altLang="en-US" sz="2400" b="1"/>
              <a:t>                                                                                      （      ）</a:t>
            </a:r>
            <a:endParaRPr lang="en-US" altLang="zh-CN" sz="2400" b="1"/>
          </a:p>
          <a:p>
            <a:pPr eaLnBrk="0" fontAlgn="base" hangingPunct="0"/>
            <a:endParaRPr lang="zh-CN" altLang="zh-CN" sz="2400" b="1"/>
          </a:p>
          <a:p>
            <a:pPr eaLnBrk="0" fontAlgn="base" hangingPunct="0"/>
            <a:r>
              <a:rPr lang="zh-CN" altLang="en-US" sz="2400" b="1"/>
              <a:t>（</a:t>
            </a:r>
            <a:r>
              <a:rPr lang="en-US" altLang="zh-CN" sz="2400" b="1"/>
              <a:t>5</a:t>
            </a:r>
            <a:r>
              <a:rPr lang="zh-CN" altLang="en-US" sz="2400" b="1"/>
              <a:t>）</a:t>
            </a:r>
            <a:r>
              <a:rPr lang="zh-CN" altLang="zh-CN" sz="2400" b="1"/>
              <a:t>若</a:t>
            </a:r>
            <a:r>
              <a:rPr lang="en-US" altLang="zh-CN" sz="2400" b="1" i="1"/>
              <a:t>A</a:t>
            </a:r>
            <a:r>
              <a:rPr lang="zh-CN" altLang="zh-CN" sz="2400" b="1"/>
              <a:t>∪</a:t>
            </a:r>
            <a:r>
              <a:rPr lang="en-US" altLang="zh-CN" sz="2400" b="1" i="1"/>
              <a:t>B=A</a:t>
            </a:r>
            <a:r>
              <a:rPr lang="zh-CN" altLang="zh-CN" sz="2400" b="1"/>
              <a:t>∪</a:t>
            </a:r>
            <a:r>
              <a:rPr lang="en-US" altLang="zh-CN" sz="2400" b="1" i="1"/>
              <a:t>C</a:t>
            </a:r>
            <a:r>
              <a:rPr lang="en-US" altLang="zh-CN" sz="2400" b="1"/>
              <a:t>,</a:t>
            </a:r>
            <a:r>
              <a:rPr lang="zh-CN" altLang="zh-CN" sz="2400" b="1"/>
              <a:t>则</a:t>
            </a:r>
            <a:r>
              <a:rPr lang="en-US" altLang="zh-CN" sz="2400" b="1" i="1"/>
              <a:t>B=C.                                                                                  </a:t>
            </a:r>
            <a:r>
              <a:rPr lang="zh-CN" altLang="en-US" sz="2400" b="1"/>
              <a:t>（      ）</a:t>
            </a:r>
            <a:endParaRPr lang="en-US" altLang="zh-CN" sz="2400" b="1"/>
          </a:p>
          <a:p>
            <a:pPr eaLnBrk="0" fontAlgn="base" hangingPunct="0"/>
            <a:endParaRPr lang="zh-CN" altLang="zh-CN" sz="2400" b="1"/>
          </a:p>
          <a:p>
            <a:pPr eaLnBrk="0" fontAlgn="base" hangingPunct="0"/>
            <a:r>
              <a:rPr lang="zh-CN" altLang="en-US" sz="2400" b="1"/>
              <a:t>（</a:t>
            </a:r>
            <a:r>
              <a:rPr lang="en-US" altLang="zh-CN" sz="2400" b="1"/>
              <a:t>6</a:t>
            </a:r>
            <a:r>
              <a:rPr lang="zh-CN" altLang="en-US" sz="2400" b="1"/>
              <a:t>） </a:t>
            </a:r>
            <a:r>
              <a:rPr lang="en-US" altLang="zh-CN" sz="2400" b="1"/>
              <a:t>∁</a:t>
            </a:r>
            <a:r>
              <a:rPr lang="en-US" altLang="zh-CN" sz="2400" b="1" i="1" baseline="-25000"/>
              <a:t>A</a:t>
            </a:r>
            <a:r>
              <a:rPr lang="en-US" altLang="zh-CN" sz="2400" b="1"/>
              <a:t>⌀</a:t>
            </a:r>
            <a:r>
              <a:rPr lang="en-US" altLang="zh-CN" sz="2400" b="1" i="1"/>
              <a:t>=A.                                                                                                            </a:t>
            </a:r>
            <a:r>
              <a:rPr lang="zh-CN" altLang="en-US" sz="2400" b="1"/>
              <a:t>（ </a:t>
            </a:r>
            <a:r>
              <a:rPr lang="zh-CN" altLang="en-US" sz="2400" b="1">
                <a:solidFill>
                  <a:srgbClr val="FF0000"/>
                </a:solidFill>
              </a:rPr>
              <a:t>  </a:t>
            </a:r>
            <a:r>
              <a:rPr lang="zh-CN" altLang="en-US" sz="2400" b="1"/>
              <a:t>   ）</a:t>
            </a:r>
            <a:endParaRPr lang="zh-CN" altLang="zh-CN" sz="2400" b="1"/>
          </a:p>
          <a:p>
            <a:pPr eaLnBrk="0" fontAlgn="base" hangingPunct="0"/>
            <a:endParaRPr lang="zh-CN" altLang="zh-CN" sz="2400" b="1"/>
          </a:p>
          <a:p>
            <a:pPr eaLnBrk="0" fontAlgn="base" hangingPunct="0"/>
            <a:r>
              <a:rPr lang="zh-CN" altLang="en-US" sz="2400" b="1"/>
              <a:t>（</a:t>
            </a:r>
            <a:r>
              <a:rPr lang="en-US" altLang="zh-CN" sz="2400" b="1"/>
              <a:t>7</a:t>
            </a:r>
            <a:r>
              <a:rPr lang="zh-CN" altLang="en-US" sz="2400" b="1"/>
              <a:t>） </a:t>
            </a:r>
            <a:r>
              <a:rPr lang="en-US" altLang="zh-CN" sz="2400" b="1"/>
              <a:t>∁</a:t>
            </a:r>
            <a:r>
              <a:rPr lang="en-US" altLang="zh-CN" sz="2400" b="1" i="1" baseline="-25000"/>
              <a:t>U</a:t>
            </a:r>
            <a:r>
              <a:rPr lang="en-US" altLang="zh-CN" sz="2400" b="1"/>
              <a:t>(</a:t>
            </a:r>
            <a:r>
              <a:rPr lang="en-US" altLang="zh-CN" sz="2400" b="1" i="1"/>
              <a:t>A</a:t>
            </a:r>
            <a:r>
              <a:rPr lang="zh-CN" altLang="zh-CN" sz="2400" b="1"/>
              <a:t>∪</a:t>
            </a:r>
            <a:r>
              <a:rPr lang="en-US" altLang="zh-CN" sz="2400" b="1" i="1"/>
              <a:t>B</a:t>
            </a:r>
            <a:r>
              <a:rPr lang="en-US" altLang="zh-CN" sz="2400" b="1"/>
              <a:t>)</a:t>
            </a:r>
            <a:r>
              <a:rPr lang="en-US" altLang="zh-CN" sz="2400" b="1" i="1"/>
              <a:t>=</a:t>
            </a:r>
            <a:r>
              <a:rPr lang="en-US" altLang="zh-CN" sz="2400" b="1"/>
              <a:t>(∁</a:t>
            </a:r>
            <a:r>
              <a:rPr lang="en-US" altLang="zh-CN" sz="2400" b="1" i="1" baseline="-25000"/>
              <a:t>U</a:t>
            </a:r>
            <a:r>
              <a:rPr lang="en-US" altLang="zh-CN" sz="2400" b="1" i="1"/>
              <a:t>A</a:t>
            </a:r>
            <a:r>
              <a:rPr lang="en-US" altLang="zh-CN" sz="2400" b="1"/>
              <a:t>)</a:t>
            </a:r>
            <a:r>
              <a:rPr lang="zh-CN" altLang="zh-CN" sz="2400" b="1"/>
              <a:t>∪</a:t>
            </a:r>
            <a:r>
              <a:rPr lang="en-US" altLang="zh-CN" sz="2400" b="1"/>
              <a:t>(∁</a:t>
            </a:r>
            <a:r>
              <a:rPr lang="en-US" altLang="zh-CN" sz="2400" b="1" i="1" baseline="-25000"/>
              <a:t>U</a:t>
            </a:r>
            <a:r>
              <a:rPr lang="en-US" altLang="zh-CN" sz="2400" b="1" i="1"/>
              <a:t>B</a:t>
            </a:r>
            <a:r>
              <a:rPr lang="en-US" altLang="zh-CN" sz="2400" b="1"/>
              <a:t>).                                                                             </a:t>
            </a:r>
            <a:r>
              <a:rPr lang="zh-CN" altLang="en-US" sz="2400" b="1"/>
              <a:t>（      ） </a:t>
            </a:r>
            <a:r>
              <a:rPr lang="en-US" altLang="zh-CN" sz="2400" b="1"/>
              <a:t> </a:t>
            </a:r>
            <a:endParaRPr lang="zh-CN" altLang="zh-CN" sz="240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034551" y="88152"/>
          <a:ext cx="52085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1" imgW="5318760" imgH="680720" progId="Word.Document.8">
                  <p:embed/>
                </p:oleObj>
              </mc:Choice>
              <mc:Fallback>
                <p:oleObj name="Document" r:id="rId1" imgW="5318760" imgH="6807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4551" y="88152"/>
                        <a:ext cx="52085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0447908" y="1309429"/>
          <a:ext cx="869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文档" r:id="rId3" imgW="874395" imgH="400685" progId="Word.Document.8">
                  <p:embed/>
                </p:oleObj>
              </mc:Choice>
              <mc:Fallback>
                <p:oleObj name="文档" r:id="rId3" imgW="87439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447908" y="1309429"/>
                        <a:ext cx="869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506691" y="20324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447908" y="2029804"/>
          <a:ext cx="869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文档" r:id="rId5" imgW="874395" imgH="400685" progId="Word.Document.8">
                  <p:embed/>
                </p:oleObj>
              </mc:Choice>
              <mc:Fallback>
                <p:oleObj name="文档" r:id="rId5" imgW="87439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447908" y="2029804"/>
                        <a:ext cx="869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0337079" y="3500947"/>
          <a:ext cx="869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文档" r:id="rId6" imgW="874395" imgH="400685" progId="Word.Document.8">
                  <p:embed/>
                </p:oleObj>
              </mc:Choice>
              <mc:Fallback>
                <p:oleObj name="文档" r:id="rId6" imgW="87439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337079" y="3500947"/>
                        <a:ext cx="869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337079" y="4221322"/>
          <a:ext cx="869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文档" r:id="rId7" imgW="874395" imgH="400685" progId="Word.Document.8">
                  <p:embed/>
                </p:oleObj>
              </mc:Choice>
              <mc:Fallback>
                <p:oleObj name="文档" r:id="rId7" imgW="87439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337079" y="4221322"/>
                        <a:ext cx="869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0337079" y="5692465"/>
          <a:ext cx="869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文档" r:id="rId8" imgW="874395" imgH="400685" progId="Word.Document.8">
                  <p:embed/>
                </p:oleObj>
              </mc:Choice>
              <mc:Fallback>
                <p:oleObj name="文档" r:id="rId8" imgW="87439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337079" y="5692465"/>
                        <a:ext cx="869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741334" y="2750179"/>
          <a:ext cx="16414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文档" r:id="rId9" imgW="1645285" imgH="596265" progId="Word.Document.8">
                  <p:embed/>
                </p:oleObj>
              </mc:Choice>
              <mc:Fallback>
                <p:oleObj name="文档" r:id="rId9" imgW="164528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41334" y="2750179"/>
                        <a:ext cx="16414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9708858" y="4972090"/>
          <a:ext cx="16414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文档" r:id="rId11" imgW="1645285" imgH="596265" progId="Word.Document.8">
                  <p:embed/>
                </p:oleObj>
              </mc:Choice>
              <mc:Fallback>
                <p:oleObj name="文档" r:id="rId11" imgW="164528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08858" y="4972090"/>
                        <a:ext cx="16414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6927" y="767751"/>
            <a:ext cx="10144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</a:t>
            </a:r>
            <a:r>
              <a:rPr lang="zh-CN" altLang="en-US" sz="2400" b="1"/>
              <a:t>．设集合</a:t>
            </a:r>
            <a:r>
              <a:rPr lang="en-US" altLang="zh-CN" sz="2400" b="1"/>
              <a:t>M</a:t>
            </a:r>
            <a:r>
              <a:rPr lang="zh-CN" altLang="en-US" sz="2400" b="1"/>
              <a:t>＝</a:t>
            </a:r>
            <a:r>
              <a:rPr lang="en-US" altLang="zh-CN" sz="2400" b="1"/>
              <a:t>{</a:t>
            </a:r>
            <a:r>
              <a:rPr lang="zh-CN" altLang="en-US" sz="2400" b="1"/>
              <a:t>－</a:t>
            </a:r>
            <a:r>
              <a:rPr lang="en-US" altLang="zh-CN" sz="2400" b="1"/>
              <a:t>1,0,1}</a:t>
            </a:r>
            <a:r>
              <a:rPr lang="zh-CN" altLang="en-US" sz="2400" b="1"/>
              <a:t>，</a:t>
            </a:r>
            <a:r>
              <a:rPr lang="en-US" altLang="zh-CN" sz="2400" b="1"/>
              <a:t>N</a:t>
            </a:r>
            <a:r>
              <a:rPr lang="zh-CN" altLang="en-US" sz="2400" b="1"/>
              <a:t>＝</a:t>
            </a:r>
            <a:r>
              <a:rPr lang="en-US" altLang="zh-CN" sz="2400" b="1"/>
              <a:t>{0,1,2}</a:t>
            </a:r>
            <a:r>
              <a:rPr lang="zh-CN" altLang="en-US" sz="2400" b="1"/>
              <a:t>，则</a:t>
            </a:r>
            <a:r>
              <a:rPr lang="en-US" altLang="zh-CN" sz="2400" b="1"/>
              <a:t>M∪N</a:t>
            </a:r>
            <a:r>
              <a:rPr lang="zh-CN" altLang="en-US" sz="2400" b="1"/>
              <a:t>等于      </a:t>
            </a:r>
            <a:r>
              <a:rPr lang="en-US" altLang="zh-CN" sz="2400" b="1"/>
              <a:t>(</a:t>
            </a:r>
            <a:r>
              <a:rPr lang="zh-CN" altLang="en-US" sz="2400" b="1"/>
              <a:t>　　</a:t>
            </a:r>
            <a:r>
              <a:rPr lang="en-US" altLang="zh-CN" sz="2400" b="1"/>
              <a:t>)</a:t>
            </a:r>
            <a:endParaRPr lang="en-US" altLang="zh-CN" sz="2400" b="1"/>
          </a:p>
          <a:p>
            <a:r>
              <a:rPr lang="en-US" altLang="zh-CN" sz="2400" b="1"/>
              <a:t>A</a:t>
            </a:r>
            <a:r>
              <a:rPr lang="zh-CN" altLang="en-US" sz="2400" b="1"/>
              <a:t>．</a:t>
            </a:r>
            <a:r>
              <a:rPr lang="en-US" altLang="zh-CN" sz="2400" b="1"/>
              <a:t>{0,1}</a:t>
            </a:r>
            <a:r>
              <a:rPr lang="zh-CN" altLang="en-US" sz="2400" b="1"/>
              <a:t>　　　　　　　　	　</a:t>
            </a:r>
            <a:r>
              <a:rPr lang="en-US" altLang="zh-CN" sz="2400" b="1"/>
              <a:t>B</a:t>
            </a:r>
            <a:r>
              <a:rPr lang="zh-CN" altLang="en-US" sz="2400" b="1"/>
              <a:t>．</a:t>
            </a:r>
            <a:r>
              <a:rPr lang="en-US" altLang="zh-CN" sz="2400" b="1"/>
              <a:t>{</a:t>
            </a:r>
            <a:r>
              <a:rPr lang="zh-CN" altLang="en-US" sz="2400" b="1"/>
              <a:t>－</a:t>
            </a:r>
            <a:r>
              <a:rPr lang="en-US" altLang="zh-CN" sz="2400" b="1"/>
              <a:t>1,0,1}</a:t>
            </a:r>
            <a:endParaRPr lang="en-US" altLang="zh-CN" sz="2400" b="1"/>
          </a:p>
          <a:p>
            <a:r>
              <a:rPr lang="en-US" altLang="zh-CN" sz="2400" b="1"/>
              <a:t>C</a:t>
            </a:r>
            <a:r>
              <a:rPr lang="zh-CN" altLang="en-US" sz="2400" b="1"/>
              <a:t>．</a:t>
            </a:r>
            <a:r>
              <a:rPr lang="en-US" altLang="zh-CN" sz="2400" b="1"/>
              <a:t>{0,1,2}	                              D</a:t>
            </a:r>
            <a:r>
              <a:rPr lang="zh-CN" altLang="en-US" sz="2400" b="1"/>
              <a:t>．</a:t>
            </a:r>
            <a:r>
              <a:rPr lang="en-US" altLang="zh-CN" sz="2400" b="1"/>
              <a:t>{</a:t>
            </a:r>
            <a:r>
              <a:rPr lang="zh-CN" altLang="en-US" sz="2400" b="1"/>
              <a:t>－</a:t>
            </a:r>
            <a:r>
              <a:rPr lang="en-US" altLang="zh-CN" sz="2400" b="1"/>
              <a:t>1,0,1,2}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zh-CN" altLang="en-US" sz="2400" b="1">
                <a:solidFill>
                  <a:srgbClr val="FF0000"/>
                </a:solidFill>
              </a:rPr>
              <a:t>答案：</a:t>
            </a:r>
            <a:r>
              <a:rPr lang="en-US" altLang="zh-CN" sz="2400" b="1">
                <a:solidFill>
                  <a:srgbClr val="FF0000"/>
                </a:solidFill>
              </a:rPr>
              <a:t>D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6927" y="2828836"/>
            <a:ext cx="8669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/>
              <a:t>3</a:t>
            </a:r>
            <a:r>
              <a:rPr lang="zh-CN" altLang="en-US" sz="2400" b="1"/>
              <a:t>．若集合</a:t>
            </a:r>
            <a:r>
              <a:rPr lang="en-US" altLang="zh-CN" sz="2400" b="1"/>
              <a:t>A</a:t>
            </a:r>
            <a:r>
              <a:rPr lang="zh-CN" altLang="en-US" sz="2400" b="1"/>
              <a:t>＝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5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2}</a:t>
            </a:r>
            <a:r>
              <a:rPr lang="zh-CN" altLang="en-US" sz="2400" b="1"/>
              <a:t>，</a:t>
            </a:r>
            <a:r>
              <a:rPr lang="en-US" altLang="zh-CN" sz="2400" b="1"/>
              <a:t>B</a:t>
            </a:r>
            <a:r>
              <a:rPr lang="zh-CN" altLang="en-US" sz="2400" b="1"/>
              <a:t>＝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3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3}</a:t>
            </a:r>
            <a:r>
              <a:rPr lang="zh-CN" altLang="en-US" sz="2400" b="1"/>
              <a:t>，则</a:t>
            </a:r>
            <a:r>
              <a:rPr lang="en-US" altLang="zh-CN" sz="2400" b="1"/>
              <a:t>A∩B=(</a:t>
            </a:r>
            <a:r>
              <a:rPr lang="zh-CN" altLang="en-US" sz="2400" b="1"/>
              <a:t>　　</a:t>
            </a:r>
            <a:r>
              <a:rPr lang="en-US" altLang="zh-CN" sz="2400" b="1"/>
              <a:t>)</a:t>
            </a:r>
            <a:endParaRPr lang="en-US" altLang="zh-CN" sz="2400" b="1"/>
          </a:p>
          <a:p>
            <a:r>
              <a:rPr lang="en-US" altLang="zh-CN" sz="2400" b="1"/>
              <a:t>A</a:t>
            </a:r>
            <a:r>
              <a:rPr lang="zh-CN" altLang="en-US" sz="2400" b="1"/>
              <a:t>．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3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2}	            B</a:t>
            </a:r>
            <a:r>
              <a:rPr lang="zh-CN" altLang="en-US" sz="2400" b="1"/>
              <a:t>．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5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2}</a:t>
            </a:r>
            <a:endParaRPr lang="en-US" altLang="zh-CN" sz="2400" b="1"/>
          </a:p>
          <a:p>
            <a:r>
              <a:rPr lang="en-US" altLang="zh-CN" sz="2400" b="1"/>
              <a:t>C</a:t>
            </a:r>
            <a:r>
              <a:rPr lang="zh-CN" altLang="en-US" sz="2400" b="1"/>
              <a:t>．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3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3}	            D</a:t>
            </a:r>
            <a:r>
              <a:rPr lang="zh-CN" altLang="en-US" sz="2400" b="1"/>
              <a:t>．</a:t>
            </a:r>
            <a:r>
              <a:rPr lang="en-US" altLang="zh-CN" sz="2400" b="1"/>
              <a:t>{x|</a:t>
            </a:r>
            <a:r>
              <a:rPr lang="zh-CN" altLang="en-US" sz="2400" b="1"/>
              <a:t>－</a:t>
            </a:r>
            <a:r>
              <a:rPr lang="en-US" altLang="zh-CN" sz="2400" b="1"/>
              <a:t>5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3}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zh-CN" altLang="en-US" sz="2400" b="1">
                <a:solidFill>
                  <a:srgbClr val="FF0000"/>
                </a:solidFill>
              </a:rPr>
              <a:t>答案：</a:t>
            </a:r>
            <a:r>
              <a:rPr lang="en-US" altLang="zh-CN" sz="2400" b="1">
                <a:solidFill>
                  <a:srgbClr val="FF0000"/>
                </a:solidFill>
              </a:rPr>
              <a:t>A</a:t>
            </a:r>
            <a:endParaRPr lang="en-US" altLang="zh-CN" sz="2400" b="1">
              <a:solidFill>
                <a:srgbClr val="FF0000"/>
              </a:solidFill>
            </a:endParaRPr>
          </a:p>
          <a:p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/>
              <a:t>4</a:t>
            </a:r>
            <a:r>
              <a:rPr lang="zh-CN" altLang="en-US" sz="2400" b="1"/>
              <a:t>．全集</a:t>
            </a:r>
            <a:r>
              <a:rPr lang="en-US" altLang="zh-CN" sz="2400" b="1"/>
              <a:t>U</a:t>
            </a:r>
            <a:r>
              <a:rPr lang="zh-CN" altLang="en-US" sz="2400" b="1"/>
              <a:t>＝</a:t>
            </a:r>
            <a:r>
              <a:rPr lang="en-US" altLang="zh-CN" sz="2400" b="1"/>
              <a:t>{x|0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10}</a:t>
            </a:r>
            <a:r>
              <a:rPr lang="zh-CN" altLang="en-US" sz="2400" b="1"/>
              <a:t>，</a:t>
            </a:r>
            <a:r>
              <a:rPr lang="en-US" altLang="zh-CN" sz="2400" b="1"/>
              <a:t>A</a:t>
            </a:r>
            <a:r>
              <a:rPr lang="zh-CN" altLang="en-US" sz="2400" b="1"/>
              <a:t>＝</a:t>
            </a:r>
            <a:r>
              <a:rPr lang="en-US" altLang="zh-CN" sz="2400" b="1"/>
              <a:t>{x|0</a:t>
            </a:r>
            <a:r>
              <a:rPr lang="zh-CN" altLang="en-US" sz="2400" b="1"/>
              <a:t>＜</a:t>
            </a:r>
            <a:r>
              <a:rPr lang="en-US" altLang="zh-CN" sz="2400" b="1"/>
              <a:t>x</a:t>
            </a:r>
            <a:r>
              <a:rPr lang="zh-CN" altLang="en-US" sz="2400" b="1"/>
              <a:t>＜</a:t>
            </a:r>
            <a:r>
              <a:rPr lang="en-US" altLang="zh-CN" sz="2400" b="1"/>
              <a:t>5}</a:t>
            </a:r>
            <a:r>
              <a:rPr lang="zh-CN" altLang="en-US" sz="2400" b="1"/>
              <a:t>，则∁</a:t>
            </a:r>
            <a:r>
              <a:rPr lang="en-US" altLang="zh-CN" sz="1400" b="1"/>
              <a:t>U</a:t>
            </a:r>
            <a:r>
              <a:rPr lang="en-US" altLang="zh-CN" sz="2400" b="1"/>
              <a:t>A</a:t>
            </a:r>
            <a:r>
              <a:rPr lang="zh-CN" altLang="en-US" sz="2400" b="1"/>
              <a:t>＝</a:t>
            </a:r>
            <a:r>
              <a:rPr lang="en-US" altLang="zh-CN" sz="2400" b="1"/>
              <a:t>________.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zh-CN" altLang="zh-CN" sz="2400" b="1">
                <a:solidFill>
                  <a:srgbClr val="FF0000"/>
                </a:solidFill>
              </a:rPr>
              <a:t>答案：</a:t>
            </a:r>
            <a:r>
              <a:rPr lang="en-US" altLang="zh-CN" sz="2400" b="1">
                <a:solidFill>
                  <a:srgbClr val="FF0000"/>
                </a:solidFill>
              </a:rPr>
              <a:t>{</a:t>
            </a:r>
            <a:r>
              <a:rPr lang="en-US" altLang="zh-CN" sz="2400" b="1" i="1">
                <a:solidFill>
                  <a:srgbClr val="FF0000"/>
                </a:solidFill>
              </a:rPr>
              <a:t>x</a:t>
            </a:r>
            <a:r>
              <a:rPr lang="en-US" altLang="zh-CN" sz="2400" b="1">
                <a:solidFill>
                  <a:srgbClr val="FF0000"/>
                </a:solidFill>
              </a:rPr>
              <a:t>|5≤</a:t>
            </a:r>
            <a:r>
              <a:rPr lang="en-US" altLang="zh-CN" sz="2400" b="1" i="1">
                <a:solidFill>
                  <a:srgbClr val="FF0000"/>
                </a:solidFill>
              </a:rPr>
              <a:t>x</a:t>
            </a:r>
            <a:r>
              <a:rPr lang="zh-CN" altLang="zh-CN" sz="2400" b="1">
                <a:solidFill>
                  <a:srgbClr val="FF0000"/>
                </a:solidFill>
              </a:rPr>
              <a:t>＜</a:t>
            </a:r>
            <a:r>
              <a:rPr lang="en-US" altLang="zh-CN" sz="2400" b="1">
                <a:solidFill>
                  <a:srgbClr val="FF0000"/>
                </a:solidFill>
              </a:rPr>
              <a:t>10}</a:t>
            </a:r>
            <a:endParaRPr lang="zh-CN" altLang="zh-CN" sz="2400" b="1">
              <a:solidFill>
                <a:srgbClr val="FF0000"/>
              </a:solidFill>
            </a:endParaRP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873" y="634174"/>
            <a:ext cx="9448800" cy="755073"/>
          </a:xfrm>
        </p:spPr>
        <p:txBody>
          <a:bodyPr>
            <a:normAutofit fontScale="90000"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题型分析         举一反三</a:t>
            </a:r>
            <a:endParaRPr lang="zh-CN" altLang="zh-CN" sz="48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1805" y="1336964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题型一  </a:t>
            </a:r>
            <a:r>
              <a:rPr lang="zh-CN" altLang="zh-CN" sz="3600" b="1">
                <a:solidFill>
                  <a:srgbClr val="002060"/>
                </a:solidFill>
              </a:rPr>
              <a:t>集合的交集运算</a:t>
            </a:r>
            <a:r>
              <a:rPr lang="zh-CN" altLang="en-US" sz="3600" b="1">
                <a:solidFill>
                  <a:srgbClr val="002060"/>
                </a:solidFill>
              </a:rPr>
              <a:t>、</a:t>
            </a:r>
            <a:r>
              <a:rPr lang="zh-CN" altLang="zh-CN" sz="3600" b="1">
                <a:solidFill>
                  <a:srgbClr val="002060"/>
                </a:solidFill>
              </a:rPr>
              <a:t>并集运算</a:t>
            </a:r>
            <a:r>
              <a:rPr lang="zh-CN" altLang="en-US" sz="3600" b="1">
                <a:solidFill>
                  <a:srgbClr val="002060"/>
                </a:solidFill>
              </a:rPr>
              <a:t>及补集运算</a:t>
            </a:r>
            <a:endParaRPr lang="zh-CN" altLang="zh-C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6158" y="2092163"/>
            <a:ext cx="10006642" cy="788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kern="10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单一运算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求下列两个集合的并集和交集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A={1,2,3,4,5},B={-1,0,1,2,3};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A={x|x+1&gt;0},B={x|-2&lt;x&lt;2}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{1,2,3,4,5,6}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{1,2,4}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，则∁</a:t>
            </a:r>
            <a:r>
              <a:rPr lang="en-US" altLang="zh-CN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{1,3,5}      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{3,5,6}	     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{2,4,6}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1357745" y="507299"/>
            <a:ext cx="8128000" cy="62601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b="1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b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1,0,1,2,3,4,5},</a:t>
            </a:r>
            <a:endParaRPr lang="zh-CN" altLang="zh-CN" sz="22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i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 b="1" i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b="1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x|x&gt;-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1},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用数轴表示集合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zh-CN" altLang="zh-CN" sz="22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则数轴上方所有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下面的实数组成了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b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b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b="1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x|x&gt;-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2},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数轴上方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双线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即公共部分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下面的实数组成了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x|-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2}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{1,2,3,4,5,6}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{1,2,4}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，由补集的定义，可知∁</a:t>
            </a:r>
            <a:r>
              <a:rPr lang="en-US" altLang="zh-CN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{3,5,6}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．故选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63782" y="1047494"/>
          <a:ext cx="8128000" cy="11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文档" r:id="rId1" imgW="3840480" imgH="559435" progId="Word.Document.12">
                  <p:embed/>
                </p:oleObj>
              </mc:Choice>
              <mc:Fallback>
                <p:oleObj name="文档" r:id="rId1" imgW="3840480" imgH="5594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63782" y="1047494"/>
                        <a:ext cx="8128000" cy="1183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5855" y="3117344"/>
          <a:ext cx="8128000" cy="72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文档" r:id="rId3" imgW="3840480" imgH="344170" progId="Word.Document.12">
                  <p:embed/>
                </p:oleObj>
              </mc:Choice>
              <mc:Fallback>
                <p:oleObj name="文档" r:id="rId3" imgW="3840480" imgH="3441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5855" y="3117344"/>
                        <a:ext cx="8128000" cy="726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1" y="1306903"/>
            <a:ext cx="11484635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zh-CN" altLang="zh-CN" sz="280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求两个集合的并集、交集</a:t>
            </a:r>
            <a:r>
              <a:rPr lang="zh-CN" altLang="en-US" sz="280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及补集的常用方法</a:t>
            </a:r>
            <a:r>
              <a:rPr lang="zh-CN" altLang="en-US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kern="10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定义法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对于用列举法给出的集合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则依据并集、交集的含义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可直接观察或借助于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图写出结果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>
              <a:solidFill>
                <a:srgbClr val="002060"/>
              </a:solidFill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数形结合法：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对于用描述法给出的集合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首先明确集合中的元素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其次将两个集合化为最简形式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对于连续的数集常借助于数轴写出结果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此时要注意数轴上方所有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线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下面的实数组成了并集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数轴上方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双线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即公共部分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下面的实数组成了交集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此时要注意当端点不在集合中时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应用空心点表示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63563" y="488950"/>
          <a:ext cx="13503275" cy="829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1" imgW="8021320" imgH="4917440" progId="Word.Document.8">
                  <p:embed/>
                </p:oleObj>
              </mc:Choice>
              <mc:Fallback>
                <p:oleObj name="Document" r:id="rId1" imgW="8021320" imgH="4917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488950"/>
                        <a:ext cx="13503275" cy="829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3" name="applause.wav"/>
          </p:stSnd>
        </p:sndAc>
      </p:transition>
    </mc:Choice>
    <mc:Fallback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854" y="812800"/>
            <a:ext cx="9430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解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20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由题意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知</a:t>
            </a:r>
            <a:r>
              <a:rPr lang="en-US" altLang="zh-CN" sz="2000" b="1" i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A=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{1,2,3},</a:t>
            </a:r>
            <a:r>
              <a:rPr lang="en-US" altLang="zh-CN" sz="2000" b="1" i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B=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{0,1,2},</a:t>
            </a:r>
            <a:r>
              <a:rPr lang="zh-CN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结合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Venn</a:t>
            </a:r>
            <a:r>
              <a:rPr lang="zh-CN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可得</a:t>
            </a:r>
            <a:r>
              <a:rPr lang="en-US" altLang="zh-CN" sz="2000" b="1" i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∩</a:t>
            </a:r>
            <a:r>
              <a:rPr lang="en-US" altLang="zh-CN" sz="2000" b="1" i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B=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{1,2}</a:t>
            </a:r>
            <a:r>
              <a:rPr lang="en-US" altLang="zh-CN" sz="2000" b="1" i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</a:t>
            </a:r>
            <a:endParaRPr lang="en-US" altLang="zh-CN" sz="2000" b="1" i="1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indent="266700"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zh-CN" altLang="zh-CN" sz="2000" b="1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indent="266700"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0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答案</a:t>
            </a:r>
            <a:r>
              <a:rPr lang="en-US" altLang="zh-CN" sz="2000" b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en-US" altLang="zh-CN" sz="2000" b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D</a:t>
            </a:r>
            <a:endParaRPr lang="zh-CN" altLang="zh-CN" sz="2000" b="1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5694" y="1951697"/>
            <a:ext cx="806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2.</a:t>
            </a:r>
            <a:r>
              <a:rPr lang="zh-CN" altLang="en-US" sz="2000" b="1"/>
              <a:t>画出数轴如图所示，</a:t>
            </a:r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r>
              <a:rPr lang="zh-CN" altLang="en-US" sz="2000" b="1"/>
              <a:t>故</a:t>
            </a:r>
            <a:r>
              <a:rPr lang="en-US" altLang="zh-CN" sz="2000" b="1"/>
              <a:t>A∪B</a:t>
            </a:r>
            <a:r>
              <a:rPr lang="zh-CN" altLang="en-US" sz="2000" b="1"/>
              <a:t>＝</a:t>
            </a:r>
            <a:r>
              <a:rPr lang="en-US" altLang="zh-CN" sz="2000" b="1"/>
              <a:t>{x|x</a:t>
            </a:r>
            <a:r>
              <a:rPr lang="zh-CN" altLang="en-US" sz="2000" b="1"/>
              <a:t>＞－</a:t>
            </a:r>
            <a:r>
              <a:rPr lang="en-US" altLang="zh-CN" sz="2000" b="1"/>
              <a:t>2}</a:t>
            </a:r>
            <a:r>
              <a:rPr lang="zh-CN" altLang="en-US" sz="2000" b="1"/>
              <a:t>．</a:t>
            </a:r>
            <a:endParaRPr lang="zh-CN" altLang="en-US" sz="2000" b="1"/>
          </a:p>
          <a:p>
            <a:r>
              <a:rPr lang="zh-CN" altLang="en-US" sz="2000" b="1"/>
              <a:t> 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答案：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en-US" altLang="zh-CN" sz="2000" b="1"/>
              <a:t>A</a:t>
            </a:r>
            <a:endParaRPr lang="en-US" altLang="zh-CN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271" y="2191590"/>
            <a:ext cx="3276190" cy="8095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8749" y="4239490"/>
            <a:ext cx="58281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3.</a:t>
            </a:r>
            <a:r>
              <a:rPr lang="zh-CN" altLang="en-US" sz="2000" b="1"/>
              <a:t>用数轴表示集合</a:t>
            </a:r>
            <a:r>
              <a:rPr lang="en-US" altLang="zh-CN" sz="2000" b="1"/>
              <a:t>A</a:t>
            </a:r>
            <a:r>
              <a:rPr lang="zh-CN" altLang="en-US" sz="2000" b="1"/>
              <a:t>为图中阴影部分，</a:t>
            </a:r>
            <a:endParaRPr lang="en-US" altLang="zh-CN" sz="2000" b="1"/>
          </a:p>
          <a:p>
            <a:endParaRPr lang="en-US" altLang="zh-CN" sz="2000" b="1"/>
          </a:p>
          <a:p>
            <a:endParaRPr lang="zh-CN" altLang="en-US" sz="2000" b="1"/>
          </a:p>
          <a:p>
            <a:r>
              <a:rPr lang="zh-CN" altLang="en-US" sz="2000" b="1"/>
              <a:t> </a:t>
            </a:r>
            <a:endParaRPr lang="zh-CN" altLang="en-US" sz="2000" b="1"/>
          </a:p>
          <a:p>
            <a:r>
              <a:rPr lang="zh-CN" altLang="en-US" sz="2000" b="1"/>
              <a:t>∴∁</a:t>
            </a:r>
            <a:r>
              <a:rPr lang="en-US" altLang="zh-CN" sz="1200" b="1"/>
              <a:t>U</a:t>
            </a:r>
            <a:r>
              <a:rPr lang="en-US" altLang="zh-CN" sz="2000" b="1"/>
              <a:t>A</a:t>
            </a:r>
            <a:r>
              <a:rPr lang="zh-CN" altLang="en-US" sz="2000" b="1"/>
              <a:t>＝</a:t>
            </a:r>
            <a:r>
              <a:rPr lang="en-US" altLang="zh-CN" sz="2000" b="1"/>
              <a:t>{x|x≤2</a:t>
            </a:r>
            <a:r>
              <a:rPr lang="zh-CN" altLang="en-US" sz="2000" b="1"/>
              <a:t>或</a:t>
            </a:r>
            <a:r>
              <a:rPr lang="en-US" altLang="zh-CN" sz="2000" b="1"/>
              <a:t>x</a:t>
            </a:r>
            <a:r>
              <a:rPr lang="zh-CN" altLang="en-US" sz="2000" b="1"/>
              <a:t>＞</a:t>
            </a:r>
            <a:r>
              <a:rPr lang="en-US" altLang="zh-CN" sz="2000" b="1"/>
              <a:t>5}</a:t>
            </a:r>
            <a:r>
              <a:rPr lang="zh-CN" altLang="en-US" sz="2000" b="1"/>
              <a:t>．</a:t>
            </a:r>
            <a:endParaRPr lang="en-US" altLang="zh-CN" sz="2000" b="1"/>
          </a:p>
          <a:p>
            <a:endParaRPr lang="en-US" altLang="zh-CN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答案：</a:t>
            </a:r>
            <a:r>
              <a:rPr lang="en-US" altLang="zh-CN" sz="2000" b="1"/>
              <a:t>(1){x|x≤2</a:t>
            </a:r>
            <a:r>
              <a:rPr lang="zh-CN" altLang="en-US" sz="2000" b="1"/>
              <a:t>或</a:t>
            </a:r>
            <a:r>
              <a:rPr lang="en-US" altLang="zh-CN" sz="2000" b="1"/>
              <a:t>x</a:t>
            </a:r>
            <a:r>
              <a:rPr lang="zh-CN" altLang="en-US" sz="2000" b="1"/>
              <a:t>＞</a:t>
            </a:r>
            <a:r>
              <a:rPr lang="en-US" altLang="zh-CN" sz="2000" b="1"/>
              <a:t>5}</a:t>
            </a:r>
            <a:endParaRPr lang="zh-CN" altLang="en-US" sz="2000" b="1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91" y="4655352"/>
            <a:ext cx="2704762" cy="695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366838" y="1062038"/>
          <a:ext cx="9688512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1" imgW="8514080" imgH="4155440" progId="Word.Document.8">
                  <p:embed/>
                </p:oleObj>
              </mc:Choice>
              <mc:Fallback>
                <p:oleObj name="Document" r:id="rId1" imgW="8514080" imgH="4155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6838" y="1062038"/>
                        <a:ext cx="9688512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828800" y="1071563"/>
          <a:ext cx="85074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1" imgW="8661400" imgH="5288280" progId="Word.Document.8">
                  <p:embed/>
                </p:oleObj>
              </mc:Choice>
              <mc:Fallback>
                <p:oleObj name="Document" r:id="rId1" imgW="8661400" imgH="52882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1071563"/>
                        <a:ext cx="85074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65313" y="544513"/>
          <a:ext cx="82296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1" imgW="8392160" imgH="3566160" progId="Word.Document.8">
                  <p:embed/>
                </p:oleObj>
              </mc:Choice>
              <mc:Fallback>
                <p:oleObj name="Document" r:id="rId1" imgW="8392160" imgH="35661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65313" y="544513"/>
                        <a:ext cx="8229600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847850" y="2927350"/>
          <a:ext cx="8183563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3" imgW="8346440" imgH="3571240" progId="Word.Document.8">
                  <p:embed/>
                </p:oleObj>
              </mc:Choice>
              <mc:Fallback>
                <p:oleObj name="Document" r:id="rId3" imgW="8346440" imgH="35712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927350"/>
                        <a:ext cx="8183563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066" y="632866"/>
            <a:ext cx="9384145" cy="697171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自主预习，回答问题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7684" y="1630785"/>
            <a:ext cx="10972800" cy="4843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阅读课本</a:t>
            </a:r>
            <a:r>
              <a:rPr lang="en-US" altLang="zh-CN" sz="3600" b="1">
                <a:solidFill>
                  <a:srgbClr val="002060"/>
                </a:solidFill>
              </a:rPr>
              <a:t>10-13</a:t>
            </a:r>
            <a:r>
              <a:rPr lang="zh-CN" altLang="en-US" sz="3600" b="1">
                <a:solidFill>
                  <a:srgbClr val="002060"/>
                </a:solidFill>
              </a:rPr>
              <a:t>页，思考并完成以下问题</a:t>
            </a:r>
            <a:endParaRPr lang="en-US" altLang="zh-CN" sz="3600" b="1">
              <a:solidFill>
                <a:srgbClr val="002060"/>
              </a:solidFill>
            </a:endParaRPr>
          </a:p>
          <a:p>
            <a:endParaRPr lang="zh-CN" altLang="zh-C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200" b="1"/>
              <a:t>1. </a:t>
            </a:r>
            <a:r>
              <a:rPr lang="zh-CN" altLang="en-US" sz="3200" b="1"/>
              <a:t>两个集合的并集与交集的含义是什么？它们具有哪些性质？</a:t>
            </a:r>
            <a:endParaRPr lang="zh-CN" altLang="en-US" sz="3200" b="1"/>
          </a:p>
          <a:p>
            <a:pPr marL="0" indent="0">
              <a:buNone/>
            </a:pPr>
            <a:endParaRPr lang="en-US" altLang="zh-CN" sz="3200" b="1"/>
          </a:p>
          <a:p>
            <a:pPr marL="0" indent="0">
              <a:buNone/>
            </a:pPr>
            <a:r>
              <a:rPr lang="en-US" altLang="zh-CN" sz="3200" b="1"/>
              <a:t>2.</a:t>
            </a:r>
            <a:r>
              <a:rPr lang="zh-CN" altLang="en-US" sz="3200" b="1"/>
              <a:t>怎样用</a:t>
            </a:r>
            <a:r>
              <a:rPr lang="en-US" altLang="zh-CN" sz="3200" b="1"/>
              <a:t>Venn</a:t>
            </a:r>
            <a:r>
              <a:rPr lang="zh-CN" altLang="en-US" sz="3200" b="1"/>
              <a:t>图表示集合的并集和交集？</a:t>
            </a:r>
            <a:endParaRPr lang="zh-CN" altLang="en-US" sz="3200" b="1"/>
          </a:p>
          <a:p>
            <a:pPr marL="0" indent="0">
              <a:buNone/>
            </a:pPr>
            <a:endParaRPr lang="en-US" altLang="zh-CN" sz="3200" b="1"/>
          </a:p>
          <a:p>
            <a:pPr marL="0" indent="0">
              <a:buNone/>
            </a:pPr>
            <a:r>
              <a:rPr lang="en-US" altLang="zh-CN" sz="3200" b="1"/>
              <a:t>3.</a:t>
            </a:r>
            <a:r>
              <a:rPr lang="zh-CN" altLang="en-US" sz="3200" b="1"/>
              <a:t>全集与补集的含义是什么？如何用</a:t>
            </a:r>
            <a:r>
              <a:rPr lang="en-US" altLang="zh-CN" sz="3200" b="1"/>
              <a:t>Venn</a:t>
            </a:r>
            <a:r>
              <a:rPr lang="zh-CN" altLang="en-US" sz="3200" b="1"/>
              <a:t>图表示给定集合的补集？</a:t>
            </a:r>
            <a:endParaRPr lang="en-US" altLang="zh-CN" sz="3200" b="1"/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要求：学生独立完成，以小组为单位，组内可商量，最终选出代表回答问题。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773238" y="1347788"/>
          <a:ext cx="8599487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1" imgW="8651240" imgH="2900680" progId="Word.Document.8">
                  <p:embed/>
                </p:oleObj>
              </mc:Choice>
              <mc:Fallback>
                <p:oleObj name="Document" r:id="rId1" imgW="8651240" imgH="29006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3238" y="1347788"/>
                        <a:ext cx="8599487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606550" y="3805959"/>
          <a:ext cx="8229600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3" imgW="8392160" imgH="3571240" progId="Word.Document.8">
                  <p:embed/>
                </p:oleObj>
              </mc:Choice>
              <mc:Fallback>
                <p:oleObj name="Document" r:id="rId3" imgW="8392160" imgH="35712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3805959"/>
                        <a:ext cx="8229600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ele attr="{B4116D57-7641-42DA-83B8-CCEE31B58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815" y="837190"/>
                <a:ext cx="10972800" cy="2247755"/>
              </a:xfrm>
            </p:spPr>
            <p:txBody>
              <a:bodyPr>
                <a:normAutofit fontScale="92500" lnSpcReduction="10000"/>
              </a:bodyPr>
              <a:lstStyle/>
              <a:p>
                <a:pPr indent="26797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en-US" sz="3600" b="1">
                    <a:solidFill>
                      <a:srgbClr val="002060"/>
                    </a:solidFill>
                  </a:rPr>
                  <a:t>题型二  </a:t>
                </a:r>
                <a:r>
                  <a:rPr lang="zh-CN" altLang="zh-CN" sz="3600" b="1">
                    <a:solidFill>
                      <a:srgbClr val="002060"/>
                    </a:solidFill>
                  </a:rPr>
                  <a:t>已知集合的交集、并集求参数</a:t>
                </a:r>
              </a:p>
              <a:p>
                <a:pPr indent="0">
                  <a:lnSpc>
                    <a:spcPct val="120000"/>
                  </a:lnSpc>
                  <a:spcAft>
                    <a:spcPct val="0"/>
                  </a:spcAft>
                  <a:buNone/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36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altLang="zh-CN" sz="2400" b="1" kern="100">
                    <a:solidFill>
                      <a:srgbClr val="00B05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由并集、交集求参数的值</a:t>
                </a:r>
                <a:r>
                  <a:rPr lang="zh-CN" altLang="en-US" sz="24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20000"/>
                  </a:lnSpc>
                  <a:spcAft>
                    <a:spcPct val="0"/>
                  </a:spcAft>
                  <a:buNone/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{1,2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a,3}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M∩N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{3}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20000"/>
                  </a:lnSpc>
                  <a:spcAft>
                    <a:spcPct val="0"/>
                  </a:spcAft>
                  <a:buNone/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的值．</a:t>
                </a:r>
                <a:endPara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>
                  <a:lnSpc>
                    <a:spcPct val="120000"/>
                  </a:lnSpc>
                  <a:buNone/>
                  <a:tabLst>
                    <a:tab pos="1029335"/>
                    <a:tab pos="1850390"/>
                    <a:tab pos="2538095"/>
                    <a:tab pos="3221990"/>
                  </a:tabLst>
                </a:pPr>
                <a:endParaRPr lang="zh-CN" altLang="zh-CN" sz="3070">
                  <a:solidFill>
                    <a:srgbClr val="000000"/>
                  </a:solidFill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endParaRPr lang="en-US" altLang="zh-CN" sz="36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815" y="837190"/>
                <a:ext cx="10972800" cy="2247755"/>
              </a:xfrm>
              <a:blipFill rotWithShape="0">
                <a:blip r:embed="rId1"/>
                <a:stretch>
                  <a:fillRect t="-4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4"/>
              <p:cNvSpPr txBox="1"/>
              <p:nvPr/>
            </p:nvSpPr>
            <p:spPr>
              <a:xfrm>
                <a:off x="714597" y="3574473"/>
                <a:ext cx="9337964" cy="225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解：</a:t>
                </a:r>
                <a:r>
                  <a:rPr lang="zh-CN" altLang="en-US" sz="2800" b="1"/>
                  <a:t>∵</a:t>
                </a:r>
                <a:r>
                  <a:rPr lang="en-US" altLang="zh-CN" sz="2800" b="1"/>
                  <a:t>M∩N</a:t>
                </a:r>
                <a:r>
                  <a:rPr lang="zh-CN" altLang="en-US" sz="2800" b="1"/>
                  <a:t>＝</a:t>
                </a:r>
                <a:r>
                  <a:rPr lang="en-US" altLang="zh-CN" sz="2800" b="1"/>
                  <a:t>{3}</a:t>
                </a:r>
                <a:r>
                  <a:rPr lang="zh-CN" altLang="en-US" sz="2800" b="1"/>
                  <a:t>，∴</a:t>
                </a:r>
                <a:r>
                  <a:rPr lang="en-US" altLang="zh-CN" sz="2800" b="1"/>
                  <a:t>3∈M</a:t>
                </a:r>
                <a:r>
                  <a:rPr lang="zh-CN" altLang="en-US" sz="2800" b="1"/>
                  <a:t>；</a:t>
                </a:r>
              </a:p>
              <a:p>
                <a:r>
                  <a:rPr lang="zh-CN" altLang="en-US" sz="2800" b="1"/>
                  <a:t>∴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zh-CN" altLang="en-US" sz="2800" b="1"/>
                  <a:t>，即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zh-CN" altLang="en-US" sz="2800" b="1"/>
                  <a:t>，解得</a:t>
                </a:r>
                <a:r>
                  <a:rPr lang="en-US" altLang="zh-CN" sz="2800" b="1"/>
                  <a:t>a</a:t>
                </a:r>
                <a:r>
                  <a:rPr lang="zh-CN" altLang="en-US" sz="2800" b="1"/>
                  <a:t>＝－</a:t>
                </a:r>
                <a:r>
                  <a:rPr lang="en-US" altLang="zh-CN" sz="2800" b="1"/>
                  <a:t>1</a:t>
                </a:r>
                <a:r>
                  <a:rPr lang="zh-CN" altLang="en-US" sz="2800" b="1"/>
                  <a:t>或</a:t>
                </a:r>
                <a:r>
                  <a:rPr lang="en-US" altLang="zh-CN" sz="2800" b="1"/>
                  <a:t>4.</a:t>
                </a:r>
              </a:p>
              <a:p>
                <a:r>
                  <a:rPr lang="zh-CN" altLang="en-US" sz="2800" b="1"/>
                  <a:t>当</a:t>
                </a:r>
                <a:r>
                  <a:rPr lang="en-US" altLang="zh-CN" sz="2800" b="1"/>
                  <a:t>a</a:t>
                </a:r>
                <a:r>
                  <a:rPr lang="zh-CN" altLang="en-US" sz="2800" b="1"/>
                  <a:t>＝－</a:t>
                </a:r>
                <a:r>
                  <a:rPr lang="en-US" altLang="zh-CN" sz="2800" b="1"/>
                  <a:t>1</a:t>
                </a:r>
                <a:r>
                  <a:rPr lang="zh-CN" altLang="en-US" sz="2800" b="1"/>
                  <a:t>时，与集合中元素的互异性矛盾，舍去；</a:t>
                </a:r>
              </a:p>
              <a:p>
                <a:r>
                  <a:rPr lang="zh-CN" altLang="en-US" sz="2800" b="1"/>
                  <a:t>当</a:t>
                </a:r>
                <a:r>
                  <a:rPr lang="en-US" altLang="zh-CN" sz="2800" b="1"/>
                  <a:t>a</a:t>
                </a:r>
                <a:r>
                  <a:rPr lang="zh-CN" altLang="en-US" sz="2800" b="1"/>
                  <a:t>＝</a:t>
                </a:r>
                <a:r>
                  <a:rPr lang="en-US" altLang="zh-CN" sz="2800" b="1"/>
                  <a:t>4</a:t>
                </a:r>
                <a:r>
                  <a:rPr lang="zh-CN" altLang="en-US" sz="2800" b="1"/>
                  <a:t>时，</a:t>
                </a:r>
                <a:r>
                  <a:rPr lang="en-US" altLang="zh-CN" sz="2800" b="1"/>
                  <a:t>M</a:t>
                </a:r>
                <a:r>
                  <a:rPr lang="zh-CN" altLang="en-US" sz="2800" b="1"/>
                  <a:t>＝</a:t>
                </a:r>
                <a:r>
                  <a:rPr lang="en-US" altLang="zh-CN" sz="2800" b="1"/>
                  <a:t>{1,2,3}</a:t>
                </a:r>
                <a:r>
                  <a:rPr lang="zh-CN" altLang="en-US" sz="2800" b="1"/>
                  <a:t>，</a:t>
                </a:r>
                <a:r>
                  <a:rPr lang="en-US" altLang="zh-CN" sz="2800" b="1"/>
                  <a:t>N</a:t>
                </a:r>
                <a:r>
                  <a:rPr lang="zh-CN" altLang="en-US" sz="2800" b="1"/>
                  <a:t>＝</a:t>
                </a:r>
                <a:r>
                  <a:rPr lang="en-US" altLang="zh-CN" sz="2800" b="1"/>
                  <a:t>{</a:t>
                </a:r>
                <a:r>
                  <a:rPr lang="zh-CN" altLang="en-US" sz="2800" b="1"/>
                  <a:t>－</a:t>
                </a:r>
                <a:r>
                  <a:rPr lang="en-US" altLang="zh-CN" sz="2800" b="1"/>
                  <a:t>1,3,4}</a:t>
                </a:r>
                <a:r>
                  <a:rPr lang="zh-CN" altLang="en-US" sz="2800" b="1"/>
                  <a:t>，符合题意．</a:t>
                </a:r>
              </a:p>
              <a:p>
                <a:r>
                  <a:rPr lang="zh-CN" altLang="en-US" sz="2800" b="1"/>
                  <a:t>∴</a:t>
                </a:r>
                <a:r>
                  <a:rPr lang="en-US" altLang="zh-CN" sz="2800" b="1"/>
                  <a:t>a</a:t>
                </a:r>
                <a:r>
                  <a:rPr lang="zh-CN" altLang="en-US" sz="2800" b="1"/>
                  <a:t>＝</a:t>
                </a:r>
                <a:r>
                  <a:rPr lang="en-US" altLang="zh-CN" sz="2800" b="1"/>
                  <a:t>4.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7" y="3574473"/>
                <a:ext cx="9337964" cy="2256515"/>
              </a:xfrm>
              <a:prstGeom prst="rect">
                <a:avLst/>
              </a:prstGeom>
              <a:blipFill rotWithShape="0">
                <a:blip r:embed="rId2"/>
                <a:stretch>
                  <a:fillRect l="-1305" t="-3774" b="-6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847850" y="1412875"/>
          <a:ext cx="962342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1" imgW="8549640" imgH="2987040" progId="Word.Document.8">
                  <p:embed/>
                </p:oleObj>
              </mc:Choice>
              <mc:Fallback>
                <p:oleObj name="Document" r:id="rId1" imgW="8549640" imgH="29870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7850" y="1412875"/>
                        <a:ext cx="9623425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96580" y="3657167"/>
          <a:ext cx="81835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3" imgW="8351520" imgH="1259840" progId="Word.Document.8">
                  <p:embed/>
                </p:oleObj>
              </mc:Choice>
              <mc:Fallback>
                <p:oleObj name="Document" r:id="rId3" imgW="8351520" imgH="1259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580" y="3657167"/>
                        <a:ext cx="8183563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6" name="Picture 6" descr="16RA1-18.T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568" y="5019965"/>
            <a:ext cx="32750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2058988" y="323850"/>
          <a:ext cx="9680575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1" imgW="8509000" imgH="2956560" progId="Word.Document.8">
                  <p:embed/>
                </p:oleObj>
              </mc:Choice>
              <mc:Fallback>
                <p:oleObj name="Document" r:id="rId1" imgW="8509000" imgH="29565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8988" y="323850"/>
                        <a:ext cx="9680575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616220" y="2590800"/>
          <a:ext cx="807243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" r:id="rId3" imgW="8442960" imgH="4450080" progId="Word.Document.8">
                  <p:embed/>
                </p:oleObj>
              </mc:Choice>
              <mc:Fallback>
                <p:oleObj name="Document" r:id="rId3" imgW="8442960" imgH="4450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220" y="2590800"/>
                        <a:ext cx="807243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 descr="16RA1-19.T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500" y="3225800"/>
            <a:ext cx="32575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884363" y="904875"/>
          <a:ext cx="816451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1" imgW="8331200" imgH="1767840" progId="Word.Document.8">
                  <p:embed/>
                </p:oleObj>
              </mc:Choice>
              <mc:Fallback>
                <p:oleObj name="Document" r:id="rId1" imgW="8331200" imgH="1767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84363" y="904875"/>
                        <a:ext cx="8164512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700213" y="2208213"/>
          <a:ext cx="8339137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" r:id="rId3" imgW="8509000" imgH="4439920" progId="Word.Document.8">
                  <p:embed/>
                </p:oleObj>
              </mc:Choice>
              <mc:Fallback>
                <p:oleObj name="Document" r:id="rId3" imgW="8509000" imgH="44399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213" y="2208213"/>
                        <a:ext cx="8339137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4" name="Picture 6" descr="16RA1-20.T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701" y="3357563"/>
            <a:ext cx="313531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ele attr="{B4116D57-7641-42DA-83B8-CCEE31B58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851" y="1306903"/>
                <a:ext cx="11484635" cy="48437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3600" b="1">
                    <a:solidFill>
                      <a:srgbClr val="002060"/>
                    </a:solidFill>
                  </a:rPr>
                  <a:t>解题方法</a:t>
                </a:r>
                <a:r>
                  <a:rPr lang="zh-CN" altLang="en-US" sz="2800">
                    <a:solidFill>
                      <a:srgbClr val="002060"/>
                    </a:solidFill>
                    <a:latin typeface="+mn-ea"/>
                  </a:rPr>
                  <a:t>（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由集合</m:t>
                      </m:r>
                    </m:oMath>
                  </m:oMathPara>
                </a14:m>
                <a:r>
                  <a:rPr lang="zh-CN" altLang="en-US" sz="2800" b="1">
                    <a:solidFill>
                      <a:srgbClr val="002060"/>
                    </a:solidFill>
                    <a:latin typeface="+mn-ea"/>
                  </a:rPr>
                  <a:t>交集、并集的性质解题的方法）</a:t>
                </a:r>
                <a:endParaRPr lang="en-US" altLang="zh-CN" sz="2800" b="1">
                  <a:solidFill>
                    <a:srgbClr val="002060"/>
                  </a:solidFill>
                  <a:latin typeface="+mn-ea"/>
                </a:endParaRPr>
              </a:p>
              <a:p>
                <a:endParaRPr lang="en-US" altLang="zh-CN" sz="2800" b="1" kern="10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当利用交集和并集的性质解题时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常借助于交集、并集的定义将其转化为集合间的关系去求解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B=A</a:t>
                </a:r>
                <a:r>
                  <a:rPr lang="en-US" altLang="zh-CN" sz="2800">
                    <a:solidFill>
                      <a:srgbClr val="000000"/>
                    </a:solidFill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⇔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solidFill>
                      <a:srgbClr val="000000"/>
                    </a:solidFill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⊆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solidFill>
                      <a:srgbClr val="000000"/>
                    </a:solidFill>
                    <a:latin typeface="NEU-BZ-S9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B=A</a:t>
                </a:r>
                <a:r>
                  <a:rPr lang="en-US" altLang="zh-CN" sz="2800">
                    <a:solidFill>
                      <a:srgbClr val="000000"/>
                    </a:solidFill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⇔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solidFill>
                      <a:srgbClr val="000000"/>
                    </a:solidFill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⊆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等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当题设中隐含有空集参与的集合关系时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其特殊性很容易被忽视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从而引发解题失误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8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851" y="1306903"/>
                <a:ext cx="11484635" cy="4843731"/>
              </a:xfrm>
              <a:blipFill rotWithShape="0">
                <a:blip r:embed="rId1"/>
                <a:stretch>
                  <a:fillRect l="-1645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4943" y="221672"/>
            <a:ext cx="98552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[</a:t>
            </a:r>
            <a:r>
              <a:rPr lang="zh-CN" altLang="zh-CN" sz="3200" b="1">
                <a:solidFill>
                  <a:srgbClr val="FF0000"/>
                </a:solidFill>
              </a:rPr>
              <a:t>跟踪训练</a:t>
            </a:r>
            <a:r>
              <a:rPr lang="zh-CN" altLang="en-US" sz="3200" b="1">
                <a:solidFill>
                  <a:srgbClr val="FF0000"/>
                </a:solidFill>
              </a:rPr>
              <a:t>三</a:t>
            </a:r>
            <a:r>
              <a:rPr lang="en-US" altLang="zh-CN" sz="3200" b="1">
                <a:solidFill>
                  <a:srgbClr val="FF0000"/>
                </a:solidFill>
              </a:rPr>
              <a:t>]</a:t>
            </a:r>
            <a:endParaRPr lang="en-US" altLang="zh-CN" sz="3200" b="1">
              <a:solidFill>
                <a:srgbClr val="FF0000"/>
              </a:solidFill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800" b="1"/>
              <a:t>1.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x|m+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b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44943" y="1742996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4}≠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m&gt;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用数轴表示集合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5782" y="3546659"/>
          <a:ext cx="8128000" cy="77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文档" r:id="rId1" imgW="3840480" imgH="368935" progId="Word.Document.12">
                  <p:embed/>
                </p:oleObj>
              </mc:Choice>
              <mc:Fallback>
                <p:oleObj name="文档" r:id="rId1" imgW="3840480" imgH="3689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5782" y="3546659"/>
                        <a:ext cx="8128000" cy="776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96875" y="4448175"/>
          <a:ext cx="81280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文档" r:id="rId3" imgW="3840480" imgH="528320" progId="Word.Document.12">
                  <p:embed/>
                </p:oleObj>
              </mc:Choice>
              <mc:Fallback>
                <p:oleObj name="文档" r:id="rId3" imgW="3840480" imgH="528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4448175"/>
                        <a:ext cx="8128000" cy="110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655782" y="5627010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检验知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综上所得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m&gt;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46545" y="1012273"/>
            <a:ext cx="8128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FF0000"/>
                </a:solidFill>
              </a:rPr>
              <a:t>变式：</a:t>
            </a:r>
            <a:r>
              <a:rPr lang="en-US" altLang="zh-CN" sz="2400" b="1"/>
              <a:t>[</a:t>
            </a:r>
            <a:r>
              <a:rPr lang="zh-CN" altLang="zh-CN" sz="2400" b="1"/>
              <a:t>变条件</a:t>
            </a:r>
            <a:r>
              <a:rPr lang="en-US" altLang="zh-CN" sz="2400" b="1"/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将本例中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∪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其他条件不变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46545" y="2329088"/>
          <a:ext cx="8128000" cy="77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文档" r:id="rId1" imgW="3840480" imgH="368935" progId="Word.Document.12">
                  <p:embed/>
                </p:oleObj>
              </mc:Choice>
              <mc:Fallback>
                <p:oleObj name="文档" r:id="rId1" imgW="3840480" imgH="3689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6545" y="2329088"/>
                        <a:ext cx="8128000" cy="776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51682" y="3220441"/>
          <a:ext cx="8128000" cy="110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文档" r:id="rId3" imgW="3840480" imgH="528320" progId="Word.Document.12">
                  <p:embed/>
                </p:oleObj>
              </mc:Choice>
              <mc:Fallback>
                <p:oleObj name="文档" r:id="rId3" imgW="3840480" imgH="528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682" y="3220441"/>
                        <a:ext cx="8128000" cy="110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646545" y="4350503"/>
            <a:ext cx="8128000" cy="4597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检验知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故实数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1524001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400300" algn="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773238" y="619125"/>
          <a:ext cx="79898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1" imgW="8051800" imgH="894080" progId="Word.Document.8">
                  <p:embed/>
                </p:oleObj>
              </mc:Choice>
              <mc:Fallback>
                <p:oleObj name="Document" r:id="rId1" imgW="8051800" imgH="894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3238" y="619125"/>
                        <a:ext cx="798988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1555750" y="1270001"/>
          <a:ext cx="5283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" imgW="5324475" imgH="596265" progId="Word.Document.8">
                  <p:embed/>
                </p:oleObj>
              </mc:Choice>
              <mc:Fallback>
                <p:oleObj name="文档" r:id="rId3" imgW="532447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55750" y="1270001"/>
                        <a:ext cx="5283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2062163" y="1839914"/>
          <a:ext cx="8153400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5" imgW="8263255" imgH="4480560" progId="Word.Document.8">
                  <p:embed/>
                </p:oleObj>
              </mc:Choice>
              <mc:Fallback>
                <p:oleObj name="文档" r:id="rId5" imgW="8263255" imgH="44805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62163" y="1839914"/>
                        <a:ext cx="8153400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917950" y="3055939"/>
          <a:ext cx="18176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7" imgW="1828800" imgH="400685" progId="Word.Document.8">
                  <p:embed/>
                </p:oleObj>
              </mc:Choice>
              <mc:Fallback>
                <p:oleObj name="文档" r:id="rId7" imgW="18288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17950" y="3055939"/>
                        <a:ext cx="18176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6116639" y="3046413"/>
          <a:ext cx="18065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9" imgW="1828800" imgH="400685" progId="Word.Document.8">
                  <p:embed/>
                </p:oleObj>
              </mc:Choice>
              <mc:Fallback>
                <p:oleObj name="文档" r:id="rId9" imgW="18288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16639" y="3046413"/>
                        <a:ext cx="18065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614738" y="3619501"/>
          <a:ext cx="958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11" imgW="978535" imgH="400685" progId="Word.Document.8">
                  <p:embed/>
                </p:oleObj>
              </mc:Choice>
              <mc:Fallback>
                <p:oleObj name="文档" r:id="rId11" imgW="97853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14738" y="3619501"/>
                        <a:ext cx="9588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497514" y="4819651"/>
          <a:ext cx="14430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13" imgW="1455420" imgH="400685" progId="Word.Document.8">
                  <p:embed/>
                </p:oleObj>
              </mc:Choice>
              <mc:Fallback>
                <p:oleObj name="文档" r:id="rId13" imgW="145542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97514" y="4819651"/>
                        <a:ext cx="14430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4151314" y="5384801"/>
          <a:ext cx="1431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15" imgW="1443355" imgH="400685" progId="Word.Document.8">
                  <p:embed/>
                </p:oleObj>
              </mc:Choice>
              <mc:Fallback>
                <p:oleObj name="文档" r:id="rId15" imgW="144335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51314" y="5384801"/>
                        <a:ext cx="1431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7000876" y="4171951"/>
          <a:ext cx="2390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17" imgW="2403475" imgH="400685" progId="Word.Document.8">
                  <p:embed/>
                </p:oleObj>
              </mc:Choice>
              <mc:Fallback>
                <p:oleObj name="文档" r:id="rId17" imgW="240347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00876" y="4171951"/>
                        <a:ext cx="23907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6972301" y="4710114"/>
          <a:ext cx="21701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19" imgW="2183765" imgH="403860" progId="Word.Document.8">
                  <p:embed/>
                </p:oleObj>
              </mc:Choice>
              <mc:Fallback>
                <p:oleObj name="文档" r:id="rId19" imgW="218376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72301" y="4710114"/>
                        <a:ext cx="21701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997076" y="1473200"/>
          <a:ext cx="7961313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档" r:id="rId1" imgW="8162290" imgH="4529455" progId="Word.Document.8">
                  <p:embed/>
                </p:oleObj>
              </mc:Choice>
              <mc:Fallback>
                <p:oleObj name="文档" r:id="rId1" imgW="8162290" imgH="45294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97076" y="1473200"/>
                        <a:ext cx="7961313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883026" y="2649538"/>
          <a:ext cx="14208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档" r:id="rId3" imgW="1443355" imgH="403860" progId="Word.Document.8">
                  <p:embed/>
                </p:oleObj>
              </mc:Choice>
              <mc:Fallback>
                <p:oleObj name="文档" r:id="rId3" imgW="144335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83026" y="2649538"/>
                        <a:ext cx="14208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554663" y="2659063"/>
          <a:ext cx="13335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5" imgW="1345565" imgH="400685" progId="Word.Document.8">
                  <p:embed/>
                </p:oleObj>
              </mc:Choice>
              <mc:Fallback>
                <p:oleObj name="文档" r:id="rId5" imgW="134556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54663" y="2659063"/>
                        <a:ext cx="13335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845051" y="4365626"/>
          <a:ext cx="14001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7" imgW="1409700" imgH="400685" progId="Word.Document.8">
                  <p:embed/>
                </p:oleObj>
              </mc:Choice>
              <mc:Fallback>
                <p:oleObj name="文档" r:id="rId7" imgW="14097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45051" y="4365626"/>
                        <a:ext cx="14001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821114" y="4948238"/>
          <a:ext cx="14112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9" imgW="1421765" imgH="400685" progId="Word.Document.8">
                  <p:embed/>
                </p:oleObj>
              </mc:Choice>
              <mc:Fallback>
                <p:oleObj name="文档" r:id="rId9" imgW="142176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21114" y="4948238"/>
                        <a:ext cx="141128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6811964" y="3763964"/>
          <a:ext cx="2105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档" r:id="rId11" imgW="2116455" imgH="403860" progId="Word.Document.8">
                  <p:embed/>
                </p:oleObj>
              </mc:Choice>
              <mc:Fallback>
                <p:oleObj name="文档" r:id="rId11" imgW="211645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11964" y="3763964"/>
                        <a:ext cx="21050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6797676" y="4303713"/>
          <a:ext cx="16748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档" r:id="rId13" imgW="1697355" imgH="400685" progId="Word.Document.8">
                  <p:embed/>
                </p:oleObj>
              </mc:Choice>
              <mc:Fallback>
                <p:oleObj name="文档" r:id="rId13" imgW="169735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97676" y="4303713"/>
                        <a:ext cx="16748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97075" y="1828801"/>
          <a:ext cx="816610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1" imgW="8275320" imgH="3622040" progId="Word.Document.8">
                  <p:embed/>
                </p:oleObj>
              </mc:Choice>
              <mc:Fallback>
                <p:oleObj name="Document" r:id="rId1" imgW="8275320" imgH="36220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7075" y="1828801"/>
                        <a:ext cx="8166100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12975" y="1252539"/>
          <a:ext cx="53228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档" r:id="rId1" imgW="5324475" imgH="596265" progId="Word.Document.8">
                  <p:embed/>
                </p:oleObj>
              </mc:Choice>
              <mc:Fallback>
                <p:oleObj name="文档" r:id="rId1" imgW="532447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12975" y="1252539"/>
                        <a:ext cx="53228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309813" y="1884363"/>
          <a:ext cx="7693025" cy="379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7940040" imgH="3921760" progId="Word.Document.8">
                  <p:embed/>
                </p:oleObj>
              </mc:Choice>
              <mc:Fallback>
                <p:oleObj name="Document" r:id="rId3" imgW="7940040" imgH="39217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813" y="1884363"/>
                        <a:ext cx="7693025" cy="379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960939" y="3425826"/>
          <a:ext cx="12350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文档" r:id="rId5" imgW="1244600" imgH="400685" progId="Word.Document.8">
                  <p:embed/>
                </p:oleObj>
              </mc:Choice>
              <mc:Fallback>
                <p:oleObj name="文档" r:id="rId5" imgW="12446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60939" y="3425826"/>
                        <a:ext cx="12350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5005389" y="4100513"/>
          <a:ext cx="12350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文档" r:id="rId7" imgW="1244600" imgH="400685" progId="Word.Document.8">
                  <p:embed/>
                </p:oleObj>
              </mc:Choice>
              <mc:Fallback>
                <p:oleObj name="文档" r:id="rId7" imgW="12446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05389" y="4100513"/>
                        <a:ext cx="12350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8543926" y="3406776"/>
          <a:ext cx="12350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文档" r:id="rId9" imgW="1244600" imgH="400685" progId="Word.Document.8">
                  <p:embed/>
                </p:oleObj>
              </mc:Choice>
              <mc:Fallback>
                <p:oleObj name="文档" r:id="rId9" imgW="12446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43926" y="3406776"/>
                        <a:ext cx="12350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3281" y="4043387"/>
            <a:ext cx="304826" cy="396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33525" y="1163638"/>
          <a:ext cx="10215563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1" imgW="8864600" imgH="2992120" progId="Word.Document.8">
                  <p:embed/>
                </p:oleObj>
              </mc:Choice>
              <mc:Fallback>
                <p:oleObj name="Document" r:id="rId1" imgW="8864600" imgH="29921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3525" y="1163638"/>
                        <a:ext cx="10215563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30351" y="4079576"/>
          <a:ext cx="84724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文档" r:id="rId3" imgW="8485505" imgH="1783080" progId="Word.Document.8">
                  <p:embed/>
                </p:oleObj>
              </mc:Choice>
              <mc:Fallback>
                <p:oleObj name="文档" r:id="rId3" imgW="8485505" imgH="1783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30351" y="4079576"/>
                        <a:ext cx="84724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0273642" y="1862227"/>
          <a:ext cx="1311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文档" r:id="rId5" imgW="1321435" imgH="400685" progId="Word.Document.8">
                  <p:embed/>
                </p:oleObj>
              </mc:Choice>
              <mc:Fallback>
                <p:oleObj name="文档" r:id="rId5" imgW="132143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73642" y="1862227"/>
                        <a:ext cx="1311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501562" y="3218342"/>
          <a:ext cx="1355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文档" r:id="rId7" imgW="1376045" imgH="403860" progId="Word.Document.8">
                  <p:embed/>
                </p:oleObj>
              </mc:Choice>
              <mc:Fallback>
                <p:oleObj name="文档" r:id="rId7" imgW="137604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01562" y="3218342"/>
                        <a:ext cx="13557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33525" y="538101"/>
          <a:ext cx="5273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1" imgW="5318760" imgH="599440" progId="Word.Document.8">
                  <p:embed/>
                </p:oleObj>
              </mc:Choice>
              <mc:Fallback>
                <p:oleObj name="Document" r:id="rId1" imgW="5318760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3525" y="538101"/>
                        <a:ext cx="52736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15337" y="983635"/>
          <a:ext cx="10658475" cy="6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3" imgW="9423400" imgH="5587365" progId="Word.Document.8">
                  <p:embed/>
                </p:oleObj>
              </mc:Choice>
              <mc:Fallback>
                <p:oleObj name="Document" r:id="rId3" imgW="9423400" imgH="55873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337" y="983635"/>
                        <a:ext cx="10658475" cy="6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508208" y="1044576"/>
          <a:ext cx="19161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文档" r:id="rId5" imgW="1938655" imgH="791845" progId="Word.Document.8">
                  <p:embed/>
                </p:oleObj>
              </mc:Choice>
              <mc:Fallback>
                <p:oleObj name="文档" r:id="rId5" imgW="1938655" imgH="7918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208" y="1044576"/>
                        <a:ext cx="191611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8090320" y="2031761"/>
          <a:ext cx="21256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文档" r:id="rId7" imgW="2137410" imgH="400685" progId="Word.Document.8">
                  <p:embed/>
                </p:oleObj>
              </mc:Choice>
              <mc:Fallback>
                <p:oleObj name="文档" r:id="rId7" imgW="213741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090320" y="2031761"/>
                        <a:ext cx="21256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338763" y="2806026"/>
          <a:ext cx="34163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文档" r:id="rId9" imgW="3428365" imgH="400685" progId="Word.Document.8">
                  <p:embed/>
                </p:oleObj>
              </mc:Choice>
              <mc:Fallback>
                <p:oleObj name="文档" r:id="rId9" imgW="342836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8763" y="2806026"/>
                        <a:ext cx="34163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8407071" y="5488603"/>
          <a:ext cx="16637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文档" r:id="rId11" imgW="1685290" imgH="400685" progId="Word.Document.8">
                  <p:embed/>
                </p:oleObj>
              </mc:Choice>
              <mc:Fallback>
                <p:oleObj name="文档" r:id="rId11" imgW="16852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07071" y="5488603"/>
                        <a:ext cx="16637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891988" y="6003689"/>
          <a:ext cx="16525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文档" r:id="rId13" imgW="1685290" imgH="400685" progId="Word.Document.8">
                  <p:embed/>
                </p:oleObj>
              </mc:Choice>
              <mc:Fallback>
                <p:oleObj name="文档" r:id="rId13" imgW="16852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91988" y="6003689"/>
                        <a:ext cx="16525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065235" y="6457038"/>
          <a:ext cx="16525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文档" r:id="rId15" imgW="1685290" imgH="400685" progId="Word.Document.8">
                  <p:embed/>
                </p:oleObj>
              </mc:Choice>
              <mc:Fallback>
                <p:oleObj name="文档" r:id="rId15" imgW="16852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65235" y="6457038"/>
                        <a:ext cx="16525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4787" y="5459714"/>
            <a:ext cx="304826" cy="396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3775" y="6482590"/>
            <a:ext cx="304826" cy="3184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8958" y="1695451"/>
          <a:ext cx="8483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1" imgW="8442960" imgH="2550160" progId="Word.Document.8">
                  <p:embed/>
                </p:oleObj>
              </mc:Choice>
              <mc:Fallback>
                <p:oleObj name="Document" r:id="rId1" imgW="8442960" imgH="25501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8958" y="1695451"/>
                        <a:ext cx="8483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2225</Words>
  <Application>WPS 演示</Application>
  <PresentationFormat>宽屏</PresentationFormat>
  <Paragraphs>138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63</vt:i4>
      </vt:variant>
      <vt:variant>
        <vt:lpstr>幻灯片标题</vt:lpstr>
      </vt:variant>
      <vt:variant>
        <vt:i4>27</vt:i4>
      </vt:variant>
    </vt:vector>
  </HeadingPairs>
  <TitlesOfParts>
    <vt:vector size="106" baseType="lpstr">
      <vt:lpstr>Arial</vt:lpstr>
      <vt:lpstr>宋体</vt:lpstr>
      <vt:lpstr>Wingdings</vt:lpstr>
      <vt:lpstr>字魂27号-布丁体</vt:lpstr>
      <vt:lpstr>Calibri</vt:lpstr>
      <vt:lpstr>微软雅黑</vt:lpstr>
      <vt:lpstr>Arial Unicode MS</vt:lpstr>
      <vt:lpstr>黑体</vt:lpstr>
      <vt:lpstr>Times New Roman</vt:lpstr>
      <vt:lpstr>NEU-BZ-S92</vt:lpstr>
      <vt:lpstr>Segoe Print</vt:lpstr>
      <vt:lpstr>方正书宋_GBK</vt:lpstr>
      <vt:lpstr>楷体</vt:lpstr>
      <vt:lpstr>仿宋</vt:lpstr>
      <vt:lpstr>Cambria Math</vt:lpstr>
      <vt:lpstr>1_Office 主题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自主预习，回答问题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题型分析         举一反三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123</cp:revision>
  <dcterms:created xsi:type="dcterms:W3CDTF">2019-01-12T04:39:00Z</dcterms:created>
  <dcterms:modified xsi:type="dcterms:W3CDTF">2020-08-29T03:32:40Z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