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87" r:id="rId5"/>
    <p:sldId id="288" r:id="rId6"/>
    <p:sldId id="259" r:id="rId7"/>
    <p:sldId id="289" r:id="rId8"/>
    <p:sldId id="265" r:id="rId9"/>
    <p:sldId id="266" r:id="rId10"/>
    <p:sldId id="263" r:id="rId11"/>
    <p:sldId id="260" r:id="rId12"/>
    <p:sldId id="261" r:id="rId13"/>
    <p:sldId id="290" r:id="rId14"/>
    <p:sldId id="291" r:id="rId15"/>
    <p:sldId id="292" r:id="rId16"/>
    <p:sldId id="293" r:id="rId17"/>
    <p:sldId id="294" r:id="rId18"/>
    <p:sldId id="321" r:id="rId19"/>
    <p:sldId id="296" r:id="rId20"/>
    <p:sldId id="297" r:id="rId21"/>
    <p:sldId id="319" r:id="rId22"/>
    <p:sldId id="320" r:id="rId23"/>
    <p:sldId id="262" r:id="rId24"/>
    <p:sldId id="276" r:id="rId25"/>
    <p:sldId id="280" r:id="rId26"/>
    <p:sldId id="274" r:id="rId27"/>
    <p:sldId id="267" r:id="rId28"/>
    <p:sldId id="268" r:id="rId29"/>
    <p:sldId id="270" r:id="rId30"/>
    <p:sldId id="269" r:id="rId31"/>
    <p:sldId id="278" r:id="rId32"/>
    <p:sldId id="272" r:id="rId33"/>
    <p:sldId id="271" r:id="rId34"/>
    <p:sldId id="277" r:id="rId35"/>
    <p:sldId id="298" r:id="rId36"/>
    <p:sldId id="273" r:id="rId37"/>
    <p:sldId id="279" r:id="rId3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66FF33"/>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6" d="100"/>
          <a:sy n="76" d="100"/>
        </p:scale>
        <p:origin x="-336" y="-84"/>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2050" name="组合 7169"/>
          <p:cNvGrpSpPr/>
          <p:nvPr/>
        </p:nvGrpSpPr>
        <p:grpSpPr>
          <a:xfrm>
            <a:off x="0" y="2438400"/>
            <a:ext cx="9009063" cy="1052513"/>
            <a:chOff x="0" y="1536"/>
            <a:chExt cx="5675" cy="663"/>
          </a:xfrm>
        </p:grpSpPr>
        <p:grpSp>
          <p:nvGrpSpPr>
            <p:cNvPr id="2051" name="组合 7170"/>
            <p:cNvGrpSpPr/>
            <p:nvPr/>
          </p:nvGrpSpPr>
          <p:grpSpPr>
            <a:xfrm>
              <a:off x="183" y="1604"/>
              <a:ext cx="448" cy="299"/>
              <a:chOff x="720" y="336"/>
              <a:chExt cx="624" cy="432"/>
            </a:xfrm>
          </p:grpSpPr>
          <p:sp>
            <p:nvSpPr>
              <p:cNvPr id="2052" name="矩形 7171"/>
              <p:cNvSpPr/>
              <p:nvPr/>
            </p:nvSpPr>
            <p:spPr>
              <a:xfrm>
                <a:off x="720" y="336"/>
                <a:ext cx="384" cy="432"/>
              </a:xfrm>
              <a:prstGeom prst="rect">
                <a:avLst/>
              </a:prstGeom>
              <a:solidFill>
                <a:schemeClr val="folHlink"/>
              </a:solidFill>
              <a:ln w="9525">
                <a:noFill/>
              </a:ln>
            </p:spPr>
            <p:txBody>
              <a:bodyPr anchor="t"/>
              <a:p>
                <a:pPr lvl="0"/>
                <a:endParaRPr lang="zh-CN" altLang="en-US">
                  <a:latin typeface="Tahoma" panose="020B0604030504040204" pitchFamily="34" charset="0"/>
                  <a:ea typeface="宋体" panose="02010600030101010101" pitchFamily="2" charset="-122"/>
                </a:endParaRPr>
              </a:p>
            </p:txBody>
          </p:sp>
          <p:sp>
            <p:nvSpPr>
              <p:cNvPr id="2053" name="矩形 7172"/>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nchor="t"/>
              <a:p>
                <a:pPr lvl="0"/>
                <a:endParaRPr lang="zh-CN" altLang="en-US">
                  <a:latin typeface="Tahoma" panose="020B0604030504040204" pitchFamily="34" charset="0"/>
                  <a:ea typeface="宋体" panose="02010600030101010101" pitchFamily="2" charset="-122"/>
                </a:endParaRPr>
              </a:p>
            </p:txBody>
          </p:sp>
        </p:grpSp>
        <p:grpSp>
          <p:nvGrpSpPr>
            <p:cNvPr id="2054" name="组合 7173"/>
            <p:cNvGrpSpPr/>
            <p:nvPr/>
          </p:nvGrpSpPr>
          <p:grpSpPr>
            <a:xfrm>
              <a:off x="261" y="1870"/>
              <a:ext cx="465" cy="299"/>
              <a:chOff x="912" y="2640"/>
              <a:chExt cx="672" cy="432"/>
            </a:xfrm>
          </p:grpSpPr>
          <p:sp>
            <p:nvSpPr>
              <p:cNvPr id="2055" name="矩形 7174"/>
              <p:cNvSpPr/>
              <p:nvPr/>
            </p:nvSpPr>
            <p:spPr>
              <a:xfrm>
                <a:off x="912" y="2640"/>
                <a:ext cx="384" cy="432"/>
              </a:xfrm>
              <a:prstGeom prst="rect">
                <a:avLst/>
              </a:prstGeom>
              <a:solidFill>
                <a:schemeClr val="accent2"/>
              </a:solidFill>
              <a:ln w="9525">
                <a:noFill/>
              </a:ln>
            </p:spPr>
            <p:txBody>
              <a:bodyPr anchor="t"/>
              <a:p>
                <a:pPr lvl="0"/>
                <a:endParaRPr lang="zh-CN" altLang="en-US">
                  <a:latin typeface="Tahoma" panose="020B0604030504040204" pitchFamily="34" charset="0"/>
                  <a:ea typeface="宋体" panose="02010600030101010101" pitchFamily="2" charset="-122"/>
                </a:endParaRPr>
              </a:p>
            </p:txBody>
          </p:sp>
          <p:sp>
            <p:nvSpPr>
              <p:cNvPr id="2056" name="矩形 7175"/>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nchor="t"/>
              <a:p>
                <a:pPr lvl="0"/>
                <a:endParaRPr lang="zh-CN" altLang="en-US">
                  <a:latin typeface="Tahoma" panose="020B0604030504040204" pitchFamily="34" charset="0"/>
                  <a:ea typeface="宋体" panose="02010600030101010101" pitchFamily="2" charset="-122"/>
                </a:endParaRPr>
              </a:p>
            </p:txBody>
          </p:sp>
        </p:grpSp>
        <p:sp>
          <p:nvSpPr>
            <p:cNvPr id="2057" name="矩形 7176"/>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nchor="t"/>
            <a:p>
              <a:pPr lvl="0"/>
              <a:endParaRPr lang="zh-CN" altLang="en-US">
                <a:latin typeface="Tahoma" panose="020B0604030504040204" pitchFamily="34" charset="0"/>
                <a:ea typeface="宋体" panose="02010600030101010101" pitchFamily="2" charset="-122"/>
              </a:endParaRPr>
            </a:p>
          </p:txBody>
        </p:sp>
        <p:sp>
          <p:nvSpPr>
            <p:cNvPr id="2058" name="矩形 7177"/>
            <p:cNvSpPr/>
            <p:nvPr/>
          </p:nvSpPr>
          <p:spPr>
            <a:xfrm>
              <a:off x="400" y="1536"/>
              <a:ext cx="20" cy="663"/>
            </a:xfrm>
            <a:prstGeom prst="rect">
              <a:avLst/>
            </a:prstGeom>
            <a:solidFill>
              <a:schemeClr val="bg2"/>
            </a:solidFill>
            <a:ln w="9525">
              <a:noFill/>
            </a:ln>
          </p:spPr>
          <p:txBody>
            <a:bodyPr anchor="t"/>
            <a:p>
              <a:pPr lvl="0"/>
              <a:endParaRPr lang="zh-CN" altLang="en-US">
                <a:latin typeface="Tahoma" panose="020B0604030504040204" pitchFamily="34" charset="0"/>
                <a:ea typeface="宋体" panose="02010600030101010101" pitchFamily="2" charset="-122"/>
              </a:endParaRPr>
            </a:p>
          </p:txBody>
        </p:sp>
        <p:sp>
          <p:nvSpPr>
            <p:cNvPr id="2059" name="矩形 7178"/>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nchor="t"/>
            <a:p>
              <a:pPr lvl="0"/>
              <a:endParaRPr lang="zh-CN" altLang="en-US">
                <a:latin typeface="Tahoma" panose="020B0604030504040204" pitchFamily="34" charset="0"/>
                <a:ea typeface="宋体" panose="02010600030101010101" pitchFamily="2" charset="-122"/>
              </a:endParaRPr>
            </a:p>
          </p:txBody>
        </p:sp>
      </p:grpSp>
      <p:sp>
        <p:nvSpPr>
          <p:cNvPr id="7180" name="标题 7179"/>
          <p:cNvSpPr>
            <a:spLocks noGrp="1"/>
          </p:cNvSpPr>
          <p:nvPr>
            <p:ph type="ctrTitle"/>
          </p:nvPr>
        </p:nvSpPr>
        <p:spPr>
          <a:xfrm>
            <a:off x="990600" y="1676400"/>
            <a:ext cx="7772400" cy="1462088"/>
          </a:xfrm>
          <a:prstGeom prst="rect">
            <a:avLst/>
          </a:prstGeom>
          <a:noFill/>
          <a:ln w="9525">
            <a:noFill/>
          </a:ln>
        </p:spPr>
        <p:txBody>
          <a:bodyPr anchor="b"/>
          <a:lstStyle>
            <a:lvl1pPr lvl="0">
              <a:buClrTx/>
              <a:buSzTx/>
              <a:buFontTx/>
              <a:defRPr/>
            </a:lvl1pPr>
          </a:lstStyle>
          <a:p>
            <a:pPr lvl="0" fontAlgn="base"/>
            <a:r>
              <a:rPr lang="zh-CN" altLang="en-US" strike="noStrike" noProof="1" dirty="0"/>
              <a:t>单击此处编辑母版标题样式</a:t>
            </a:r>
            <a:endParaRPr lang="zh-CN" altLang="en-US" strike="noStrike" noProof="1" dirty="0"/>
          </a:p>
        </p:txBody>
      </p:sp>
      <p:sp>
        <p:nvSpPr>
          <p:cNvPr id="7181" name="副标题 7180"/>
          <p:cNvSpPr>
            <a:spLocks noGrp="1"/>
          </p:cNvSpPr>
          <p:nvPr>
            <p:ph type="subTitle" idx="1"/>
          </p:nvPr>
        </p:nvSpPr>
        <p:spPr>
          <a:xfrm>
            <a:off x="1371600" y="3886200"/>
            <a:ext cx="6400800" cy="1752600"/>
          </a:xfrm>
          <a:prstGeom prst="rect">
            <a:avLst/>
          </a:prstGeom>
          <a:noFill/>
          <a:ln w="9525">
            <a:noFill/>
          </a:ln>
        </p:spPr>
        <p:txBody>
          <a:bodyPr anchor="t"/>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fontAlgn="base"/>
            <a:r>
              <a:rPr lang="zh-CN" altLang="en-US" strike="noStrike" noProof="1" dirty="0"/>
              <a:t>单击此处编辑母版副标题样式</a:t>
            </a:r>
            <a:endParaRPr lang="zh-CN" altLang="en-US" strike="noStrike" noProof="1" dirty="0"/>
          </a:p>
        </p:txBody>
      </p:sp>
      <p:sp>
        <p:nvSpPr>
          <p:cNvPr id="7182" name="日期占位符 7181"/>
          <p:cNvSpPr>
            <a:spLocks noGrp="1"/>
          </p:cNvSpPr>
          <p:nvPr>
            <p:ph type="dt" sz="half" idx="2"/>
          </p:nvPr>
        </p:nvSpPr>
        <p:spPr>
          <a:xfrm>
            <a:off x="990600" y="6248400"/>
            <a:ext cx="1905000" cy="457200"/>
          </a:xfrm>
          <a:prstGeom prst="rect">
            <a:avLst/>
          </a:prstGeom>
          <a:noFill/>
          <a:ln w="9525">
            <a:noFill/>
          </a:ln>
        </p:spPr>
        <p:txBody>
          <a:bodyPr anchor="b"/>
          <a:lstStyle>
            <a:lvl1pPr>
              <a:defRPr sz="1400">
                <a:solidFill>
                  <a:schemeClr val="bg2"/>
                </a:solidFill>
                <a:latin typeface="Tahoma" panose="020B0604030504040204" pitchFamily="34" charset="0"/>
              </a:defRPr>
            </a:lvl1pPr>
          </a:lstStyle>
          <a:p>
            <a:pPr fontAlgn="base"/>
            <a:endParaRPr lang="zh-CN" altLang="en-US" strike="noStrike" noProof="1" dirty="0">
              <a:latin typeface="Arial" panose="020B0604020202020204" pitchFamily="34" charset="0"/>
            </a:endParaRPr>
          </a:p>
        </p:txBody>
      </p:sp>
      <p:sp>
        <p:nvSpPr>
          <p:cNvPr id="7183" name="页脚占位符 7182"/>
          <p:cNvSpPr>
            <a:spLocks noGrp="1"/>
          </p:cNvSpPr>
          <p:nvPr>
            <p:ph type="ftr" sz="quarter" idx="3"/>
          </p:nvPr>
        </p:nvSpPr>
        <p:spPr>
          <a:xfrm>
            <a:off x="3429000" y="6248400"/>
            <a:ext cx="2895600" cy="457200"/>
          </a:xfrm>
          <a:prstGeom prst="rect">
            <a:avLst/>
          </a:prstGeom>
          <a:noFill/>
          <a:ln w="9525">
            <a:noFill/>
          </a:ln>
        </p:spPr>
        <p:txBody>
          <a:bodyPr anchor="b"/>
          <a:lstStyle>
            <a:lvl1pPr algn="ctr">
              <a:defRPr sz="1400">
                <a:solidFill>
                  <a:schemeClr val="bg2"/>
                </a:solidFill>
                <a:latin typeface="Tahoma" panose="020B0604030504040204" pitchFamily="34" charset="0"/>
              </a:defRPr>
            </a:lvl1pPr>
          </a:lstStyle>
          <a:p>
            <a:pPr fontAlgn="base"/>
            <a:endParaRPr lang="zh-CN" altLang="en-US" strike="noStrike" noProof="1" dirty="0"/>
          </a:p>
        </p:txBody>
      </p:sp>
      <p:sp>
        <p:nvSpPr>
          <p:cNvPr id="7184" name="灯片编号占位符 7183"/>
          <p:cNvSpPr>
            <a:spLocks noGrp="1"/>
          </p:cNvSpPr>
          <p:nvPr>
            <p:ph type="sldNum" sz="quarter" idx="4"/>
          </p:nvPr>
        </p:nvSpPr>
        <p:spPr>
          <a:xfrm>
            <a:off x="6858000" y="6248400"/>
            <a:ext cx="1905000" cy="457200"/>
          </a:xfrm>
          <a:prstGeom prst="rect">
            <a:avLst/>
          </a:prstGeom>
          <a:noFill/>
          <a:ln w="9525">
            <a:noFill/>
          </a:ln>
        </p:spPr>
        <p:txBody>
          <a:bodyPr anchor="b"/>
          <a:lstStyle>
            <a:lvl1pPr algn="r">
              <a:defRPr sz="1400">
                <a:solidFill>
                  <a:schemeClr val="bg2"/>
                </a:solidFill>
                <a:latin typeface="Tahoma" panose="020B0604030504040204" pitchFamily="34" charset="0"/>
              </a:defRPr>
            </a:lvl1pPr>
          </a:lstStyle>
          <a:p>
            <a:pPr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6" name="灯片编号占位符 5"/>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214313"/>
            <a:ext cx="1951038" cy="59182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1150938" y="214313"/>
            <a:ext cx="5740009" cy="59182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6" name="灯片编号占位符 5"/>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2297" name="图片 8"/>
          <p:cNvPicPr>
            <a:picLocks noChangeAspect="1"/>
          </p:cNvPicPr>
          <p:nvPr userDrawn="1"/>
        </p:nvPicPr>
        <p:blipFill>
          <a:blip r:embed="rId2"/>
          <a:stretch>
            <a:fillRect/>
          </a:stretch>
        </p:blipFill>
        <p:spPr>
          <a:xfrm>
            <a:off x="0" y="0"/>
            <a:ext cx="9144000" cy="6858000"/>
          </a:xfrm>
          <a:prstGeom prst="rect">
            <a:avLst/>
          </a:prstGeom>
          <a:noFill/>
          <a:ln w="9525">
            <a:noFill/>
          </a:ln>
        </p:spPr>
      </p:pic>
      <p:pic>
        <p:nvPicPr>
          <p:cNvPr id="12298" name="图片 9"/>
          <p:cNvPicPr>
            <a:picLocks noChangeAspect="1"/>
          </p:cNvPicPr>
          <p:nvPr userDrawn="1"/>
        </p:nvPicPr>
        <p:blipFill>
          <a:blip r:embed="rId3"/>
          <a:stretch>
            <a:fillRect/>
          </a:stretch>
        </p:blipFill>
        <p:spPr>
          <a:xfrm>
            <a:off x="5984875" y="-7937"/>
            <a:ext cx="3192463" cy="2079625"/>
          </a:xfrm>
          <a:prstGeom prst="rect">
            <a:avLst/>
          </a:prstGeom>
          <a:noFill/>
          <a:ln w="9525">
            <a:noFill/>
          </a:ln>
        </p:spPr>
      </p:pic>
      <p:pic>
        <p:nvPicPr>
          <p:cNvPr id="12299" name="图片 10"/>
          <p:cNvPicPr>
            <a:picLocks noChangeAspect="1"/>
          </p:cNvPicPr>
          <p:nvPr userDrawn="1"/>
        </p:nvPicPr>
        <p:blipFill>
          <a:blip r:embed="rId4"/>
          <a:stretch>
            <a:fillRect/>
          </a:stretch>
        </p:blipFill>
        <p:spPr>
          <a:xfrm>
            <a:off x="0" y="5949950"/>
            <a:ext cx="9142413" cy="944563"/>
          </a:xfrm>
          <a:prstGeom prst="rect">
            <a:avLst/>
          </a:prstGeom>
          <a:noFill/>
          <a:ln w="9525">
            <a:noFill/>
          </a:ln>
        </p:spPr>
      </p:pic>
      <p:sp>
        <p:nvSpPr>
          <p:cNvPr id="4" name="日期占位符 3"/>
          <p:cNvSpPr>
            <a:spLocks noGrp="1"/>
          </p:cNvSpPr>
          <p:nvPr>
            <p:ph type="dt" sz="half" idx="10"/>
          </p:nvPr>
        </p:nvSpPr>
        <p:spPr>
          <a:xfrm>
            <a:off x="1162050" y="6243638"/>
            <a:ext cx="1905000" cy="457200"/>
          </a:xfrm>
          <a:prstGeom prst="rect">
            <a:avLst/>
          </a:prstGeom>
          <a:noFill/>
          <a:ln w="9525">
            <a:noFill/>
          </a:ln>
        </p:spPr>
        <p:txBody>
          <a:bodyPr anchor="b"/>
          <a:lstStyle/>
          <a:p>
            <a:pPr fontAlgn="base"/>
            <a:fld id="{FAE7D799-2897-4838-94A4-7A674D860362}" type="datetime1">
              <a:rPr lang="zh-CN" altLang="en-US" strike="noStrike" noProof="1" smtClean="0">
                <a:latin typeface="Tahoma" panose="020B0604030504040204" pitchFamily="34" charset="0"/>
                <a:ea typeface="宋体" panose="02010600030101010101" pitchFamily="2" charset="-122"/>
                <a:cs typeface="+mn-cs"/>
              </a:rPr>
            </a:fld>
            <a:endParaRPr lang="zh-CN" altLang="en-US" strike="noStrike" noProof="1" dirty="0"/>
          </a:p>
        </p:txBody>
      </p:sp>
      <p:sp>
        <p:nvSpPr>
          <p:cNvPr id="6" name="灯片编号占位符 5"/>
          <p:cNvSpPr>
            <a:spLocks noGrp="1"/>
          </p:cNvSpPr>
          <p:nvPr>
            <p:ph type="sldNum" sz="quarter" idx="12"/>
          </p:nvPr>
        </p:nvSpPr>
        <p:spPr>
          <a:xfrm>
            <a:off x="7042150" y="6243638"/>
            <a:ext cx="1905000" cy="457200"/>
          </a:xfrm>
          <a:prstGeom prst="rect">
            <a:avLst/>
          </a:prstGeom>
          <a:noFill/>
          <a:ln w="9525">
            <a:noFill/>
          </a:ln>
        </p:spPr>
        <p:txBody>
          <a:bodyPr anchor="b"/>
          <a:lstStyle/>
          <a:p>
            <a:pPr fontAlgn="base"/>
            <a:fld id="{071E9760-0CC6-4BED-9B85-FFDF20FA5D68}" type="slidenum">
              <a:rPr lang="zh-CN" altLang="en-US" strike="noStrike" noProof="1" smtClean="0">
                <a:latin typeface="Tahoma" panose="020B0604030504040204" pitchFamily="34" charset="0"/>
                <a:ea typeface="宋体" panose="02010600030101010101" pitchFamily="2" charset="-122"/>
                <a:cs typeface="+mn-cs"/>
              </a:rPr>
            </a:fld>
            <a:endParaRPr lang="zh-CN" altLang="en-US" strike="noStrike" noProof="1" dirty="0"/>
          </a:p>
        </p:txBody>
      </p:sp>
      <p:sp>
        <p:nvSpPr>
          <p:cNvPr id="2" name="页脚占位符 1"/>
          <p:cNvSpPr>
            <a:spLocks noGrp="1"/>
          </p:cNvSpPr>
          <p:nvPr>
            <p:ph type="ftr" sz="quarter" idx="13"/>
          </p:nvPr>
        </p:nvSpPr>
        <p:spPr>
          <a:xfrm>
            <a:off x="3657600" y="6243638"/>
            <a:ext cx="2895600" cy="457200"/>
          </a:xfrm>
          <a:prstGeom prst="rect">
            <a:avLst/>
          </a:prstGeom>
          <a:noFill/>
          <a:ln w="9525">
            <a:noFill/>
          </a:ln>
        </p:spPr>
        <p:txBody>
          <a:bodyPr anchor="b"/>
          <a:p>
            <a:pPr lvl="0" fontAlgn="base"/>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6" name="灯片编号占位符 5"/>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6" name="灯片编号占位符 5"/>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1182688" y="2017713"/>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146612" y="2017713"/>
            <a:ext cx="3808476" cy="41148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7" name="灯片编号占位符 6"/>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9" name="灯片编号占位符 8"/>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5" name="灯片编号占位符 4"/>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7" name="灯片编号占位符 6"/>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1162050" y="6243638"/>
            <a:ext cx="1905000" cy="457200"/>
          </a:xfrm>
          <a:prstGeom prst="rect">
            <a:avLst/>
          </a:prstGeom>
          <a:noFill/>
          <a:ln w="9525">
            <a:noFill/>
          </a:ln>
        </p:spPr>
        <p:txBody>
          <a:bodyPr anchor="b"/>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657600" y="6243638"/>
            <a:ext cx="2895600" cy="457200"/>
          </a:xfrm>
          <a:prstGeom prst="rect">
            <a:avLst/>
          </a:prstGeom>
          <a:noFill/>
          <a:ln w="9525">
            <a:noFill/>
          </a:ln>
        </p:spPr>
        <p:txBody>
          <a:bodyPr anchor="b"/>
          <a:lstStyle/>
          <a:p>
            <a:pPr lvl="0" fontAlgn="base"/>
            <a:endParaRPr lang="zh-CN" altLang="en-US" strike="noStrike" noProof="1" dirty="0"/>
          </a:p>
        </p:txBody>
      </p:sp>
      <p:sp>
        <p:nvSpPr>
          <p:cNvPr id="7" name="灯片编号占位符 6"/>
          <p:cNvSpPr>
            <a:spLocks noGrp="1"/>
          </p:cNvSpPr>
          <p:nvPr>
            <p:ph type="sldNum" sz="quarter" idx="12"/>
          </p:nvPr>
        </p:nvSpPr>
        <p:spPr>
          <a:xfrm>
            <a:off x="7042150" y="6243638"/>
            <a:ext cx="1905000" cy="457200"/>
          </a:xfrm>
          <a:prstGeom prst="rect">
            <a:avLst/>
          </a:prstGeom>
          <a:noFill/>
          <a:ln w="9525">
            <a:noFill/>
          </a:ln>
        </p:spPr>
        <p:txBody>
          <a:bodyPr anchor="b"/>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145"/>
          <p:cNvSpPr/>
          <p:nvPr/>
        </p:nvSpPr>
        <p:spPr>
          <a:xfrm>
            <a:off x="417513" y="1098550"/>
            <a:ext cx="438150" cy="474663"/>
          </a:xfrm>
          <a:prstGeom prst="rect">
            <a:avLst/>
          </a:prstGeom>
          <a:solidFill>
            <a:schemeClr val="accent2"/>
          </a:soli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27" name="矩形 6146"/>
          <p:cNvSpPr/>
          <p:nvPr/>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28" name="矩形 6147"/>
          <p:cNvSpPr/>
          <p:nvPr/>
        </p:nvSpPr>
        <p:spPr>
          <a:xfrm>
            <a:off x="541338" y="1520825"/>
            <a:ext cx="422275" cy="474663"/>
          </a:xfrm>
          <a:prstGeom prst="rect">
            <a:avLst/>
          </a:prstGeom>
          <a:solidFill>
            <a:schemeClr val="folHlink"/>
          </a:soli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29" name="矩形 6148"/>
          <p:cNvSpPr/>
          <p:nvPr/>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30" name="矩形 6149"/>
          <p:cNvSpPr/>
          <p:nvPr/>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31" name="矩形 6150"/>
          <p:cNvSpPr/>
          <p:nvPr/>
        </p:nvSpPr>
        <p:spPr>
          <a:xfrm>
            <a:off x="762000" y="990600"/>
            <a:ext cx="31750" cy="1052513"/>
          </a:xfrm>
          <a:prstGeom prst="rect">
            <a:avLst/>
          </a:prstGeom>
          <a:solidFill>
            <a:schemeClr val="bg2"/>
          </a:soli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32" name="矩形 6151"/>
          <p:cNvSpPr/>
          <p:nvPr/>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p>
            <a:pPr lvl="0" algn="ctr"/>
            <a:endParaRPr lang="zh-CN" altLang="zh-CN" sz="2400" dirty="0">
              <a:latin typeface="Tahoma" panose="020B0604030504040204" pitchFamily="34" charset="0"/>
              <a:ea typeface="宋体" panose="02010600030101010101" pitchFamily="2" charset="-122"/>
            </a:endParaRPr>
          </a:p>
        </p:txBody>
      </p:sp>
      <p:sp>
        <p:nvSpPr>
          <p:cNvPr id="1033" name="标题 6152"/>
          <p:cNvSpPr>
            <a:spLocks noGrp="1"/>
          </p:cNvSpPr>
          <p:nvPr>
            <p:ph type="title"/>
          </p:nvPr>
        </p:nvSpPr>
        <p:spPr>
          <a:xfrm>
            <a:off x="1150938" y="214313"/>
            <a:ext cx="7793037" cy="1462087"/>
          </a:xfrm>
          <a:prstGeom prst="rect">
            <a:avLst/>
          </a:prstGeom>
          <a:noFill/>
          <a:ln w="9525">
            <a:noFill/>
          </a:ln>
        </p:spPr>
        <p:txBody>
          <a:bodyPr anchor="b"/>
          <a:p>
            <a:pPr lvl="0"/>
            <a:r>
              <a:rPr lang="zh-CN" altLang="en-US" dirty="0"/>
              <a:t>单击此处编辑母版标题样式</a:t>
            </a:r>
            <a:endParaRPr lang="zh-CN" altLang="en-US" dirty="0"/>
          </a:p>
        </p:txBody>
      </p:sp>
      <p:sp>
        <p:nvSpPr>
          <p:cNvPr id="1034" name="文本占位符 6153"/>
          <p:cNvSpPr>
            <a:spLocks noGrp="1"/>
          </p:cNvSpPr>
          <p:nvPr>
            <p:ph type="body"/>
          </p:nvPr>
        </p:nvSpPr>
        <p:spPr>
          <a:xfrm>
            <a:off x="1182688" y="2017713"/>
            <a:ext cx="7772400" cy="411480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6155" name="日期占位符 6154"/>
          <p:cNvSpPr>
            <a:spLocks noGrp="1"/>
          </p:cNvSpPr>
          <p:nvPr>
            <p:ph type="dt" sz="half" idx="2"/>
          </p:nvPr>
        </p:nvSpPr>
        <p:spPr>
          <a:xfrm>
            <a:off x="1162050" y="6243638"/>
            <a:ext cx="1905000" cy="457200"/>
          </a:xfrm>
          <a:prstGeom prst="rect">
            <a:avLst/>
          </a:prstGeom>
          <a:noFill/>
          <a:ln w="9525">
            <a:noFill/>
          </a:ln>
        </p:spPr>
        <p:txBody>
          <a:bodyPr anchor="b"/>
          <a:lstStyle>
            <a:lvl1pPr>
              <a:defRPr sz="1400">
                <a:latin typeface="Tahoma" panose="020B0604030504040204" pitchFamily="34" charset="0"/>
              </a:defRPr>
            </a:lvl1pPr>
          </a:lstStyle>
          <a:p>
            <a:pPr lvl="0" fontAlgn="base"/>
            <a:fld id="{BB962C8B-B14F-4D97-AF65-F5344CB8AC3E}" type="datetime1">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6156" name="页脚占位符 6155"/>
          <p:cNvSpPr>
            <a:spLocks noGrp="1"/>
          </p:cNvSpPr>
          <p:nvPr>
            <p:ph type="ftr" sz="quarter" idx="3"/>
          </p:nvPr>
        </p:nvSpPr>
        <p:spPr>
          <a:xfrm>
            <a:off x="3657600" y="6243638"/>
            <a:ext cx="2895600" cy="457200"/>
          </a:xfrm>
          <a:prstGeom prst="rect">
            <a:avLst/>
          </a:prstGeom>
          <a:noFill/>
          <a:ln w="9525">
            <a:noFill/>
          </a:ln>
        </p:spPr>
        <p:txBody>
          <a:bodyPr anchor="b"/>
          <a:lstStyle>
            <a:lvl1pPr algn="ctr">
              <a:defRPr sz="1400">
                <a:latin typeface="Tahoma" panose="020B0604030504040204" pitchFamily="34" charset="0"/>
              </a:defRPr>
            </a:lvl1pPr>
          </a:lstStyle>
          <a:p>
            <a:pPr lvl="0" fontAlgn="base"/>
            <a:endParaRPr lang="zh-CN" altLang="en-US" strike="noStrike" noProof="1" dirty="0"/>
          </a:p>
        </p:txBody>
      </p:sp>
      <p:sp>
        <p:nvSpPr>
          <p:cNvPr id="6157" name="灯片编号占位符 6156"/>
          <p:cNvSpPr>
            <a:spLocks noGrp="1"/>
          </p:cNvSpPr>
          <p:nvPr>
            <p:ph type="sldNum" sz="quarter" idx="4"/>
          </p:nvPr>
        </p:nvSpPr>
        <p:spPr>
          <a:xfrm>
            <a:off x="7042150" y="6243638"/>
            <a:ext cx="1905000" cy="457200"/>
          </a:xfrm>
          <a:prstGeom prst="rect">
            <a:avLst/>
          </a:prstGeom>
          <a:noFill/>
          <a:ln w="9525">
            <a:noFill/>
          </a:ln>
        </p:spPr>
        <p:txBody>
          <a:bodyPr anchor="b"/>
          <a:lstStyle>
            <a:lvl1pPr algn="r">
              <a:defRPr sz="1400">
                <a:latin typeface="Tahoma" panose="020B0604030504040204" pitchFamily="34" charset="0"/>
              </a:defRPr>
            </a:lvl1pPr>
          </a:lstStyle>
          <a:p>
            <a:pPr lvl="0" fontAlgn="base"/>
            <a:fld id="{9A0DB2DC-4C9A-4742-B13C-FB6460FD3503}" type="slidenum">
              <a:rPr lang="zh-CN" altLang="en-US" strike="noStrike" noProof="1" dirty="0">
                <a:latin typeface="Tahoma" panose="020B060403050404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4800" b="0"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9.emf"/><Relationship Id="rId1" Type="http://schemas.openxmlformats.org/officeDocument/2006/relationships/oleObject" Target="../embeddings/Workbook1.xls"/></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410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4" name="文本框 4099"/>
          <p:cNvSpPr txBox="1"/>
          <p:nvPr/>
        </p:nvSpPr>
        <p:spPr>
          <a:xfrm>
            <a:off x="0" y="1676400"/>
            <a:ext cx="9144000" cy="3140075"/>
          </a:xfrm>
          <a:prstGeom prst="rect">
            <a:avLst/>
          </a:prstGeom>
          <a:noFill/>
          <a:ln w="9525">
            <a:noFill/>
          </a:ln>
        </p:spPr>
        <p:txBody>
          <a:bodyPr anchor="t">
            <a:spAutoFit/>
          </a:bodyPr>
          <a:p>
            <a:pPr algn="ctr">
              <a:spcBef>
                <a:spcPct val="50000"/>
              </a:spcBef>
            </a:pPr>
            <a:r>
              <a:rPr lang="zh-CN" altLang="en-US" sz="8000" b="1" dirty="0">
                <a:solidFill>
                  <a:schemeClr val="hlink"/>
                </a:solidFill>
                <a:latin typeface="Tahoma" panose="020B0604030504040204" pitchFamily="34" charset="0"/>
                <a:ea typeface="宋体" panose="02010600030101010101" pitchFamily="2" charset="-122"/>
              </a:rPr>
              <a:t>分子间作用力</a:t>
            </a:r>
            <a:endParaRPr lang="zh-CN" altLang="en-US" sz="8000" b="1" dirty="0">
              <a:solidFill>
                <a:schemeClr val="hlink"/>
              </a:solidFill>
              <a:latin typeface="Tahoma" panose="020B0604030504040204" pitchFamily="34" charset="0"/>
              <a:ea typeface="宋体" panose="02010600030101010101" pitchFamily="2" charset="-122"/>
            </a:endParaRPr>
          </a:p>
          <a:p>
            <a:pPr algn="ctr">
              <a:spcBef>
                <a:spcPct val="50000"/>
              </a:spcBef>
            </a:pPr>
            <a:r>
              <a:rPr lang="zh-CN" altLang="en-US" sz="8000" b="1" dirty="0">
                <a:solidFill>
                  <a:schemeClr val="hlink"/>
                </a:solidFill>
                <a:latin typeface="Tahoma" panose="020B0604030504040204" pitchFamily="34" charset="0"/>
                <a:ea typeface="宋体" panose="02010600030101010101" pitchFamily="2" charset="-122"/>
              </a:rPr>
              <a:t>与物质性质</a:t>
            </a:r>
            <a:endParaRPr lang="zh-CN" altLang="en-US" sz="8000" b="1" dirty="0">
              <a:solidFill>
                <a:schemeClr val="hlink"/>
              </a:solidFill>
              <a:latin typeface="Tahoma" panose="020B0604030504040204" pitchFamily="34" charset="0"/>
              <a:ea typeface="宋体" panose="02010600030101010101" pitchFamily="2" charset="-122"/>
            </a:endParaRPr>
          </a:p>
        </p:txBody>
      </p:sp>
      <p:sp>
        <p:nvSpPr>
          <p:cNvPr id="3" name="文本框 2"/>
          <p:cNvSpPr txBox="1"/>
          <p:nvPr/>
        </p:nvSpPr>
        <p:spPr>
          <a:xfrm>
            <a:off x="5029200" y="5181600"/>
            <a:ext cx="3096260" cy="521970"/>
          </a:xfrm>
          <a:prstGeom prst="rect">
            <a:avLst/>
          </a:prstGeom>
          <a:noFill/>
        </p:spPr>
        <p:txBody>
          <a:bodyPr wrap="none" rtlCol="0" anchor="t">
            <a:spAutoFit/>
          </a:bodyPr>
          <a:p>
            <a:r>
              <a:rPr lang="zh-CN" altLang="en-US"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rPr>
              <a:t>清流一中</a:t>
            </a:r>
            <a:r>
              <a:rPr lang="en-US" altLang="zh-CN"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rPr>
              <a:t>    </a:t>
            </a:r>
            <a:r>
              <a:rPr lang="zh-CN" altLang="en-US"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rPr>
              <a:t>林建苍</a:t>
            </a:r>
            <a:endParaRPr lang="zh-CN" altLang="en-US" sz="2800" b="1" kern="0" noProof="0" smtClean="0">
              <a:ln>
                <a:noFill/>
              </a:ln>
              <a:effectLst>
                <a:outerShdw blurRad="38100" dist="38100" dir="2700000" algn="tl">
                  <a:srgbClr val="FFFFFF"/>
                </a:outerShdw>
              </a:effectLst>
              <a:uLnTx/>
              <a:uFillTx/>
              <a:latin typeface="微软雅黑" panose="020B0503020204020204" charset="-122"/>
              <a:ea typeface="微软雅黑" panose="020B0503020204020204" charset="-122"/>
              <a:cs typeface="+mj-cs"/>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1327" name="表格 11326"/>
          <p:cNvGraphicFramePr/>
          <p:nvPr/>
        </p:nvGraphicFramePr>
        <p:xfrm>
          <a:off x="152400" y="381000"/>
          <a:ext cx="8839200" cy="5618163"/>
        </p:xfrm>
        <a:graphic>
          <a:graphicData uri="http://schemas.openxmlformats.org/drawingml/2006/table">
            <a:tbl>
              <a:tblPr/>
              <a:tblGrid>
                <a:gridCol w="1768475"/>
                <a:gridCol w="1766888"/>
                <a:gridCol w="1768475"/>
                <a:gridCol w="1766887"/>
                <a:gridCol w="1768475"/>
              </a:tblGrid>
              <a:tr h="103505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物质</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F</a:t>
                      </a:r>
                      <a:r>
                        <a:rPr lang="en-US" altLang="zh-CN" sz="3600" b="1" baseline="-25000">
                          <a:solidFill>
                            <a:schemeClr val="folHlink"/>
                          </a:solidFill>
                        </a:rPr>
                        <a:t>2</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Cl</a:t>
                      </a:r>
                      <a:r>
                        <a:rPr lang="en-US" altLang="zh-CN" sz="3600" b="1" baseline="-25000">
                          <a:solidFill>
                            <a:schemeClr val="folHlink"/>
                          </a:solidFill>
                        </a:rPr>
                        <a:t>2</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Br</a:t>
                      </a:r>
                      <a:r>
                        <a:rPr lang="en-US" altLang="zh-CN" sz="3600" b="1" baseline="-25000">
                          <a:solidFill>
                            <a:schemeClr val="folHlink"/>
                          </a:solidFill>
                        </a:rPr>
                        <a:t>2</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I</a:t>
                      </a:r>
                      <a:r>
                        <a:rPr lang="en-US" altLang="zh-CN" sz="3600" b="1" baseline="-25000">
                          <a:solidFill>
                            <a:schemeClr val="folHlink"/>
                          </a:solidFill>
                        </a:rPr>
                        <a:t>2</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903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相对分子量</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38</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71</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160</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254</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9037">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熔点（</a:t>
                      </a:r>
                      <a:r>
                        <a:rPr lang="en-US" altLang="zh-CN" sz="3600" b="1" dirty="0">
                          <a:solidFill>
                            <a:schemeClr val="folHlink"/>
                          </a:solidFill>
                        </a:rPr>
                        <a:t>℃</a:t>
                      </a:r>
                      <a:r>
                        <a:rPr lang="zh-CN" altLang="en-US" sz="3600" b="1" dirty="0">
                          <a:solidFill>
                            <a:schemeClr val="folHlink"/>
                          </a:solidFill>
                        </a:rPr>
                        <a:t>）</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-219.6</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-101</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-7.2</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113.5</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89038">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沸点（</a:t>
                      </a:r>
                      <a:r>
                        <a:rPr lang="en-US" altLang="zh-CN" sz="3600" b="1" dirty="0">
                          <a:solidFill>
                            <a:schemeClr val="folHlink"/>
                          </a:solidFill>
                        </a:rPr>
                        <a:t>℃</a:t>
                      </a:r>
                      <a:r>
                        <a:rPr lang="zh-CN" altLang="en-US" sz="3600" b="1" dirty="0">
                          <a:solidFill>
                            <a:schemeClr val="folHlink"/>
                          </a:solidFill>
                        </a:rPr>
                        <a:t>）</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-188.1</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-34.6</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58.78</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en-US" altLang="zh-CN" sz="3600" b="1">
                          <a:solidFill>
                            <a:schemeClr val="folHlink"/>
                          </a:solidFill>
                        </a:rPr>
                        <a:t>184.4</a:t>
                      </a:r>
                      <a:endParaRPr lang="zh-CN" altLang="en-US" sz="3600" b="1">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16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b="1" dirty="0">
                          <a:solidFill>
                            <a:schemeClr val="folHlink"/>
                          </a:solidFill>
                        </a:rPr>
                        <a:t>熔沸点变化趋势</a:t>
                      </a:r>
                      <a:endParaRPr lang="zh-CN" altLang="en-US"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r>
            </a:tbl>
          </a:graphicData>
        </a:graphic>
      </p:graphicFrame>
      <p:grpSp>
        <p:nvGrpSpPr>
          <p:cNvPr id="11322" name="组合 11321"/>
          <p:cNvGrpSpPr/>
          <p:nvPr/>
        </p:nvGrpSpPr>
        <p:grpSpPr>
          <a:xfrm>
            <a:off x="2209800" y="5334000"/>
            <a:ext cx="6553200" cy="579438"/>
            <a:chOff x="1392" y="3456"/>
            <a:chExt cx="4128" cy="365"/>
          </a:xfrm>
        </p:grpSpPr>
        <p:sp>
          <p:nvSpPr>
            <p:cNvPr id="22565" name="直接连接符 11319"/>
            <p:cNvSpPr/>
            <p:nvPr/>
          </p:nvSpPr>
          <p:spPr>
            <a:xfrm>
              <a:off x="1392" y="3456"/>
              <a:ext cx="4128" cy="0"/>
            </a:xfrm>
            <a:prstGeom prst="line">
              <a:avLst/>
            </a:prstGeom>
            <a:ln w="57150" cap="flat" cmpd="sng">
              <a:solidFill>
                <a:schemeClr val="hlink"/>
              </a:solidFill>
              <a:prstDash val="solid"/>
              <a:round/>
              <a:headEnd type="none" w="med" len="med"/>
              <a:tailEnd type="triangle" w="med" len="med"/>
            </a:ln>
          </p:spPr>
        </p:sp>
        <p:sp>
          <p:nvSpPr>
            <p:cNvPr id="22566" name="文本框 11320"/>
            <p:cNvSpPr txBox="1"/>
            <p:nvPr/>
          </p:nvSpPr>
          <p:spPr>
            <a:xfrm>
              <a:off x="2112" y="3456"/>
              <a:ext cx="3072" cy="365"/>
            </a:xfrm>
            <a:prstGeom prst="rect">
              <a:avLst/>
            </a:prstGeom>
            <a:noFill/>
            <a:ln w="9525">
              <a:noFill/>
            </a:ln>
          </p:spPr>
          <p:txBody>
            <a:bodyPr anchor="t">
              <a:spAutoFit/>
            </a:bodyPr>
            <a:p>
              <a:pPr>
                <a:spcBef>
                  <a:spcPct val="50000"/>
                </a:spcBef>
              </a:pPr>
              <a:r>
                <a:rPr lang="zh-CN" altLang="en-US" sz="3200" b="1" dirty="0">
                  <a:solidFill>
                    <a:schemeClr val="hlink"/>
                  </a:solidFill>
                  <a:latin typeface="Tahoma" panose="020B0604030504040204" pitchFamily="34" charset="0"/>
                  <a:ea typeface="宋体" panose="02010600030101010101" pitchFamily="2" charset="-122"/>
                </a:rPr>
                <a:t>熔沸点逐渐升高</a:t>
              </a:r>
              <a:endParaRPr lang="zh-CN" altLang="en-US" sz="3200" b="1" dirty="0">
                <a:solidFill>
                  <a:schemeClr val="hlink"/>
                </a:solidFill>
                <a:latin typeface="Tahoma" panose="020B0604030504040204" pitchFamily="34" charset="0"/>
                <a:ea typeface="宋体" panose="02010600030101010101" pitchFamily="2" charset="-122"/>
              </a:endParaRPr>
            </a:p>
          </p:txBody>
        </p:sp>
      </p:grpSp>
      <p:sp>
        <p:nvSpPr>
          <p:cNvPr id="22567" name="文本框 11322"/>
          <p:cNvSpPr txBox="1"/>
          <p:nvPr/>
        </p:nvSpPr>
        <p:spPr>
          <a:xfrm>
            <a:off x="1981200" y="6096000"/>
            <a:ext cx="6400800" cy="641350"/>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楷体_GB2312" pitchFamily="49" charset="-122"/>
              </a:rPr>
              <a:t>卤族元素单质物理性质差异</a:t>
            </a:r>
            <a:endParaRPr lang="zh-CN" altLang="en-US" sz="3600" b="1" dirty="0">
              <a:solidFill>
                <a:schemeClr val="hlink"/>
              </a:solidFill>
              <a:latin typeface="Tahoma" panose="020B0604030504040204" pitchFamily="34" charset="0"/>
              <a:ea typeface="楷体_GB2312" pitchFamily="49" charset="-122"/>
            </a:endParaRPr>
          </a:p>
        </p:txBody>
      </p:sp>
      <p:sp>
        <p:nvSpPr>
          <p:cNvPr id="11324" name="矩形 11323"/>
          <p:cNvSpPr/>
          <p:nvPr/>
        </p:nvSpPr>
        <p:spPr>
          <a:xfrm>
            <a:off x="152400" y="1447800"/>
            <a:ext cx="8839200" cy="1143000"/>
          </a:xfrm>
          <a:prstGeom prst="rect">
            <a:avLst/>
          </a:prstGeom>
          <a:noFill/>
          <a:ln w="57150" cap="flat" cmpd="sng">
            <a:solidFill>
              <a:schemeClr val="hlink"/>
            </a:solidFill>
            <a:prstDash val="solid"/>
            <a:miter/>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322"/>
                                        </p:tgtEl>
                                        <p:attrNameLst>
                                          <p:attrName>style.visibility</p:attrName>
                                        </p:attrNameLst>
                                      </p:cBhvr>
                                      <p:to>
                                        <p:strVal val="visible"/>
                                      </p:to>
                                    </p:set>
                                    <p:animEffect transition="in" filter="wipe(left)">
                                      <p:cBhvr>
                                        <p:cTn id="7" dur="500"/>
                                        <p:tgtEl>
                                          <p:spTgt spid="113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324"/>
                                        </p:tgtEl>
                                        <p:attrNameLst>
                                          <p:attrName>style.visibility</p:attrName>
                                        </p:attrNameLst>
                                      </p:cBhvr>
                                      <p:to>
                                        <p:strVal val="visible"/>
                                      </p:to>
                                    </p:set>
                                    <p:animEffect transition="in" filter="wipe(left)">
                                      <p:cBhvr>
                                        <p:cTn id="12" dur="500"/>
                                        <p:tgtEl>
                                          <p:spTgt spid="11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3" name="文本框 12291"/>
          <p:cNvSpPr txBox="1"/>
          <p:nvPr/>
        </p:nvSpPr>
        <p:spPr>
          <a:xfrm>
            <a:off x="152400" y="457200"/>
            <a:ext cx="4343400" cy="914400"/>
          </a:xfrm>
          <a:prstGeom prst="rect">
            <a:avLst/>
          </a:prstGeom>
          <a:solidFill>
            <a:schemeClr val="hlink"/>
          </a:solidFill>
          <a:ln w="9525">
            <a:noFill/>
          </a:ln>
        </p:spPr>
        <p:txBody>
          <a:bodyPr anchor="t">
            <a:spAutoFit/>
          </a:bodyPr>
          <a:p>
            <a:pPr>
              <a:spcBef>
                <a:spcPct val="50000"/>
              </a:spcBef>
            </a:pPr>
            <a:r>
              <a:rPr lang="zh-CN" altLang="en-US" sz="5400" b="1" dirty="0">
                <a:solidFill>
                  <a:srgbClr val="FFFF00"/>
                </a:solidFill>
                <a:latin typeface="Tahoma" panose="020B0604030504040204" pitchFamily="34" charset="0"/>
                <a:ea typeface="宋体" panose="02010600030101010101" pitchFamily="2" charset="-122"/>
              </a:rPr>
              <a:t>【总结</a:t>
            </a:r>
            <a:r>
              <a:rPr lang="zh-CN" altLang="en-US" sz="5400" b="1">
                <a:solidFill>
                  <a:srgbClr val="FFFF00"/>
                </a:solidFill>
                <a:latin typeface="Tahoma" panose="020B0604030504040204" pitchFamily="34" charset="0"/>
                <a:ea typeface="宋体" panose="02010600030101010101" pitchFamily="2" charset="-122"/>
              </a:rPr>
              <a:t>】</a:t>
            </a:r>
            <a:endParaRPr lang="zh-CN" altLang="en-US" sz="5400" b="1">
              <a:solidFill>
                <a:srgbClr val="FFFF00"/>
              </a:solidFill>
              <a:latin typeface="Tahoma" panose="020B0604030504040204" pitchFamily="34" charset="0"/>
              <a:ea typeface="宋体" panose="02010600030101010101" pitchFamily="2" charset="-122"/>
            </a:endParaRPr>
          </a:p>
        </p:txBody>
      </p:sp>
      <p:grpSp>
        <p:nvGrpSpPr>
          <p:cNvPr id="12296" name="组合 12295"/>
          <p:cNvGrpSpPr/>
          <p:nvPr/>
        </p:nvGrpSpPr>
        <p:grpSpPr>
          <a:xfrm>
            <a:off x="457200" y="2209800"/>
            <a:ext cx="8305800" cy="3429000"/>
            <a:chOff x="288" y="1344"/>
            <a:chExt cx="5232" cy="2160"/>
          </a:xfrm>
        </p:grpSpPr>
        <p:sp>
          <p:nvSpPr>
            <p:cNvPr id="23555" name="椭圆形标注 12292"/>
            <p:cNvSpPr/>
            <p:nvPr/>
          </p:nvSpPr>
          <p:spPr>
            <a:xfrm>
              <a:off x="288" y="1344"/>
              <a:ext cx="5232" cy="2160"/>
            </a:xfrm>
            <a:prstGeom prst="wedgeEllipseCallout">
              <a:avLst>
                <a:gd name="adj1" fmla="val -32685"/>
                <a:gd name="adj2" fmla="val -72130"/>
              </a:avLst>
            </a:prstGeom>
            <a:solidFill>
              <a:srgbClr val="FFFF00"/>
            </a:solidFill>
            <a:ln w="9525" cap="flat" cmpd="sng">
              <a:solidFill>
                <a:schemeClr val="tx1"/>
              </a:solidFill>
              <a:prstDash val="solid"/>
              <a:miter/>
              <a:headEnd type="none" w="med" len="med"/>
              <a:tailEnd type="none" w="med" len="med"/>
            </a:ln>
          </p:spPr>
          <p:txBody>
            <a:bodyPr anchor="t"/>
            <a:p>
              <a:pPr algn="ctr"/>
              <a:endParaRPr lang="zh-CN" altLang="zh-CN" sz="1800" dirty="0">
                <a:latin typeface="Tahoma" panose="020B0604030504040204" pitchFamily="34" charset="0"/>
                <a:ea typeface="宋体" panose="02010600030101010101" pitchFamily="2" charset="-122"/>
              </a:endParaRPr>
            </a:p>
          </p:txBody>
        </p:sp>
        <p:sp>
          <p:nvSpPr>
            <p:cNvPr id="23556" name="文本框 12293"/>
            <p:cNvSpPr txBox="1"/>
            <p:nvPr/>
          </p:nvSpPr>
          <p:spPr>
            <a:xfrm>
              <a:off x="816" y="1574"/>
              <a:ext cx="4176" cy="1594"/>
            </a:xfrm>
            <a:prstGeom prst="rect">
              <a:avLst/>
            </a:prstGeom>
            <a:noFill/>
            <a:ln w="9525">
              <a:noFill/>
            </a:ln>
          </p:spPr>
          <p:txBody>
            <a:bodyPr anchor="t">
              <a:spAutoFit/>
            </a:bodyPr>
            <a:p>
              <a:pPr>
                <a:spcBef>
                  <a:spcPct val="50000"/>
                </a:spcBef>
              </a:pPr>
              <a:r>
                <a:rPr lang="en-US" altLang="zh-CN" sz="4000" b="1" dirty="0">
                  <a:solidFill>
                    <a:schemeClr val="hlink"/>
                  </a:solidFill>
                  <a:latin typeface="Tahoma" panose="020B0604030504040204" pitchFamily="34" charset="0"/>
                  <a:ea typeface="楷体_GB2312" pitchFamily="49" charset="-122"/>
                </a:rPr>
                <a:t>      </a:t>
              </a:r>
              <a:r>
                <a:rPr lang="zh-CN" altLang="en-US" sz="4000" b="1" dirty="0">
                  <a:solidFill>
                    <a:schemeClr val="hlink"/>
                  </a:solidFill>
                  <a:latin typeface="Tahoma" panose="020B0604030504040204" pitchFamily="34" charset="0"/>
                  <a:ea typeface="楷体_GB2312" pitchFamily="49" charset="-122"/>
                </a:rPr>
                <a:t>一般情况下，组成和结构相似的分子，相对分子量越大，范德华力越大，熔沸点越高</a:t>
              </a:r>
              <a:endParaRPr lang="zh-CN" altLang="en-US" sz="4000" b="1" dirty="0">
                <a:solidFill>
                  <a:schemeClr val="hlink"/>
                </a:solidFill>
                <a:latin typeface="Tahoma" panose="020B0604030504040204" pitchFamily="34" charset="0"/>
                <a:ea typeface="楷体_GB2312"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left)">
                                      <p:cBhvr>
                                        <p:cTn id="7"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101420"/>
          <p:cNvSpPr txBox="1"/>
          <p:nvPr/>
        </p:nvSpPr>
        <p:spPr>
          <a:xfrm>
            <a:off x="292100" y="2070100"/>
            <a:ext cx="2149475" cy="768350"/>
          </a:xfrm>
          <a:prstGeom prst="rect">
            <a:avLst/>
          </a:prstGeom>
          <a:noFill/>
          <a:ln w="12700">
            <a:noFill/>
          </a:ln>
        </p:spPr>
        <p:txBody>
          <a:bodyPr wrap="none" anchor="t">
            <a:spAutoFit/>
          </a:bodyPr>
          <a:p>
            <a:pPr algn="ctr"/>
            <a:r>
              <a:rPr lang="zh-CN" altLang="en-US" sz="4400" b="1" dirty="0">
                <a:latin typeface="楷体_GB2312" pitchFamily="49" charset="-122"/>
                <a:ea typeface="楷体_GB2312" pitchFamily="49" charset="-122"/>
              </a:rPr>
              <a:t>温度</a:t>
            </a:r>
            <a:r>
              <a:rPr lang="en-US" altLang="zh-CN" sz="4400" b="1">
                <a:latin typeface="楷体_GB2312" pitchFamily="49" charset="-122"/>
                <a:ea typeface="楷体_GB2312" pitchFamily="49" charset="-122"/>
              </a:rPr>
              <a:t>/℃</a:t>
            </a:r>
            <a:endParaRPr lang="en-US" altLang="zh-CN" sz="4400" b="1">
              <a:latin typeface="楷体_GB2312" pitchFamily="49" charset="-122"/>
              <a:ea typeface="楷体_GB2312" pitchFamily="49" charset="-122"/>
            </a:endParaRPr>
          </a:p>
        </p:txBody>
      </p:sp>
      <p:grpSp>
        <p:nvGrpSpPr>
          <p:cNvPr id="24578" name="组合 101446"/>
          <p:cNvGrpSpPr/>
          <p:nvPr/>
        </p:nvGrpSpPr>
        <p:grpSpPr>
          <a:xfrm>
            <a:off x="1992313" y="1803400"/>
            <a:ext cx="6981825" cy="4876800"/>
            <a:chOff x="1295" y="993"/>
            <a:chExt cx="4398" cy="3072"/>
          </a:xfrm>
        </p:grpSpPr>
        <p:sp>
          <p:nvSpPr>
            <p:cNvPr id="24579" name="直接连接符 101379"/>
            <p:cNvSpPr/>
            <p:nvPr/>
          </p:nvSpPr>
          <p:spPr>
            <a:xfrm flipV="1">
              <a:off x="1967" y="993"/>
              <a:ext cx="0" cy="3072"/>
            </a:xfrm>
            <a:prstGeom prst="line">
              <a:avLst/>
            </a:prstGeom>
            <a:ln w="38100" cap="sq" cmpd="sng">
              <a:solidFill>
                <a:srgbClr val="0099CC"/>
              </a:solidFill>
              <a:prstDash val="solid"/>
              <a:round/>
              <a:headEnd type="none" w="med" len="med"/>
              <a:tailEnd type="triangle" w="med" len="med"/>
            </a:ln>
          </p:spPr>
        </p:sp>
        <p:sp>
          <p:nvSpPr>
            <p:cNvPr id="24580" name="直接连接符 101380"/>
            <p:cNvSpPr/>
            <p:nvPr/>
          </p:nvSpPr>
          <p:spPr>
            <a:xfrm>
              <a:off x="1295" y="2481"/>
              <a:ext cx="2160" cy="0"/>
            </a:xfrm>
            <a:prstGeom prst="line">
              <a:avLst/>
            </a:prstGeom>
            <a:ln w="38100" cap="sq" cmpd="sng">
              <a:solidFill>
                <a:srgbClr val="0099CC"/>
              </a:solidFill>
              <a:prstDash val="solid"/>
              <a:round/>
              <a:headEnd type="none" w="med" len="med"/>
              <a:tailEnd type="triangle" w="med" len="med"/>
            </a:ln>
          </p:spPr>
        </p:sp>
        <p:grpSp>
          <p:nvGrpSpPr>
            <p:cNvPr id="24581" name="组合 101381"/>
            <p:cNvGrpSpPr/>
            <p:nvPr/>
          </p:nvGrpSpPr>
          <p:grpSpPr>
            <a:xfrm>
              <a:off x="1871" y="1329"/>
              <a:ext cx="96" cy="960"/>
              <a:chOff x="1488" y="816"/>
              <a:chExt cx="96" cy="960"/>
            </a:xfrm>
          </p:grpSpPr>
          <p:sp>
            <p:nvSpPr>
              <p:cNvPr id="24582" name="直接连接符 101382"/>
              <p:cNvSpPr/>
              <p:nvPr/>
            </p:nvSpPr>
            <p:spPr>
              <a:xfrm>
                <a:off x="1488" y="1776"/>
                <a:ext cx="96" cy="0"/>
              </a:xfrm>
              <a:prstGeom prst="line">
                <a:avLst/>
              </a:prstGeom>
              <a:ln w="19050" cap="sq" cmpd="sng">
                <a:solidFill>
                  <a:srgbClr val="0099CC"/>
                </a:solidFill>
                <a:prstDash val="solid"/>
                <a:round/>
                <a:headEnd type="none" w="med" len="med"/>
                <a:tailEnd type="none" w="med" len="med"/>
              </a:ln>
            </p:spPr>
          </p:sp>
          <p:sp>
            <p:nvSpPr>
              <p:cNvPr id="24583" name="直接连接符 101383"/>
              <p:cNvSpPr/>
              <p:nvPr/>
            </p:nvSpPr>
            <p:spPr>
              <a:xfrm>
                <a:off x="1488" y="1536"/>
                <a:ext cx="96" cy="0"/>
              </a:xfrm>
              <a:prstGeom prst="line">
                <a:avLst/>
              </a:prstGeom>
              <a:ln w="19050" cap="sq" cmpd="sng">
                <a:solidFill>
                  <a:srgbClr val="0099CC"/>
                </a:solidFill>
                <a:prstDash val="solid"/>
                <a:round/>
                <a:headEnd type="none" w="med" len="med"/>
                <a:tailEnd type="none" w="med" len="med"/>
              </a:ln>
            </p:spPr>
          </p:sp>
          <p:grpSp>
            <p:nvGrpSpPr>
              <p:cNvPr id="24584" name="组合 101384"/>
              <p:cNvGrpSpPr/>
              <p:nvPr/>
            </p:nvGrpSpPr>
            <p:grpSpPr>
              <a:xfrm>
                <a:off x="1488" y="1056"/>
                <a:ext cx="96" cy="240"/>
                <a:chOff x="1488" y="1536"/>
                <a:chExt cx="96" cy="240"/>
              </a:xfrm>
            </p:grpSpPr>
            <p:sp>
              <p:nvSpPr>
                <p:cNvPr id="24585" name="直接连接符 101385"/>
                <p:cNvSpPr/>
                <p:nvPr/>
              </p:nvSpPr>
              <p:spPr>
                <a:xfrm>
                  <a:off x="1488" y="1776"/>
                  <a:ext cx="96" cy="0"/>
                </a:xfrm>
                <a:prstGeom prst="line">
                  <a:avLst/>
                </a:prstGeom>
                <a:ln w="19050" cap="sq" cmpd="sng">
                  <a:solidFill>
                    <a:srgbClr val="0099CC"/>
                  </a:solidFill>
                  <a:prstDash val="solid"/>
                  <a:round/>
                  <a:headEnd type="none" w="med" len="med"/>
                  <a:tailEnd type="none" w="med" len="med"/>
                </a:ln>
              </p:spPr>
            </p:sp>
            <p:sp>
              <p:nvSpPr>
                <p:cNvPr id="24586" name="直接连接符 101386"/>
                <p:cNvSpPr/>
                <p:nvPr/>
              </p:nvSpPr>
              <p:spPr>
                <a:xfrm>
                  <a:off x="1488" y="1536"/>
                  <a:ext cx="96" cy="0"/>
                </a:xfrm>
                <a:prstGeom prst="line">
                  <a:avLst/>
                </a:prstGeom>
                <a:ln w="19050" cap="sq" cmpd="sng">
                  <a:solidFill>
                    <a:srgbClr val="0099CC"/>
                  </a:solidFill>
                  <a:prstDash val="solid"/>
                  <a:round/>
                  <a:headEnd type="none" w="med" len="med"/>
                  <a:tailEnd type="none" w="med" len="med"/>
                </a:ln>
              </p:spPr>
            </p:sp>
          </p:grpSp>
          <p:sp>
            <p:nvSpPr>
              <p:cNvPr id="24587" name="直接连接符 101387"/>
              <p:cNvSpPr/>
              <p:nvPr/>
            </p:nvSpPr>
            <p:spPr>
              <a:xfrm>
                <a:off x="1488" y="816"/>
                <a:ext cx="96" cy="0"/>
              </a:xfrm>
              <a:prstGeom prst="line">
                <a:avLst/>
              </a:prstGeom>
              <a:ln w="19050" cap="sq" cmpd="sng">
                <a:solidFill>
                  <a:srgbClr val="0099CC"/>
                </a:solidFill>
                <a:prstDash val="solid"/>
                <a:round/>
                <a:headEnd type="none" w="med" len="med"/>
                <a:tailEnd type="none" w="med" len="med"/>
              </a:ln>
            </p:spPr>
          </p:sp>
        </p:grpSp>
        <p:grpSp>
          <p:nvGrpSpPr>
            <p:cNvPr id="24588" name="组合 101388"/>
            <p:cNvGrpSpPr/>
            <p:nvPr/>
          </p:nvGrpSpPr>
          <p:grpSpPr>
            <a:xfrm>
              <a:off x="1871" y="2721"/>
              <a:ext cx="96" cy="960"/>
              <a:chOff x="1488" y="816"/>
              <a:chExt cx="96" cy="960"/>
            </a:xfrm>
          </p:grpSpPr>
          <p:sp>
            <p:nvSpPr>
              <p:cNvPr id="24589" name="直接连接符 101389"/>
              <p:cNvSpPr/>
              <p:nvPr/>
            </p:nvSpPr>
            <p:spPr>
              <a:xfrm>
                <a:off x="1488" y="1776"/>
                <a:ext cx="96" cy="0"/>
              </a:xfrm>
              <a:prstGeom prst="line">
                <a:avLst/>
              </a:prstGeom>
              <a:ln w="19050" cap="sq" cmpd="sng">
                <a:solidFill>
                  <a:srgbClr val="0099CC"/>
                </a:solidFill>
                <a:prstDash val="solid"/>
                <a:round/>
                <a:headEnd type="none" w="med" len="med"/>
                <a:tailEnd type="none" w="med" len="med"/>
              </a:ln>
            </p:spPr>
          </p:sp>
          <p:sp>
            <p:nvSpPr>
              <p:cNvPr id="24590" name="直接连接符 101390"/>
              <p:cNvSpPr/>
              <p:nvPr/>
            </p:nvSpPr>
            <p:spPr>
              <a:xfrm>
                <a:off x="1488" y="1536"/>
                <a:ext cx="96" cy="0"/>
              </a:xfrm>
              <a:prstGeom prst="line">
                <a:avLst/>
              </a:prstGeom>
              <a:ln w="19050" cap="sq" cmpd="sng">
                <a:solidFill>
                  <a:srgbClr val="0099CC"/>
                </a:solidFill>
                <a:prstDash val="solid"/>
                <a:round/>
                <a:headEnd type="none" w="med" len="med"/>
                <a:tailEnd type="none" w="med" len="med"/>
              </a:ln>
            </p:spPr>
          </p:sp>
          <p:grpSp>
            <p:nvGrpSpPr>
              <p:cNvPr id="24591" name="组合 101391"/>
              <p:cNvGrpSpPr/>
              <p:nvPr/>
            </p:nvGrpSpPr>
            <p:grpSpPr>
              <a:xfrm>
                <a:off x="1488" y="1056"/>
                <a:ext cx="96" cy="240"/>
                <a:chOff x="1488" y="1536"/>
                <a:chExt cx="96" cy="240"/>
              </a:xfrm>
            </p:grpSpPr>
            <p:sp>
              <p:nvSpPr>
                <p:cNvPr id="24592" name="直接连接符 101392"/>
                <p:cNvSpPr/>
                <p:nvPr/>
              </p:nvSpPr>
              <p:spPr>
                <a:xfrm>
                  <a:off x="1488" y="1776"/>
                  <a:ext cx="96" cy="0"/>
                </a:xfrm>
                <a:prstGeom prst="line">
                  <a:avLst/>
                </a:prstGeom>
                <a:ln w="19050" cap="sq" cmpd="sng">
                  <a:solidFill>
                    <a:srgbClr val="0099CC"/>
                  </a:solidFill>
                  <a:prstDash val="solid"/>
                  <a:round/>
                  <a:headEnd type="none" w="med" len="med"/>
                  <a:tailEnd type="none" w="med" len="med"/>
                </a:ln>
              </p:spPr>
            </p:sp>
            <p:sp>
              <p:nvSpPr>
                <p:cNvPr id="24593" name="直接连接符 101393"/>
                <p:cNvSpPr/>
                <p:nvPr/>
              </p:nvSpPr>
              <p:spPr>
                <a:xfrm>
                  <a:off x="1488" y="1536"/>
                  <a:ext cx="96" cy="0"/>
                </a:xfrm>
                <a:prstGeom prst="line">
                  <a:avLst/>
                </a:prstGeom>
                <a:ln w="19050" cap="sq" cmpd="sng">
                  <a:solidFill>
                    <a:srgbClr val="0099CC"/>
                  </a:solidFill>
                  <a:prstDash val="solid"/>
                  <a:round/>
                  <a:headEnd type="none" w="med" len="med"/>
                  <a:tailEnd type="none" w="med" len="med"/>
                </a:ln>
              </p:spPr>
            </p:sp>
          </p:grpSp>
          <p:sp>
            <p:nvSpPr>
              <p:cNvPr id="24594" name="直接连接符 101394"/>
              <p:cNvSpPr/>
              <p:nvPr/>
            </p:nvSpPr>
            <p:spPr>
              <a:xfrm>
                <a:off x="1488" y="816"/>
                <a:ext cx="96" cy="0"/>
              </a:xfrm>
              <a:prstGeom prst="line">
                <a:avLst/>
              </a:prstGeom>
              <a:ln w="19050" cap="sq" cmpd="sng">
                <a:solidFill>
                  <a:srgbClr val="0099CC"/>
                </a:solidFill>
                <a:prstDash val="solid"/>
                <a:round/>
                <a:headEnd type="none" w="med" len="med"/>
                <a:tailEnd type="none" w="med" len="med"/>
              </a:ln>
            </p:spPr>
          </p:sp>
        </p:grpSp>
        <p:grpSp>
          <p:nvGrpSpPr>
            <p:cNvPr id="24595" name="组合 101395"/>
            <p:cNvGrpSpPr/>
            <p:nvPr/>
          </p:nvGrpSpPr>
          <p:grpSpPr>
            <a:xfrm rot="-5464535">
              <a:off x="2639" y="1953"/>
              <a:ext cx="96" cy="960"/>
              <a:chOff x="1488" y="816"/>
              <a:chExt cx="96" cy="960"/>
            </a:xfrm>
          </p:grpSpPr>
          <p:sp>
            <p:nvSpPr>
              <p:cNvPr id="24596" name="直接连接符 101396"/>
              <p:cNvSpPr/>
              <p:nvPr/>
            </p:nvSpPr>
            <p:spPr>
              <a:xfrm>
                <a:off x="1488" y="1776"/>
                <a:ext cx="96" cy="0"/>
              </a:xfrm>
              <a:prstGeom prst="line">
                <a:avLst/>
              </a:prstGeom>
              <a:ln w="19050" cap="sq" cmpd="sng">
                <a:solidFill>
                  <a:srgbClr val="0099CC"/>
                </a:solidFill>
                <a:prstDash val="solid"/>
                <a:round/>
                <a:headEnd type="none" w="med" len="med"/>
                <a:tailEnd type="none" w="med" len="med"/>
              </a:ln>
            </p:spPr>
          </p:sp>
          <p:sp>
            <p:nvSpPr>
              <p:cNvPr id="24597" name="直接连接符 101397"/>
              <p:cNvSpPr/>
              <p:nvPr/>
            </p:nvSpPr>
            <p:spPr>
              <a:xfrm>
                <a:off x="1488" y="1536"/>
                <a:ext cx="96" cy="0"/>
              </a:xfrm>
              <a:prstGeom prst="line">
                <a:avLst/>
              </a:prstGeom>
              <a:ln w="19050" cap="sq" cmpd="sng">
                <a:solidFill>
                  <a:srgbClr val="0099CC"/>
                </a:solidFill>
                <a:prstDash val="solid"/>
                <a:round/>
                <a:headEnd type="none" w="med" len="med"/>
                <a:tailEnd type="none" w="med" len="med"/>
              </a:ln>
            </p:spPr>
          </p:sp>
          <p:grpSp>
            <p:nvGrpSpPr>
              <p:cNvPr id="24598" name="组合 101398"/>
              <p:cNvGrpSpPr/>
              <p:nvPr/>
            </p:nvGrpSpPr>
            <p:grpSpPr>
              <a:xfrm>
                <a:off x="1488" y="1056"/>
                <a:ext cx="96" cy="240"/>
                <a:chOff x="1488" y="1536"/>
                <a:chExt cx="96" cy="240"/>
              </a:xfrm>
            </p:grpSpPr>
            <p:sp>
              <p:nvSpPr>
                <p:cNvPr id="24599" name="直接连接符 101399"/>
                <p:cNvSpPr/>
                <p:nvPr/>
              </p:nvSpPr>
              <p:spPr>
                <a:xfrm>
                  <a:off x="1488" y="1776"/>
                  <a:ext cx="96" cy="0"/>
                </a:xfrm>
                <a:prstGeom prst="line">
                  <a:avLst/>
                </a:prstGeom>
                <a:ln w="19050" cap="sq" cmpd="sng">
                  <a:solidFill>
                    <a:srgbClr val="0099CC"/>
                  </a:solidFill>
                  <a:prstDash val="solid"/>
                  <a:round/>
                  <a:headEnd type="none" w="med" len="med"/>
                  <a:tailEnd type="none" w="med" len="med"/>
                </a:ln>
              </p:spPr>
            </p:sp>
            <p:sp>
              <p:nvSpPr>
                <p:cNvPr id="24600" name="直接连接符 101400"/>
                <p:cNvSpPr/>
                <p:nvPr/>
              </p:nvSpPr>
              <p:spPr>
                <a:xfrm>
                  <a:off x="1488" y="1536"/>
                  <a:ext cx="96" cy="0"/>
                </a:xfrm>
                <a:prstGeom prst="line">
                  <a:avLst/>
                </a:prstGeom>
                <a:ln w="19050" cap="sq" cmpd="sng">
                  <a:solidFill>
                    <a:srgbClr val="0099CC"/>
                  </a:solidFill>
                  <a:prstDash val="solid"/>
                  <a:round/>
                  <a:headEnd type="none" w="med" len="med"/>
                  <a:tailEnd type="none" w="med" len="med"/>
                </a:ln>
              </p:spPr>
            </p:sp>
          </p:grpSp>
          <p:sp>
            <p:nvSpPr>
              <p:cNvPr id="24601" name="直接连接符 101401"/>
              <p:cNvSpPr/>
              <p:nvPr/>
            </p:nvSpPr>
            <p:spPr>
              <a:xfrm>
                <a:off x="1488" y="816"/>
                <a:ext cx="96" cy="0"/>
              </a:xfrm>
              <a:prstGeom prst="line">
                <a:avLst/>
              </a:prstGeom>
              <a:ln w="19050" cap="sq" cmpd="sng">
                <a:solidFill>
                  <a:srgbClr val="0099CC"/>
                </a:solidFill>
                <a:prstDash val="solid"/>
                <a:round/>
                <a:headEnd type="none" w="med" len="med"/>
                <a:tailEnd type="none" w="med" len="med"/>
              </a:ln>
            </p:spPr>
          </p:sp>
        </p:grpSp>
        <p:sp>
          <p:nvSpPr>
            <p:cNvPr id="24602" name="文本框 101402"/>
            <p:cNvSpPr txBox="1"/>
            <p:nvPr/>
          </p:nvSpPr>
          <p:spPr>
            <a:xfrm>
              <a:off x="1727" y="2433"/>
              <a:ext cx="211" cy="290"/>
            </a:xfrm>
            <a:prstGeom prst="rect">
              <a:avLst/>
            </a:prstGeom>
            <a:noFill/>
            <a:ln w="12700">
              <a:noFill/>
            </a:ln>
          </p:spPr>
          <p:txBody>
            <a:bodyPr wrap="none" anchor="t">
              <a:spAutoFit/>
            </a:bodyPr>
            <a:p>
              <a:pPr algn="ctr"/>
              <a:r>
                <a:rPr lang="en-US" altLang="zh-CN" sz="2400">
                  <a:latin typeface="Times New Roman" panose="02020603050405020304" pitchFamily="18" charset="0"/>
                  <a:ea typeface="宋体" panose="02010600030101010101" pitchFamily="2" charset="-122"/>
                </a:rPr>
                <a:t>0</a:t>
              </a:r>
              <a:endParaRPr lang="en-US" altLang="zh-CN" sz="2400">
                <a:latin typeface="Times New Roman" panose="02020603050405020304" pitchFamily="18" charset="0"/>
                <a:ea typeface="宋体" panose="02010600030101010101" pitchFamily="2" charset="-122"/>
              </a:endParaRPr>
            </a:p>
          </p:txBody>
        </p:sp>
        <p:grpSp>
          <p:nvGrpSpPr>
            <p:cNvPr id="24603" name="组合 101403"/>
            <p:cNvGrpSpPr/>
            <p:nvPr/>
          </p:nvGrpSpPr>
          <p:grpSpPr>
            <a:xfrm>
              <a:off x="1487" y="2623"/>
              <a:ext cx="380" cy="1241"/>
              <a:chOff x="1104" y="2110"/>
              <a:chExt cx="380" cy="1241"/>
            </a:xfrm>
          </p:grpSpPr>
          <p:sp>
            <p:nvSpPr>
              <p:cNvPr id="24604" name="文本框 101404"/>
              <p:cNvSpPr txBox="1"/>
              <p:nvPr/>
            </p:nvSpPr>
            <p:spPr>
              <a:xfrm>
                <a:off x="1144" y="2110"/>
                <a:ext cx="291" cy="232"/>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a:t>
                </a:r>
                <a:r>
                  <a:rPr lang="en-US" altLang="zh-CN" sz="1600">
                    <a:latin typeface="Times New Roman" panose="02020603050405020304" pitchFamily="18" charset="0"/>
                    <a:ea typeface="宋体" panose="02010600030101010101" pitchFamily="2" charset="-122"/>
                  </a:rPr>
                  <a:t>50</a:t>
                </a:r>
                <a:endParaRPr lang="en-US" altLang="zh-CN" sz="1600">
                  <a:latin typeface="Times New Roman" panose="02020603050405020304" pitchFamily="18" charset="0"/>
                  <a:ea typeface="宋体" panose="02010600030101010101" pitchFamily="2" charset="-122"/>
                </a:endParaRPr>
              </a:p>
            </p:txBody>
          </p:sp>
          <p:sp>
            <p:nvSpPr>
              <p:cNvPr id="24605" name="文本框 101405"/>
              <p:cNvSpPr txBox="1"/>
              <p:nvPr/>
            </p:nvSpPr>
            <p:spPr>
              <a:xfrm>
                <a:off x="1104" y="2352"/>
                <a:ext cx="380"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-100</a:t>
                </a:r>
                <a:endParaRPr lang="en-US" altLang="zh-CN" sz="1800">
                  <a:latin typeface="Times New Roman" panose="02020603050405020304" pitchFamily="18" charset="0"/>
                  <a:ea typeface="宋体" panose="02010600030101010101" pitchFamily="2" charset="-122"/>
                </a:endParaRPr>
              </a:p>
            </p:txBody>
          </p:sp>
          <p:grpSp>
            <p:nvGrpSpPr>
              <p:cNvPr id="24606" name="组合 101406"/>
              <p:cNvGrpSpPr/>
              <p:nvPr/>
            </p:nvGrpSpPr>
            <p:grpSpPr>
              <a:xfrm>
                <a:off x="1104" y="2592"/>
                <a:ext cx="380" cy="759"/>
                <a:chOff x="908" y="2590"/>
                <a:chExt cx="380" cy="759"/>
              </a:xfrm>
            </p:grpSpPr>
            <p:sp>
              <p:nvSpPr>
                <p:cNvPr id="24607" name="文本框 101407"/>
                <p:cNvSpPr txBox="1"/>
                <p:nvPr/>
              </p:nvSpPr>
              <p:spPr>
                <a:xfrm>
                  <a:off x="908" y="2590"/>
                  <a:ext cx="380"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-150</a:t>
                  </a:r>
                  <a:endParaRPr lang="en-US" altLang="zh-CN" sz="1800">
                    <a:latin typeface="Times New Roman" panose="02020603050405020304" pitchFamily="18" charset="0"/>
                    <a:ea typeface="宋体" panose="02010600030101010101" pitchFamily="2" charset="-122"/>
                  </a:endParaRPr>
                </a:p>
              </p:txBody>
            </p:sp>
            <p:sp>
              <p:nvSpPr>
                <p:cNvPr id="24608" name="文本框 101408"/>
                <p:cNvSpPr txBox="1"/>
                <p:nvPr/>
              </p:nvSpPr>
              <p:spPr>
                <a:xfrm>
                  <a:off x="908" y="2830"/>
                  <a:ext cx="380"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-200</a:t>
                  </a:r>
                  <a:endParaRPr lang="en-US" altLang="zh-CN" sz="1800">
                    <a:latin typeface="Times New Roman" panose="02020603050405020304" pitchFamily="18" charset="0"/>
                    <a:ea typeface="宋体" panose="02010600030101010101" pitchFamily="2" charset="-122"/>
                  </a:endParaRPr>
                </a:p>
              </p:txBody>
            </p:sp>
            <p:sp>
              <p:nvSpPr>
                <p:cNvPr id="24609" name="文本框 101409"/>
                <p:cNvSpPr txBox="1"/>
                <p:nvPr/>
              </p:nvSpPr>
              <p:spPr>
                <a:xfrm>
                  <a:off x="908" y="3118"/>
                  <a:ext cx="380"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-250</a:t>
                  </a:r>
                  <a:endParaRPr lang="en-US" altLang="zh-CN" sz="1800">
                    <a:latin typeface="Times New Roman" panose="02020603050405020304" pitchFamily="18" charset="0"/>
                    <a:ea typeface="宋体" panose="02010600030101010101" pitchFamily="2" charset="-122"/>
                  </a:endParaRPr>
                </a:p>
              </p:txBody>
            </p:sp>
          </p:grpSp>
        </p:grpSp>
        <p:grpSp>
          <p:nvGrpSpPr>
            <p:cNvPr id="24610" name="组合 101410"/>
            <p:cNvGrpSpPr/>
            <p:nvPr/>
          </p:nvGrpSpPr>
          <p:grpSpPr>
            <a:xfrm>
              <a:off x="1535" y="1233"/>
              <a:ext cx="332" cy="1191"/>
              <a:chOff x="1140" y="718"/>
              <a:chExt cx="332" cy="1191"/>
            </a:xfrm>
          </p:grpSpPr>
          <p:sp>
            <p:nvSpPr>
              <p:cNvPr id="24611" name="文本框 101411"/>
              <p:cNvSpPr txBox="1"/>
              <p:nvPr/>
            </p:nvSpPr>
            <p:spPr>
              <a:xfrm>
                <a:off x="1176" y="1678"/>
                <a:ext cx="260"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50</a:t>
                </a:r>
                <a:endParaRPr lang="en-US" altLang="zh-CN" sz="1800">
                  <a:latin typeface="Times New Roman" panose="02020603050405020304" pitchFamily="18" charset="0"/>
                  <a:ea typeface="宋体" panose="02010600030101010101" pitchFamily="2" charset="-122"/>
                </a:endParaRPr>
              </a:p>
            </p:txBody>
          </p:sp>
          <p:sp>
            <p:nvSpPr>
              <p:cNvPr id="24612" name="文本框 101412"/>
              <p:cNvSpPr txBox="1"/>
              <p:nvPr/>
            </p:nvSpPr>
            <p:spPr>
              <a:xfrm>
                <a:off x="1140" y="1438"/>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100</a:t>
                </a:r>
                <a:endParaRPr lang="en-US" altLang="zh-CN" sz="1800">
                  <a:latin typeface="Times New Roman" panose="02020603050405020304" pitchFamily="18" charset="0"/>
                  <a:ea typeface="宋体" panose="02010600030101010101" pitchFamily="2" charset="-122"/>
                </a:endParaRPr>
              </a:p>
            </p:txBody>
          </p:sp>
          <p:sp>
            <p:nvSpPr>
              <p:cNvPr id="24613" name="文本框 101413"/>
              <p:cNvSpPr txBox="1"/>
              <p:nvPr/>
            </p:nvSpPr>
            <p:spPr>
              <a:xfrm>
                <a:off x="1140" y="1198"/>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150</a:t>
                </a:r>
                <a:endParaRPr lang="en-US" altLang="zh-CN" sz="1800">
                  <a:latin typeface="Times New Roman" panose="02020603050405020304" pitchFamily="18" charset="0"/>
                  <a:ea typeface="宋体" panose="02010600030101010101" pitchFamily="2" charset="-122"/>
                </a:endParaRPr>
              </a:p>
            </p:txBody>
          </p:sp>
          <p:sp>
            <p:nvSpPr>
              <p:cNvPr id="24614" name="文本框 101414"/>
              <p:cNvSpPr txBox="1"/>
              <p:nvPr/>
            </p:nvSpPr>
            <p:spPr>
              <a:xfrm>
                <a:off x="1140" y="958"/>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200</a:t>
                </a:r>
                <a:endParaRPr lang="en-US" altLang="zh-CN" sz="1800">
                  <a:latin typeface="Times New Roman" panose="02020603050405020304" pitchFamily="18" charset="0"/>
                  <a:ea typeface="宋体" panose="02010600030101010101" pitchFamily="2" charset="-122"/>
                </a:endParaRPr>
              </a:p>
            </p:txBody>
          </p:sp>
          <p:sp>
            <p:nvSpPr>
              <p:cNvPr id="24615" name="文本框 101415"/>
              <p:cNvSpPr txBox="1"/>
              <p:nvPr/>
            </p:nvSpPr>
            <p:spPr>
              <a:xfrm>
                <a:off x="1140" y="718"/>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250</a:t>
                </a:r>
                <a:endParaRPr lang="en-US" altLang="zh-CN" sz="1800">
                  <a:latin typeface="Times New Roman" panose="02020603050405020304" pitchFamily="18" charset="0"/>
                  <a:ea typeface="宋体" panose="02010600030101010101" pitchFamily="2" charset="-122"/>
                </a:endParaRPr>
              </a:p>
            </p:txBody>
          </p:sp>
        </p:grpSp>
        <p:sp>
          <p:nvSpPr>
            <p:cNvPr id="24616" name="文本框 101416"/>
            <p:cNvSpPr txBox="1"/>
            <p:nvPr/>
          </p:nvSpPr>
          <p:spPr>
            <a:xfrm>
              <a:off x="2063" y="2505"/>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100</a:t>
              </a:r>
              <a:endParaRPr lang="en-US" altLang="zh-CN" sz="1800">
                <a:latin typeface="Times New Roman" panose="02020603050405020304" pitchFamily="18" charset="0"/>
                <a:ea typeface="宋体" panose="02010600030101010101" pitchFamily="2" charset="-122"/>
              </a:endParaRPr>
            </a:p>
          </p:txBody>
        </p:sp>
        <p:sp>
          <p:nvSpPr>
            <p:cNvPr id="24617" name="文本框 101417"/>
            <p:cNvSpPr txBox="1"/>
            <p:nvPr/>
          </p:nvSpPr>
          <p:spPr>
            <a:xfrm>
              <a:off x="2543" y="2505"/>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300</a:t>
              </a:r>
              <a:endParaRPr lang="en-US" altLang="zh-CN" sz="1800">
                <a:latin typeface="Times New Roman" panose="02020603050405020304" pitchFamily="18" charset="0"/>
                <a:ea typeface="宋体" panose="02010600030101010101" pitchFamily="2" charset="-122"/>
              </a:endParaRPr>
            </a:p>
          </p:txBody>
        </p:sp>
        <p:sp>
          <p:nvSpPr>
            <p:cNvPr id="24618" name="文本框 101418"/>
            <p:cNvSpPr txBox="1"/>
            <p:nvPr/>
          </p:nvSpPr>
          <p:spPr>
            <a:xfrm>
              <a:off x="2303" y="2505"/>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200</a:t>
              </a:r>
              <a:endParaRPr lang="en-US" altLang="zh-CN" sz="1800">
                <a:latin typeface="Times New Roman" panose="02020603050405020304" pitchFamily="18" charset="0"/>
                <a:ea typeface="宋体" panose="02010600030101010101" pitchFamily="2" charset="-122"/>
              </a:endParaRPr>
            </a:p>
          </p:txBody>
        </p:sp>
        <p:sp>
          <p:nvSpPr>
            <p:cNvPr id="24619" name="文本框 101419"/>
            <p:cNvSpPr txBox="1"/>
            <p:nvPr/>
          </p:nvSpPr>
          <p:spPr>
            <a:xfrm>
              <a:off x="2783" y="2505"/>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400</a:t>
              </a:r>
              <a:endParaRPr lang="en-US" altLang="zh-CN" sz="1800">
                <a:latin typeface="Times New Roman" panose="02020603050405020304" pitchFamily="18" charset="0"/>
                <a:ea typeface="宋体" panose="02010600030101010101" pitchFamily="2" charset="-122"/>
              </a:endParaRPr>
            </a:p>
          </p:txBody>
        </p:sp>
        <p:sp>
          <p:nvSpPr>
            <p:cNvPr id="24620" name="文本框 101421"/>
            <p:cNvSpPr txBox="1"/>
            <p:nvPr/>
          </p:nvSpPr>
          <p:spPr>
            <a:xfrm>
              <a:off x="3456" y="2490"/>
              <a:ext cx="2237" cy="484"/>
            </a:xfrm>
            <a:prstGeom prst="rect">
              <a:avLst/>
            </a:prstGeom>
            <a:noFill/>
            <a:ln w="12700">
              <a:noFill/>
            </a:ln>
          </p:spPr>
          <p:txBody>
            <a:bodyPr wrap="none" anchor="t">
              <a:spAutoFit/>
            </a:bodyPr>
            <a:p>
              <a:pPr algn="ctr"/>
              <a:r>
                <a:rPr lang="zh-CN" altLang="en-US" sz="4400" b="1" dirty="0">
                  <a:latin typeface="Times New Roman" panose="02020603050405020304" pitchFamily="18" charset="0"/>
                  <a:ea typeface="楷体_GB2312" pitchFamily="49" charset="-122"/>
                </a:rPr>
                <a:t>相对分子质量</a:t>
              </a:r>
              <a:endParaRPr lang="zh-CN" altLang="en-US" sz="4400" b="1" dirty="0">
                <a:latin typeface="Times New Roman" panose="02020603050405020304" pitchFamily="18" charset="0"/>
                <a:ea typeface="楷体_GB2312" pitchFamily="49" charset="-122"/>
              </a:endParaRPr>
            </a:p>
          </p:txBody>
        </p:sp>
        <p:sp>
          <p:nvSpPr>
            <p:cNvPr id="24621" name="矩形 101422"/>
            <p:cNvSpPr/>
            <p:nvPr/>
          </p:nvSpPr>
          <p:spPr>
            <a:xfrm>
              <a:off x="1967" y="3033"/>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22" name="矩形 101423"/>
            <p:cNvSpPr/>
            <p:nvPr/>
          </p:nvSpPr>
          <p:spPr>
            <a:xfrm>
              <a:off x="2111" y="2073"/>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23" name="矩形 101424"/>
            <p:cNvSpPr/>
            <p:nvPr/>
          </p:nvSpPr>
          <p:spPr>
            <a:xfrm>
              <a:off x="2639" y="1545"/>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24" name="文本框 101425"/>
            <p:cNvSpPr txBox="1"/>
            <p:nvPr/>
          </p:nvSpPr>
          <p:spPr>
            <a:xfrm>
              <a:off x="3023" y="2505"/>
              <a:ext cx="332" cy="231"/>
            </a:xfrm>
            <a:prstGeom prst="rect">
              <a:avLst/>
            </a:prstGeom>
            <a:noFill/>
            <a:ln w="12700">
              <a:noFill/>
            </a:ln>
          </p:spPr>
          <p:txBody>
            <a:bodyPr wrap="none" anchor="t">
              <a:spAutoFit/>
            </a:bodyPr>
            <a:p>
              <a:pPr algn="ctr"/>
              <a:r>
                <a:rPr lang="en-US" altLang="zh-CN" sz="1800">
                  <a:latin typeface="Times New Roman" panose="02020603050405020304" pitchFamily="18" charset="0"/>
                  <a:ea typeface="宋体" panose="02010600030101010101" pitchFamily="2" charset="-122"/>
                </a:rPr>
                <a:t>500</a:t>
              </a:r>
              <a:endParaRPr lang="en-US" altLang="zh-CN" sz="1800">
                <a:latin typeface="Times New Roman" panose="02020603050405020304" pitchFamily="18" charset="0"/>
                <a:ea typeface="宋体" panose="02010600030101010101" pitchFamily="2" charset="-122"/>
              </a:endParaRPr>
            </a:p>
          </p:txBody>
        </p:sp>
        <p:sp>
          <p:nvSpPr>
            <p:cNvPr id="24625" name="直接连接符 101426"/>
            <p:cNvSpPr/>
            <p:nvPr/>
          </p:nvSpPr>
          <p:spPr>
            <a:xfrm rot="-1172" flipV="1">
              <a:off x="2111" y="2169"/>
              <a:ext cx="145" cy="959"/>
            </a:xfrm>
            <a:prstGeom prst="line">
              <a:avLst/>
            </a:prstGeom>
            <a:ln w="28575" cap="sq" cmpd="sng">
              <a:solidFill>
                <a:srgbClr val="FF3300"/>
              </a:solidFill>
              <a:prstDash val="solid"/>
              <a:round/>
              <a:headEnd type="none" w="med" len="med"/>
              <a:tailEnd type="none" w="med" len="med"/>
            </a:ln>
          </p:spPr>
        </p:sp>
        <p:sp>
          <p:nvSpPr>
            <p:cNvPr id="24626" name="直接连接符 101427"/>
            <p:cNvSpPr/>
            <p:nvPr/>
          </p:nvSpPr>
          <p:spPr>
            <a:xfrm flipV="1">
              <a:off x="2255" y="1641"/>
              <a:ext cx="528" cy="528"/>
            </a:xfrm>
            <a:prstGeom prst="line">
              <a:avLst/>
            </a:prstGeom>
            <a:ln w="28575" cap="sq" cmpd="sng">
              <a:solidFill>
                <a:srgbClr val="FF3300"/>
              </a:solidFill>
              <a:prstDash val="solid"/>
              <a:round/>
              <a:headEnd type="none" w="med" len="med"/>
              <a:tailEnd type="none" w="med" len="med"/>
            </a:ln>
          </p:spPr>
        </p:sp>
        <p:sp>
          <p:nvSpPr>
            <p:cNvPr id="24627" name="矩形 101428"/>
            <p:cNvSpPr/>
            <p:nvPr/>
          </p:nvSpPr>
          <p:spPr>
            <a:xfrm>
              <a:off x="1967" y="3273"/>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28" name="矩形 101429"/>
            <p:cNvSpPr/>
            <p:nvPr/>
          </p:nvSpPr>
          <p:spPr>
            <a:xfrm>
              <a:off x="2207" y="2505"/>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29" name="矩形 101430"/>
            <p:cNvSpPr/>
            <p:nvPr/>
          </p:nvSpPr>
          <p:spPr>
            <a:xfrm>
              <a:off x="2543" y="2025"/>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30" name="矩形 101431"/>
            <p:cNvSpPr/>
            <p:nvPr/>
          </p:nvSpPr>
          <p:spPr>
            <a:xfrm>
              <a:off x="3071" y="1545"/>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4631" name="直接连接符 101432"/>
            <p:cNvSpPr/>
            <p:nvPr/>
          </p:nvSpPr>
          <p:spPr>
            <a:xfrm flipV="1">
              <a:off x="2111" y="2649"/>
              <a:ext cx="192" cy="768"/>
            </a:xfrm>
            <a:prstGeom prst="line">
              <a:avLst/>
            </a:prstGeom>
            <a:ln w="28575" cap="sq" cmpd="sng">
              <a:solidFill>
                <a:srgbClr val="FF3300"/>
              </a:solidFill>
              <a:prstDash val="solid"/>
              <a:round/>
              <a:headEnd type="none" w="med" len="med"/>
              <a:tailEnd type="none" w="med" len="med"/>
            </a:ln>
          </p:spPr>
        </p:sp>
        <p:sp>
          <p:nvSpPr>
            <p:cNvPr id="24632" name="直接连接符 101433"/>
            <p:cNvSpPr/>
            <p:nvPr/>
          </p:nvSpPr>
          <p:spPr>
            <a:xfrm rot="-1044274" flipV="1">
              <a:off x="2310" y="2177"/>
              <a:ext cx="432" cy="336"/>
            </a:xfrm>
            <a:prstGeom prst="line">
              <a:avLst/>
            </a:prstGeom>
            <a:ln w="28575" cap="sq" cmpd="sng">
              <a:solidFill>
                <a:srgbClr val="FF3300"/>
              </a:solidFill>
              <a:prstDash val="solid"/>
              <a:round/>
              <a:headEnd type="none" w="med" len="med"/>
              <a:tailEnd type="none" w="med" len="med"/>
            </a:ln>
          </p:spPr>
        </p:sp>
        <p:sp>
          <p:nvSpPr>
            <p:cNvPr id="24633" name="直接连接符 101434"/>
            <p:cNvSpPr/>
            <p:nvPr/>
          </p:nvSpPr>
          <p:spPr>
            <a:xfrm rot="13552" flipV="1">
              <a:off x="2639" y="1593"/>
              <a:ext cx="624" cy="576"/>
            </a:xfrm>
            <a:prstGeom prst="line">
              <a:avLst/>
            </a:prstGeom>
            <a:ln w="28575" cap="sq" cmpd="sng">
              <a:solidFill>
                <a:srgbClr val="FF3300"/>
              </a:solidFill>
              <a:prstDash val="solid"/>
              <a:round/>
              <a:headEnd type="none" w="med" len="med"/>
              <a:tailEnd type="none" w="med" len="med"/>
            </a:ln>
          </p:spPr>
        </p:sp>
        <p:sp>
          <p:nvSpPr>
            <p:cNvPr id="24634" name="文本框 101435"/>
            <p:cNvSpPr txBox="1"/>
            <p:nvPr/>
          </p:nvSpPr>
          <p:spPr>
            <a:xfrm>
              <a:off x="2103" y="3033"/>
              <a:ext cx="356"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CF</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35" name="文本框 101436"/>
            <p:cNvSpPr txBox="1"/>
            <p:nvPr/>
          </p:nvSpPr>
          <p:spPr>
            <a:xfrm>
              <a:off x="1883" y="2025"/>
              <a:ext cx="412"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CCl</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36" name="文本框 101437"/>
            <p:cNvSpPr txBox="1"/>
            <p:nvPr/>
          </p:nvSpPr>
          <p:spPr>
            <a:xfrm>
              <a:off x="2339" y="1449"/>
              <a:ext cx="428"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CBr</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37" name="文本框 101438"/>
            <p:cNvSpPr txBox="1"/>
            <p:nvPr/>
          </p:nvSpPr>
          <p:spPr>
            <a:xfrm>
              <a:off x="2151" y="3321"/>
              <a:ext cx="356"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CF</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38" name="文本框 101439"/>
            <p:cNvSpPr txBox="1"/>
            <p:nvPr/>
          </p:nvSpPr>
          <p:spPr>
            <a:xfrm>
              <a:off x="2247" y="2697"/>
              <a:ext cx="412"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CCl</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39" name="文本框 101440"/>
            <p:cNvSpPr txBox="1"/>
            <p:nvPr/>
          </p:nvSpPr>
          <p:spPr>
            <a:xfrm>
              <a:off x="2723" y="2121"/>
              <a:ext cx="428"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CBr</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40" name="文本框 101441"/>
            <p:cNvSpPr txBox="1"/>
            <p:nvPr/>
          </p:nvSpPr>
          <p:spPr>
            <a:xfrm>
              <a:off x="3303" y="1641"/>
              <a:ext cx="324" cy="231"/>
            </a:xfrm>
            <a:prstGeom prst="rect">
              <a:avLst/>
            </a:prstGeom>
            <a:noFill/>
            <a:ln w="12700">
              <a:noFill/>
            </a:ln>
          </p:spPr>
          <p:txBody>
            <a:bodyPr wrap="none" anchor="t">
              <a:spAutoFit/>
            </a:bodyPr>
            <a:p>
              <a:pPr algn="ctr"/>
              <a:r>
                <a:rPr lang="en-US" altLang="zh-CN" sz="1800" b="1">
                  <a:latin typeface="Times New Roman" panose="02020603050405020304" pitchFamily="18" charset="0"/>
                  <a:ea typeface="宋体" panose="02010600030101010101" pitchFamily="2" charset="-122"/>
                </a:rPr>
                <a:t>CI</a:t>
              </a:r>
              <a:r>
                <a:rPr lang="en-US" altLang="zh-CN" sz="1800" b="1" baseline="-25000">
                  <a:latin typeface="Times New Roman" panose="02020603050405020304" pitchFamily="18" charset="0"/>
                  <a:ea typeface="宋体" panose="02010600030101010101" pitchFamily="2" charset="-122"/>
                </a:rPr>
                <a:t>4</a:t>
              </a:r>
              <a:endParaRPr lang="en-US" altLang="zh-CN" sz="1800" b="1" baseline="-25000">
                <a:latin typeface="Times New Roman" panose="02020603050405020304" pitchFamily="18" charset="0"/>
                <a:ea typeface="宋体" panose="02010600030101010101" pitchFamily="2" charset="-122"/>
              </a:endParaRPr>
            </a:p>
          </p:txBody>
        </p:sp>
        <p:sp>
          <p:nvSpPr>
            <p:cNvPr id="24641" name="文本框 101442"/>
            <p:cNvSpPr txBox="1"/>
            <p:nvPr/>
          </p:nvSpPr>
          <p:spPr>
            <a:xfrm>
              <a:off x="2414" y="1124"/>
              <a:ext cx="758" cy="445"/>
            </a:xfrm>
            <a:prstGeom prst="rect">
              <a:avLst/>
            </a:prstGeom>
            <a:noFill/>
            <a:ln w="12700">
              <a:noFill/>
            </a:ln>
          </p:spPr>
          <p:txBody>
            <a:bodyPr wrap="none" anchor="t">
              <a:spAutoFit/>
            </a:bodyPr>
            <a:p>
              <a:pPr algn="ctr"/>
              <a:r>
                <a:rPr lang="zh-CN" altLang="en-US" sz="4000" b="1" dirty="0">
                  <a:latin typeface="Times New Roman" panose="02020603050405020304" pitchFamily="18" charset="0"/>
                  <a:ea typeface="楷体_GB2312" pitchFamily="49" charset="-122"/>
                </a:rPr>
                <a:t>沸点</a:t>
              </a:r>
              <a:endParaRPr lang="zh-CN" altLang="en-US" sz="4000" b="1" dirty="0">
                <a:latin typeface="Times New Roman" panose="02020603050405020304" pitchFamily="18" charset="0"/>
                <a:ea typeface="楷体_GB2312" pitchFamily="49" charset="-122"/>
              </a:endParaRPr>
            </a:p>
          </p:txBody>
        </p:sp>
        <p:sp>
          <p:nvSpPr>
            <p:cNvPr id="24642" name="文本框 101443"/>
            <p:cNvSpPr txBox="1"/>
            <p:nvPr/>
          </p:nvSpPr>
          <p:spPr>
            <a:xfrm>
              <a:off x="3355" y="1200"/>
              <a:ext cx="758" cy="445"/>
            </a:xfrm>
            <a:prstGeom prst="rect">
              <a:avLst/>
            </a:prstGeom>
            <a:noFill/>
            <a:ln w="12700">
              <a:noFill/>
            </a:ln>
          </p:spPr>
          <p:txBody>
            <a:bodyPr wrap="none" anchor="t">
              <a:spAutoFit/>
            </a:bodyPr>
            <a:p>
              <a:pPr algn="ctr"/>
              <a:r>
                <a:rPr lang="zh-CN" altLang="en-US" sz="4000" b="1" dirty="0">
                  <a:latin typeface="Times New Roman" panose="02020603050405020304" pitchFamily="18" charset="0"/>
                  <a:ea typeface="楷体_GB2312" pitchFamily="49" charset="-122"/>
                </a:rPr>
                <a:t>熔点</a:t>
              </a:r>
              <a:endParaRPr lang="zh-CN" altLang="en-US" sz="4000" b="1" dirty="0">
                <a:latin typeface="Times New Roman" panose="02020603050405020304" pitchFamily="18" charset="0"/>
                <a:ea typeface="楷体_GB2312" pitchFamily="49" charset="-122"/>
              </a:endParaRPr>
            </a:p>
          </p:txBody>
        </p:sp>
      </p:grpSp>
      <p:sp>
        <p:nvSpPr>
          <p:cNvPr id="24643" name="文本框 101444"/>
          <p:cNvSpPr txBox="1"/>
          <p:nvPr/>
        </p:nvSpPr>
        <p:spPr>
          <a:xfrm>
            <a:off x="938213" y="530225"/>
            <a:ext cx="6337300" cy="1190625"/>
          </a:xfrm>
          <a:prstGeom prst="rect">
            <a:avLst/>
          </a:prstGeom>
          <a:noFill/>
          <a:ln w="12700">
            <a:noFill/>
          </a:ln>
        </p:spPr>
        <p:txBody>
          <a:bodyPr anchor="t">
            <a:spAutoFit/>
          </a:bodyPr>
          <a:p>
            <a:pPr algn="ctr"/>
            <a:r>
              <a:rPr lang="zh-CN" altLang="en-US" sz="3600" b="1" dirty="0">
                <a:solidFill>
                  <a:schemeClr val="tx2"/>
                </a:solidFill>
                <a:latin typeface="Times New Roman" panose="02020603050405020304" pitchFamily="18" charset="0"/>
                <a:ea typeface="楷体_GB2312" pitchFamily="49" charset="-122"/>
              </a:rPr>
              <a:t>材料二、四</a:t>
            </a:r>
            <a:r>
              <a:rPr lang="zh-CN" altLang="en-US" sz="3600" b="1">
                <a:solidFill>
                  <a:schemeClr val="tx2"/>
                </a:solidFill>
                <a:latin typeface="Times New Roman" panose="02020603050405020304" pitchFamily="18" charset="0"/>
                <a:ea typeface="楷体_GB2312" pitchFamily="49" charset="-122"/>
              </a:rPr>
              <a:t>卤化碳的熔</a:t>
            </a:r>
            <a:r>
              <a:rPr lang="zh-CN" altLang="en-US" sz="3600" b="1" dirty="0">
                <a:solidFill>
                  <a:schemeClr val="tx2"/>
                </a:solidFill>
                <a:latin typeface="Times New Roman" panose="02020603050405020304" pitchFamily="18" charset="0"/>
                <a:ea typeface="楷体_GB2312" pitchFamily="49" charset="-122"/>
              </a:rPr>
              <a:t>沸点与</a:t>
            </a:r>
            <a:endParaRPr lang="zh-CN" altLang="en-US" sz="3600" b="1" dirty="0">
              <a:solidFill>
                <a:schemeClr val="tx2"/>
              </a:solidFill>
              <a:latin typeface="Times New Roman" panose="02020603050405020304" pitchFamily="18" charset="0"/>
              <a:ea typeface="楷体_GB2312" pitchFamily="49" charset="-122"/>
            </a:endParaRPr>
          </a:p>
          <a:p>
            <a:pPr algn="ctr"/>
            <a:r>
              <a:rPr lang="zh-CN" altLang="en-US" sz="3600" b="1" dirty="0">
                <a:solidFill>
                  <a:schemeClr val="tx2"/>
                </a:solidFill>
                <a:latin typeface="Times New Roman" panose="02020603050405020304" pitchFamily="18" charset="0"/>
                <a:ea typeface="楷体_GB2312" pitchFamily="49" charset="-122"/>
              </a:rPr>
              <a:t>相对原子质量的关系</a:t>
            </a:r>
            <a:endParaRPr lang="zh-CN" altLang="en-US" sz="3600" b="1">
              <a:solidFill>
                <a:schemeClr val="tx2"/>
              </a:solidFill>
              <a:latin typeface="Times New Roman" panose="02020603050405020304" pitchFamily="18" charset="0"/>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04713"/>
          <p:cNvSpPr txBox="1"/>
          <p:nvPr/>
        </p:nvSpPr>
        <p:spPr>
          <a:xfrm>
            <a:off x="138113" y="2098675"/>
            <a:ext cx="1428750" cy="519113"/>
          </a:xfrm>
          <a:prstGeom prst="rect">
            <a:avLst/>
          </a:prstGeom>
          <a:noFill/>
          <a:ln w="12700">
            <a:noFill/>
          </a:ln>
        </p:spPr>
        <p:txBody>
          <a:bodyPr wrap="none" anchor="t">
            <a:spAutoFit/>
          </a:bodyPr>
          <a:p>
            <a:pPr algn="ctr"/>
            <a:r>
              <a:rPr lang="zh-CN" altLang="en-US" sz="2800" b="1" dirty="0">
                <a:latin typeface="楷体_GB2312" pitchFamily="49" charset="-122"/>
                <a:ea typeface="楷体_GB2312" pitchFamily="49" charset="-122"/>
              </a:rPr>
              <a:t>沸点</a:t>
            </a:r>
            <a:r>
              <a:rPr lang="en-US" altLang="zh-CN" sz="2800" b="1">
                <a:latin typeface="楷体_GB2312" pitchFamily="49" charset="-122"/>
                <a:ea typeface="楷体_GB2312" pitchFamily="49" charset="-122"/>
              </a:rPr>
              <a:t>/</a:t>
            </a:r>
            <a:r>
              <a:rPr lang="en-US" altLang="zh-CN" sz="2800">
                <a:latin typeface="楷体_GB2312" pitchFamily="49" charset="-122"/>
                <a:ea typeface="楷体_GB2312" pitchFamily="49" charset="-122"/>
              </a:rPr>
              <a:t>℃</a:t>
            </a:r>
            <a:endParaRPr lang="en-US" altLang="zh-CN" sz="2800">
              <a:latin typeface="楷体_GB2312" pitchFamily="49" charset="-122"/>
              <a:ea typeface="楷体_GB2312" pitchFamily="49" charset="-122"/>
            </a:endParaRPr>
          </a:p>
        </p:txBody>
      </p:sp>
      <p:sp>
        <p:nvSpPr>
          <p:cNvPr id="25602" name="文本框 104449"/>
          <p:cNvSpPr txBox="1"/>
          <p:nvPr/>
        </p:nvSpPr>
        <p:spPr>
          <a:xfrm>
            <a:off x="528638" y="484188"/>
            <a:ext cx="7499350" cy="641350"/>
          </a:xfrm>
          <a:prstGeom prst="rect">
            <a:avLst/>
          </a:prstGeom>
          <a:noFill/>
          <a:ln w="12700">
            <a:noFill/>
          </a:ln>
        </p:spPr>
        <p:txBody>
          <a:bodyPr wrap="none" anchor="t">
            <a:spAutoFit/>
          </a:bodyPr>
          <a:p>
            <a:pPr algn="ctr"/>
            <a:r>
              <a:rPr lang="zh-CN" altLang="en-US" sz="3600" b="1" dirty="0">
                <a:solidFill>
                  <a:schemeClr val="tx2"/>
                </a:solidFill>
                <a:latin typeface="Times New Roman" panose="02020603050405020304" pitchFamily="18" charset="0"/>
                <a:ea typeface="楷体_GB2312" pitchFamily="49" charset="-122"/>
              </a:rPr>
              <a:t>材料三、部分主族元素氢化物的沸点</a:t>
            </a:r>
            <a:endParaRPr lang="zh-CN" altLang="en-US" sz="3600" b="1">
              <a:solidFill>
                <a:schemeClr val="tx2"/>
              </a:solidFill>
              <a:latin typeface="Times New Roman" panose="02020603050405020304" pitchFamily="18" charset="0"/>
              <a:ea typeface="楷体_GB2312" pitchFamily="49" charset="-122"/>
            </a:endParaRPr>
          </a:p>
        </p:txBody>
      </p:sp>
      <p:grpSp>
        <p:nvGrpSpPr>
          <p:cNvPr id="25603" name="组合 104723"/>
          <p:cNvGrpSpPr/>
          <p:nvPr/>
        </p:nvGrpSpPr>
        <p:grpSpPr>
          <a:xfrm>
            <a:off x="1498600" y="1258888"/>
            <a:ext cx="5446713" cy="5194300"/>
            <a:chOff x="944" y="630"/>
            <a:chExt cx="3431" cy="3272"/>
          </a:xfrm>
        </p:grpSpPr>
        <p:sp>
          <p:nvSpPr>
            <p:cNvPr id="25604" name="文本框 104585"/>
            <p:cNvSpPr txBox="1"/>
            <p:nvPr/>
          </p:nvSpPr>
          <p:spPr>
            <a:xfrm>
              <a:off x="1008" y="2189"/>
              <a:ext cx="287" cy="213"/>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-50</a:t>
              </a:r>
              <a:endParaRPr lang="en-US" altLang="zh-CN" sz="1600">
                <a:latin typeface="Times New Roman" panose="02020603050405020304" pitchFamily="18" charset="0"/>
                <a:ea typeface="宋体" panose="02010600030101010101" pitchFamily="2" charset="-122"/>
              </a:endParaRPr>
            </a:p>
          </p:txBody>
        </p:sp>
        <p:sp>
          <p:nvSpPr>
            <p:cNvPr id="25605" name="文本框 104586"/>
            <p:cNvSpPr txBox="1"/>
            <p:nvPr/>
          </p:nvSpPr>
          <p:spPr>
            <a:xfrm>
              <a:off x="1115" y="1667"/>
              <a:ext cx="180"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0</a:t>
              </a:r>
              <a:endParaRPr lang="en-US" altLang="zh-CN" sz="1600">
                <a:latin typeface="Times New Roman" panose="02020603050405020304" pitchFamily="18" charset="0"/>
                <a:ea typeface="宋体" panose="02010600030101010101" pitchFamily="2" charset="-122"/>
              </a:endParaRPr>
            </a:p>
          </p:txBody>
        </p:sp>
        <p:sp>
          <p:nvSpPr>
            <p:cNvPr id="25606" name="文本框 104587"/>
            <p:cNvSpPr txBox="1"/>
            <p:nvPr/>
          </p:nvSpPr>
          <p:spPr>
            <a:xfrm>
              <a:off x="1051" y="1397"/>
              <a:ext cx="244"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25</a:t>
              </a:r>
              <a:endParaRPr lang="en-US" altLang="zh-CN" sz="1600">
                <a:latin typeface="Times New Roman" panose="02020603050405020304" pitchFamily="18" charset="0"/>
                <a:ea typeface="宋体" panose="02010600030101010101" pitchFamily="2" charset="-122"/>
              </a:endParaRPr>
            </a:p>
          </p:txBody>
        </p:sp>
        <p:sp>
          <p:nvSpPr>
            <p:cNvPr id="25607" name="矩形 104588"/>
            <p:cNvSpPr/>
            <p:nvPr/>
          </p:nvSpPr>
          <p:spPr>
            <a:xfrm>
              <a:off x="1487" y="3380"/>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5608" name="矩形 104589"/>
            <p:cNvSpPr/>
            <p:nvPr/>
          </p:nvSpPr>
          <p:spPr>
            <a:xfrm>
              <a:off x="2063" y="2839"/>
              <a:ext cx="260" cy="231"/>
            </a:xfrm>
            <a:prstGeom prst="rect">
              <a:avLst/>
            </a:prstGeom>
            <a:noFill/>
            <a:ln w="12700">
              <a:noFill/>
            </a:ln>
          </p:spPr>
          <p:txBody>
            <a:bodyPr wrap="none" anchor="t">
              <a:spAutoFit/>
            </a:bodyPr>
            <a:p>
              <a:pPr algn="ctr"/>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5609" name="矩形 104590"/>
            <p:cNvSpPr/>
            <p:nvPr/>
          </p:nvSpPr>
          <p:spPr>
            <a:xfrm>
              <a:off x="2639" y="2569"/>
              <a:ext cx="260" cy="231"/>
            </a:xfrm>
            <a:prstGeom prst="rect">
              <a:avLst/>
            </a:prstGeom>
            <a:noFill/>
            <a:ln w="12700">
              <a:noFill/>
            </a:ln>
          </p:spPr>
          <p:txBody>
            <a:bodyPr wrap="none" anchor="t">
              <a:spAutoFit/>
            </a:bodyPr>
            <a:p>
              <a:pPr algn="ctr" eaLnBrk="0" hangingPunct="0"/>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5610" name="矩形 104591"/>
            <p:cNvSpPr/>
            <p:nvPr/>
          </p:nvSpPr>
          <p:spPr>
            <a:xfrm>
              <a:off x="3215" y="2208"/>
              <a:ext cx="260" cy="231"/>
            </a:xfrm>
            <a:prstGeom prst="rect">
              <a:avLst/>
            </a:prstGeom>
            <a:noFill/>
            <a:ln w="12700">
              <a:noFill/>
            </a:ln>
          </p:spPr>
          <p:txBody>
            <a:bodyPr wrap="none" anchor="t">
              <a:spAutoFit/>
            </a:bodyPr>
            <a:p>
              <a:pPr algn="ctr" eaLnBrk="0" hangingPunct="0"/>
              <a:r>
                <a:rPr lang="en-US" altLang="zh-CN" sz="1800">
                  <a:solidFill>
                    <a:srgbClr val="FF3300"/>
                  </a:solidFill>
                  <a:latin typeface="Times New Roman" panose="02020603050405020304" pitchFamily="18" charset="0"/>
                  <a:ea typeface="宋体" panose="02010600030101010101" pitchFamily="2" charset="-122"/>
                </a:rPr>
                <a:t>×</a:t>
              </a:r>
              <a:endParaRPr lang="en-US" altLang="zh-CN" sz="1800">
                <a:solidFill>
                  <a:srgbClr val="FF3300"/>
                </a:solidFill>
                <a:latin typeface="Times New Roman" panose="02020603050405020304" pitchFamily="18" charset="0"/>
                <a:ea typeface="宋体" panose="02010600030101010101" pitchFamily="2" charset="-122"/>
              </a:endParaRPr>
            </a:p>
          </p:txBody>
        </p:sp>
        <p:sp>
          <p:nvSpPr>
            <p:cNvPr id="25611" name="矩形 104592"/>
            <p:cNvSpPr/>
            <p:nvPr/>
          </p:nvSpPr>
          <p:spPr>
            <a:xfrm>
              <a:off x="1583" y="2118"/>
              <a:ext cx="48" cy="45"/>
            </a:xfrm>
            <a:prstGeom prst="rect">
              <a:avLst/>
            </a:prstGeom>
            <a:solidFill>
              <a:schemeClr val="accent1"/>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2" name="矩形 104593"/>
            <p:cNvSpPr/>
            <p:nvPr/>
          </p:nvSpPr>
          <p:spPr>
            <a:xfrm>
              <a:off x="2159" y="2704"/>
              <a:ext cx="48" cy="45"/>
            </a:xfrm>
            <a:prstGeom prst="rect">
              <a:avLst/>
            </a:prstGeom>
            <a:solidFill>
              <a:schemeClr val="accent1"/>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3" name="矩形 104594"/>
            <p:cNvSpPr/>
            <p:nvPr/>
          </p:nvSpPr>
          <p:spPr>
            <a:xfrm>
              <a:off x="2735" y="2343"/>
              <a:ext cx="48" cy="45"/>
            </a:xfrm>
            <a:prstGeom prst="rect">
              <a:avLst/>
            </a:prstGeom>
            <a:solidFill>
              <a:schemeClr val="accent1"/>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4" name="矩形 104595"/>
            <p:cNvSpPr/>
            <p:nvPr/>
          </p:nvSpPr>
          <p:spPr>
            <a:xfrm>
              <a:off x="3311" y="1938"/>
              <a:ext cx="48" cy="45"/>
            </a:xfrm>
            <a:prstGeom prst="rect">
              <a:avLst/>
            </a:prstGeom>
            <a:solidFill>
              <a:schemeClr val="accent1"/>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5" name="等腰三角形 104596"/>
            <p:cNvSpPr/>
            <p:nvPr/>
          </p:nvSpPr>
          <p:spPr>
            <a:xfrm>
              <a:off x="2159" y="2569"/>
              <a:ext cx="96" cy="90"/>
            </a:xfrm>
            <a:prstGeom prst="triangle">
              <a:avLst>
                <a:gd name="adj" fmla="val 25694"/>
              </a:avLst>
            </a:prstGeom>
            <a:solidFill>
              <a:srgbClr val="FF66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6" name="等腰三角形 104597"/>
            <p:cNvSpPr/>
            <p:nvPr/>
          </p:nvSpPr>
          <p:spPr>
            <a:xfrm>
              <a:off x="2698" y="2434"/>
              <a:ext cx="96" cy="90"/>
            </a:xfrm>
            <a:prstGeom prst="triangle">
              <a:avLst>
                <a:gd name="adj" fmla="val 25694"/>
              </a:avLst>
            </a:prstGeom>
            <a:solidFill>
              <a:srgbClr val="FF66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7" name="等腰三角形 104598"/>
            <p:cNvSpPr/>
            <p:nvPr/>
          </p:nvSpPr>
          <p:spPr>
            <a:xfrm>
              <a:off x="3311" y="2073"/>
              <a:ext cx="96" cy="90"/>
            </a:xfrm>
            <a:prstGeom prst="triangle">
              <a:avLst>
                <a:gd name="adj" fmla="val 25694"/>
              </a:avLst>
            </a:prstGeom>
            <a:solidFill>
              <a:srgbClr val="FF66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8" name="椭圆 104599"/>
            <p:cNvSpPr/>
            <p:nvPr/>
          </p:nvSpPr>
          <p:spPr>
            <a:xfrm>
              <a:off x="2154" y="2678"/>
              <a:ext cx="96" cy="90"/>
            </a:xfrm>
            <a:prstGeom prst="ellipse">
              <a:avLst/>
            </a:prstGeom>
            <a:solidFill>
              <a:srgbClr val="FF00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19" name="椭圆 104600"/>
            <p:cNvSpPr/>
            <p:nvPr/>
          </p:nvSpPr>
          <p:spPr>
            <a:xfrm>
              <a:off x="2159" y="2298"/>
              <a:ext cx="96" cy="90"/>
            </a:xfrm>
            <a:prstGeom prst="ellipse">
              <a:avLst/>
            </a:prstGeom>
            <a:solidFill>
              <a:srgbClr val="FF00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20" name="椭圆 104601"/>
            <p:cNvSpPr/>
            <p:nvPr/>
          </p:nvSpPr>
          <p:spPr>
            <a:xfrm>
              <a:off x="2693" y="2164"/>
              <a:ext cx="96" cy="90"/>
            </a:xfrm>
            <a:prstGeom prst="ellipse">
              <a:avLst/>
            </a:prstGeom>
            <a:solidFill>
              <a:srgbClr val="FF00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21" name="椭圆 104602"/>
            <p:cNvSpPr/>
            <p:nvPr/>
          </p:nvSpPr>
          <p:spPr>
            <a:xfrm>
              <a:off x="3311" y="1757"/>
              <a:ext cx="96" cy="90"/>
            </a:xfrm>
            <a:prstGeom prst="ellipse">
              <a:avLst/>
            </a:prstGeom>
            <a:solidFill>
              <a:srgbClr val="FF00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622" name="直接连接符 104603"/>
            <p:cNvSpPr/>
            <p:nvPr/>
          </p:nvSpPr>
          <p:spPr>
            <a:xfrm flipV="1">
              <a:off x="2159" y="2659"/>
              <a:ext cx="624" cy="316"/>
            </a:xfrm>
            <a:prstGeom prst="line">
              <a:avLst/>
            </a:prstGeom>
            <a:ln w="38100" cap="sq" cmpd="sng">
              <a:solidFill>
                <a:srgbClr val="00FF00"/>
              </a:solidFill>
              <a:prstDash val="solid"/>
              <a:round/>
              <a:headEnd type="none" w="med" len="med"/>
              <a:tailEnd type="none" w="med" len="med"/>
            </a:ln>
          </p:spPr>
        </p:sp>
        <p:sp>
          <p:nvSpPr>
            <p:cNvPr id="25623" name="直接连接符 104604"/>
            <p:cNvSpPr/>
            <p:nvPr/>
          </p:nvSpPr>
          <p:spPr>
            <a:xfrm flipV="1">
              <a:off x="2207" y="2343"/>
              <a:ext cx="576" cy="361"/>
            </a:xfrm>
            <a:prstGeom prst="line">
              <a:avLst/>
            </a:prstGeom>
            <a:ln w="38100" cap="sq" cmpd="sng">
              <a:solidFill>
                <a:schemeClr val="hlink"/>
              </a:solidFill>
              <a:prstDash val="solid"/>
              <a:round/>
              <a:headEnd type="none" w="med" len="med"/>
              <a:tailEnd type="none" w="med" len="med"/>
            </a:ln>
          </p:spPr>
        </p:sp>
        <p:sp>
          <p:nvSpPr>
            <p:cNvPr id="25624" name="直接连接符 104605"/>
            <p:cNvSpPr/>
            <p:nvPr/>
          </p:nvSpPr>
          <p:spPr>
            <a:xfrm flipV="1">
              <a:off x="2207" y="2479"/>
              <a:ext cx="576" cy="135"/>
            </a:xfrm>
            <a:prstGeom prst="line">
              <a:avLst/>
            </a:prstGeom>
            <a:ln w="38100" cap="sq" cmpd="sng">
              <a:solidFill>
                <a:schemeClr val="tx1"/>
              </a:solidFill>
              <a:prstDash val="solid"/>
              <a:round/>
              <a:headEnd type="none" w="med" len="med"/>
              <a:tailEnd type="none" w="med" len="med"/>
            </a:ln>
          </p:spPr>
        </p:sp>
        <p:sp>
          <p:nvSpPr>
            <p:cNvPr id="25625" name="直接连接符 104606"/>
            <p:cNvSpPr/>
            <p:nvPr/>
          </p:nvSpPr>
          <p:spPr>
            <a:xfrm flipV="1">
              <a:off x="2207" y="2208"/>
              <a:ext cx="576" cy="135"/>
            </a:xfrm>
            <a:prstGeom prst="line">
              <a:avLst/>
            </a:prstGeom>
            <a:ln w="38100" cap="sq" cmpd="sng">
              <a:solidFill>
                <a:schemeClr val="folHlink"/>
              </a:solidFill>
              <a:prstDash val="solid"/>
              <a:round/>
              <a:headEnd type="none" w="med" len="med"/>
              <a:tailEnd type="none" w="med" len="med"/>
            </a:ln>
          </p:spPr>
        </p:sp>
        <p:sp>
          <p:nvSpPr>
            <p:cNvPr id="25626" name="文本框 104607"/>
            <p:cNvSpPr txBox="1"/>
            <p:nvPr/>
          </p:nvSpPr>
          <p:spPr>
            <a:xfrm>
              <a:off x="1288" y="3335"/>
              <a:ext cx="352"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CH</a:t>
              </a:r>
              <a:r>
                <a:rPr lang="en-US" altLang="zh-CN" sz="1600" b="1" baseline="-25000">
                  <a:latin typeface="Times New Roman" panose="02020603050405020304" pitchFamily="18" charset="0"/>
                  <a:ea typeface="宋体" panose="02010600030101010101" pitchFamily="2" charset="-122"/>
                </a:rPr>
                <a:t>4</a:t>
              </a:r>
              <a:endParaRPr lang="en-US" altLang="zh-CN" sz="1600" b="1" baseline="-25000">
                <a:latin typeface="Times New Roman" panose="02020603050405020304" pitchFamily="18" charset="0"/>
                <a:ea typeface="宋体" panose="02010600030101010101" pitchFamily="2" charset="-122"/>
              </a:endParaRPr>
            </a:p>
          </p:txBody>
        </p:sp>
        <p:sp>
          <p:nvSpPr>
            <p:cNvPr id="25627" name="文本框 104609"/>
            <p:cNvSpPr txBox="1"/>
            <p:nvPr/>
          </p:nvSpPr>
          <p:spPr>
            <a:xfrm>
              <a:off x="944" y="3290"/>
              <a:ext cx="351"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-150</a:t>
              </a:r>
              <a:endParaRPr lang="en-US" altLang="zh-CN" sz="1600">
                <a:latin typeface="Times New Roman" panose="02020603050405020304" pitchFamily="18" charset="0"/>
                <a:ea typeface="宋体" panose="02010600030101010101" pitchFamily="2" charset="-122"/>
              </a:endParaRPr>
            </a:p>
          </p:txBody>
        </p:sp>
        <p:sp>
          <p:nvSpPr>
            <p:cNvPr id="25628" name="文本框 104610"/>
            <p:cNvSpPr txBox="1"/>
            <p:nvPr/>
          </p:nvSpPr>
          <p:spPr>
            <a:xfrm>
              <a:off x="944" y="3020"/>
              <a:ext cx="351" cy="211"/>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-125</a:t>
              </a:r>
              <a:endParaRPr lang="en-US" altLang="zh-CN" sz="1600">
                <a:latin typeface="Times New Roman" panose="02020603050405020304" pitchFamily="18" charset="0"/>
                <a:ea typeface="宋体" panose="02010600030101010101" pitchFamily="2" charset="-122"/>
              </a:endParaRPr>
            </a:p>
          </p:txBody>
        </p:sp>
        <p:sp>
          <p:nvSpPr>
            <p:cNvPr id="25629" name="文本框 104611"/>
            <p:cNvSpPr txBox="1"/>
            <p:nvPr/>
          </p:nvSpPr>
          <p:spPr>
            <a:xfrm>
              <a:off x="944" y="2749"/>
              <a:ext cx="351"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-100</a:t>
              </a:r>
              <a:endParaRPr lang="en-US" altLang="zh-CN" sz="1600">
                <a:latin typeface="Times New Roman" panose="02020603050405020304" pitchFamily="18" charset="0"/>
                <a:ea typeface="宋体" panose="02010600030101010101" pitchFamily="2" charset="-122"/>
              </a:endParaRPr>
            </a:p>
          </p:txBody>
        </p:sp>
        <p:sp>
          <p:nvSpPr>
            <p:cNvPr id="25630" name="文本框 104612"/>
            <p:cNvSpPr txBox="1"/>
            <p:nvPr/>
          </p:nvSpPr>
          <p:spPr>
            <a:xfrm>
              <a:off x="1008" y="2479"/>
              <a:ext cx="287" cy="211"/>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-75</a:t>
              </a:r>
              <a:endParaRPr lang="en-US" altLang="zh-CN" sz="1600">
                <a:latin typeface="Times New Roman" panose="02020603050405020304" pitchFamily="18" charset="0"/>
                <a:ea typeface="宋体" panose="02010600030101010101" pitchFamily="2" charset="-122"/>
              </a:endParaRPr>
            </a:p>
          </p:txBody>
        </p:sp>
        <p:sp>
          <p:nvSpPr>
            <p:cNvPr id="25631" name="文本框 104613"/>
            <p:cNvSpPr txBox="1"/>
            <p:nvPr/>
          </p:nvSpPr>
          <p:spPr>
            <a:xfrm>
              <a:off x="1008" y="1939"/>
              <a:ext cx="287" cy="211"/>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-25</a:t>
              </a:r>
              <a:endParaRPr lang="en-US" altLang="zh-CN" sz="1600">
                <a:latin typeface="Times New Roman" panose="02020603050405020304" pitchFamily="18" charset="0"/>
                <a:ea typeface="宋体" panose="02010600030101010101" pitchFamily="2" charset="-122"/>
              </a:endParaRPr>
            </a:p>
          </p:txBody>
        </p:sp>
        <p:sp>
          <p:nvSpPr>
            <p:cNvPr id="25632" name="文本框 104614"/>
            <p:cNvSpPr txBox="1"/>
            <p:nvPr/>
          </p:nvSpPr>
          <p:spPr>
            <a:xfrm>
              <a:off x="1051" y="1126"/>
              <a:ext cx="244"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50</a:t>
              </a:r>
              <a:endParaRPr lang="en-US" altLang="zh-CN" sz="1600">
                <a:latin typeface="Times New Roman" panose="02020603050405020304" pitchFamily="18" charset="0"/>
                <a:ea typeface="宋体" panose="02010600030101010101" pitchFamily="2" charset="-122"/>
              </a:endParaRPr>
            </a:p>
          </p:txBody>
        </p:sp>
        <p:sp>
          <p:nvSpPr>
            <p:cNvPr id="25633" name="文本框 104615"/>
            <p:cNvSpPr txBox="1"/>
            <p:nvPr/>
          </p:nvSpPr>
          <p:spPr>
            <a:xfrm>
              <a:off x="1051" y="856"/>
              <a:ext cx="244"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75</a:t>
              </a:r>
              <a:endParaRPr lang="en-US" altLang="zh-CN" sz="1600">
                <a:latin typeface="Times New Roman" panose="02020603050405020304" pitchFamily="18" charset="0"/>
                <a:ea typeface="宋体" panose="02010600030101010101" pitchFamily="2" charset="-122"/>
              </a:endParaRPr>
            </a:p>
          </p:txBody>
        </p:sp>
        <p:sp>
          <p:nvSpPr>
            <p:cNvPr id="25634" name="文本框 104616"/>
            <p:cNvSpPr txBox="1"/>
            <p:nvPr/>
          </p:nvSpPr>
          <p:spPr>
            <a:xfrm>
              <a:off x="987" y="630"/>
              <a:ext cx="308" cy="212"/>
            </a:xfrm>
            <a:prstGeom prst="rect">
              <a:avLst/>
            </a:prstGeom>
            <a:noFill/>
            <a:ln w="12700">
              <a:noFill/>
            </a:ln>
          </p:spPr>
          <p:txBody>
            <a:bodyPr wrap="none" anchor="t">
              <a:spAutoFit/>
            </a:bodyPr>
            <a:p>
              <a:pPr algn="ctr"/>
              <a:r>
                <a:rPr lang="en-US" altLang="zh-CN" sz="1600">
                  <a:latin typeface="Times New Roman" panose="02020603050405020304" pitchFamily="18" charset="0"/>
                  <a:ea typeface="宋体" panose="02010600030101010101" pitchFamily="2" charset="-122"/>
                </a:rPr>
                <a:t>100</a:t>
              </a:r>
              <a:endParaRPr lang="en-US" altLang="zh-CN" sz="1600">
                <a:latin typeface="Times New Roman" panose="02020603050405020304" pitchFamily="18" charset="0"/>
                <a:ea typeface="宋体" panose="02010600030101010101" pitchFamily="2" charset="-122"/>
              </a:endParaRPr>
            </a:p>
          </p:txBody>
        </p:sp>
        <p:grpSp>
          <p:nvGrpSpPr>
            <p:cNvPr id="25635" name="组合 104618"/>
            <p:cNvGrpSpPr/>
            <p:nvPr/>
          </p:nvGrpSpPr>
          <p:grpSpPr>
            <a:xfrm>
              <a:off x="1295" y="675"/>
              <a:ext cx="2311" cy="2841"/>
              <a:chOff x="2635" y="624"/>
              <a:chExt cx="2311" cy="3024"/>
            </a:xfrm>
          </p:grpSpPr>
          <p:grpSp>
            <p:nvGrpSpPr>
              <p:cNvPr id="25636" name="组合 104619"/>
              <p:cNvGrpSpPr/>
              <p:nvPr/>
            </p:nvGrpSpPr>
            <p:grpSpPr>
              <a:xfrm>
                <a:off x="2640" y="624"/>
                <a:ext cx="2304" cy="3024"/>
                <a:chOff x="2640" y="552"/>
                <a:chExt cx="2304" cy="3120"/>
              </a:xfrm>
            </p:grpSpPr>
            <p:grpSp>
              <p:nvGrpSpPr>
                <p:cNvPr id="25637" name="组合 104620"/>
                <p:cNvGrpSpPr/>
                <p:nvPr/>
              </p:nvGrpSpPr>
              <p:grpSpPr>
                <a:xfrm>
                  <a:off x="2640" y="552"/>
                  <a:ext cx="2160" cy="3120"/>
                  <a:chOff x="2736" y="768"/>
                  <a:chExt cx="2160" cy="3120"/>
                </a:xfrm>
              </p:grpSpPr>
              <p:grpSp>
                <p:nvGrpSpPr>
                  <p:cNvPr id="25638" name="组合 104621"/>
                  <p:cNvGrpSpPr/>
                  <p:nvPr/>
                </p:nvGrpSpPr>
                <p:grpSpPr>
                  <a:xfrm>
                    <a:off x="3888" y="768"/>
                    <a:ext cx="1008" cy="3120"/>
                    <a:chOff x="3216" y="624"/>
                    <a:chExt cx="1008" cy="3120"/>
                  </a:xfrm>
                </p:grpSpPr>
                <p:grpSp>
                  <p:nvGrpSpPr>
                    <p:cNvPr id="25639" name="组合 104622"/>
                    <p:cNvGrpSpPr/>
                    <p:nvPr/>
                  </p:nvGrpSpPr>
                  <p:grpSpPr>
                    <a:xfrm>
                      <a:off x="3216" y="624"/>
                      <a:ext cx="432" cy="3120"/>
                      <a:chOff x="3216" y="624"/>
                      <a:chExt cx="432" cy="3120"/>
                    </a:xfrm>
                  </p:grpSpPr>
                  <p:grpSp>
                    <p:nvGrpSpPr>
                      <p:cNvPr id="25640" name="组合 104623"/>
                      <p:cNvGrpSpPr/>
                      <p:nvPr/>
                    </p:nvGrpSpPr>
                    <p:grpSpPr>
                      <a:xfrm>
                        <a:off x="3216" y="624"/>
                        <a:ext cx="144" cy="3120"/>
                        <a:chOff x="3216" y="624"/>
                        <a:chExt cx="144" cy="3120"/>
                      </a:xfrm>
                    </p:grpSpPr>
                    <p:sp>
                      <p:nvSpPr>
                        <p:cNvPr id="25641" name="直接连接符 104624"/>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42" name="直接连接符 104625"/>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43" name="组合 104626"/>
                      <p:cNvGrpSpPr/>
                      <p:nvPr/>
                    </p:nvGrpSpPr>
                    <p:grpSpPr>
                      <a:xfrm>
                        <a:off x="3504" y="624"/>
                        <a:ext cx="144" cy="3120"/>
                        <a:chOff x="3216" y="624"/>
                        <a:chExt cx="144" cy="3120"/>
                      </a:xfrm>
                    </p:grpSpPr>
                    <p:sp>
                      <p:nvSpPr>
                        <p:cNvPr id="25644" name="直接连接符 104627"/>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45" name="直接连接符 104628"/>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nvGrpSpPr>
                    <p:cNvPr id="25646" name="组合 104629"/>
                    <p:cNvGrpSpPr/>
                    <p:nvPr/>
                  </p:nvGrpSpPr>
                  <p:grpSpPr>
                    <a:xfrm>
                      <a:off x="3792" y="624"/>
                      <a:ext cx="432" cy="3120"/>
                      <a:chOff x="3216" y="624"/>
                      <a:chExt cx="432" cy="3120"/>
                    </a:xfrm>
                  </p:grpSpPr>
                  <p:grpSp>
                    <p:nvGrpSpPr>
                      <p:cNvPr id="25647" name="组合 104630"/>
                      <p:cNvGrpSpPr/>
                      <p:nvPr/>
                    </p:nvGrpSpPr>
                    <p:grpSpPr>
                      <a:xfrm>
                        <a:off x="3216" y="624"/>
                        <a:ext cx="144" cy="3120"/>
                        <a:chOff x="3216" y="624"/>
                        <a:chExt cx="144" cy="3120"/>
                      </a:xfrm>
                    </p:grpSpPr>
                    <p:sp>
                      <p:nvSpPr>
                        <p:cNvPr id="25648" name="直接连接符 104631"/>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49" name="直接连接符 104632"/>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50" name="组合 104633"/>
                      <p:cNvGrpSpPr/>
                      <p:nvPr/>
                    </p:nvGrpSpPr>
                    <p:grpSpPr>
                      <a:xfrm>
                        <a:off x="3504" y="624"/>
                        <a:ext cx="144" cy="3120"/>
                        <a:chOff x="3216" y="624"/>
                        <a:chExt cx="144" cy="3120"/>
                      </a:xfrm>
                    </p:grpSpPr>
                    <p:sp>
                      <p:nvSpPr>
                        <p:cNvPr id="25651" name="直接连接符 104634"/>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52" name="直接连接符 104635"/>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grpSp>
                <p:nvGrpSpPr>
                  <p:cNvPr id="25653" name="组合 104636"/>
                  <p:cNvGrpSpPr/>
                  <p:nvPr/>
                </p:nvGrpSpPr>
                <p:grpSpPr>
                  <a:xfrm>
                    <a:off x="2736" y="768"/>
                    <a:ext cx="1008" cy="3120"/>
                    <a:chOff x="3216" y="624"/>
                    <a:chExt cx="1008" cy="3120"/>
                  </a:xfrm>
                </p:grpSpPr>
                <p:grpSp>
                  <p:nvGrpSpPr>
                    <p:cNvPr id="25654" name="组合 104637"/>
                    <p:cNvGrpSpPr/>
                    <p:nvPr/>
                  </p:nvGrpSpPr>
                  <p:grpSpPr>
                    <a:xfrm>
                      <a:off x="3216" y="624"/>
                      <a:ext cx="432" cy="3120"/>
                      <a:chOff x="3216" y="624"/>
                      <a:chExt cx="432" cy="3120"/>
                    </a:xfrm>
                  </p:grpSpPr>
                  <p:grpSp>
                    <p:nvGrpSpPr>
                      <p:cNvPr id="25655" name="组合 104638"/>
                      <p:cNvGrpSpPr/>
                      <p:nvPr/>
                    </p:nvGrpSpPr>
                    <p:grpSpPr>
                      <a:xfrm>
                        <a:off x="3216" y="624"/>
                        <a:ext cx="144" cy="3120"/>
                        <a:chOff x="3216" y="624"/>
                        <a:chExt cx="144" cy="3120"/>
                      </a:xfrm>
                    </p:grpSpPr>
                    <p:sp>
                      <p:nvSpPr>
                        <p:cNvPr id="25656" name="直接连接符 104639"/>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57" name="直接连接符 104640"/>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58" name="组合 104641"/>
                      <p:cNvGrpSpPr/>
                      <p:nvPr/>
                    </p:nvGrpSpPr>
                    <p:grpSpPr>
                      <a:xfrm>
                        <a:off x="3504" y="624"/>
                        <a:ext cx="144" cy="3120"/>
                        <a:chOff x="3216" y="624"/>
                        <a:chExt cx="144" cy="3120"/>
                      </a:xfrm>
                    </p:grpSpPr>
                    <p:sp>
                      <p:nvSpPr>
                        <p:cNvPr id="25659" name="直接连接符 104642"/>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60" name="直接连接符 104643"/>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nvGrpSpPr>
                    <p:cNvPr id="25661" name="组合 104644"/>
                    <p:cNvGrpSpPr/>
                    <p:nvPr/>
                  </p:nvGrpSpPr>
                  <p:grpSpPr>
                    <a:xfrm>
                      <a:off x="3792" y="624"/>
                      <a:ext cx="432" cy="3120"/>
                      <a:chOff x="3216" y="624"/>
                      <a:chExt cx="432" cy="3120"/>
                    </a:xfrm>
                  </p:grpSpPr>
                  <p:grpSp>
                    <p:nvGrpSpPr>
                      <p:cNvPr id="25662" name="组合 104645"/>
                      <p:cNvGrpSpPr/>
                      <p:nvPr/>
                    </p:nvGrpSpPr>
                    <p:grpSpPr>
                      <a:xfrm>
                        <a:off x="3216" y="624"/>
                        <a:ext cx="144" cy="3120"/>
                        <a:chOff x="3216" y="624"/>
                        <a:chExt cx="144" cy="3120"/>
                      </a:xfrm>
                    </p:grpSpPr>
                    <p:sp>
                      <p:nvSpPr>
                        <p:cNvPr id="25663" name="直接连接符 104646"/>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64" name="直接连接符 104647"/>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65" name="组合 104648"/>
                      <p:cNvGrpSpPr/>
                      <p:nvPr/>
                    </p:nvGrpSpPr>
                    <p:grpSpPr>
                      <a:xfrm>
                        <a:off x="3504" y="624"/>
                        <a:ext cx="144" cy="3120"/>
                        <a:chOff x="3216" y="624"/>
                        <a:chExt cx="144" cy="3120"/>
                      </a:xfrm>
                    </p:grpSpPr>
                    <p:sp>
                      <p:nvSpPr>
                        <p:cNvPr id="25666" name="直接连接符 104649"/>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67" name="直接连接符 104650"/>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grpSp>
            <p:sp>
              <p:nvSpPr>
                <p:cNvPr id="25668" name="直接连接符 104651"/>
                <p:cNvSpPr/>
                <p:nvPr/>
              </p:nvSpPr>
              <p:spPr>
                <a:xfrm>
                  <a:off x="4944" y="552"/>
                  <a:ext cx="0" cy="3120"/>
                </a:xfrm>
                <a:prstGeom prst="line">
                  <a:avLst/>
                </a:prstGeom>
                <a:ln w="3175" cap="sq" cmpd="sng">
                  <a:solidFill>
                    <a:schemeClr val="hlink"/>
                  </a:solidFill>
                  <a:prstDash val="solid"/>
                  <a:round/>
                  <a:headEnd type="none" w="med" len="med"/>
                  <a:tailEnd type="none" w="med" len="med"/>
                </a:ln>
              </p:spPr>
            </p:sp>
          </p:grpSp>
          <p:grpSp>
            <p:nvGrpSpPr>
              <p:cNvPr id="25669" name="组合 104652"/>
              <p:cNvGrpSpPr/>
              <p:nvPr/>
            </p:nvGrpSpPr>
            <p:grpSpPr>
              <a:xfrm rot="5400000">
                <a:off x="3286" y="1846"/>
                <a:ext cx="1008" cy="2304"/>
                <a:chOff x="3216" y="624"/>
                <a:chExt cx="1008" cy="3120"/>
              </a:xfrm>
            </p:grpSpPr>
            <p:grpSp>
              <p:nvGrpSpPr>
                <p:cNvPr id="25670" name="组合 104653"/>
                <p:cNvGrpSpPr/>
                <p:nvPr/>
              </p:nvGrpSpPr>
              <p:grpSpPr>
                <a:xfrm>
                  <a:off x="3216" y="624"/>
                  <a:ext cx="432" cy="3120"/>
                  <a:chOff x="3216" y="624"/>
                  <a:chExt cx="432" cy="3120"/>
                </a:xfrm>
              </p:grpSpPr>
              <p:grpSp>
                <p:nvGrpSpPr>
                  <p:cNvPr id="25671" name="组合 104654"/>
                  <p:cNvGrpSpPr/>
                  <p:nvPr/>
                </p:nvGrpSpPr>
                <p:grpSpPr>
                  <a:xfrm>
                    <a:off x="3216" y="624"/>
                    <a:ext cx="144" cy="3120"/>
                    <a:chOff x="3216" y="624"/>
                    <a:chExt cx="144" cy="3120"/>
                  </a:xfrm>
                </p:grpSpPr>
                <p:sp>
                  <p:nvSpPr>
                    <p:cNvPr id="25672" name="直接连接符 104655"/>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73" name="直接连接符 104656"/>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74" name="组合 104657"/>
                  <p:cNvGrpSpPr/>
                  <p:nvPr/>
                </p:nvGrpSpPr>
                <p:grpSpPr>
                  <a:xfrm>
                    <a:off x="3504" y="624"/>
                    <a:ext cx="144" cy="3120"/>
                    <a:chOff x="3216" y="624"/>
                    <a:chExt cx="144" cy="3120"/>
                  </a:xfrm>
                </p:grpSpPr>
                <p:sp>
                  <p:nvSpPr>
                    <p:cNvPr id="25675" name="直接连接符 104658"/>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76" name="直接连接符 104659"/>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nvGrpSpPr>
                <p:cNvPr id="25677" name="组合 104660"/>
                <p:cNvGrpSpPr/>
                <p:nvPr/>
              </p:nvGrpSpPr>
              <p:grpSpPr>
                <a:xfrm>
                  <a:off x="3792" y="624"/>
                  <a:ext cx="432" cy="3120"/>
                  <a:chOff x="3216" y="624"/>
                  <a:chExt cx="432" cy="3120"/>
                </a:xfrm>
              </p:grpSpPr>
              <p:grpSp>
                <p:nvGrpSpPr>
                  <p:cNvPr id="25678" name="组合 104661"/>
                  <p:cNvGrpSpPr/>
                  <p:nvPr/>
                </p:nvGrpSpPr>
                <p:grpSpPr>
                  <a:xfrm>
                    <a:off x="3216" y="624"/>
                    <a:ext cx="144" cy="3120"/>
                    <a:chOff x="3216" y="624"/>
                    <a:chExt cx="144" cy="3120"/>
                  </a:xfrm>
                </p:grpSpPr>
                <p:sp>
                  <p:nvSpPr>
                    <p:cNvPr id="25679" name="直接连接符 104662"/>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80" name="直接连接符 104663"/>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81" name="组合 104664"/>
                  <p:cNvGrpSpPr/>
                  <p:nvPr/>
                </p:nvGrpSpPr>
                <p:grpSpPr>
                  <a:xfrm>
                    <a:off x="3504" y="624"/>
                    <a:ext cx="144" cy="3120"/>
                    <a:chOff x="3216" y="624"/>
                    <a:chExt cx="144" cy="3120"/>
                  </a:xfrm>
                </p:grpSpPr>
                <p:sp>
                  <p:nvSpPr>
                    <p:cNvPr id="25682" name="直接连接符 104665"/>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83" name="直接连接符 104666"/>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sp>
            <p:nvSpPr>
              <p:cNvPr id="25684" name="直接连接符 104667"/>
              <p:cNvSpPr/>
              <p:nvPr/>
            </p:nvSpPr>
            <p:spPr>
              <a:xfrm rot="5400000">
                <a:off x="3787" y="907"/>
                <a:ext cx="0" cy="2304"/>
              </a:xfrm>
              <a:prstGeom prst="line">
                <a:avLst/>
              </a:prstGeom>
              <a:ln w="3175" cap="sq" cmpd="sng">
                <a:solidFill>
                  <a:schemeClr val="hlink"/>
                </a:solidFill>
                <a:prstDash val="solid"/>
                <a:round/>
                <a:headEnd type="none" w="med" len="med"/>
                <a:tailEnd type="none" w="med" len="med"/>
              </a:ln>
            </p:spPr>
          </p:sp>
          <p:grpSp>
            <p:nvGrpSpPr>
              <p:cNvPr id="25685" name="组合 104668"/>
              <p:cNvGrpSpPr/>
              <p:nvPr/>
            </p:nvGrpSpPr>
            <p:grpSpPr>
              <a:xfrm rot="5400000">
                <a:off x="3716" y="1124"/>
                <a:ext cx="144" cy="2304"/>
                <a:chOff x="3216" y="624"/>
                <a:chExt cx="144" cy="3120"/>
              </a:xfrm>
            </p:grpSpPr>
            <p:sp>
              <p:nvSpPr>
                <p:cNvPr id="25686" name="直接连接符 104669"/>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87" name="直接连接符 104670"/>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sp>
            <p:nvSpPr>
              <p:cNvPr id="25688" name="直接连接符 104671"/>
              <p:cNvSpPr/>
              <p:nvPr/>
            </p:nvSpPr>
            <p:spPr>
              <a:xfrm rot="5400000">
                <a:off x="3791" y="2495"/>
                <a:ext cx="0" cy="2304"/>
              </a:xfrm>
              <a:prstGeom prst="line">
                <a:avLst/>
              </a:prstGeom>
              <a:ln w="3175" cap="sq" cmpd="sng">
                <a:solidFill>
                  <a:schemeClr val="hlink"/>
                </a:solidFill>
                <a:prstDash val="solid"/>
                <a:round/>
                <a:headEnd type="none" w="med" len="med"/>
                <a:tailEnd type="none" w="med" len="med"/>
              </a:ln>
            </p:spPr>
          </p:sp>
          <p:grpSp>
            <p:nvGrpSpPr>
              <p:cNvPr id="25689" name="组合 104672"/>
              <p:cNvGrpSpPr/>
              <p:nvPr/>
            </p:nvGrpSpPr>
            <p:grpSpPr>
              <a:xfrm>
                <a:off x="2640" y="624"/>
                <a:ext cx="2306" cy="1296"/>
                <a:chOff x="2640" y="576"/>
                <a:chExt cx="2306" cy="1296"/>
              </a:xfrm>
            </p:grpSpPr>
            <p:grpSp>
              <p:nvGrpSpPr>
                <p:cNvPr id="25690" name="组合 104673"/>
                <p:cNvGrpSpPr/>
                <p:nvPr/>
              </p:nvGrpSpPr>
              <p:grpSpPr>
                <a:xfrm>
                  <a:off x="2640" y="576"/>
                  <a:ext cx="2306" cy="722"/>
                  <a:chOff x="2638" y="622"/>
                  <a:chExt cx="2306" cy="722"/>
                </a:xfrm>
              </p:grpSpPr>
              <p:sp>
                <p:nvSpPr>
                  <p:cNvPr id="25691" name="直接连接符 104674"/>
                  <p:cNvSpPr/>
                  <p:nvPr/>
                </p:nvSpPr>
                <p:spPr>
                  <a:xfrm rot="5400000">
                    <a:off x="3790" y="-530"/>
                    <a:ext cx="0" cy="2304"/>
                  </a:xfrm>
                  <a:prstGeom prst="line">
                    <a:avLst/>
                  </a:prstGeom>
                  <a:ln w="3175" cap="sq" cmpd="sng">
                    <a:solidFill>
                      <a:schemeClr val="hlink"/>
                    </a:solidFill>
                    <a:prstDash val="solid"/>
                    <a:round/>
                    <a:headEnd type="none" w="med" len="med"/>
                    <a:tailEnd type="none" w="med" len="med"/>
                  </a:ln>
                </p:spPr>
              </p:sp>
              <p:grpSp>
                <p:nvGrpSpPr>
                  <p:cNvPr id="25692" name="组合 104675"/>
                  <p:cNvGrpSpPr/>
                  <p:nvPr/>
                </p:nvGrpSpPr>
                <p:grpSpPr>
                  <a:xfrm rot="5400000">
                    <a:off x="3719" y="-313"/>
                    <a:ext cx="144" cy="2304"/>
                    <a:chOff x="3216" y="624"/>
                    <a:chExt cx="144" cy="3120"/>
                  </a:xfrm>
                </p:grpSpPr>
                <p:sp>
                  <p:nvSpPr>
                    <p:cNvPr id="25693" name="直接连接符 104676"/>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94" name="直接连接符 104677"/>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95" name="组合 104678"/>
                  <p:cNvGrpSpPr/>
                  <p:nvPr/>
                </p:nvGrpSpPr>
                <p:grpSpPr>
                  <a:xfrm rot="5400000">
                    <a:off x="3576" y="-24"/>
                    <a:ext cx="432" cy="2304"/>
                    <a:chOff x="3216" y="624"/>
                    <a:chExt cx="432" cy="3120"/>
                  </a:xfrm>
                </p:grpSpPr>
                <p:grpSp>
                  <p:nvGrpSpPr>
                    <p:cNvPr id="25696" name="组合 104679"/>
                    <p:cNvGrpSpPr/>
                    <p:nvPr/>
                  </p:nvGrpSpPr>
                  <p:grpSpPr>
                    <a:xfrm>
                      <a:off x="3216" y="624"/>
                      <a:ext cx="144" cy="3120"/>
                      <a:chOff x="3216" y="624"/>
                      <a:chExt cx="144" cy="3120"/>
                    </a:xfrm>
                  </p:grpSpPr>
                  <p:sp>
                    <p:nvSpPr>
                      <p:cNvPr id="25697" name="直接连接符 104680"/>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698" name="直接连接符 104681"/>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699" name="组合 104682"/>
                    <p:cNvGrpSpPr/>
                    <p:nvPr/>
                  </p:nvGrpSpPr>
                  <p:grpSpPr>
                    <a:xfrm>
                      <a:off x="3504" y="624"/>
                      <a:ext cx="144" cy="3120"/>
                      <a:chOff x="3216" y="624"/>
                      <a:chExt cx="144" cy="3120"/>
                    </a:xfrm>
                  </p:grpSpPr>
                  <p:sp>
                    <p:nvSpPr>
                      <p:cNvPr id="25700" name="直接连接符 104683"/>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701" name="直接连接符 104684"/>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grpSp>
              <p:nvGrpSpPr>
                <p:cNvPr id="25702" name="组合 104685"/>
                <p:cNvGrpSpPr/>
                <p:nvPr/>
              </p:nvGrpSpPr>
              <p:grpSpPr>
                <a:xfrm rot="5400000">
                  <a:off x="3576" y="504"/>
                  <a:ext cx="432" cy="2304"/>
                  <a:chOff x="3216" y="624"/>
                  <a:chExt cx="432" cy="3120"/>
                </a:xfrm>
              </p:grpSpPr>
              <p:grpSp>
                <p:nvGrpSpPr>
                  <p:cNvPr id="25703" name="组合 104686"/>
                  <p:cNvGrpSpPr/>
                  <p:nvPr/>
                </p:nvGrpSpPr>
                <p:grpSpPr>
                  <a:xfrm>
                    <a:off x="3216" y="624"/>
                    <a:ext cx="144" cy="3120"/>
                    <a:chOff x="3216" y="624"/>
                    <a:chExt cx="144" cy="3120"/>
                  </a:xfrm>
                </p:grpSpPr>
                <p:sp>
                  <p:nvSpPr>
                    <p:cNvPr id="25704" name="直接连接符 104687"/>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705" name="直接连接符 104688"/>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nvGrpSpPr>
                  <p:cNvPr id="25706" name="组合 104689"/>
                  <p:cNvGrpSpPr/>
                  <p:nvPr/>
                </p:nvGrpSpPr>
                <p:grpSpPr>
                  <a:xfrm>
                    <a:off x="3504" y="624"/>
                    <a:ext cx="144" cy="3120"/>
                    <a:chOff x="3216" y="624"/>
                    <a:chExt cx="144" cy="3120"/>
                  </a:xfrm>
                </p:grpSpPr>
                <p:sp>
                  <p:nvSpPr>
                    <p:cNvPr id="25707" name="直接连接符 104690"/>
                    <p:cNvSpPr/>
                    <p:nvPr/>
                  </p:nvSpPr>
                  <p:spPr>
                    <a:xfrm>
                      <a:off x="3216" y="624"/>
                      <a:ext cx="0" cy="3120"/>
                    </a:xfrm>
                    <a:prstGeom prst="line">
                      <a:avLst/>
                    </a:prstGeom>
                    <a:ln w="3175" cap="sq" cmpd="sng">
                      <a:solidFill>
                        <a:schemeClr val="hlink"/>
                      </a:solidFill>
                      <a:prstDash val="solid"/>
                      <a:round/>
                      <a:headEnd type="none" w="med" len="med"/>
                      <a:tailEnd type="none" w="med" len="med"/>
                    </a:ln>
                  </p:spPr>
                </p:sp>
                <p:sp>
                  <p:nvSpPr>
                    <p:cNvPr id="25708" name="直接连接符 104691"/>
                    <p:cNvSpPr/>
                    <p:nvPr/>
                  </p:nvSpPr>
                  <p:spPr>
                    <a:xfrm>
                      <a:off x="3360" y="624"/>
                      <a:ext cx="0" cy="3120"/>
                    </a:xfrm>
                    <a:prstGeom prst="line">
                      <a:avLst/>
                    </a:prstGeom>
                    <a:ln w="3175" cap="sq" cmpd="sng">
                      <a:solidFill>
                        <a:schemeClr val="hlink"/>
                      </a:solidFill>
                      <a:prstDash val="solid"/>
                      <a:round/>
                      <a:headEnd type="none" w="med" len="med"/>
                      <a:tailEnd type="none" w="med" len="med"/>
                    </a:ln>
                  </p:spPr>
                </p:sp>
              </p:grpSp>
            </p:grpSp>
          </p:grpSp>
        </p:grpSp>
        <p:sp>
          <p:nvSpPr>
            <p:cNvPr id="25709" name="文本框 104692"/>
            <p:cNvSpPr txBox="1"/>
            <p:nvPr/>
          </p:nvSpPr>
          <p:spPr>
            <a:xfrm>
              <a:off x="1477" y="3540"/>
              <a:ext cx="212" cy="288"/>
            </a:xfrm>
            <a:prstGeom prst="rect">
              <a:avLst/>
            </a:prstGeom>
            <a:noFill/>
            <a:ln w="3175">
              <a:noFill/>
            </a:ln>
          </p:spPr>
          <p:txBody>
            <a:bodyPr wrap="none" anchor="t">
              <a:spAutoFit/>
            </a:bodyPr>
            <a:p>
              <a:pPr algn="ctr"/>
              <a:r>
                <a:rPr lang="en-US" altLang="zh-CN">
                  <a:latin typeface="Times New Roman" panose="02020603050405020304" pitchFamily="18" charset="0"/>
                  <a:ea typeface="宋体" panose="02010600030101010101" pitchFamily="2" charset="-122"/>
                </a:rPr>
                <a:t>2</a:t>
              </a:r>
              <a:endParaRPr lang="en-US" altLang="zh-CN">
                <a:latin typeface="Times New Roman" panose="02020603050405020304" pitchFamily="18" charset="0"/>
                <a:ea typeface="宋体" panose="02010600030101010101" pitchFamily="2" charset="-122"/>
              </a:endParaRPr>
            </a:p>
          </p:txBody>
        </p:sp>
        <p:sp>
          <p:nvSpPr>
            <p:cNvPr id="25710" name="文本框 104693"/>
            <p:cNvSpPr txBox="1"/>
            <p:nvPr/>
          </p:nvSpPr>
          <p:spPr>
            <a:xfrm>
              <a:off x="2053" y="3540"/>
              <a:ext cx="212" cy="288"/>
            </a:xfrm>
            <a:prstGeom prst="rect">
              <a:avLst/>
            </a:prstGeom>
            <a:noFill/>
            <a:ln w="3175">
              <a:noFill/>
            </a:ln>
          </p:spPr>
          <p:txBody>
            <a:bodyPr wrap="none" anchor="t">
              <a:spAutoFit/>
            </a:bodyPr>
            <a:p>
              <a:pPr algn="ctr"/>
              <a:r>
                <a:rPr lang="en-US" altLang="zh-CN">
                  <a:latin typeface="Times New Roman" panose="02020603050405020304" pitchFamily="18" charset="0"/>
                  <a:ea typeface="宋体" panose="02010600030101010101" pitchFamily="2" charset="-122"/>
                </a:rPr>
                <a:t>3</a:t>
              </a:r>
              <a:endParaRPr lang="en-US" altLang="zh-CN">
                <a:latin typeface="Times New Roman" panose="02020603050405020304" pitchFamily="18" charset="0"/>
                <a:ea typeface="宋体" panose="02010600030101010101" pitchFamily="2" charset="-122"/>
              </a:endParaRPr>
            </a:p>
          </p:txBody>
        </p:sp>
        <p:sp>
          <p:nvSpPr>
            <p:cNvPr id="25711" name="文本框 104694"/>
            <p:cNvSpPr txBox="1"/>
            <p:nvPr/>
          </p:nvSpPr>
          <p:spPr>
            <a:xfrm>
              <a:off x="2639" y="3561"/>
              <a:ext cx="212" cy="288"/>
            </a:xfrm>
            <a:prstGeom prst="rect">
              <a:avLst/>
            </a:prstGeom>
            <a:noFill/>
            <a:ln w="3175">
              <a:noFill/>
            </a:ln>
          </p:spPr>
          <p:txBody>
            <a:bodyPr wrap="none" anchor="t">
              <a:spAutoFit/>
            </a:bodyPr>
            <a:p>
              <a:pPr algn="ctr"/>
              <a:r>
                <a:rPr lang="en-US" altLang="zh-CN">
                  <a:latin typeface="Times New Roman" panose="02020603050405020304" pitchFamily="18" charset="0"/>
                  <a:ea typeface="宋体" panose="02010600030101010101" pitchFamily="2" charset="-122"/>
                </a:rPr>
                <a:t>4</a:t>
              </a:r>
              <a:endParaRPr lang="en-US" altLang="zh-CN">
                <a:latin typeface="Times New Roman" panose="02020603050405020304" pitchFamily="18" charset="0"/>
                <a:ea typeface="宋体" panose="02010600030101010101" pitchFamily="2" charset="-122"/>
              </a:endParaRPr>
            </a:p>
          </p:txBody>
        </p:sp>
        <p:sp>
          <p:nvSpPr>
            <p:cNvPr id="25712" name="文本框 104695"/>
            <p:cNvSpPr txBox="1"/>
            <p:nvPr/>
          </p:nvSpPr>
          <p:spPr>
            <a:xfrm>
              <a:off x="3215" y="3560"/>
              <a:ext cx="212" cy="288"/>
            </a:xfrm>
            <a:prstGeom prst="rect">
              <a:avLst/>
            </a:prstGeom>
            <a:noFill/>
            <a:ln w="3175">
              <a:noFill/>
            </a:ln>
          </p:spPr>
          <p:txBody>
            <a:bodyPr wrap="none" anchor="t">
              <a:spAutoFit/>
            </a:bodyPr>
            <a:p>
              <a:pPr algn="ctr"/>
              <a:r>
                <a:rPr lang="en-US" altLang="zh-CN">
                  <a:latin typeface="Times New Roman" panose="02020603050405020304" pitchFamily="18" charset="0"/>
                  <a:ea typeface="宋体" panose="02010600030101010101" pitchFamily="2" charset="-122"/>
                </a:rPr>
                <a:t>5</a:t>
              </a:r>
              <a:endParaRPr lang="en-US" altLang="zh-CN">
                <a:latin typeface="Times New Roman" panose="02020603050405020304" pitchFamily="18" charset="0"/>
                <a:ea typeface="宋体" panose="02010600030101010101" pitchFamily="2" charset="-122"/>
              </a:endParaRPr>
            </a:p>
          </p:txBody>
        </p:sp>
        <p:sp>
          <p:nvSpPr>
            <p:cNvPr id="25713" name="直接连接符 104696"/>
            <p:cNvSpPr/>
            <p:nvPr/>
          </p:nvSpPr>
          <p:spPr>
            <a:xfrm flipV="1">
              <a:off x="1583" y="2929"/>
              <a:ext cx="624" cy="586"/>
            </a:xfrm>
            <a:prstGeom prst="line">
              <a:avLst/>
            </a:prstGeom>
            <a:ln w="38100" cap="sq" cmpd="sng">
              <a:solidFill>
                <a:srgbClr val="00FF00"/>
              </a:solidFill>
              <a:prstDash val="solid"/>
              <a:round/>
              <a:headEnd type="none" w="med" len="med"/>
              <a:tailEnd type="none" w="med" len="med"/>
            </a:ln>
          </p:spPr>
        </p:sp>
        <p:sp>
          <p:nvSpPr>
            <p:cNvPr id="25714" name="直接连接符 104697"/>
            <p:cNvSpPr/>
            <p:nvPr/>
          </p:nvSpPr>
          <p:spPr>
            <a:xfrm rot="327484" flipV="1">
              <a:off x="2783" y="2253"/>
              <a:ext cx="624" cy="451"/>
            </a:xfrm>
            <a:prstGeom prst="line">
              <a:avLst/>
            </a:prstGeom>
            <a:ln w="38100" cap="sq" cmpd="sng">
              <a:solidFill>
                <a:srgbClr val="00FF00"/>
              </a:solidFill>
              <a:prstDash val="solid"/>
              <a:round/>
              <a:headEnd type="none" w="med" len="med"/>
              <a:tailEnd type="none" w="med" len="med"/>
            </a:ln>
          </p:spPr>
        </p:sp>
        <p:sp>
          <p:nvSpPr>
            <p:cNvPr id="25715" name="直接连接符 104698"/>
            <p:cNvSpPr/>
            <p:nvPr/>
          </p:nvSpPr>
          <p:spPr>
            <a:xfrm flipV="1">
              <a:off x="2783" y="1938"/>
              <a:ext cx="576" cy="405"/>
            </a:xfrm>
            <a:prstGeom prst="line">
              <a:avLst/>
            </a:prstGeom>
            <a:ln w="38100" cap="sq" cmpd="sng">
              <a:solidFill>
                <a:schemeClr val="hlink"/>
              </a:solidFill>
              <a:prstDash val="solid"/>
              <a:round/>
              <a:headEnd type="none" w="med" len="med"/>
              <a:tailEnd type="none" w="med" len="med"/>
            </a:ln>
          </p:spPr>
        </p:sp>
        <p:sp>
          <p:nvSpPr>
            <p:cNvPr id="25716" name="直接连接符 104699"/>
            <p:cNvSpPr/>
            <p:nvPr/>
          </p:nvSpPr>
          <p:spPr>
            <a:xfrm flipV="1">
              <a:off x="2783" y="2122"/>
              <a:ext cx="550" cy="357"/>
            </a:xfrm>
            <a:prstGeom prst="line">
              <a:avLst/>
            </a:prstGeom>
            <a:ln w="38100" cap="sq" cmpd="sng">
              <a:solidFill>
                <a:schemeClr val="tx1"/>
              </a:solidFill>
              <a:prstDash val="solid"/>
              <a:round/>
              <a:headEnd type="none" w="med" len="med"/>
              <a:tailEnd type="none" w="med" len="med"/>
            </a:ln>
          </p:spPr>
        </p:sp>
        <p:sp>
          <p:nvSpPr>
            <p:cNvPr id="25717" name="直接连接符 104700"/>
            <p:cNvSpPr/>
            <p:nvPr/>
          </p:nvSpPr>
          <p:spPr>
            <a:xfrm flipV="1">
              <a:off x="2783" y="1823"/>
              <a:ext cx="550" cy="385"/>
            </a:xfrm>
            <a:prstGeom prst="line">
              <a:avLst/>
            </a:prstGeom>
            <a:ln w="38100" cap="sq" cmpd="sng">
              <a:solidFill>
                <a:schemeClr val="folHlink"/>
              </a:solidFill>
              <a:prstDash val="solid"/>
              <a:round/>
              <a:headEnd type="none" w="med" len="med"/>
              <a:tailEnd type="none" w="med" len="med"/>
            </a:ln>
          </p:spPr>
        </p:sp>
        <p:sp>
          <p:nvSpPr>
            <p:cNvPr id="25718" name="文本框 104701"/>
            <p:cNvSpPr txBox="1"/>
            <p:nvPr/>
          </p:nvSpPr>
          <p:spPr>
            <a:xfrm>
              <a:off x="1819" y="2839"/>
              <a:ext cx="367" cy="213"/>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SiH</a:t>
              </a:r>
              <a:r>
                <a:rPr lang="en-US" altLang="zh-CN" sz="1600" b="1" baseline="-25000">
                  <a:latin typeface="Times New Roman" panose="02020603050405020304" pitchFamily="18" charset="0"/>
                  <a:ea typeface="宋体" panose="02010600030101010101" pitchFamily="2" charset="-122"/>
                </a:rPr>
                <a:t>4</a:t>
              </a:r>
              <a:endParaRPr lang="en-US" altLang="zh-CN" sz="1600" b="1" baseline="-25000">
                <a:latin typeface="Times New Roman" panose="02020603050405020304" pitchFamily="18" charset="0"/>
                <a:ea typeface="宋体" panose="02010600030101010101" pitchFamily="2" charset="-122"/>
              </a:endParaRPr>
            </a:p>
          </p:txBody>
        </p:sp>
        <p:sp>
          <p:nvSpPr>
            <p:cNvPr id="25719" name="文本框 104702"/>
            <p:cNvSpPr txBox="1"/>
            <p:nvPr/>
          </p:nvSpPr>
          <p:spPr>
            <a:xfrm>
              <a:off x="2727" y="2659"/>
              <a:ext cx="417"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GeH</a:t>
              </a:r>
              <a:r>
                <a:rPr lang="en-US" altLang="zh-CN" sz="1600" b="1" baseline="-25000">
                  <a:latin typeface="Times New Roman" panose="02020603050405020304" pitchFamily="18" charset="0"/>
                  <a:ea typeface="宋体" panose="02010600030101010101" pitchFamily="2" charset="-122"/>
                </a:rPr>
                <a:t>4</a:t>
              </a:r>
              <a:endParaRPr lang="en-US" altLang="zh-CN" sz="1600" b="1" baseline="-25000">
                <a:latin typeface="Times New Roman" panose="02020603050405020304" pitchFamily="18" charset="0"/>
                <a:ea typeface="宋体" panose="02010600030101010101" pitchFamily="2" charset="-122"/>
              </a:endParaRPr>
            </a:p>
          </p:txBody>
        </p:sp>
        <p:sp>
          <p:nvSpPr>
            <p:cNvPr id="25720" name="文本框 104703"/>
            <p:cNvSpPr txBox="1"/>
            <p:nvPr/>
          </p:nvSpPr>
          <p:spPr>
            <a:xfrm>
              <a:off x="3304" y="2298"/>
              <a:ext cx="402" cy="213"/>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SnH</a:t>
              </a:r>
              <a:r>
                <a:rPr lang="en-US" altLang="zh-CN" sz="1600" b="1" baseline="-25000">
                  <a:latin typeface="Times New Roman" panose="02020603050405020304" pitchFamily="18" charset="0"/>
                  <a:ea typeface="宋体" panose="02010600030101010101" pitchFamily="2" charset="-122"/>
                </a:rPr>
                <a:t>4</a:t>
              </a:r>
              <a:endParaRPr lang="en-US" altLang="zh-CN" sz="1600" b="1" baseline="-25000">
                <a:latin typeface="Times New Roman" panose="02020603050405020304" pitchFamily="18" charset="0"/>
                <a:ea typeface="宋体" panose="02010600030101010101" pitchFamily="2" charset="-122"/>
              </a:endParaRPr>
            </a:p>
          </p:txBody>
        </p:sp>
        <p:sp>
          <p:nvSpPr>
            <p:cNvPr id="25721" name="文本框 104704"/>
            <p:cNvSpPr txBox="1"/>
            <p:nvPr/>
          </p:nvSpPr>
          <p:spPr>
            <a:xfrm>
              <a:off x="1871" y="2659"/>
              <a:ext cx="338"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PH</a:t>
              </a:r>
              <a:r>
                <a:rPr lang="en-US" altLang="zh-CN" sz="1600" b="1" baseline="-25000">
                  <a:latin typeface="Times New Roman" panose="02020603050405020304" pitchFamily="18" charset="0"/>
                  <a:ea typeface="宋体" panose="02010600030101010101" pitchFamily="2" charset="-122"/>
                </a:rPr>
                <a:t>3</a:t>
              </a:r>
              <a:endParaRPr lang="en-US" altLang="zh-CN" sz="1600" b="1" baseline="-25000">
                <a:latin typeface="Times New Roman" panose="02020603050405020304" pitchFamily="18" charset="0"/>
                <a:ea typeface="宋体" panose="02010600030101010101" pitchFamily="2" charset="-122"/>
              </a:endParaRPr>
            </a:p>
          </p:txBody>
        </p:sp>
        <p:sp>
          <p:nvSpPr>
            <p:cNvPr id="25722" name="文本框 104705"/>
            <p:cNvSpPr txBox="1"/>
            <p:nvPr/>
          </p:nvSpPr>
          <p:spPr>
            <a:xfrm>
              <a:off x="2335" y="2253"/>
              <a:ext cx="402"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AsH</a:t>
              </a:r>
              <a:r>
                <a:rPr lang="en-US" altLang="zh-CN" sz="1600" b="1" baseline="-25000">
                  <a:latin typeface="Times New Roman" panose="02020603050405020304" pitchFamily="18" charset="0"/>
                  <a:ea typeface="宋体" panose="02010600030101010101" pitchFamily="2" charset="-122"/>
                </a:rPr>
                <a:t>3</a:t>
              </a:r>
              <a:endParaRPr lang="en-US" altLang="zh-CN" sz="1600" b="1" baseline="-25000">
                <a:latin typeface="Times New Roman" panose="02020603050405020304" pitchFamily="18" charset="0"/>
                <a:ea typeface="宋体" panose="02010600030101010101" pitchFamily="2" charset="-122"/>
              </a:endParaRPr>
            </a:p>
          </p:txBody>
        </p:sp>
        <p:sp>
          <p:nvSpPr>
            <p:cNvPr id="25723" name="文本框 104706"/>
            <p:cNvSpPr txBox="1"/>
            <p:nvPr/>
          </p:nvSpPr>
          <p:spPr>
            <a:xfrm>
              <a:off x="3311" y="1847"/>
              <a:ext cx="402"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SbH</a:t>
              </a:r>
              <a:r>
                <a:rPr lang="en-US" altLang="zh-CN" sz="1600" b="1" baseline="-25000">
                  <a:latin typeface="Times New Roman" panose="02020603050405020304" pitchFamily="18" charset="0"/>
                  <a:ea typeface="宋体" panose="02010600030101010101" pitchFamily="2" charset="-122"/>
                </a:rPr>
                <a:t>3</a:t>
              </a:r>
              <a:endParaRPr lang="en-US" altLang="zh-CN" sz="1600" b="1" baseline="-25000">
                <a:latin typeface="Times New Roman" panose="02020603050405020304" pitchFamily="18" charset="0"/>
                <a:ea typeface="宋体" panose="02010600030101010101" pitchFamily="2" charset="-122"/>
              </a:endParaRPr>
            </a:p>
          </p:txBody>
        </p:sp>
        <p:sp>
          <p:nvSpPr>
            <p:cNvPr id="25724" name="文本框 104707"/>
            <p:cNvSpPr txBox="1"/>
            <p:nvPr/>
          </p:nvSpPr>
          <p:spPr>
            <a:xfrm>
              <a:off x="2104" y="2388"/>
              <a:ext cx="344" cy="212"/>
            </a:xfrm>
            <a:prstGeom prst="rect">
              <a:avLst/>
            </a:prstGeom>
            <a:noFill/>
            <a:ln w="12700">
              <a:noFill/>
            </a:ln>
          </p:spPr>
          <p:txBody>
            <a:bodyPr wrap="none" anchor="t">
              <a:spAutoFit/>
            </a:bodyPr>
            <a:p>
              <a:pPr algn="ctr"/>
              <a:r>
                <a:rPr lang="en-US" altLang="zh-CN" sz="1600" b="1" err="1">
                  <a:latin typeface="Times New Roman" panose="02020603050405020304" pitchFamily="18" charset="0"/>
                  <a:ea typeface="宋体" panose="02010600030101010101" pitchFamily="2" charset="-122"/>
                </a:rPr>
                <a:t>HCl</a:t>
              </a:r>
              <a:endParaRPr lang="en-US" altLang="zh-CN" sz="1600" b="1">
                <a:latin typeface="Times New Roman" panose="02020603050405020304" pitchFamily="18" charset="0"/>
                <a:ea typeface="宋体" panose="02010600030101010101" pitchFamily="2" charset="-122"/>
              </a:endParaRPr>
            </a:p>
          </p:txBody>
        </p:sp>
        <p:sp>
          <p:nvSpPr>
            <p:cNvPr id="25725" name="文本框 104708"/>
            <p:cNvSpPr txBox="1"/>
            <p:nvPr/>
          </p:nvSpPr>
          <p:spPr>
            <a:xfrm>
              <a:off x="2532" y="2505"/>
              <a:ext cx="358" cy="212"/>
            </a:xfrm>
            <a:prstGeom prst="rect">
              <a:avLst/>
            </a:prstGeom>
            <a:noFill/>
            <a:ln w="12700">
              <a:noFill/>
            </a:ln>
          </p:spPr>
          <p:txBody>
            <a:bodyPr wrap="none" anchor="t">
              <a:spAutoFit/>
            </a:bodyPr>
            <a:p>
              <a:pPr algn="ctr"/>
              <a:r>
                <a:rPr lang="en-US" altLang="zh-CN" sz="1600" b="1" err="1">
                  <a:latin typeface="Times New Roman" panose="02020603050405020304" pitchFamily="18" charset="0"/>
                  <a:ea typeface="宋体" panose="02010600030101010101" pitchFamily="2" charset="-122"/>
                </a:rPr>
                <a:t>HBr</a:t>
              </a:r>
              <a:endParaRPr lang="en-US" altLang="zh-CN" sz="1600" b="1">
                <a:latin typeface="Times New Roman" panose="02020603050405020304" pitchFamily="18" charset="0"/>
                <a:ea typeface="宋体" panose="02010600030101010101" pitchFamily="2" charset="-122"/>
              </a:endParaRPr>
            </a:p>
          </p:txBody>
        </p:sp>
        <p:sp>
          <p:nvSpPr>
            <p:cNvPr id="25726" name="文本框 104709"/>
            <p:cNvSpPr txBox="1"/>
            <p:nvPr/>
          </p:nvSpPr>
          <p:spPr>
            <a:xfrm>
              <a:off x="3400" y="2073"/>
              <a:ext cx="266"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HI</a:t>
              </a:r>
              <a:endParaRPr lang="en-US" altLang="zh-CN" sz="1600" b="1">
                <a:latin typeface="Times New Roman" panose="02020603050405020304" pitchFamily="18" charset="0"/>
                <a:ea typeface="宋体" panose="02010600030101010101" pitchFamily="2" charset="-122"/>
              </a:endParaRPr>
            </a:p>
          </p:txBody>
        </p:sp>
        <p:sp>
          <p:nvSpPr>
            <p:cNvPr id="25727" name="文本框 104710"/>
            <p:cNvSpPr txBox="1"/>
            <p:nvPr/>
          </p:nvSpPr>
          <p:spPr>
            <a:xfrm>
              <a:off x="2107" y="2073"/>
              <a:ext cx="331"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H</a:t>
              </a:r>
              <a:r>
                <a:rPr lang="en-US" altLang="zh-CN" sz="1600" b="1" baseline="-25000">
                  <a:latin typeface="Times New Roman" panose="02020603050405020304" pitchFamily="18" charset="0"/>
                  <a:ea typeface="宋体" panose="02010600030101010101" pitchFamily="2" charset="-122"/>
                </a:rPr>
                <a:t>2</a:t>
              </a:r>
              <a:r>
                <a:rPr lang="en-US" altLang="zh-CN" sz="1600" b="1">
                  <a:latin typeface="Times New Roman" panose="02020603050405020304" pitchFamily="18" charset="0"/>
                  <a:ea typeface="宋体" panose="02010600030101010101" pitchFamily="2" charset="-122"/>
                </a:rPr>
                <a:t>S</a:t>
              </a:r>
              <a:endParaRPr lang="en-US" altLang="zh-CN" sz="1600" b="1">
                <a:latin typeface="Times New Roman" panose="02020603050405020304" pitchFamily="18" charset="0"/>
                <a:ea typeface="宋体" panose="02010600030101010101" pitchFamily="2" charset="-122"/>
              </a:endParaRPr>
            </a:p>
          </p:txBody>
        </p:sp>
        <p:sp>
          <p:nvSpPr>
            <p:cNvPr id="25728" name="文本框 104711"/>
            <p:cNvSpPr txBox="1"/>
            <p:nvPr/>
          </p:nvSpPr>
          <p:spPr>
            <a:xfrm>
              <a:off x="2539" y="1983"/>
              <a:ext cx="388"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H</a:t>
              </a:r>
              <a:r>
                <a:rPr lang="en-US" altLang="zh-CN" sz="1600" b="1" baseline="-25000">
                  <a:latin typeface="Times New Roman" panose="02020603050405020304" pitchFamily="18" charset="0"/>
                  <a:ea typeface="宋体" panose="02010600030101010101" pitchFamily="2" charset="-122"/>
                </a:rPr>
                <a:t>2</a:t>
              </a:r>
              <a:r>
                <a:rPr lang="en-US" altLang="zh-CN" sz="1600" b="1">
                  <a:latin typeface="Times New Roman" panose="02020603050405020304" pitchFamily="18" charset="0"/>
                  <a:ea typeface="宋体" panose="02010600030101010101" pitchFamily="2" charset="-122"/>
                </a:rPr>
                <a:t>Se</a:t>
              </a:r>
              <a:endParaRPr lang="en-US" altLang="zh-CN" sz="1600" b="1">
                <a:latin typeface="Times New Roman" panose="02020603050405020304" pitchFamily="18" charset="0"/>
                <a:ea typeface="宋体" panose="02010600030101010101" pitchFamily="2" charset="-122"/>
              </a:endParaRPr>
            </a:p>
          </p:txBody>
        </p:sp>
        <p:sp>
          <p:nvSpPr>
            <p:cNvPr id="25729" name="文本框 104712"/>
            <p:cNvSpPr txBox="1"/>
            <p:nvPr/>
          </p:nvSpPr>
          <p:spPr>
            <a:xfrm>
              <a:off x="3352" y="1667"/>
              <a:ext cx="402" cy="212"/>
            </a:xfrm>
            <a:prstGeom prst="rect">
              <a:avLst/>
            </a:prstGeom>
            <a:noFill/>
            <a:ln w="12700">
              <a:noFill/>
            </a:ln>
          </p:spPr>
          <p:txBody>
            <a:bodyPr wrap="none" anchor="t">
              <a:spAutoFit/>
            </a:bodyPr>
            <a:p>
              <a:pPr algn="ctr"/>
              <a:r>
                <a:rPr lang="en-US" altLang="zh-CN" sz="1600" b="1">
                  <a:latin typeface="Times New Roman" panose="02020603050405020304" pitchFamily="18" charset="0"/>
                  <a:ea typeface="宋体" panose="02010600030101010101" pitchFamily="2" charset="-122"/>
                </a:rPr>
                <a:t>H</a:t>
              </a:r>
              <a:r>
                <a:rPr lang="en-US" altLang="zh-CN" sz="1600" b="1" baseline="-25000">
                  <a:latin typeface="Times New Roman" panose="02020603050405020304" pitchFamily="18" charset="0"/>
                  <a:ea typeface="宋体" panose="02010600030101010101" pitchFamily="2" charset="-122"/>
                </a:rPr>
                <a:t>2</a:t>
              </a:r>
              <a:r>
                <a:rPr lang="en-US" altLang="zh-CN" sz="1600" b="1">
                  <a:latin typeface="Times New Roman" panose="02020603050405020304" pitchFamily="18" charset="0"/>
                  <a:ea typeface="宋体" panose="02010600030101010101" pitchFamily="2" charset="-122"/>
                </a:rPr>
                <a:t>Te</a:t>
              </a:r>
              <a:endParaRPr lang="en-US" altLang="zh-CN" sz="1600" b="1">
                <a:latin typeface="Times New Roman" panose="02020603050405020304" pitchFamily="18" charset="0"/>
                <a:ea typeface="宋体" panose="02010600030101010101" pitchFamily="2" charset="-122"/>
              </a:endParaRPr>
            </a:p>
          </p:txBody>
        </p:sp>
        <p:sp>
          <p:nvSpPr>
            <p:cNvPr id="25730" name="文本框 104714"/>
            <p:cNvSpPr txBox="1"/>
            <p:nvPr/>
          </p:nvSpPr>
          <p:spPr>
            <a:xfrm>
              <a:off x="3363" y="3575"/>
              <a:ext cx="1012" cy="327"/>
            </a:xfrm>
            <a:prstGeom prst="rect">
              <a:avLst/>
            </a:prstGeom>
            <a:noFill/>
            <a:ln w="12700">
              <a:noFill/>
            </a:ln>
          </p:spPr>
          <p:txBody>
            <a:bodyPr wrap="none" anchor="t">
              <a:spAutoFit/>
            </a:bodyPr>
            <a:p>
              <a:pPr algn="ctr"/>
              <a:r>
                <a:rPr lang="zh-CN" altLang="en-US" sz="2800" b="1" dirty="0">
                  <a:latin typeface="Times New Roman" panose="02020603050405020304" pitchFamily="18" charset="0"/>
                  <a:ea typeface="楷体_GB2312" pitchFamily="49" charset="-122"/>
                </a:rPr>
                <a:t>周期序数</a:t>
              </a:r>
              <a:endParaRPr lang="zh-CN" altLang="en-US" sz="2800" b="1">
                <a:latin typeface="Times New Roman" panose="02020603050405020304" pitchFamily="18" charset="0"/>
                <a:ea typeface="楷体_GB2312" pitchFamily="49" charset="-122"/>
              </a:endParaRPr>
            </a:p>
          </p:txBody>
        </p:sp>
        <p:sp>
          <p:nvSpPr>
            <p:cNvPr id="25731" name="椭圆 104715"/>
            <p:cNvSpPr/>
            <p:nvPr/>
          </p:nvSpPr>
          <p:spPr>
            <a:xfrm>
              <a:off x="2698" y="2329"/>
              <a:ext cx="96" cy="90"/>
            </a:xfrm>
            <a:prstGeom prst="ellipse">
              <a:avLst/>
            </a:prstGeom>
            <a:solidFill>
              <a:srgbClr val="FF0000"/>
            </a:solidFill>
            <a:ln w="12700">
              <a:noFill/>
            </a:ln>
          </p:spPr>
          <p:txBody>
            <a:bodyPr anchor="t"/>
            <a:p>
              <a:endParaRPr lang="zh-CN" altLang="en-US">
                <a:latin typeface="Tahoma" panose="020B0604030504040204" pitchFamily="34" charset="0"/>
                <a:ea typeface="宋体" panose="02010600030101010101" pitchFamily="2" charset="-122"/>
              </a:endParaRPr>
            </a:p>
          </p:txBody>
        </p:sp>
        <p:sp>
          <p:nvSpPr>
            <p:cNvPr id="25732" name="椭圆 104716"/>
            <p:cNvSpPr/>
            <p:nvPr/>
          </p:nvSpPr>
          <p:spPr>
            <a:xfrm>
              <a:off x="3288" y="1910"/>
              <a:ext cx="96" cy="91"/>
            </a:xfrm>
            <a:prstGeom prst="ellipse">
              <a:avLst/>
            </a:prstGeom>
            <a:solidFill>
              <a:srgbClr val="FF0000"/>
            </a:solidFill>
            <a:ln w="12700">
              <a:noFill/>
            </a:ln>
          </p:spPr>
          <p:txBody>
            <a:bodyPr anchor="t"/>
            <a:p>
              <a:endParaRPr lang="zh-CN" altLang="en-US">
                <a:latin typeface="Tahoma" panose="020B0604030504040204" pitchFamily="34" charset="0"/>
                <a:ea typeface="宋体" panose="02010600030101010101" pitchFamily="2"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134147" descr="未标题-1"/>
          <p:cNvPicPr>
            <a:picLocks noChangeAspect="1"/>
          </p:cNvPicPr>
          <p:nvPr/>
        </p:nvPicPr>
        <p:blipFill>
          <a:blip r:embed="rId1"/>
          <a:stretch>
            <a:fillRect/>
          </a:stretch>
        </p:blipFill>
        <p:spPr>
          <a:xfrm>
            <a:off x="0" y="979488"/>
            <a:ext cx="5359400" cy="5834062"/>
          </a:xfrm>
          <a:prstGeom prst="rect">
            <a:avLst/>
          </a:prstGeom>
          <a:noFill/>
          <a:ln w="9525">
            <a:noFill/>
          </a:ln>
        </p:spPr>
      </p:pic>
      <p:sp>
        <p:nvSpPr>
          <p:cNvPr id="27650" name="文本框 134148"/>
          <p:cNvSpPr txBox="1"/>
          <p:nvPr/>
        </p:nvSpPr>
        <p:spPr>
          <a:xfrm>
            <a:off x="5624513" y="1285875"/>
            <a:ext cx="3222625" cy="4032250"/>
          </a:xfrm>
          <a:prstGeom prst="rect">
            <a:avLst/>
          </a:prstGeom>
          <a:noFill/>
          <a:ln w="9525">
            <a:noFill/>
          </a:ln>
        </p:spPr>
        <p:txBody>
          <a:bodyPr wrap="square" anchor="t">
            <a:spAutoFit/>
          </a:bodyPr>
          <a:p>
            <a:r>
              <a:rPr lang="zh-CN" altLang="en-US" sz="3200" b="1" dirty="0">
                <a:solidFill>
                  <a:schemeClr val="tx2"/>
                </a:solidFill>
                <a:latin typeface="Times New Roman" panose="02020603050405020304" pitchFamily="18" charset="0"/>
                <a:ea typeface="宋体" panose="02010600030101010101" pitchFamily="2" charset="-122"/>
              </a:rPr>
              <a:t>信息提示：</a:t>
            </a:r>
            <a:endParaRPr lang="zh-CN" altLang="en-US" sz="3200" b="1" dirty="0">
              <a:solidFill>
                <a:schemeClr val="tx2"/>
              </a:solidFill>
              <a:latin typeface="Times New Roman" panose="02020603050405020304" pitchFamily="18" charset="0"/>
              <a:ea typeface="宋体" panose="02010600030101010101" pitchFamily="2" charset="-122"/>
            </a:endParaRPr>
          </a:p>
          <a:p>
            <a:r>
              <a:rPr lang="zh-CN" altLang="en-US" sz="3200" b="1" dirty="0">
                <a:solidFill>
                  <a:schemeClr val="tx2"/>
                </a:solidFill>
                <a:latin typeface="Times New Roman" panose="02020603050405020304" pitchFamily="18" charset="0"/>
                <a:ea typeface="宋体" panose="02010600030101010101" pitchFamily="2" charset="-122"/>
              </a:rPr>
              <a:t>直链烷烃是指与甲烷结构相似</a:t>
            </a:r>
            <a:endParaRPr lang="zh-CN" altLang="en-US" sz="3200" b="1" dirty="0">
              <a:solidFill>
                <a:schemeClr val="tx2"/>
              </a:solidFill>
              <a:latin typeface="Times New Roman" panose="02020603050405020304" pitchFamily="18" charset="0"/>
              <a:ea typeface="宋体" panose="02010600030101010101" pitchFamily="2" charset="-122"/>
            </a:endParaRPr>
          </a:p>
          <a:p>
            <a:r>
              <a:rPr lang="zh-CN" altLang="en-US" sz="3200" b="1" dirty="0">
                <a:solidFill>
                  <a:schemeClr val="tx2"/>
                </a:solidFill>
                <a:latin typeface="Times New Roman" panose="02020603050405020304" pitchFamily="18" charset="0"/>
                <a:ea typeface="宋体" panose="02010600030101010101" pitchFamily="2" charset="-122"/>
              </a:rPr>
              <a:t>相差若干“</a:t>
            </a:r>
            <a:r>
              <a:rPr lang="en-US" altLang="zh-CN" sz="3200" b="1">
                <a:solidFill>
                  <a:schemeClr val="tx2"/>
                </a:solidFill>
                <a:latin typeface="Times New Roman" panose="02020603050405020304" pitchFamily="18" charset="0"/>
                <a:ea typeface="宋体" panose="02010600030101010101" pitchFamily="2" charset="-122"/>
              </a:rPr>
              <a:t>CH</a:t>
            </a:r>
            <a:r>
              <a:rPr lang="en-US" altLang="zh-CN" sz="3200" b="1" baseline="-25000">
                <a:solidFill>
                  <a:schemeClr val="tx2"/>
                </a:solidFill>
                <a:latin typeface="Times New Roman" panose="02020603050405020304" pitchFamily="18" charset="0"/>
                <a:ea typeface="宋体" panose="02010600030101010101" pitchFamily="2" charset="-122"/>
              </a:rPr>
              <a:t>2</a:t>
            </a:r>
            <a:r>
              <a:rPr lang="en-US" altLang="zh-CN" sz="3200" b="1">
                <a:solidFill>
                  <a:schemeClr val="tx2"/>
                </a:solidFill>
                <a:latin typeface="Times New Roman" panose="02020603050405020304" pitchFamily="18" charset="0"/>
                <a:ea typeface="宋体" panose="02010600030101010101" pitchFamily="2" charset="-122"/>
              </a:rPr>
              <a:t>”</a:t>
            </a:r>
            <a:r>
              <a:rPr lang="zh-CN" altLang="en-US" sz="3200" b="1" dirty="0">
                <a:solidFill>
                  <a:schemeClr val="tx2"/>
                </a:solidFill>
                <a:latin typeface="Times New Roman" panose="02020603050405020304" pitchFamily="18" charset="0"/>
                <a:ea typeface="宋体" panose="02010600030101010101" pitchFamily="2" charset="-122"/>
              </a:rPr>
              <a:t>原子团的一系列物质，如</a:t>
            </a:r>
            <a:endParaRPr lang="zh-CN" altLang="en-US" sz="3200" b="1" dirty="0">
              <a:solidFill>
                <a:schemeClr val="tx2"/>
              </a:solidFill>
              <a:latin typeface="Times New Roman" panose="02020603050405020304" pitchFamily="18" charset="0"/>
              <a:ea typeface="宋体" panose="02010600030101010101" pitchFamily="2" charset="-122"/>
            </a:endParaRPr>
          </a:p>
          <a:p>
            <a:r>
              <a:rPr lang="en-US" altLang="zh-CN" sz="3200" b="1">
                <a:solidFill>
                  <a:schemeClr val="tx2"/>
                </a:solidFill>
                <a:latin typeface="Times New Roman" panose="02020603050405020304" pitchFamily="18" charset="0"/>
                <a:ea typeface="宋体" panose="02010600030101010101" pitchFamily="2" charset="-122"/>
              </a:rPr>
              <a:t>C</a:t>
            </a:r>
            <a:r>
              <a:rPr lang="en-US" altLang="zh-CN" sz="3200" b="1" baseline="-25000">
                <a:solidFill>
                  <a:schemeClr val="tx2"/>
                </a:solidFill>
                <a:latin typeface="Times New Roman" panose="02020603050405020304" pitchFamily="18" charset="0"/>
                <a:ea typeface="宋体" panose="02010600030101010101" pitchFamily="2" charset="-122"/>
              </a:rPr>
              <a:t>2</a:t>
            </a:r>
            <a:r>
              <a:rPr lang="en-US" altLang="zh-CN" sz="3200" b="1">
                <a:solidFill>
                  <a:schemeClr val="tx2"/>
                </a:solidFill>
                <a:latin typeface="Times New Roman" panose="02020603050405020304" pitchFamily="18" charset="0"/>
                <a:ea typeface="宋体" panose="02010600030101010101" pitchFamily="2" charset="-122"/>
              </a:rPr>
              <a:t>H</a:t>
            </a:r>
            <a:r>
              <a:rPr lang="en-US" altLang="zh-CN" sz="3200" b="1" baseline="-25000">
                <a:solidFill>
                  <a:schemeClr val="tx2"/>
                </a:solidFill>
                <a:latin typeface="Times New Roman" panose="02020603050405020304" pitchFamily="18" charset="0"/>
                <a:ea typeface="宋体" panose="02010600030101010101" pitchFamily="2" charset="-122"/>
              </a:rPr>
              <a:t>6</a:t>
            </a:r>
            <a:r>
              <a:rPr lang="zh-CN" altLang="en-US" sz="3200" b="1" dirty="0">
                <a:solidFill>
                  <a:schemeClr val="tx2"/>
                </a:solidFill>
                <a:latin typeface="Times New Roman" panose="02020603050405020304" pitchFamily="18" charset="0"/>
                <a:ea typeface="宋体" panose="02010600030101010101" pitchFamily="2" charset="-122"/>
              </a:rPr>
              <a:t>、Ｃ</a:t>
            </a:r>
            <a:r>
              <a:rPr lang="en-US" altLang="zh-CN" sz="3200" b="1" baseline="-25000">
                <a:solidFill>
                  <a:schemeClr val="tx2"/>
                </a:solidFill>
                <a:latin typeface="Times New Roman" panose="02020603050405020304" pitchFamily="18" charset="0"/>
                <a:ea typeface="宋体" panose="02010600030101010101" pitchFamily="2" charset="-122"/>
              </a:rPr>
              <a:t>3</a:t>
            </a:r>
            <a:r>
              <a:rPr lang="zh-CN" altLang="en-US" sz="3200" b="1" dirty="0">
                <a:solidFill>
                  <a:schemeClr val="tx2"/>
                </a:solidFill>
                <a:latin typeface="Times New Roman" panose="02020603050405020304" pitchFamily="18" charset="0"/>
                <a:ea typeface="宋体" panose="02010600030101010101" pitchFamily="2" charset="-122"/>
              </a:rPr>
              <a:t>Ｈ</a:t>
            </a:r>
            <a:r>
              <a:rPr lang="en-US" altLang="zh-CN" sz="3200" b="1" baseline="-25000">
                <a:solidFill>
                  <a:schemeClr val="tx2"/>
                </a:solidFill>
                <a:latin typeface="Times New Roman" panose="02020603050405020304" pitchFamily="18" charset="0"/>
                <a:ea typeface="宋体" panose="02010600030101010101" pitchFamily="2" charset="-122"/>
              </a:rPr>
              <a:t>8</a:t>
            </a:r>
            <a:r>
              <a:rPr lang="zh-CN" altLang="en-US" sz="3200" b="1" dirty="0">
                <a:solidFill>
                  <a:schemeClr val="tx2"/>
                </a:solidFill>
                <a:latin typeface="Times New Roman" panose="02020603050405020304" pitchFamily="18" charset="0"/>
                <a:ea typeface="宋体" panose="02010600030101010101" pitchFamily="2" charset="-122"/>
              </a:rPr>
              <a:t>、</a:t>
            </a:r>
            <a:endParaRPr lang="zh-CN" altLang="en-US" sz="3200" b="1" dirty="0">
              <a:solidFill>
                <a:schemeClr val="tx2"/>
              </a:solidFill>
              <a:latin typeface="Times New Roman" panose="02020603050405020304" pitchFamily="18" charset="0"/>
              <a:ea typeface="宋体" panose="02010600030101010101" pitchFamily="2" charset="-122"/>
            </a:endParaRPr>
          </a:p>
          <a:p>
            <a:r>
              <a:rPr lang="zh-CN" altLang="en-US" sz="3200" b="1" dirty="0">
                <a:solidFill>
                  <a:schemeClr val="tx2"/>
                </a:solidFill>
                <a:latin typeface="Times New Roman" panose="02020603050405020304" pitchFamily="18" charset="0"/>
                <a:ea typeface="宋体" panose="02010600030101010101" pitchFamily="2" charset="-122"/>
              </a:rPr>
              <a:t>Ｃ</a:t>
            </a:r>
            <a:r>
              <a:rPr lang="en-US" altLang="zh-CN" sz="3200" b="1" baseline="-25000">
                <a:solidFill>
                  <a:schemeClr val="tx2"/>
                </a:solidFill>
                <a:latin typeface="Times New Roman" panose="02020603050405020304" pitchFamily="18" charset="0"/>
                <a:ea typeface="宋体" panose="02010600030101010101" pitchFamily="2" charset="-122"/>
              </a:rPr>
              <a:t>4</a:t>
            </a:r>
            <a:r>
              <a:rPr lang="zh-CN" altLang="en-US" sz="3200" b="1" dirty="0">
                <a:solidFill>
                  <a:schemeClr val="tx2"/>
                </a:solidFill>
                <a:latin typeface="Times New Roman" panose="02020603050405020304" pitchFamily="18" charset="0"/>
                <a:ea typeface="宋体" panose="02010600030101010101" pitchFamily="2" charset="-122"/>
              </a:rPr>
              <a:t>Ｈ</a:t>
            </a:r>
            <a:r>
              <a:rPr lang="en-US" altLang="zh-CN" sz="3200" b="1" baseline="-25000">
                <a:solidFill>
                  <a:schemeClr val="tx2"/>
                </a:solidFill>
                <a:latin typeface="Times New Roman" panose="02020603050405020304" pitchFamily="18" charset="0"/>
                <a:ea typeface="宋体" panose="02010600030101010101" pitchFamily="2" charset="-122"/>
              </a:rPr>
              <a:t>10</a:t>
            </a:r>
            <a:r>
              <a:rPr lang="zh-CN" altLang="en-US" sz="3200" b="1" dirty="0">
                <a:solidFill>
                  <a:schemeClr val="tx2"/>
                </a:solidFill>
                <a:latin typeface="Times New Roman" panose="02020603050405020304" pitchFamily="18" charset="0"/>
                <a:ea typeface="宋体" panose="02010600030101010101" pitchFamily="2" charset="-122"/>
              </a:rPr>
              <a:t>等。</a:t>
            </a:r>
            <a:endParaRPr lang="zh-CN" altLang="en-US" sz="3200" b="1" dirty="0">
              <a:solidFill>
                <a:schemeClr val="tx2"/>
              </a:solidFill>
              <a:latin typeface="Times New Roman" panose="02020603050405020304" pitchFamily="18" charset="0"/>
              <a:ea typeface="宋体" panose="02010600030101010101" pitchFamily="2" charset="-122"/>
            </a:endParaRPr>
          </a:p>
        </p:txBody>
      </p:sp>
      <p:sp>
        <p:nvSpPr>
          <p:cNvPr id="26627" name="文本框 134149"/>
          <p:cNvSpPr txBox="1"/>
          <p:nvPr/>
        </p:nvSpPr>
        <p:spPr>
          <a:xfrm>
            <a:off x="1908175" y="176213"/>
            <a:ext cx="1555750" cy="641350"/>
          </a:xfrm>
          <a:prstGeom prst="rect">
            <a:avLst/>
          </a:prstGeom>
          <a:noFill/>
          <a:ln w="9525">
            <a:noFill/>
          </a:ln>
        </p:spPr>
        <p:txBody>
          <a:bodyPr wrap="none" anchor="t">
            <a:spAutoFit/>
          </a:bodyPr>
          <a:p>
            <a:r>
              <a:rPr lang="zh-CN" altLang="en-US" sz="3600" b="1" dirty="0">
                <a:solidFill>
                  <a:schemeClr val="tx2"/>
                </a:solidFill>
                <a:latin typeface="Times New Roman" panose="02020603050405020304" pitchFamily="18" charset="0"/>
                <a:ea typeface="宋体" panose="02010600030101010101" pitchFamily="2" charset="-122"/>
              </a:rPr>
              <a:t>材料四</a:t>
            </a:r>
            <a:endParaRPr lang="zh-CN" altLang="en-US" sz="3600" b="1" dirty="0">
              <a:solidFill>
                <a:schemeClr val="tx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120837"/>
          <p:cNvPicPr>
            <a:picLocks noChangeAspect="1"/>
          </p:cNvPicPr>
          <p:nvPr/>
        </p:nvPicPr>
        <p:blipFill>
          <a:blip r:embed="rId1"/>
          <a:srcRect b="12947"/>
          <a:stretch>
            <a:fillRect/>
          </a:stretch>
        </p:blipFill>
        <p:spPr>
          <a:xfrm>
            <a:off x="1835150" y="1628775"/>
            <a:ext cx="2276475" cy="1931988"/>
          </a:xfrm>
          <a:prstGeom prst="rect">
            <a:avLst/>
          </a:prstGeom>
          <a:noFill/>
          <a:ln w="9525">
            <a:noFill/>
          </a:ln>
        </p:spPr>
      </p:pic>
      <p:pic>
        <p:nvPicPr>
          <p:cNvPr id="27650" name="图片 120836"/>
          <p:cNvPicPr>
            <a:picLocks noChangeAspect="1"/>
          </p:cNvPicPr>
          <p:nvPr/>
        </p:nvPicPr>
        <p:blipFill>
          <a:blip r:embed="rId2"/>
          <a:srcRect b="13019"/>
          <a:stretch>
            <a:fillRect/>
          </a:stretch>
        </p:blipFill>
        <p:spPr>
          <a:xfrm>
            <a:off x="6826250" y="1628775"/>
            <a:ext cx="2066925" cy="1930400"/>
          </a:xfrm>
          <a:prstGeom prst="rect">
            <a:avLst/>
          </a:prstGeom>
          <a:noFill/>
          <a:ln w="9525">
            <a:noFill/>
          </a:ln>
        </p:spPr>
      </p:pic>
      <p:pic>
        <p:nvPicPr>
          <p:cNvPr id="27651" name="图片 120835"/>
          <p:cNvPicPr>
            <a:picLocks noChangeAspect="1"/>
          </p:cNvPicPr>
          <p:nvPr/>
        </p:nvPicPr>
        <p:blipFill>
          <a:blip r:embed="rId3"/>
          <a:srcRect b="12874"/>
          <a:stretch>
            <a:fillRect/>
          </a:stretch>
        </p:blipFill>
        <p:spPr>
          <a:xfrm>
            <a:off x="4500563" y="1628775"/>
            <a:ext cx="2124075" cy="1944688"/>
          </a:xfrm>
          <a:prstGeom prst="rect">
            <a:avLst/>
          </a:prstGeom>
          <a:noFill/>
          <a:ln w="9525">
            <a:noFill/>
          </a:ln>
        </p:spPr>
      </p:pic>
      <p:sp>
        <p:nvSpPr>
          <p:cNvPr id="27652" name="矩形 120838"/>
          <p:cNvSpPr/>
          <p:nvPr/>
        </p:nvSpPr>
        <p:spPr>
          <a:xfrm>
            <a:off x="0" y="0"/>
            <a:ext cx="9144000" cy="0"/>
          </a:xfrm>
          <a:prstGeom prst="rect">
            <a:avLst/>
          </a:prstGeom>
          <a:noFill/>
          <a:ln w="9525">
            <a:noFill/>
          </a:ln>
        </p:spPr>
        <p:txBody>
          <a:bodyPr anchor="t"/>
          <a:p>
            <a:endParaRPr lang="zh-CN" altLang="en-US">
              <a:latin typeface="Tahoma" panose="020B0604030504040204" pitchFamily="34" charset="0"/>
              <a:ea typeface="宋体" panose="02010600030101010101" pitchFamily="2" charset="-122"/>
            </a:endParaRPr>
          </a:p>
        </p:txBody>
      </p:sp>
      <p:graphicFrame>
        <p:nvGraphicFramePr>
          <p:cNvPr id="120912" name="内容占位符 120911"/>
          <p:cNvGraphicFramePr/>
          <p:nvPr>
            <p:ph sz="half" idx="1"/>
          </p:nvPr>
        </p:nvGraphicFramePr>
        <p:xfrm>
          <a:off x="250825" y="765175"/>
          <a:ext cx="8713788" cy="4635817"/>
        </p:xfrm>
        <a:graphic>
          <a:graphicData uri="http://schemas.openxmlformats.org/drawingml/2006/table">
            <a:tbl>
              <a:tblPr/>
              <a:tblGrid>
                <a:gridCol w="1441450"/>
                <a:gridCol w="2663825"/>
                <a:gridCol w="2443163"/>
                <a:gridCol w="2165350"/>
              </a:tblGrid>
              <a:tr h="805180">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074862">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55775">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pSp>
        <p:nvGrpSpPr>
          <p:cNvPr id="27675" name="组合 120877"/>
          <p:cNvGrpSpPr/>
          <p:nvPr/>
        </p:nvGrpSpPr>
        <p:grpSpPr>
          <a:xfrm>
            <a:off x="242888" y="868363"/>
            <a:ext cx="7869237" cy="3465512"/>
            <a:chOff x="426" y="527"/>
            <a:chExt cx="4527" cy="766"/>
          </a:xfrm>
        </p:grpSpPr>
        <p:sp>
          <p:nvSpPr>
            <p:cNvPr id="27676" name="文本框 120871"/>
            <p:cNvSpPr txBox="1"/>
            <p:nvPr/>
          </p:nvSpPr>
          <p:spPr>
            <a:xfrm>
              <a:off x="511" y="527"/>
              <a:ext cx="459" cy="101"/>
            </a:xfrm>
            <a:prstGeom prst="rect">
              <a:avLst/>
            </a:prstGeom>
            <a:noFill/>
            <a:ln w="9525">
              <a:noFill/>
            </a:ln>
          </p:spPr>
          <p:txBody>
            <a:bodyPr wrap="none" anchor="t">
              <a:spAutoFit/>
            </a:bodyPr>
            <a:p>
              <a:r>
                <a:rPr lang="zh-CN" altLang="en-US" b="1" dirty="0">
                  <a:latin typeface="Times New Roman" panose="02020603050405020304" pitchFamily="18" charset="0"/>
                  <a:ea typeface="宋体" panose="02010600030101010101" pitchFamily="2" charset="-122"/>
                </a:rPr>
                <a:t>物质</a:t>
              </a:r>
              <a:endParaRPr lang="zh-CN" altLang="en-US" b="1" dirty="0">
                <a:latin typeface="Times New Roman" panose="02020603050405020304" pitchFamily="18" charset="0"/>
                <a:ea typeface="宋体" panose="02010600030101010101" pitchFamily="2" charset="-122"/>
              </a:endParaRPr>
            </a:p>
          </p:txBody>
        </p:sp>
        <p:sp>
          <p:nvSpPr>
            <p:cNvPr id="27677" name="文本框 120872"/>
            <p:cNvSpPr txBox="1"/>
            <p:nvPr/>
          </p:nvSpPr>
          <p:spPr>
            <a:xfrm>
              <a:off x="1378" y="527"/>
              <a:ext cx="1312" cy="183"/>
            </a:xfrm>
            <a:prstGeom prst="rect">
              <a:avLst/>
            </a:prstGeom>
            <a:noFill/>
            <a:ln w="9525">
              <a:noFill/>
            </a:ln>
          </p:spPr>
          <p:txBody>
            <a:bodyPr wrap="square" anchor="t">
              <a:spAutoFit/>
            </a:bodyPr>
            <a:p>
              <a:r>
                <a:rPr lang="zh-CN" altLang="en-US" b="1" dirty="0">
                  <a:latin typeface="Times New Roman" panose="02020603050405020304" pitchFamily="18" charset="0"/>
                  <a:ea typeface="宋体" panose="02010600030101010101" pitchFamily="2" charset="-122"/>
                </a:rPr>
                <a:t>正戊烷</a:t>
              </a:r>
              <a:endParaRPr lang="zh-CN" altLang="en-US" b="1" dirty="0">
                <a:latin typeface="Times New Roman" panose="02020603050405020304" pitchFamily="18" charset="0"/>
                <a:ea typeface="宋体" panose="02010600030101010101" pitchFamily="2" charset="-122"/>
              </a:endParaRPr>
            </a:p>
          </p:txBody>
        </p:sp>
        <p:sp>
          <p:nvSpPr>
            <p:cNvPr id="27678" name="文本框 120873"/>
            <p:cNvSpPr txBox="1"/>
            <p:nvPr/>
          </p:nvSpPr>
          <p:spPr>
            <a:xfrm>
              <a:off x="4318" y="527"/>
              <a:ext cx="635" cy="101"/>
            </a:xfrm>
            <a:prstGeom prst="rect">
              <a:avLst/>
            </a:prstGeom>
            <a:noFill/>
            <a:ln w="9525">
              <a:noFill/>
            </a:ln>
          </p:spPr>
          <p:txBody>
            <a:bodyPr wrap="none" anchor="t">
              <a:spAutoFit/>
            </a:bodyPr>
            <a:p>
              <a:r>
                <a:rPr lang="zh-CN" altLang="en-US" b="1" dirty="0">
                  <a:latin typeface="Times New Roman" panose="02020603050405020304" pitchFamily="18" charset="0"/>
                  <a:ea typeface="宋体" panose="02010600030101010101" pitchFamily="2" charset="-122"/>
                </a:rPr>
                <a:t>新戊烷</a:t>
              </a:r>
              <a:endParaRPr lang="zh-CN" altLang="en-US" b="1" dirty="0">
                <a:latin typeface="Times New Roman" panose="02020603050405020304" pitchFamily="18" charset="0"/>
                <a:ea typeface="宋体" panose="02010600030101010101" pitchFamily="2" charset="-122"/>
              </a:endParaRPr>
            </a:p>
          </p:txBody>
        </p:sp>
        <p:sp>
          <p:nvSpPr>
            <p:cNvPr id="27679" name="文本框 120874"/>
            <p:cNvSpPr txBox="1"/>
            <p:nvPr/>
          </p:nvSpPr>
          <p:spPr>
            <a:xfrm>
              <a:off x="2968" y="527"/>
              <a:ext cx="635" cy="101"/>
            </a:xfrm>
            <a:prstGeom prst="rect">
              <a:avLst/>
            </a:prstGeom>
            <a:noFill/>
            <a:ln w="9525">
              <a:noFill/>
            </a:ln>
          </p:spPr>
          <p:txBody>
            <a:bodyPr wrap="none" anchor="t">
              <a:spAutoFit/>
            </a:bodyPr>
            <a:p>
              <a:r>
                <a:rPr lang="zh-CN" altLang="en-US" b="1" dirty="0">
                  <a:latin typeface="Times New Roman" panose="02020603050405020304" pitchFamily="18" charset="0"/>
                  <a:ea typeface="宋体" panose="02010600030101010101" pitchFamily="2" charset="-122"/>
                </a:rPr>
                <a:t>异戊烷</a:t>
              </a:r>
              <a:endParaRPr lang="zh-CN" altLang="en-US" b="1" dirty="0">
                <a:latin typeface="Times New Roman" panose="02020603050405020304" pitchFamily="18" charset="0"/>
                <a:ea typeface="宋体" panose="02010600030101010101" pitchFamily="2" charset="-122"/>
              </a:endParaRPr>
            </a:p>
          </p:txBody>
        </p:sp>
        <p:sp>
          <p:nvSpPr>
            <p:cNvPr id="27680" name="文本框 120875"/>
            <p:cNvSpPr txBox="1"/>
            <p:nvPr/>
          </p:nvSpPr>
          <p:spPr>
            <a:xfrm>
              <a:off x="612" y="1192"/>
              <a:ext cx="485" cy="101"/>
            </a:xfrm>
            <a:prstGeom prst="rect">
              <a:avLst/>
            </a:prstGeom>
            <a:noFill/>
            <a:ln w="9525">
              <a:noFill/>
            </a:ln>
          </p:spPr>
          <p:txBody>
            <a:bodyPr anchor="t">
              <a:spAutoFit/>
            </a:bodyPr>
            <a:p>
              <a:r>
                <a:rPr lang="zh-CN" altLang="en-US" b="1" dirty="0">
                  <a:latin typeface="Times New Roman" panose="02020603050405020304" pitchFamily="18" charset="0"/>
                  <a:ea typeface="宋体" panose="02010600030101010101" pitchFamily="2" charset="-122"/>
                </a:rPr>
                <a:t>沸点</a:t>
              </a:r>
              <a:endParaRPr lang="zh-CN" altLang="en-US" b="1" dirty="0">
                <a:latin typeface="Times New Roman" panose="02020603050405020304" pitchFamily="18" charset="0"/>
                <a:ea typeface="宋体" panose="02010600030101010101" pitchFamily="2" charset="-122"/>
              </a:endParaRPr>
            </a:p>
          </p:txBody>
        </p:sp>
        <p:sp>
          <p:nvSpPr>
            <p:cNvPr id="27681" name="文本框 120876"/>
            <p:cNvSpPr txBox="1"/>
            <p:nvPr/>
          </p:nvSpPr>
          <p:spPr>
            <a:xfrm>
              <a:off x="426" y="775"/>
              <a:ext cx="811" cy="183"/>
            </a:xfrm>
            <a:prstGeom prst="rect">
              <a:avLst/>
            </a:prstGeom>
            <a:noFill/>
            <a:ln w="9525">
              <a:noFill/>
            </a:ln>
          </p:spPr>
          <p:txBody>
            <a:bodyPr wrap="square" anchor="t">
              <a:spAutoFit/>
            </a:bodyPr>
            <a:p>
              <a:r>
                <a:rPr lang="zh-CN" altLang="en-US" b="1" dirty="0">
                  <a:latin typeface="Times New Roman" panose="02020603050405020304" pitchFamily="18" charset="0"/>
                  <a:ea typeface="宋体" panose="02010600030101010101" pitchFamily="2" charset="-122"/>
                </a:rPr>
                <a:t>空间构型</a:t>
              </a:r>
              <a:endParaRPr lang="zh-CN" altLang="en-US" b="1" dirty="0">
                <a:latin typeface="Times New Roman" panose="02020603050405020304" pitchFamily="18" charset="0"/>
                <a:ea typeface="宋体" panose="02010600030101010101" pitchFamily="2" charset="-122"/>
              </a:endParaRPr>
            </a:p>
          </p:txBody>
        </p:sp>
      </p:grpSp>
      <p:sp>
        <p:nvSpPr>
          <p:cNvPr id="27682" name="文本框 120887"/>
          <p:cNvSpPr txBox="1"/>
          <p:nvPr/>
        </p:nvSpPr>
        <p:spPr>
          <a:xfrm>
            <a:off x="7308850" y="4149725"/>
            <a:ext cx="947738" cy="457200"/>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9.5℃ </a:t>
            </a:r>
            <a:endParaRPr lang="zh-CN" altLang="en-US" b="1" dirty="0">
              <a:latin typeface="Times New Roman" panose="02020603050405020304" pitchFamily="18" charset="0"/>
              <a:ea typeface="宋体" panose="02010600030101010101" pitchFamily="2" charset="-122"/>
            </a:endParaRPr>
          </a:p>
        </p:txBody>
      </p:sp>
      <p:sp>
        <p:nvSpPr>
          <p:cNvPr id="27683" name="文本框 120888"/>
          <p:cNvSpPr txBox="1"/>
          <p:nvPr/>
        </p:nvSpPr>
        <p:spPr>
          <a:xfrm>
            <a:off x="2268538" y="4149725"/>
            <a:ext cx="1176337" cy="457200"/>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36.07℃</a:t>
            </a:r>
            <a:endParaRPr lang="zh-CN" altLang="en-US" b="1" dirty="0">
              <a:latin typeface="Times New Roman" panose="02020603050405020304" pitchFamily="18" charset="0"/>
              <a:ea typeface="宋体" panose="02010600030101010101" pitchFamily="2" charset="-122"/>
            </a:endParaRPr>
          </a:p>
        </p:txBody>
      </p:sp>
      <p:sp>
        <p:nvSpPr>
          <p:cNvPr id="27684" name="文本框 120889"/>
          <p:cNvSpPr txBox="1"/>
          <p:nvPr/>
        </p:nvSpPr>
        <p:spPr>
          <a:xfrm>
            <a:off x="5003800" y="4149725"/>
            <a:ext cx="1023938" cy="457200"/>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27.9℃</a:t>
            </a:r>
            <a:endParaRPr lang="zh-CN" altLang="en-US" b="1" dirty="0">
              <a:latin typeface="Times New Roman" panose="02020603050405020304" pitchFamily="18" charset="0"/>
              <a:ea typeface="宋体" panose="02010600030101010101" pitchFamily="2" charset="-122"/>
            </a:endParaRPr>
          </a:p>
        </p:txBody>
      </p:sp>
      <p:graphicFrame>
        <p:nvGraphicFramePr>
          <p:cNvPr id="120919" name="内容占位符 120918"/>
          <p:cNvGraphicFramePr/>
          <p:nvPr>
            <p:ph sz="half" idx="2"/>
          </p:nvPr>
        </p:nvGraphicFramePr>
        <p:xfrm>
          <a:off x="250825" y="5416550"/>
          <a:ext cx="8713788" cy="1036638"/>
        </p:xfrm>
        <a:graphic>
          <a:graphicData uri="http://schemas.openxmlformats.org/drawingml/2006/table">
            <a:tbl>
              <a:tblPr/>
              <a:tblGrid>
                <a:gridCol w="1441450"/>
                <a:gridCol w="2663825"/>
                <a:gridCol w="2430463"/>
                <a:gridCol w="2178050"/>
              </a:tblGrid>
              <a:tr h="1036638">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cap="flat">
                      <a:noFill/>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cap="flat">
                      <a:noFill/>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cap="flat">
                      <a:noFill/>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cap="flat">
                      <a:noFill/>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7697" name="文本框 120919"/>
          <p:cNvSpPr txBox="1"/>
          <p:nvPr/>
        </p:nvSpPr>
        <p:spPr>
          <a:xfrm>
            <a:off x="177800" y="5535613"/>
            <a:ext cx="1730375" cy="706437"/>
          </a:xfrm>
          <a:prstGeom prst="rect">
            <a:avLst/>
          </a:prstGeom>
          <a:noFill/>
          <a:ln w="9525">
            <a:noFill/>
          </a:ln>
        </p:spPr>
        <p:txBody>
          <a:bodyPr wrap="square" anchor="t">
            <a:spAutoFit/>
          </a:bodyPr>
          <a:p>
            <a:r>
              <a:rPr lang="zh-CN" altLang="en-US" sz="4000" b="1" dirty="0">
                <a:latin typeface="Times New Roman" panose="02020603050405020304" pitchFamily="18" charset="0"/>
                <a:ea typeface="宋体" panose="02010600030101010101" pitchFamily="2" charset="-122"/>
              </a:rPr>
              <a:t>分子式</a:t>
            </a:r>
            <a:endParaRPr lang="zh-CN" altLang="en-US" sz="4000" b="1" dirty="0">
              <a:latin typeface="Times New Roman" panose="02020603050405020304" pitchFamily="18" charset="0"/>
              <a:ea typeface="宋体" panose="02010600030101010101" pitchFamily="2" charset="-122"/>
            </a:endParaRPr>
          </a:p>
        </p:txBody>
      </p:sp>
      <p:grpSp>
        <p:nvGrpSpPr>
          <p:cNvPr id="120924" name="组合 120923"/>
          <p:cNvGrpSpPr/>
          <p:nvPr/>
        </p:nvGrpSpPr>
        <p:grpSpPr>
          <a:xfrm>
            <a:off x="2339975" y="5661025"/>
            <a:ext cx="5915025" cy="457200"/>
            <a:chOff x="1474" y="3566"/>
            <a:chExt cx="3726" cy="288"/>
          </a:xfrm>
        </p:grpSpPr>
        <p:sp>
          <p:nvSpPr>
            <p:cNvPr id="27699" name="文本框 120920"/>
            <p:cNvSpPr txBox="1"/>
            <p:nvPr/>
          </p:nvSpPr>
          <p:spPr>
            <a:xfrm>
              <a:off x="1474" y="3566"/>
              <a:ext cx="596" cy="288"/>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C</a:t>
              </a:r>
              <a:r>
                <a:rPr lang="en-US" altLang="zh-CN" b="1" baseline="-25000">
                  <a:latin typeface="Times New Roman" panose="02020603050405020304" pitchFamily="18" charset="0"/>
                  <a:ea typeface="宋体" panose="02010600030101010101" pitchFamily="2" charset="-122"/>
                </a:rPr>
                <a:t>5</a:t>
              </a:r>
              <a:r>
                <a:rPr lang="en-US" altLang="zh-CN" b="1">
                  <a:latin typeface="Times New Roman" panose="02020603050405020304" pitchFamily="18" charset="0"/>
                  <a:ea typeface="宋体" panose="02010600030101010101" pitchFamily="2" charset="-122"/>
                </a:rPr>
                <a:t>H</a:t>
              </a:r>
              <a:r>
                <a:rPr lang="en-US" altLang="zh-CN" b="1" baseline="-25000">
                  <a:latin typeface="Times New Roman" panose="02020603050405020304" pitchFamily="18" charset="0"/>
                  <a:ea typeface="宋体" panose="02010600030101010101" pitchFamily="2" charset="-122"/>
                </a:rPr>
                <a:t>12</a:t>
              </a:r>
              <a:endParaRPr lang="en-US" altLang="zh-CN" b="1" baseline="-25000">
                <a:latin typeface="Times New Roman" panose="02020603050405020304" pitchFamily="18" charset="0"/>
                <a:ea typeface="宋体" panose="02010600030101010101" pitchFamily="2" charset="-122"/>
              </a:endParaRPr>
            </a:p>
          </p:txBody>
        </p:sp>
        <p:sp>
          <p:nvSpPr>
            <p:cNvPr id="27700" name="文本框 120921"/>
            <p:cNvSpPr txBox="1"/>
            <p:nvPr/>
          </p:nvSpPr>
          <p:spPr>
            <a:xfrm>
              <a:off x="3198" y="3566"/>
              <a:ext cx="596" cy="288"/>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C</a:t>
              </a:r>
              <a:r>
                <a:rPr lang="en-US" altLang="zh-CN" b="1" baseline="-25000">
                  <a:latin typeface="Times New Roman" panose="02020603050405020304" pitchFamily="18" charset="0"/>
                  <a:ea typeface="宋体" panose="02010600030101010101" pitchFamily="2" charset="-122"/>
                </a:rPr>
                <a:t>5</a:t>
              </a:r>
              <a:r>
                <a:rPr lang="en-US" altLang="zh-CN" b="1">
                  <a:latin typeface="Times New Roman" panose="02020603050405020304" pitchFamily="18" charset="0"/>
                  <a:ea typeface="宋体" panose="02010600030101010101" pitchFamily="2" charset="-122"/>
                </a:rPr>
                <a:t>H</a:t>
              </a:r>
              <a:r>
                <a:rPr lang="en-US" altLang="zh-CN" b="1" baseline="-25000">
                  <a:latin typeface="Times New Roman" panose="02020603050405020304" pitchFamily="18" charset="0"/>
                  <a:ea typeface="宋体" panose="02010600030101010101" pitchFamily="2" charset="-122"/>
                </a:rPr>
                <a:t>12</a:t>
              </a:r>
              <a:endParaRPr lang="en-US" altLang="zh-CN" b="1" baseline="-25000">
                <a:latin typeface="Times New Roman" panose="02020603050405020304" pitchFamily="18" charset="0"/>
                <a:ea typeface="宋体" panose="02010600030101010101" pitchFamily="2" charset="-122"/>
              </a:endParaRPr>
            </a:p>
          </p:txBody>
        </p:sp>
        <p:sp>
          <p:nvSpPr>
            <p:cNvPr id="27701" name="文本框 120922"/>
            <p:cNvSpPr txBox="1"/>
            <p:nvPr/>
          </p:nvSpPr>
          <p:spPr>
            <a:xfrm>
              <a:off x="4604" y="3566"/>
              <a:ext cx="596" cy="288"/>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C</a:t>
              </a:r>
              <a:r>
                <a:rPr lang="en-US" altLang="zh-CN" b="1" baseline="-25000">
                  <a:latin typeface="Times New Roman" panose="02020603050405020304" pitchFamily="18" charset="0"/>
                  <a:ea typeface="宋体" panose="02010600030101010101" pitchFamily="2" charset="-122"/>
                </a:rPr>
                <a:t>5</a:t>
              </a:r>
              <a:r>
                <a:rPr lang="en-US" altLang="zh-CN" b="1">
                  <a:latin typeface="Times New Roman" panose="02020603050405020304" pitchFamily="18" charset="0"/>
                  <a:ea typeface="宋体" panose="02010600030101010101" pitchFamily="2" charset="-122"/>
                </a:rPr>
                <a:t>H</a:t>
              </a:r>
              <a:r>
                <a:rPr lang="en-US" altLang="zh-CN" b="1" baseline="-25000">
                  <a:latin typeface="Times New Roman" panose="02020603050405020304" pitchFamily="18" charset="0"/>
                  <a:ea typeface="宋体" panose="02010600030101010101" pitchFamily="2" charset="-122"/>
                </a:rPr>
                <a:t>12</a:t>
              </a:r>
              <a:endParaRPr lang="en-US" altLang="zh-CN" b="1" baseline="-25000">
                <a:latin typeface="Times New Roman" panose="02020603050405020304" pitchFamily="18" charset="0"/>
                <a:ea typeface="宋体" panose="02010600030101010101" pitchFamily="2" charset="-122"/>
              </a:endParaRPr>
            </a:p>
          </p:txBody>
        </p:sp>
      </p:grpSp>
      <p:sp>
        <p:nvSpPr>
          <p:cNvPr id="120925" name="双波形 120924"/>
          <p:cNvSpPr/>
          <p:nvPr/>
        </p:nvSpPr>
        <p:spPr>
          <a:xfrm>
            <a:off x="1403350" y="2565400"/>
            <a:ext cx="5256213" cy="2951163"/>
          </a:xfrm>
          <a:prstGeom prst="doubleWave">
            <a:avLst>
              <a:gd name="adj1" fmla="val 6500"/>
              <a:gd name="adj2" fmla="val 0"/>
            </a:avLst>
          </a:prstGeom>
          <a:solidFill>
            <a:srgbClr val="0099CC"/>
          </a:solidFill>
          <a:ln w="9525" cap="flat" cmpd="sng">
            <a:solidFill>
              <a:schemeClr val="tx1"/>
            </a:solidFill>
            <a:prstDash val="solid"/>
            <a:miter/>
            <a:headEnd type="none" w="med" len="med"/>
            <a:tailEnd type="none" w="med" len="med"/>
          </a:ln>
        </p:spPr>
        <p:txBody>
          <a:bodyPr wrap="none" anchor="ctr"/>
          <a:p>
            <a:r>
              <a:rPr lang="zh-CN" altLang="en-US" sz="3200" b="1" dirty="0">
                <a:solidFill>
                  <a:schemeClr val="tx2"/>
                </a:solidFill>
                <a:latin typeface="Times New Roman" panose="02020603050405020304" pitchFamily="18" charset="0"/>
                <a:ea typeface="宋体" panose="02010600030101010101" pitchFamily="2" charset="-122"/>
              </a:rPr>
              <a:t>　　分子组成和结构相似且</a:t>
            </a:r>
            <a:endParaRPr lang="en-US" altLang="zh-CN" sz="3200" b="1">
              <a:solidFill>
                <a:schemeClr val="tx2"/>
              </a:solidFill>
              <a:latin typeface="Times New Roman" panose="02020603050405020304" pitchFamily="18" charset="0"/>
              <a:ea typeface="宋体" panose="02010600030101010101" pitchFamily="2" charset="-122"/>
            </a:endParaRPr>
          </a:p>
          <a:p>
            <a:r>
              <a:rPr lang="zh-CN" altLang="en-US" sz="3200" b="1" dirty="0">
                <a:solidFill>
                  <a:schemeClr val="tx2"/>
                </a:solidFill>
                <a:latin typeface="Times New Roman" panose="02020603050405020304" pitchFamily="18" charset="0"/>
                <a:ea typeface="宋体" panose="02010600030101010101" pitchFamily="2" charset="-122"/>
              </a:rPr>
              <a:t>分子相对分子质量相同时范</a:t>
            </a:r>
            <a:endParaRPr lang="zh-CN" altLang="en-US" sz="3200" b="1" dirty="0">
              <a:solidFill>
                <a:schemeClr val="tx2"/>
              </a:solidFill>
              <a:latin typeface="Times New Roman" panose="02020603050405020304" pitchFamily="18" charset="0"/>
              <a:ea typeface="宋体" panose="02010600030101010101" pitchFamily="2" charset="-122"/>
            </a:endParaRPr>
          </a:p>
          <a:p>
            <a:r>
              <a:rPr lang="zh-CN" altLang="en-US" sz="3200" b="1" dirty="0">
                <a:solidFill>
                  <a:schemeClr val="tx2"/>
                </a:solidFill>
                <a:latin typeface="Times New Roman" panose="02020603050405020304" pitchFamily="18" charset="0"/>
                <a:ea typeface="宋体" panose="02010600030101010101" pitchFamily="2" charset="-122"/>
              </a:rPr>
              <a:t>德华力的大小受分子空间结</a:t>
            </a:r>
            <a:endParaRPr lang="zh-CN" altLang="en-US" sz="3200" b="1" dirty="0">
              <a:solidFill>
                <a:schemeClr val="tx2"/>
              </a:solidFill>
              <a:latin typeface="Times New Roman" panose="02020603050405020304" pitchFamily="18" charset="0"/>
              <a:ea typeface="宋体" panose="02010600030101010101" pitchFamily="2" charset="-122"/>
            </a:endParaRPr>
          </a:p>
          <a:p>
            <a:r>
              <a:rPr lang="zh-CN" altLang="en-US" sz="3200" b="1" dirty="0">
                <a:solidFill>
                  <a:schemeClr val="tx2"/>
                </a:solidFill>
                <a:latin typeface="Times New Roman" panose="02020603050405020304" pitchFamily="18" charset="0"/>
                <a:ea typeface="宋体" panose="02010600030101010101" pitchFamily="2" charset="-122"/>
              </a:rPr>
              <a:t>构的影响</a:t>
            </a:r>
            <a:endParaRPr lang="zh-CN" altLang="en-US" sz="3200" b="1" dirty="0">
              <a:solidFill>
                <a:schemeClr val="tx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0924"/>
                                        </p:tgtEl>
                                        <p:attrNameLst>
                                          <p:attrName>style.visibility</p:attrName>
                                        </p:attrNameLst>
                                      </p:cBhvr>
                                      <p:to>
                                        <p:strVal val="visible"/>
                                      </p:to>
                                    </p:set>
                                    <p:animEffect transition="in" filter="checkerboard(across)">
                                      <p:cBhvr>
                                        <p:cTn id="7" dur="500"/>
                                        <p:tgtEl>
                                          <p:spTgt spid="1209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925"/>
                                        </p:tgtEl>
                                        <p:attrNameLst>
                                          <p:attrName>style.visibility</p:attrName>
                                        </p:attrNameLst>
                                      </p:cBhvr>
                                      <p:to>
                                        <p:strVal val="visible"/>
                                      </p:to>
                                    </p:set>
                                    <p:animEffect transition="in" filter="wipe(left)">
                                      <p:cBhvr>
                                        <p:cTn id="12" dur="500"/>
                                        <p:tgtEl>
                                          <p:spTgt spid="120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2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772" name="组合 112771"/>
          <p:cNvGrpSpPr/>
          <p:nvPr/>
        </p:nvGrpSpPr>
        <p:grpSpPr>
          <a:xfrm>
            <a:off x="301625" y="3106738"/>
            <a:ext cx="8218488" cy="2659062"/>
            <a:chOff x="334" y="1026"/>
            <a:chExt cx="5177" cy="1629"/>
          </a:xfrm>
        </p:grpSpPr>
        <p:grpSp>
          <p:nvGrpSpPr>
            <p:cNvPr id="28674" name="组合 112767"/>
            <p:cNvGrpSpPr/>
            <p:nvPr/>
          </p:nvGrpSpPr>
          <p:grpSpPr>
            <a:xfrm>
              <a:off x="1745" y="1253"/>
              <a:ext cx="1948" cy="1402"/>
              <a:chOff x="1790" y="1253"/>
              <a:chExt cx="1948" cy="1402"/>
            </a:xfrm>
          </p:grpSpPr>
          <p:sp>
            <p:nvSpPr>
              <p:cNvPr id="28675" name="文本框 112757"/>
              <p:cNvSpPr txBox="1"/>
              <p:nvPr/>
            </p:nvSpPr>
            <p:spPr>
              <a:xfrm>
                <a:off x="2018" y="1253"/>
                <a:ext cx="319" cy="280"/>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N</a:t>
                </a:r>
                <a:r>
                  <a:rPr lang="en-US" altLang="zh-CN" b="1" baseline="-25000">
                    <a:latin typeface="Times New Roman" panose="02020603050405020304" pitchFamily="18" charset="0"/>
                    <a:ea typeface="宋体" panose="02010600030101010101" pitchFamily="2" charset="-122"/>
                  </a:rPr>
                  <a:t>2</a:t>
                </a:r>
                <a:endParaRPr lang="en-US" altLang="zh-CN" b="1" baseline="-25000">
                  <a:latin typeface="Times New Roman" panose="02020603050405020304" pitchFamily="18" charset="0"/>
                  <a:ea typeface="宋体" panose="02010600030101010101" pitchFamily="2" charset="-122"/>
                </a:endParaRPr>
              </a:p>
            </p:txBody>
          </p:sp>
          <p:sp>
            <p:nvSpPr>
              <p:cNvPr id="28676" name="文本框 112758"/>
              <p:cNvSpPr txBox="1"/>
              <p:nvPr/>
            </p:nvSpPr>
            <p:spPr>
              <a:xfrm>
                <a:off x="3334" y="1253"/>
                <a:ext cx="404" cy="280"/>
              </a:xfrm>
              <a:prstGeom prst="rect">
                <a:avLst/>
              </a:prstGeom>
              <a:noFill/>
              <a:ln w="9525">
                <a:noFill/>
              </a:ln>
            </p:spPr>
            <p:txBody>
              <a:bodyPr wrap="none" anchor="t">
                <a:spAutoFit/>
              </a:bodyPr>
              <a:p>
                <a:r>
                  <a:rPr lang="en-US" altLang="zh-CN" b="1">
                    <a:latin typeface="Times New Roman" panose="02020603050405020304" pitchFamily="18" charset="0"/>
                    <a:ea typeface="宋体" panose="02010600030101010101" pitchFamily="2" charset="-122"/>
                  </a:rPr>
                  <a:t>CO</a:t>
                </a:r>
                <a:endParaRPr lang="en-US" altLang="zh-CN" b="1">
                  <a:latin typeface="Times New Roman" panose="02020603050405020304" pitchFamily="18" charset="0"/>
                  <a:ea typeface="宋体" panose="02010600030101010101" pitchFamily="2" charset="-122"/>
                </a:endParaRPr>
              </a:p>
            </p:txBody>
          </p:sp>
          <p:sp>
            <p:nvSpPr>
              <p:cNvPr id="28677" name="文本框 112762"/>
              <p:cNvSpPr txBox="1"/>
              <p:nvPr/>
            </p:nvSpPr>
            <p:spPr>
              <a:xfrm>
                <a:off x="1790" y="1995"/>
                <a:ext cx="1061" cy="660"/>
              </a:xfrm>
              <a:prstGeom prst="rect">
                <a:avLst/>
              </a:prstGeom>
              <a:noFill/>
              <a:ln w="9525">
                <a:noFill/>
              </a:ln>
            </p:spPr>
            <p:txBody>
              <a:bodyPr wrap="square" anchor="t">
                <a:spAutoFit/>
              </a:bodyPr>
              <a:p>
                <a:r>
                  <a:rPr lang="en-US" altLang="zh-CN" sz="3200" b="1">
                    <a:latin typeface="幼圆" pitchFamily="49" charset="-122"/>
                    <a:ea typeface="幼圆" pitchFamily="49" charset="-122"/>
                  </a:rPr>
                  <a:t>-209.86</a:t>
                </a:r>
                <a:endParaRPr lang="en-US" altLang="zh-CN" sz="3200" b="1">
                  <a:latin typeface="幼圆" pitchFamily="49" charset="-122"/>
                  <a:ea typeface="幼圆" pitchFamily="49" charset="-122"/>
                </a:endParaRPr>
              </a:p>
            </p:txBody>
          </p:sp>
        </p:grpSp>
        <p:sp>
          <p:nvSpPr>
            <p:cNvPr id="28678" name="矩形 112744"/>
            <p:cNvSpPr/>
            <p:nvPr/>
          </p:nvSpPr>
          <p:spPr>
            <a:xfrm>
              <a:off x="4217" y="1829"/>
              <a:ext cx="1294"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79" name="矩形 112743"/>
            <p:cNvSpPr/>
            <p:nvPr/>
          </p:nvSpPr>
          <p:spPr>
            <a:xfrm>
              <a:off x="2923" y="1829"/>
              <a:ext cx="1294"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80" name="矩形 112741"/>
            <p:cNvSpPr/>
            <p:nvPr/>
          </p:nvSpPr>
          <p:spPr>
            <a:xfrm>
              <a:off x="334" y="1829"/>
              <a:ext cx="1294"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81" name="矩形 112740"/>
            <p:cNvSpPr/>
            <p:nvPr/>
          </p:nvSpPr>
          <p:spPr>
            <a:xfrm>
              <a:off x="4217" y="1026"/>
              <a:ext cx="1294"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82" name="矩形 112739"/>
            <p:cNvSpPr/>
            <p:nvPr/>
          </p:nvSpPr>
          <p:spPr>
            <a:xfrm>
              <a:off x="2923" y="1026"/>
              <a:ext cx="1294"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83" name="矩形 112737"/>
            <p:cNvSpPr/>
            <p:nvPr/>
          </p:nvSpPr>
          <p:spPr>
            <a:xfrm>
              <a:off x="334" y="1026"/>
              <a:ext cx="1294"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84" name="直接连接符 112752"/>
            <p:cNvSpPr/>
            <p:nvPr/>
          </p:nvSpPr>
          <p:spPr>
            <a:xfrm>
              <a:off x="5511" y="1026"/>
              <a:ext cx="0" cy="1606"/>
            </a:xfrm>
            <a:prstGeom prst="line">
              <a:avLst/>
            </a:prstGeom>
            <a:ln w="28575" cap="sq" cmpd="sng">
              <a:solidFill>
                <a:schemeClr val="tx1"/>
              </a:solidFill>
              <a:prstDash val="solid"/>
              <a:round/>
              <a:headEnd type="none" w="med" len="med"/>
              <a:tailEnd type="none" w="med" len="med"/>
            </a:ln>
          </p:spPr>
        </p:sp>
        <p:grpSp>
          <p:nvGrpSpPr>
            <p:cNvPr id="28685" name="组合 112770"/>
            <p:cNvGrpSpPr/>
            <p:nvPr/>
          </p:nvGrpSpPr>
          <p:grpSpPr>
            <a:xfrm>
              <a:off x="334" y="1026"/>
              <a:ext cx="5177" cy="1606"/>
              <a:chOff x="334" y="1026"/>
              <a:chExt cx="5177" cy="1606"/>
            </a:xfrm>
          </p:grpSpPr>
          <p:sp>
            <p:nvSpPr>
              <p:cNvPr id="28686" name="矩形 112742"/>
              <p:cNvSpPr/>
              <p:nvPr/>
            </p:nvSpPr>
            <p:spPr>
              <a:xfrm>
                <a:off x="1628" y="1829"/>
                <a:ext cx="1295"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sp>
            <p:nvSpPr>
              <p:cNvPr id="28687" name="矩形 112738"/>
              <p:cNvSpPr/>
              <p:nvPr/>
            </p:nvSpPr>
            <p:spPr>
              <a:xfrm>
                <a:off x="1628" y="1026"/>
                <a:ext cx="1295" cy="803"/>
              </a:xfrm>
              <a:prstGeom prst="rect">
                <a:avLst/>
              </a:prstGeom>
              <a:noFill/>
              <a:ln w="9525">
                <a:noFill/>
              </a:ln>
            </p:spPr>
            <p:txBody>
              <a:bodyPr anchor="t"/>
              <a:p>
                <a:pPr>
                  <a:spcBef>
                    <a:spcPct val="20000"/>
                  </a:spcBef>
                  <a:buClr>
                    <a:schemeClr val="hlink"/>
                  </a:buClr>
                  <a:buSzTx/>
                </a:pPr>
                <a:endParaRPr lang="zh-CN" altLang="en-US" sz="2800" dirty="0">
                  <a:latin typeface="Arial" panose="020B0604020202020204" pitchFamily="34" charset="0"/>
                  <a:ea typeface="宋体" panose="02010600030101010101" pitchFamily="2" charset="-122"/>
                </a:endParaRPr>
              </a:p>
            </p:txBody>
          </p:sp>
          <p:grpSp>
            <p:nvGrpSpPr>
              <p:cNvPr id="28688" name="组合 112769"/>
              <p:cNvGrpSpPr/>
              <p:nvPr/>
            </p:nvGrpSpPr>
            <p:grpSpPr>
              <a:xfrm>
                <a:off x="334" y="1026"/>
                <a:ext cx="5177" cy="1606"/>
                <a:chOff x="334" y="1026"/>
                <a:chExt cx="5177" cy="1606"/>
              </a:xfrm>
            </p:grpSpPr>
            <p:sp>
              <p:nvSpPr>
                <p:cNvPr id="28689" name="直接连接符 112745"/>
                <p:cNvSpPr/>
                <p:nvPr/>
              </p:nvSpPr>
              <p:spPr>
                <a:xfrm>
                  <a:off x="334" y="1026"/>
                  <a:ext cx="5177" cy="0"/>
                </a:xfrm>
                <a:prstGeom prst="line">
                  <a:avLst/>
                </a:prstGeom>
                <a:ln w="28575" cap="sq" cmpd="sng">
                  <a:solidFill>
                    <a:schemeClr val="tx1"/>
                  </a:solidFill>
                  <a:prstDash val="solid"/>
                  <a:round/>
                  <a:headEnd type="none" w="med" len="med"/>
                  <a:tailEnd type="none" w="med" len="med"/>
                </a:ln>
              </p:spPr>
            </p:sp>
            <p:sp>
              <p:nvSpPr>
                <p:cNvPr id="28690" name="直接连接符 112746"/>
                <p:cNvSpPr/>
                <p:nvPr/>
              </p:nvSpPr>
              <p:spPr>
                <a:xfrm>
                  <a:off x="334" y="1829"/>
                  <a:ext cx="5177" cy="0"/>
                </a:xfrm>
                <a:prstGeom prst="line">
                  <a:avLst/>
                </a:prstGeom>
                <a:ln w="12700" cap="flat" cmpd="sng">
                  <a:solidFill>
                    <a:schemeClr val="tx1"/>
                  </a:solidFill>
                  <a:prstDash val="solid"/>
                  <a:round/>
                  <a:headEnd type="none" w="med" len="med"/>
                  <a:tailEnd type="none" w="med" len="med"/>
                </a:ln>
              </p:spPr>
            </p:sp>
            <p:sp>
              <p:nvSpPr>
                <p:cNvPr id="28691" name="直接连接符 112747"/>
                <p:cNvSpPr/>
                <p:nvPr/>
              </p:nvSpPr>
              <p:spPr>
                <a:xfrm>
                  <a:off x="334" y="2632"/>
                  <a:ext cx="5177" cy="0"/>
                </a:xfrm>
                <a:prstGeom prst="line">
                  <a:avLst/>
                </a:prstGeom>
                <a:ln w="28575" cap="sq" cmpd="sng">
                  <a:solidFill>
                    <a:schemeClr val="tx1"/>
                  </a:solidFill>
                  <a:prstDash val="solid"/>
                  <a:round/>
                  <a:headEnd type="none" w="med" len="med"/>
                  <a:tailEnd type="none" w="med" len="med"/>
                </a:ln>
              </p:spPr>
            </p:sp>
            <p:sp>
              <p:nvSpPr>
                <p:cNvPr id="28692" name="直接连接符 112748"/>
                <p:cNvSpPr/>
                <p:nvPr/>
              </p:nvSpPr>
              <p:spPr>
                <a:xfrm>
                  <a:off x="334" y="1026"/>
                  <a:ext cx="0" cy="1606"/>
                </a:xfrm>
                <a:prstGeom prst="line">
                  <a:avLst/>
                </a:prstGeom>
                <a:ln w="28575" cap="sq" cmpd="sng">
                  <a:solidFill>
                    <a:schemeClr val="tx1"/>
                  </a:solidFill>
                  <a:prstDash val="solid"/>
                  <a:round/>
                  <a:headEnd type="none" w="med" len="med"/>
                  <a:tailEnd type="none" w="med" len="med"/>
                </a:ln>
              </p:spPr>
            </p:sp>
            <p:sp>
              <p:nvSpPr>
                <p:cNvPr id="28693" name="直接连接符 112749"/>
                <p:cNvSpPr/>
                <p:nvPr/>
              </p:nvSpPr>
              <p:spPr>
                <a:xfrm>
                  <a:off x="1628" y="1026"/>
                  <a:ext cx="0" cy="1606"/>
                </a:xfrm>
                <a:prstGeom prst="line">
                  <a:avLst/>
                </a:prstGeom>
                <a:ln w="12700" cap="flat" cmpd="sng">
                  <a:solidFill>
                    <a:schemeClr val="tx1"/>
                  </a:solidFill>
                  <a:prstDash val="solid"/>
                  <a:round/>
                  <a:headEnd type="none" w="med" len="med"/>
                  <a:tailEnd type="none" w="med" len="med"/>
                </a:ln>
              </p:spPr>
            </p:sp>
            <p:sp>
              <p:nvSpPr>
                <p:cNvPr id="28694" name="直接连接符 112750"/>
                <p:cNvSpPr/>
                <p:nvPr/>
              </p:nvSpPr>
              <p:spPr>
                <a:xfrm>
                  <a:off x="2923" y="1026"/>
                  <a:ext cx="0" cy="1606"/>
                </a:xfrm>
                <a:prstGeom prst="line">
                  <a:avLst/>
                </a:prstGeom>
                <a:ln w="12700" cap="flat" cmpd="sng">
                  <a:solidFill>
                    <a:schemeClr val="tx1"/>
                  </a:solidFill>
                  <a:prstDash val="solid"/>
                  <a:round/>
                  <a:headEnd type="none" w="med" len="med"/>
                  <a:tailEnd type="none" w="med" len="med"/>
                </a:ln>
              </p:spPr>
            </p:sp>
            <p:sp>
              <p:nvSpPr>
                <p:cNvPr id="28695" name="直接连接符 112751"/>
                <p:cNvSpPr/>
                <p:nvPr/>
              </p:nvSpPr>
              <p:spPr>
                <a:xfrm>
                  <a:off x="4217" y="1026"/>
                  <a:ext cx="0" cy="1606"/>
                </a:xfrm>
                <a:prstGeom prst="line">
                  <a:avLst/>
                </a:prstGeom>
                <a:ln w="12700" cap="flat" cmpd="sng">
                  <a:solidFill>
                    <a:schemeClr val="tx1"/>
                  </a:solidFill>
                  <a:prstDash val="solid"/>
                  <a:round/>
                  <a:headEnd type="none" w="med" len="med"/>
                  <a:tailEnd type="none" w="med" len="med"/>
                </a:ln>
              </p:spPr>
            </p:sp>
            <p:grpSp>
              <p:nvGrpSpPr>
                <p:cNvPr id="28696" name="组合 112768"/>
                <p:cNvGrpSpPr/>
                <p:nvPr/>
              </p:nvGrpSpPr>
              <p:grpSpPr>
                <a:xfrm>
                  <a:off x="334" y="1253"/>
                  <a:ext cx="1348" cy="1213"/>
                  <a:chOff x="334" y="1253"/>
                  <a:chExt cx="1348" cy="1213"/>
                </a:xfrm>
              </p:grpSpPr>
              <p:sp>
                <p:nvSpPr>
                  <p:cNvPr id="28697" name="文本框 112734"/>
                  <p:cNvSpPr txBox="1"/>
                  <p:nvPr/>
                </p:nvSpPr>
                <p:spPr>
                  <a:xfrm>
                    <a:off x="334" y="1995"/>
                    <a:ext cx="1348" cy="471"/>
                  </a:xfrm>
                  <a:prstGeom prst="rect">
                    <a:avLst/>
                  </a:prstGeom>
                  <a:noFill/>
                  <a:ln w="9525">
                    <a:noFill/>
                  </a:ln>
                </p:spPr>
                <p:txBody>
                  <a:bodyPr wrap="square" anchor="t">
                    <a:spAutoFit/>
                  </a:bodyPr>
                  <a:p>
                    <a:r>
                      <a:rPr lang="zh-CN" altLang="en-US" sz="4400" b="1" dirty="0">
                        <a:latin typeface="Times New Roman" panose="02020603050405020304" pitchFamily="18" charset="0"/>
                        <a:ea typeface="宋体" panose="02010600030101010101" pitchFamily="2" charset="-122"/>
                      </a:rPr>
                      <a:t>熔点</a:t>
                    </a:r>
                    <a:r>
                      <a:rPr lang="en-US" altLang="zh-CN" sz="4400" b="1">
                        <a:latin typeface="Times New Roman" panose="02020603050405020304" pitchFamily="18" charset="0"/>
                        <a:ea typeface="宋体" panose="02010600030101010101" pitchFamily="2" charset="-122"/>
                      </a:rPr>
                      <a:t>/℃</a:t>
                    </a:r>
                    <a:endParaRPr lang="en-US" altLang="zh-CN" sz="4400" b="1" dirty="0">
                      <a:latin typeface="Times New Roman" panose="02020603050405020304" pitchFamily="18" charset="0"/>
                      <a:ea typeface="宋体" panose="02010600030101010101" pitchFamily="2" charset="-122"/>
                    </a:endParaRPr>
                  </a:p>
                </p:txBody>
              </p:sp>
              <p:sp>
                <p:nvSpPr>
                  <p:cNvPr id="28698" name="文本框 112756"/>
                  <p:cNvSpPr txBox="1"/>
                  <p:nvPr/>
                </p:nvSpPr>
                <p:spPr>
                  <a:xfrm>
                    <a:off x="476" y="1253"/>
                    <a:ext cx="926" cy="509"/>
                  </a:xfrm>
                  <a:prstGeom prst="rect">
                    <a:avLst/>
                  </a:prstGeom>
                  <a:noFill/>
                  <a:ln w="9525">
                    <a:noFill/>
                  </a:ln>
                </p:spPr>
                <p:txBody>
                  <a:bodyPr wrap="square" anchor="t">
                    <a:spAutoFit/>
                  </a:bodyPr>
                  <a:p>
                    <a:r>
                      <a:rPr lang="zh-CN" altLang="en-US" b="1" dirty="0">
                        <a:latin typeface="Times New Roman" panose="02020603050405020304" pitchFamily="18" charset="0"/>
                        <a:ea typeface="宋体" panose="02010600030101010101" pitchFamily="2" charset="-122"/>
                      </a:rPr>
                      <a:t>物质</a:t>
                    </a:r>
                    <a:endParaRPr lang="zh-CN" altLang="en-US" b="1" dirty="0">
                      <a:latin typeface="Times New Roman" panose="02020603050405020304" pitchFamily="18" charset="0"/>
                      <a:ea typeface="宋体" panose="02010600030101010101" pitchFamily="2" charset="-122"/>
                    </a:endParaRPr>
                  </a:p>
                </p:txBody>
              </p:sp>
            </p:grpSp>
          </p:grpSp>
          <p:grpSp>
            <p:nvGrpSpPr>
              <p:cNvPr id="28699" name="组合 112766"/>
              <p:cNvGrpSpPr/>
              <p:nvPr/>
            </p:nvGrpSpPr>
            <p:grpSpPr>
              <a:xfrm>
                <a:off x="2923" y="1253"/>
                <a:ext cx="1246" cy="1175"/>
                <a:chOff x="2968" y="1253"/>
                <a:chExt cx="1246" cy="1175"/>
              </a:xfrm>
            </p:grpSpPr>
            <p:sp>
              <p:nvSpPr>
                <p:cNvPr id="28700" name="文本框 112760"/>
                <p:cNvSpPr txBox="1"/>
                <p:nvPr/>
              </p:nvSpPr>
              <p:spPr>
                <a:xfrm>
                  <a:off x="3334" y="1253"/>
                  <a:ext cx="404" cy="280"/>
                </a:xfrm>
                <a:prstGeom prst="rect">
                  <a:avLst/>
                </a:prstGeom>
                <a:noFill/>
                <a:ln w="9525">
                  <a:noFill/>
                </a:ln>
              </p:spPr>
              <p:txBody>
                <a:bodyPr wrap="none" anchor="t">
                  <a:spAutoFit/>
                </a:bodyPr>
                <a:p>
                  <a:r>
                    <a:rPr lang="en-US" altLang="zh-CN" b="1">
                      <a:solidFill>
                        <a:schemeClr val="tx2"/>
                      </a:solidFill>
                      <a:latin typeface="Times New Roman" panose="02020603050405020304" pitchFamily="18" charset="0"/>
                      <a:ea typeface="宋体" panose="02010600030101010101" pitchFamily="2" charset="-122"/>
                    </a:rPr>
                    <a:t>CO</a:t>
                  </a:r>
                  <a:endParaRPr lang="en-US" altLang="zh-CN" b="1">
                    <a:solidFill>
                      <a:schemeClr val="tx2"/>
                    </a:solidFill>
                    <a:latin typeface="Times New Roman" panose="02020603050405020304" pitchFamily="18" charset="0"/>
                    <a:ea typeface="宋体" panose="02010600030101010101" pitchFamily="2" charset="-122"/>
                  </a:endParaRPr>
                </a:p>
              </p:txBody>
            </p:sp>
            <p:sp>
              <p:nvSpPr>
                <p:cNvPr id="28701" name="文本框 112763"/>
                <p:cNvSpPr txBox="1"/>
                <p:nvPr/>
              </p:nvSpPr>
              <p:spPr>
                <a:xfrm>
                  <a:off x="2968" y="1995"/>
                  <a:ext cx="1246" cy="433"/>
                </a:xfrm>
                <a:prstGeom prst="rect">
                  <a:avLst/>
                </a:prstGeom>
                <a:noFill/>
                <a:ln w="9525">
                  <a:noFill/>
                </a:ln>
              </p:spPr>
              <p:txBody>
                <a:bodyPr wrap="none" anchor="t">
                  <a:spAutoFit/>
                </a:bodyPr>
                <a:p>
                  <a:r>
                    <a:rPr lang="en-US" altLang="zh-CN" sz="4000" b="1">
                      <a:solidFill>
                        <a:schemeClr val="tx2"/>
                      </a:solidFill>
                      <a:latin typeface="幼圆" pitchFamily="49" charset="-122"/>
                      <a:ea typeface="幼圆" pitchFamily="49" charset="-122"/>
                    </a:rPr>
                    <a:t>-199.00</a:t>
                  </a:r>
                  <a:endParaRPr lang="en-US" altLang="zh-CN" b="1">
                    <a:solidFill>
                      <a:schemeClr val="tx2"/>
                    </a:solidFill>
                    <a:latin typeface="幼圆" pitchFamily="49" charset="-122"/>
                    <a:ea typeface="幼圆" pitchFamily="49" charset="-122"/>
                  </a:endParaRPr>
                </a:p>
              </p:txBody>
            </p:sp>
          </p:grpSp>
        </p:grpSp>
      </p:grpSp>
      <p:sp>
        <p:nvSpPr>
          <p:cNvPr id="28702" name="云形标注 112772"/>
          <p:cNvSpPr/>
          <p:nvPr/>
        </p:nvSpPr>
        <p:spPr>
          <a:xfrm>
            <a:off x="1012825" y="96838"/>
            <a:ext cx="5400675" cy="2520950"/>
          </a:xfrm>
          <a:prstGeom prst="cloudCallout">
            <a:avLst>
              <a:gd name="adj1" fmla="val -39065"/>
              <a:gd name="adj2" fmla="val 76824"/>
            </a:avLst>
          </a:prstGeom>
          <a:solidFill>
            <a:schemeClr val="hlink"/>
          </a:solidFill>
          <a:ln w="9525" cap="flat" cmpd="sng">
            <a:solidFill>
              <a:schemeClr val="tx1"/>
            </a:solidFill>
            <a:prstDash val="solid"/>
            <a:round/>
            <a:headEnd type="none" w="med" len="med"/>
            <a:tailEnd type="none" w="med" len="med"/>
          </a:ln>
        </p:spPr>
        <p:txBody>
          <a:bodyPr anchor="t"/>
          <a:p>
            <a:pPr algn="ctr"/>
            <a:r>
              <a:rPr lang="zh-CN" altLang="en-US" sz="3600" b="1" dirty="0">
                <a:solidFill>
                  <a:schemeClr val="tx2"/>
                </a:solidFill>
                <a:latin typeface="Times New Roman" panose="02020603050405020304" pitchFamily="18" charset="0"/>
                <a:ea typeface="宋体" panose="02010600030101010101" pitchFamily="2" charset="-122"/>
              </a:rPr>
              <a:t>推测</a:t>
            </a:r>
            <a:r>
              <a:rPr lang="en-US" altLang="zh-CN" sz="3600" b="1">
                <a:solidFill>
                  <a:schemeClr val="tx2"/>
                </a:solidFill>
                <a:latin typeface="Times New Roman" panose="02020603050405020304" pitchFamily="18" charset="0"/>
                <a:ea typeface="宋体" panose="02010600030101010101" pitchFamily="2" charset="-122"/>
              </a:rPr>
              <a:t>N</a:t>
            </a:r>
            <a:r>
              <a:rPr lang="en-US" altLang="zh-CN" sz="3600" b="1" baseline="-25000">
                <a:solidFill>
                  <a:schemeClr val="tx2"/>
                </a:solidFill>
                <a:latin typeface="Times New Roman" panose="02020603050405020304" pitchFamily="18" charset="0"/>
                <a:ea typeface="宋体" panose="02010600030101010101" pitchFamily="2" charset="-122"/>
              </a:rPr>
              <a:t>2</a:t>
            </a:r>
            <a:r>
              <a:rPr lang="zh-CN" altLang="en-US" sz="3600" b="1" dirty="0">
                <a:solidFill>
                  <a:schemeClr val="tx2"/>
                </a:solidFill>
                <a:latin typeface="Times New Roman" panose="02020603050405020304" pitchFamily="18" charset="0"/>
                <a:ea typeface="宋体" panose="02010600030101010101" pitchFamily="2" charset="-122"/>
              </a:rPr>
              <a:t>、</a:t>
            </a:r>
            <a:r>
              <a:rPr lang="en-US" altLang="zh-CN" sz="3600" b="1">
                <a:solidFill>
                  <a:schemeClr val="tx2"/>
                </a:solidFill>
                <a:latin typeface="Times New Roman" panose="02020603050405020304" pitchFamily="18" charset="0"/>
                <a:ea typeface="宋体" panose="02010600030101010101" pitchFamily="2" charset="-122"/>
              </a:rPr>
              <a:t>CO</a:t>
            </a:r>
            <a:r>
              <a:rPr lang="zh-CN" altLang="en-US" sz="3600" b="1" dirty="0">
                <a:solidFill>
                  <a:schemeClr val="tx2"/>
                </a:solidFill>
                <a:latin typeface="Times New Roman" panose="02020603050405020304" pitchFamily="18" charset="0"/>
                <a:ea typeface="宋体" panose="02010600030101010101" pitchFamily="2" charset="-122"/>
              </a:rPr>
              <a:t>、的熔点高低</a:t>
            </a:r>
            <a:endParaRPr lang="zh-CN" altLang="en-US" sz="3600" b="1" dirty="0">
              <a:solidFill>
                <a:schemeClr val="tx2"/>
              </a:solidFill>
              <a:latin typeface="Times New Roman" panose="02020603050405020304" pitchFamily="18" charset="0"/>
              <a:ea typeface="宋体" panose="02010600030101010101" pitchFamily="2" charset="-122"/>
            </a:endParaRPr>
          </a:p>
        </p:txBody>
      </p:sp>
      <p:sp>
        <p:nvSpPr>
          <p:cNvPr id="112774" name="前凸弯带形 112773"/>
          <p:cNvSpPr/>
          <p:nvPr/>
        </p:nvSpPr>
        <p:spPr>
          <a:xfrm>
            <a:off x="1476375" y="5554663"/>
            <a:ext cx="6534150" cy="936625"/>
          </a:xfrm>
          <a:prstGeom prst="ellipseRibbon">
            <a:avLst>
              <a:gd name="adj1" fmla="val 25000"/>
              <a:gd name="adj2" fmla="val 50000"/>
              <a:gd name="adj3" fmla="val 12500"/>
            </a:avLst>
          </a:prstGeom>
          <a:solidFill>
            <a:schemeClr val="accent1"/>
          </a:solidFill>
          <a:ln w="9525" cap="flat" cmpd="sng">
            <a:solidFill>
              <a:schemeClr val="tx1"/>
            </a:solidFill>
            <a:prstDash val="solid"/>
            <a:round/>
            <a:headEnd type="none" w="med" len="med"/>
            <a:tailEnd type="none" w="med" len="med"/>
          </a:ln>
        </p:spPr>
        <p:txBody>
          <a:bodyPr wrap="none" anchor="ctr"/>
          <a:p>
            <a:pPr algn="ctr"/>
            <a:r>
              <a:rPr lang="zh-CN" altLang="en-US" b="1" dirty="0">
                <a:solidFill>
                  <a:schemeClr val="tx2"/>
                </a:solidFill>
                <a:latin typeface="Times New Roman" panose="02020603050405020304" pitchFamily="18" charset="0"/>
                <a:ea typeface="宋体" panose="02010600030101010101" pitchFamily="2" charset="-122"/>
              </a:rPr>
              <a:t>共价健的极性</a:t>
            </a:r>
            <a:endParaRPr lang="zh-CN" altLang="en-US" b="1" dirty="0">
              <a:solidFill>
                <a:schemeClr val="tx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72"/>
                                        </p:tgtEl>
                                        <p:attrNameLst>
                                          <p:attrName>style.visibility</p:attrName>
                                        </p:attrNameLst>
                                      </p:cBhvr>
                                      <p:to>
                                        <p:strVal val="visible"/>
                                      </p:to>
                                    </p:set>
                                    <p:animEffect transition="in" filter="checkerboard(across)">
                                      <p:cBhvr>
                                        <p:cTn id="7" dur="500"/>
                                        <p:tgtEl>
                                          <p:spTgt spid="112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74"/>
                                        </p:tgtEl>
                                        <p:attrNameLst>
                                          <p:attrName>style.visibility</p:attrName>
                                        </p:attrNameLst>
                                      </p:cBhvr>
                                      <p:to>
                                        <p:strVal val="visible"/>
                                      </p:to>
                                    </p:set>
                                    <p:animEffect transition="in" filter="wipe(left)">
                                      <p:cBhvr>
                                        <p:cTn id="12" dur="500"/>
                                        <p:tgtEl>
                                          <p:spTgt spid="11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7" name="对象 139274"/>
          <p:cNvGraphicFramePr/>
          <p:nvPr/>
        </p:nvGraphicFramePr>
        <p:xfrm>
          <a:off x="755650" y="765175"/>
          <a:ext cx="8064500" cy="5256213"/>
        </p:xfrm>
        <a:graphic>
          <a:graphicData uri="http://schemas.openxmlformats.org/presentationml/2006/ole">
            <mc:AlternateContent xmlns:mc="http://schemas.openxmlformats.org/markup-compatibility/2006">
              <mc:Choice xmlns:v="urn:schemas-microsoft-com:vml" Requires="v">
                <p:oleObj spid="_x0000_s3076" name="" r:id="rId1" imgW="5779770" imgH="3522345" progId="Excel.Chart.8">
                  <p:embed/>
                </p:oleObj>
              </mc:Choice>
              <mc:Fallback>
                <p:oleObj name="" r:id="rId1" imgW="5779770" imgH="3522345" progId="Excel.Chart.8">
                  <p:embed/>
                  <p:pic>
                    <p:nvPicPr>
                      <p:cNvPr id="0" name="图片 3075"/>
                      <p:cNvPicPr/>
                      <p:nvPr/>
                    </p:nvPicPr>
                    <p:blipFill>
                      <a:blip r:embed="rId2"/>
                      <a:stretch>
                        <a:fillRect/>
                      </a:stretch>
                    </p:blipFill>
                    <p:spPr>
                      <a:xfrm>
                        <a:off x="755650" y="765175"/>
                        <a:ext cx="8064500" cy="5256213"/>
                      </a:xfrm>
                      <a:prstGeom prst="rect">
                        <a:avLst/>
                      </a:prstGeom>
                      <a:noFill/>
                      <a:ln w="38100">
                        <a:noFill/>
                        <a:miter/>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文本框 119809"/>
          <p:cNvSpPr txBox="1"/>
          <p:nvPr/>
        </p:nvSpPr>
        <p:spPr>
          <a:xfrm>
            <a:off x="736600" y="1033463"/>
            <a:ext cx="5348288" cy="646112"/>
          </a:xfrm>
          <a:prstGeom prst="rect">
            <a:avLst/>
          </a:prstGeom>
          <a:noFill/>
          <a:ln w="9525">
            <a:noFill/>
          </a:ln>
        </p:spPr>
        <p:txBody>
          <a:bodyPr wrap="square" anchor="t">
            <a:spAutoFit/>
          </a:bodyPr>
          <a:p>
            <a:pPr>
              <a:spcBef>
                <a:spcPct val="50000"/>
              </a:spcBef>
            </a:pPr>
            <a:r>
              <a:rPr lang="en-US" altLang="zh-CN" sz="3600" b="1">
                <a:latin typeface="Times New Roman" panose="02020603050405020304" pitchFamily="18" charset="0"/>
                <a:ea typeface="宋体" panose="02010600030101010101" pitchFamily="2" charset="-122"/>
              </a:rPr>
              <a:t>2</a:t>
            </a:r>
            <a:r>
              <a:rPr lang="zh-CN" altLang="en-US" sz="3600" b="1" dirty="0">
                <a:latin typeface="Times New Roman" panose="02020603050405020304" pitchFamily="18" charset="0"/>
                <a:ea typeface="宋体" panose="02010600030101010101" pitchFamily="2" charset="-122"/>
              </a:rPr>
              <a:t>、影响范德华力的因素</a:t>
            </a:r>
            <a:endParaRPr lang="zh-CN" altLang="en-US" sz="3600" b="1" dirty="0">
              <a:latin typeface="Times New Roman" panose="02020603050405020304" pitchFamily="18" charset="0"/>
              <a:ea typeface="宋体" panose="02010600030101010101" pitchFamily="2" charset="-122"/>
            </a:endParaRPr>
          </a:p>
        </p:txBody>
      </p:sp>
      <p:sp>
        <p:nvSpPr>
          <p:cNvPr id="119811" name="文本框 119810"/>
          <p:cNvSpPr txBox="1"/>
          <p:nvPr/>
        </p:nvSpPr>
        <p:spPr>
          <a:xfrm>
            <a:off x="225425" y="2201863"/>
            <a:ext cx="8169275" cy="1814512"/>
          </a:xfrm>
          <a:prstGeom prst="rect">
            <a:avLst/>
          </a:prstGeom>
          <a:noFill/>
          <a:ln w="9525">
            <a:noFill/>
          </a:ln>
        </p:spPr>
        <p:txBody>
          <a:bodyPr wrap="square" anchor="t">
            <a:spAutoFit/>
          </a:bodyPr>
          <a:p>
            <a:pPr>
              <a:spcBef>
                <a:spcPct val="50000"/>
              </a:spcBef>
            </a:pPr>
            <a:r>
              <a:rPr lang="zh-CN" altLang="en-US" sz="2800" b="1" dirty="0">
                <a:latin typeface="Times New Roman" panose="02020603050405020304" pitchFamily="18" charset="0"/>
                <a:ea typeface="宋体" panose="02010600030101010101" pitchFamily="2" charset="-122"/>
              </a:rPr>
              <a:t>主要有：⑴分子相对分子质量的大小</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                ⑵分子的空间构型</a:t>
            </a:r>
            <a:endParaRPr lang="zh-CN" altLang="en-US" sz="2800" b="1" dirty="0">
              <a:latin typeface="Times New Roman" panose="02020603050405020304" pitchFamily="18" charset="0"/>
              <a:ea typeface="宋体" panose="02010600030101010101" pitchFamily="2" charset="-122"/>
            </a:endParaRPr>
          </a:p>
          <a:p>
            <a:pPr>
              <a:spcBef>
                <a:spcPct val="50000"/>
              </a:spcBef>
            </a:pPr>
            <a:r>
              <a:rPr lang="zh-CN" altLang="en-US" sz="2800" b="1" dirty="0">
                <a:latin typeface="Times New Roman" panose="02020603050405020304" pitchFamily="18" charset="0"/>
                <a:ea typeface="宋体" panose="02010600030101010101" pitchFamily="2" charset="-122"/>
              </a:rPr>
              <a:t>                ⑶分子中电荷分布</a:t>
            </a:r>
            <a:endParaRPr lang="zh-CN" altLang="en-US" sz="2800" b="1" dirty="0">
              <a:latin typeface="Times New Roman" panose="02020603050405020304" pitchFamily="18" charset="0"/>
              <a:ea typeface="宋体" panose="02010600030101010101" pitchFamily="2" charset="-122"/>
            </a:endParaRPr>
          </a:p>
        </p:txBody>
      </p:sp>
      <p:sp>
        <p:nvSpPr>
          <p:cNvPr id="119812" name="文本框 119811"/>
          <p:cNvSpPr txBox="1"/>
          <p:nvPr/>
        </p:nvSpPr>
        <p:spPr>
          <a:xfrm>
            <a:off x="101600" y="4106863"/>
            <a:ext cx="8610600" cy="954087"/>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宋体" panose="02010600030101010101" pitchFamily="2" charset="-122"/>
              </a:rPr>
              <a:t>分子的组成和结构相似时，相对分子质量越大，范德华力越大</a:t>
            </a:r>
            <a:endParaRPr lang="zh-CN" altLang="en-US" sz="2800" b="1" dirty="0">
              <a:latin typeface="Times New Roman" panose="02020603050405020304" pitchFamily="18" charset="0"/>
              <a:ea typeface="宋体" panose="02010600030101010101" pitchFamily="2" charset="-122"/>
            </a:endParaRPr>
          </a:p>
        </p:txBody>
      </p:sp>
      <p:grpSp>
        <p:nvGrpSpPr>
          <p:cNvPr id="119820" name="组合 119819"/>
          <p:cNvGrpSpPr/>
          <p:nvPr/>
        </p:nvGrpSpPr>
        <p:grpSpPr>
          <a:xfrm>
            <a:off x="6140450" y="2201863"/>
            <a:ext cx="2719388" cy="644525"/>
            <a:chOff x="3470" y="527"/>
            <a:chExt cx="1713" cy="406"/>
          </a:xfrm>
        </p:grpSpPr>
        <p:sp>
          <p:nvSpPr>
            <p:cNvPr id="30725" name="右箭头 119815"/>
            <p:cNvSpPr/>
            <p:nvPr/>
          </p:nvSpPr>
          <p:spPr>
            <a:xfrm>
              <a:off x="3470" y="663"/>
              <a:ext cx="408" cy="45"/>
            </a:xfrm>
            <a:prstGeom prst="rightArrow">
              <a:avLst>
                <a:gd name="adj1" fmla="val 50000"/>
                <a:gd name="adj2" fmla="val 226582"/>
              </a:avLst>
            </a:prstGeom>
            <a:solidFill>
              <a:schemeClr val="tx2"/>
            </a:solidFill>
            <a:ln w="9525" cap="flat" cmpd="sng">
              <a:solidFill>
                <a:schemeClr val="tx2"/>
              </a:solidFill>
              <a:prstDash val="solid"/>
              <a:miter/>
              <a:headEnd type="none" w="med" len="med"/>
              <a:tailEnd type="none" w="med" len="med"/>
            </a:ln>
          </p:spPr>
          <p:txBody>
            <a:bodyPr wrap="none" anchor="ctr"/>
            <a:p>
              <a:pPr algn="ctr"/>
              <a:endParaRPr lang="zh-CN" altLang="en-US" sz="3600" dirty="0">
                <a:solidFill>
                  <a:schemeClr val="tx2"/>
                </a:solidFill>
                <a:latin typeface="Times New Roman" panose="02020603050405020304" pitchFamily="18" charset="0"/>
                <a:ea typeface="宋体" panose="02010600030101010101" pitchFamily="2" charset="-122"/>
              </a:endParaRPr>
            </a:p>
          </p:txBody>
        </p:sp>
        <p:sp>
          <p:nvSpPr>
            <p:cNvPr id="30726" name="文本框 119816"/>
            <p:cNvSpPr txBox="1"/>
            <p:nvPr/>
          </p:nvSpPr>
          <p:spPr>
            <a:xfrm>
              <a:off x="3911" y="527"/>
              <a:ext cx="1272" cy="406"/>
            </a:xfrm>
            <a:prstGeom prst="rect">
              <a:avLst/>
            </a:prstGeom>
            <a:noFill/>
            <a:ln w="9525">
              <a:noFill/>
            </a:ln>
          </p:spPr>
          <p:txBody>
            <a:bodyPr wrap="none" anchor="t">
              <a:spAutoFit/>
            </a:bodyPr>
            <a:p>
              <a:r>
                <a:rPr lang="zh-CN" altLang="en-US" sz="3600" b="1" dirty="0">
                  <a:solidFill>
                    <a:schemeClr val="tx2"/>
                  </a:solidFill>
                  <a:latin typeface="Times New Roman" panose="02020603050405020304" pitchFamily="18" charset="0"/>
                  <a:ea typeface="宋体" panose="02010600030101010101" pitchFamily="2" charset="-122"/>
                </a:rPr>
                <a:t>量的影响</a:t>
              </a:r>
              <a:endParaRPr lang="zh-CN" altLang="en-US" sz="3600" b="1" dirty="0">
                <a:solidFill>
                  <a:schemeClr val="tx2"/>
                </a:solidFill>
                <a:latin typeface="Times New Roman" panose="02020603050405020304" pitchFamily="18" charset="0"/>
                <a:ea typeface="宋体" panose="02010600030101010101" pitchFamily="2" charset="-122"/>
              </a:endParaRPr>
            </a:p>
          </p:txBody>
        </p:sp>
      </p:grpSp>
      <p:grpSp>
        <p:nvGrpSpPr>
          <p:cNvPr id="119821" name="组合 119820"/>
          <p:cNvGrpSpPr/>
          <p:nvPr/>
        </p:nvGrpSpPr>
        <p:grpSpPr>
          <a:xfrm>
            <a:off x="4894263" y="3106738"/>
            <a:ext cx="2524125" cy="644525"/>
            <a:chOff x="3083" y="1957"/>
            <a:chExt cx="1590" cy="406"/>
          </a:xfrm>
        </p:grpSpPr>
        <p:sp>
          <p:nvSpPr>
            <p:cNvPr id="30728" name="文本框 119817"/>
            <p:cNvSpPr txBox="1"/>
            <p:nvPr/>
          </p:nvSpPr>
          <p:spPr>
            <a:xfrm>
              <a:off x="3401" y="1957"/>
              <a:ext cx="1272" cy="406"/>
            </a:xfrm>
            <a:prstGeom prst="rect">
              <a:avLst/>
            </a:prstGeom>
            <a:noFill/>
            <a:ln w="9525">
              <a:noFill/>
            </a:ln>
          </p:spPr>
          <p:txBody>
            <a:bodyPr wrap="none" anchor="t">
              <a:spAutoFit/>
            </a:bodyPr>
            <a:p>
              <a:r>
                <a:rPr lang="zh-CN" altLang="en-US" sz="3600" b="1" dirty="0">
                  <a:solidFill>
                    <a:schemeClr val="tx2"/>
                  </a:solidFill>
                  <a:latin typeface="Times New Roman" panose="02020603050405020304" pitchFamily="18" charset="0"/>
                  <a:ea typeface="宋体" panose="02010600030101010101" pitchFamily="2" charset="-122"/>
                </a:rPr>
                <a:t>质的影响</a:t>
              </a:r>
              <a:endParaRPr lang="zh-CN" altLang="en-US" sz="3600" b="1" dirty="0">
                <a:solidFill>
                  <a:schemeClr val="tx2"/>
                </a:solidFill>
                <a:latin typeface="Times New Roman" panose="02020603050405020304" pitchFamily="18" charset="0"/>
                <a:ea typeface="宋体" panose="02010600030101010101" pitchFamily="2" charset="-122"/>
              </a:endParaRPr>
            </a:p>
          </p:txBody>
        </p:sp>
        <p:sp>
          <p:nvSpPr>
            <p:cNvPr id="30729" name="右大括号 119818"/>
            <p:cNvSpPr/>
            <p:nvPr/>
          </p:nvSpPr>
          <p:spPr>
            <a:xfrm>
              <a:off x="3083" y="1957"/>
              <a:ext cx="318" cy="363"/>
            </a:xfrm>
            <a:prstGeom prst="rightBrace">
              <a:avLst>
                <a:gd name="adj1" fmla="val 9502"/>
                <a:gd name="adj2" fmla="val 50000"/>
              </a:avLst>
            </a:prstGeom>
            <a:noFill/>
            <a:ln w="9525" cap="flat" cmpd="sng">
              <a:solidFill>
                <a:schemeClr val="tx2"/>
              </a:solidFill>
              <a:prstDash val="solid"/>
              <a:round/>
              <a:headEnd type="none" w="med" len="med"/>
              <a:tailEnd type="none" w="med" len="med"/>
            </a:ln>
          </p:spPr>
          <p:txBody>
            <a:bodyPr anchor="t"/>
            <a:p>
              <a:endParaRPr lang="zh-CN" altLang="en-US" sz="3600">
                <a:latin typeface="Tahoma" panose="020B060403050404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500" fill="hold"/>
                                        <p:tgtEl>
                                          <p:spTgt spid="119810"/>
                                        </p:tgtEl>
                                        <p:attrNameLst>
                                          <p:attrName>ppt_x</p:attrName>
                                        </p:attrNameLst>
                                      </p:cBhvr>
                                      <p:tavLst>
                                        <p:tav tm="0">
                                          <p:val>
                                            <p:strVal val="0-#ppt_w/2"/>
                                          </p:val>
                                        </p:tav>
                                        <p:tav tm="100000">
                                          <p:val>
                                            <p:strVal val="#ppt_x"/>
                                          </p:val>
                                        </p:tav>
                                      </p:tavLst>
                                    </p:anim>
                                    <p:anim calcmode="lin" valueType="num">
                                      <p:cBhvr>
                                        <p:cTn id="8" dur="500" fill="hold"/>
                                        <p:tgtEl>
                                          <p:spTgt spid="1198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gtEl>
                                        <p:attrNameLst>
                                          <p:attrName>style.visibility</p:attrName>
                                        </p:attrNameLst>
                                      </p:cBhvr>
                                      <p:to>
                                        <p:strVal val="visible"/>
                                      </p:to>
                                    </p:set>
                                    <p:anim calcmode="lin" valueType="num">
                                      <p:cBhvr>
                                        <p:cTn id="13" dur="500" fill="hold"/>
                                        <p:tgtEl>
                                          <p:spTgt spid="119811"/>
                                        </p:tgtEl>
                                        <p:attrNameLst>
                                          <p:attrName>ppt_x</p:attrName>
                                        </p:attrNameLst>
                                      </p:cBhvr>
                                      <p:tavLst>
                                        <p:tav tm="0">
                                          <p:val>
                                            <p:strVal val="0-#ppt_w/2"/>
                                          </p:val>
                                        </p:tav>
                                        <p:tav tm="100000">
                                          <p:val>
                                            <p:strVal val="#ppt_x"/>
                                          </p:val>
                                        </p:tav>
                                      </p:tavLst>
                                    </p:anim>
                                    <p:anim calcmode="lin" valueType="num">
                                      <p:cBhvr>
                                        <p:cTn id="14" dur="500" fill="hold"/>
                                        <p:tgtEl>
                                          <p:spTgt spid="1198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9820"/>
                                        </p:tgtEl>
                                        <p:attrNameLst>
                                          <p:attrName>style.visibility</p:attrName>
                                        </p:attrNameLst>
                                      </p:cBhvr>
                                      <p:to>
                                        <p:strVal val="visible"/>
                                      </p:to>
                                    </p:set>
                                    <p:animEffect transition="in" filter="wipe(left)">
                                      <p:cBhvr>
                                        <p:cTn id="19" dur="500"/>
                                        <p:tgtEl>
                                          <p:spTgt spid="1198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9821"/>
                                        </p:tgtEl>
                                        <p:attrNameLst>
                                          <p:attrName>style.visibility</p:attrName>
                                        </p:attrNameLst>
                                      </p:cBhvr>
                                      <p:to>
                                        <p:strVal val="visible"/>
                                      </p:to>
                                    </p:set>
                                    <p:animEffect transition="in" filter="wipe(left)">
                                      <p:cBhvr>
                                        <p:cTn id="24" dur="500"/>
                                        <p:tgtEl>
                                          <p:spTgt spid="1198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9812"/>
                                        </p:tgtEl>
                                        <p:attrNameLst>
                                          <p:attrName>style.visibility</p:attrName>
                                        </p:attrNameLst>
                                      </p:cBhvr>
                                      <p:to>
                                        <p:strVal val="visible"/>
                                      </p:to>
                                    </p:set>
                                    <p:anim calcmode="lin" valueType="num">
                                      <p:cBhvr>
                                        <p:cTn id="29" dur="500" fill="hold"/>
                                        <p:tgtEl>
                                          <p:spTgt spid="119812"/>
                                        </p:tgtEl>
                                        <p:attrNameLst>
                                          <p:attrName>ppt_x</p:attrName>
                                        </p:attrNameLst>
                                      </p:cBhvr>
                                      <p:tavLst>
                                        <p:tav tm="0">
                                          <p:val>
                                            <p:strVal val="0-#ppt_w/2"/>
                                          </p:val>
                                        </p:tav>
                                        <p:tav tm="100000">
                                          <p:val>
                                            <p:strVal val="#ppt_x"/>
                                          </p:val>
                                        </p:tav>
                                      </p:tavLst>
                                    </p:anim>
                                    <p:anim calcmode="lin" valueType="num">
                                      <p:cBhvr>
                                        <p:cTn id="30" dur="500" fill="hold"/>
                                        <p:tgtEl>
                                          <p:spTgt spid="1198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p:bldP spid="1198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133125"/>
          <p:cNvSpPr txBox="1"/>
          <p:nvPr/>
        </p:nvSpPr>
        <p:spPr>
          <a:xfrm>
            <a:off x="431800" y="1031875"/>
            <a:ext cx="8280400" cy="582613"/>
          </a:xfrm>
          <a:prstGeom prst="rect">
            <a:avLst/>
          </a:prstGeom>
          <a:noFill/>
          <a:ln w="9525">
            <a:noFill/>
          </a:ln>
        </p:spPr>
        <p:txBody>
          <a:bodyPr wrap="square" anchor="t">
            <a:spAutoFit/>
          </a:bodyPr>
          <a:p>
            <a:pPr>
              <a:spcBef>
                <a:spcPct val="50000"/>
              </a:spcBef>
            </a:pPr>
            <a:r>
              <a:rPr lang="en-US" altLang="zh-CN" sz="3200" b="1">
                <a:latin typeface="Times New Roman" panose="02020603050405020304" pitchFamily="18" charset="0"/>
                <a:ea typeface="宋体" panose="02010600030101010101" pitchFamily="2" charset="-122"/>
              </a:rPr>
              <a:t>3</a:t>
            </a:r>
            <a:r>
              <a:rPr lang="zh-CN" altLang="en-US" sz="3200" b="1" dirty="0">
                <a:latin typeface="Times New Roman" panose="02020603050405020304" pitchFamily="18" charset="0"/>
                <a:ea typeface="宋体" panose="02010600030101010101" pitchFamily="2" charset="-122"/>
              </a:rPr>
              <a:t>、范德华力对分子构成的物质性质的影响</a:t>
            </a:r>
            <a:endParaRPr lang="zh-CN" altLang="en-US" sz="3200" b="1" dirty="0">
              <a:latin typeface="Times New Roman" panose="02020603050405020304" pitchFamily="18" charset="0"/>
              <a:ea typeface="宋体" panose="02010600030101010101" pitchFamily="2" charset="-122"/>
            </a:endParaRPr>
          </a:p>
        </p:txBody>
      </p:sp>
      <p:sp>
        <p:nvSpPr>
          <p:cNvPr id="133127" name="文本框 133126"/>
          <p:cNvSpPr txBox="1"/>
          <p:nvPr/>
        </p:nvSpPr>
        <p:spPr>
          <a:xfrm>
            <a:off x="347663" y="2092325"/>
            <a:ext cx="8001000" cy="1384300"/>
          </a:xfrm>
          <a:prstGeom prst="rect">
            <a:avLst/>
          </a:prstGeom>
          <a:noFill/>
          <a:ln w="9525">
            <a:noFill/>
          </a:ln>
        </p:spPr>
        <p:txBody>
          <a:bodyPr anchor="t">
            <a:spAutoFit/>
          </a:bodyPr>
          <a:p>
            <a:pPr>
              <a:spcBef>
                <a:spcPct val="50000"/>
              </a:spcBef>
            </a:pPr>
            <a:r>
              <a:rPr lang="zh-CN" altLang="en-US" sz="2800" b="1" dirty="0">
                <a:latin typeface="Times New Roman" panose="02020603050405020304" pitchFamily="18" charset="0"/>
                <a:ea typeface="宋体" panose="02010600030101010101" pitchFamily="2" charset="-122"/>
              </a:rPr>
              <a:t>⑴、分子构成的物质，其相对分子质量越大，则范德华力越大，物质的熔沸点越高；相对分子质量相近，分子极性越大，物质的熔沸点越高。</a:t>
            </a:r>
            <a:endParaRPr lang="zh-CN" altLang="en-US" sz="2800" b="1" dirty="0">
              <a:latin typeface="Times New Roman" panose="02020603050405020304" pitchFamily="18" charset="0"/>
              <a:ea typeface="宋体" panose="02010600030101010101" pitchFamily="2" charset="-122"/>
            </a:endParaRPr>
          </a:p>
        </p:txBody>
      </p:sp>
      <p:sp>
        <p:nvSpPr>
          <p:cNvPr id="133128" name="文本框 133127"/>
          <p:cNvSpPr txBox="1"/>
          <p:nvPr/>
        </p:nvSpPr>
        <p:spPr>
          <a:xfrm>
            <a:off x="209550" y="3692525"/>
            <a:ext cx="8726488" cy="1382713"/>
          </a:xfrm>
          <a:prstGeom prst="rect">
            <a:avLst/>
          </a:prstGeom>
          <a:noFill/>
          <a:ln w="9525">
            <a:noFill/>
          </a:ln>
        </p:spPr>
        <p:txBody>
          <a:bodyPr wrap="square" anchor="t">
            <a:spAutoFit/>
          </a:bodyPr>
          <a:p>
            <a:pPr>
              <a:spcBef>
                <a:spcPct val="50000"/>
              </a:spcBef>
            </a:pPr>
            <a:r>
              <a:rPr lang="zh-CN" altLang="en-US" sz="2800" b="1" dirty="0">
                <a:latin typeface="Times New Roman" panose="02020603050405020304" pitchFamily="18" charset="0"/>
                <a:ea typeface="宋体" panose="02010600030101010101" pitchFamily="2" charset="-122"/>
              </a:rPr>
              <a:t>⑵、若溶质分子能与溶剂分子形成较强的范德华力，则溶质在该溶剂中的溶解度较大</a:t>
            </a:r>
            <a:endParaRPr lang="zh-CN" altLang="en-US" sz="2800" b="1" dirty="0">
              <a:latin typeface="Times New Roman" panose="02020603050405020304" pitchFamily="18" charset="0"/>
              <a:ea typeface="宋体" panose="02010600030101010101" pitchFamily="2" charset="-122"/>
            </a:endParaRPr>
          </a:p>
          <a:p>
            <a:endParaRPr lang="zh-CN" altLang="en-US" sz="2800" b="1" dirty="0">
              <a:latin typeface="Times New Roman" panose="02020603050405020304" pitchFamily="18" charset="0"/>
              <a:ea typeface="宋体" panose="02010600030101010101" pitchFamily="2" charset="-122"/>
            </a:endParaRPr>
          </a:p>
        </p:txBody>
      </p:sp>
      <p:sp>
        <p:nvSpPr>
          <p:cNvPr id="133125" name="流程图: 资料带 133124"/>
          <p:cNvSpPr/>
          <p:nvPr/>
        </p:nvSpPr>
        <p:spPr>
          <a:xfrm>
            <a:off x="431800" y="3008313"/>
            <a:ext cx="8280400" cy="2879725"/>
          </a:xfrm>
          <a:prstGeom prst="flowChartPunchedTape">
            <a:avLst/>
          </a:prstGeom>
          <a:solidFill>
            <a:srgbClr val="7575D1"/>
          </a:solidFill>
          <a:ln w="9525" cap="flat" cmpd="sng">
            <a:solidFill>
              <a:schemeClr val="tx1"/>
            </a:solidFill>
            <a:prstDash val="solid"/>
            <a:miter/>
            <a:headEnd type="none" w="med" len="med"/>
            <a:tailEnd type="none" w="med" len="med"/>
          </a:ln>
        </p:spPr>
        <p:txBody>
          <a:bodyPr wrap="none" anchor="ctr"/>
          <a:p>
            <a:r>
              <a:rPr lang="zh-CN" altLang="en-US" sz="2800" b="1" dirty="0">
                <a:solidFill>
                  <a:schemeClr val="tx2"/>
                </a:solidFill>
                <a:latin typeface="楷体_GB2312" pitchFamily="49" charset="-122"/>
                <a:ea typeface="楷体_GB2312" pitchFamily="49" charset="-122"/>
              </a:rPr>
              <a:t>范德华力的大小对由分子构成的物质的性质有重要</a:t>
            </a:r>
            <a:endParaRPr lang="zh-CN" altLang="en-US" sz="2800" b="1" dirty="0">
              <a:solidFill>
                <a:schemeClr val="tx2"/>
              </a:solidFill>
              <a:latin typeface="楷体_GB2312" pitchFamily="49" charset="-122"/>
              <a:ea typeface="楷体_GB2312" pitchFamily="49" charset="-122"/>
            </a:endParaRPr>
          </a:p>
          <a:p>
            <a:r>
              <a:rPr lang="zh-CN" altLang="en-US" sz="2800" b="1" dirty="0">
                <a:solidFill>
                  <a:schemeClr val="tx2"/>
                </a:solidFill>
                <a:latin typeface="楷体_GB2312" pitchFamily="49" charset="-122"/>
                <a:ea typeface="楷体_GB2312" pitchFamily="49" charset="-122"/>
              </a:rPr>
              <a:t>的影响，如熔点、沸点、溶解度等。</a:t>
            </a:r>
            <a:endParaRPr lang="zh-CN" altLang="en-US" sz="2800" b="1" dirty="0">
              <a:solidFill>
                <a:schemeClr val="tx2"/>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7"/>
                                        </p:tgtEl>
                                        <p:attrNameLst>
                                          <p:attrName>style.visibility</p:attrName>
                                        </p:attrNameLst>
                                      </p:cBhvr>
                                      <p:to>
                                        <p:strVal val="visible"/>
                                      </p:to>
                                    </p:set>
                                    <p:anim calcmode="lin" valueType="num">
                                      <p:cBhvr>
                                        <p:cTn id="7" dur="500" fill="hold"/>
                                        <p:tgtEl>
                                          <p:spTgt spid="133127"/>
                                        </p:tgtEl>
                                        <p:attrNameLst>
                                          <p:attrName>ppt_x</p:attrName>
                                        </p:attrNameLst>
                                      </p:cBhvr>
                                      <p:tavLst>
                                        <p:tav tm="0">
                                          <p:val>
                                            <p:strVal val="0-#ppt_w/2"/>
                                          </p:val>
                                        </p:tav>
                                        <p:tav tm="100000">
                                          <p:val>
                                            <p:strVal val="#ppt_x"/>
                                          </p:val>
                                        </p:tav>
                                      </p:tavLst>
                                    </p:anim>
                                    <p:anim calcmode="lin" valueType="num">
                                      <p:cBhvr>
                                        <p:cTn id="8" dur="500" fill="hold"/>
                                        <p:tgtEl>
                                          <p:spTgt spid="1331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128"/>
                                        </p:tgtEl>
                                        <p:attrNameLst>
                                          <p:attrName>style.visibility</p:attrName>
                                        </p:attrNameLst>
                                      </p:cBhvr>
                                      <p:to>
                                        <p:strVal val="visible"/>
                                      </p:to>
                                    </p:set>
                                    <p:animEffect transition="in" filter="box(in)">
                                      <p:cBhvr>
                                        <p:cTn id="13" dur="500"/>
                                        <p:tgtEl>
                                          <p:spTgt spid="1331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3125"/>
                                        </p:tgtEl>
                                        <p:attrNameLst>
                                          <p:attrName>style.visibility</p:attrName>
                                        </p:attrNameLst>
                                      </p:cBhvr>
                                      <p:to>
                                        <p:strVal val="visible"/>
                                      </p:to>
                                    </p:set>
                                    <p:animEffect transition="in" filter="wipe(left)">
                                      <p:cBhvr>
                                        <p:cTn id="18" dur="500"/>
                                        <p:tgtEl>
                                          <p:spTgt spid="13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bldLvl="0" animBg="1"/>
      <p:bldP spid="133127" grpId="0"/>
      <p:bldP spid="1331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8195"/>
          <p:cNvSpPr txBox="1"/>
          <p:nvPr/>
        </p:nvSpPr>
        <p:spPr>
          <a:xfrm>
            <a:off x="1219200" y="914400"/>
            <a:ext cx="4495800" cy="823913"/>
          </a:xfrm>
          <a:prstGeom prst="rect">
            <a:avLst/>
          </a:prstGeom>
          <a:solidFill>
            <a:schemeClr val="hlink"/>
          </a:solidFill>
          <a:ln w="9525">
            <a:noFill/>
          </a:ln>
        </p:spPr>
        <p:txBody>
          <a:bodyPr anchor="t">
            <a:spAutoFit/>
          </a:bodyPr>
          <a:p>
            <a:pPr>
              <a:spcBef>
                <a:spcPct val="50000"/>
              </a:spcBef>
            </a:pPr>
            <a:r>
              <a:rPr lang="zh-CN" altLang="en-US" b="1" dirty="0">
                <a:solidFill>
                  <a:schemeClr val="accent2"/>
                </a:solidFill>
                <a:latin typeface="Tahoma" panose="020B0604030504040204" pitchFamily="34" charset="0"/>
                <a:ea typeface="楷体_GB2312" pitchFamily="49" charset="-122"/>
              </a:rPr>
              <a:t>【问题探究一</a:t>
            </a:r>
            <a:r>
              <a:rPr lang="zh-CN" altLang="en-US" b="1">
                <a:solidFill>
                  <a:schemeClr val="accent2"/>
                </a:solidFill>
                <a:latin typeface="Tahoma" panose="020B0604030504040204" pitchFamily="34" charset="0"/>
                <a:ea typeface="楷体_GB2312" pitchFamily="49" charset="-122"/>
              </a:rPr>
              <a:t>】</a:t>
            </a:r>
            <a:endParaRPr lang="zh-CN" altLang="en-US" b="1">
              <a:solidFill>
                <a:schemeClr val="accent2"/>
              </a:solidFill>
              <a:latin typeface="Tahoma" panose="020B0604030504040204" pitchFamily="34" charset="0"/>
              <a:ea typeface="楷体_GB2312" pitchFamily="49" charset="-122"/>
            </a:endParaRPr>
          </a:p>
        </p:txBody>
      </p:sp>
      <p:sp>
        <p:nvSpPr>
          <p:cNvPr id="8197" name="文本框 8196"/>
          <p:cNvSpPr txBox="1"/>
          <p:nvPr/>
        </p:nvSpPr>
        <p:spPr>
          <a:xfrm>
            <a:off x="685800" y="2316163"/>
            <a:ext cx="8686800" cy="641350"/>
          </a:xfrm>
          <a:prstGeom prst="rect">
            <a:avLst/>
          </a:prstGeom>
          <a:noFill/>
          <a:ln w="9525">
            <a:noFill/>
          </a:ln>
        </p:spPr>
        <p:txBody>
          <a:bodyPr anchor="t">
            <a:spAutoFit/>
          </a:bodyPr>
          <a:p>
            <a:pP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冰山融化现象是物理变化还是化学变化？</a:t>
            </a:r>
            <a:endParaRPr lang="zh-CN" altLang="en-US" sz="3600" b="1" dirty="0">
              <a:solidFill>
                <a:schemeClr val="folHlink"/>
              </a:solidFill>
              <a:latin typeface="Tahoma" panose="020B0604030504040204" pitchFamily="34" charset="0"/>
              <a:ea typeface="宋体" panose="02010600030101010101" pitchFamily="2" charset="-122"/>
            </a:endParaRPr>
          </a:p>
        </p:txBody>
      </p:sp>
      <p:sp>
        <p:nvSpPr>
          <p:cNvPr id="8198" name="左弧形箭头 8197"/>
          <p:cNvSpPr/>
          <p:nvPr/>
        </p:nvSpPr>
        <p:spPr>
          <a:xfrm>
            <a:off x="228600" y="2620963"/>
            <a:ext cx="457200" cy="1447800"/>
          </a:xfrm>
          <a:prstGeom prst="curvedRightArrow">
            <a:avLst>
              <a:gd name="adj1" fmla="val 63333"/>
              <a:gd name="adj2" fmla="val 126666"/>
              <a:gd name="adj3" fmla="val 33324"/>
            </a:avLst>
          </a:prstGeom>
          <a:solidFill>
            <a:schemeClr val="hlink"/>
          </a:solidFill>
          <a:ln w="9525" cap="flat" cmpd="sng">
            <a:solidFill>
              <a:schemeClr val="tx1"/>
            </a:solidFill>
            <a:prstDash val="solid"/>
            <a:miter/>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
        <p:nvSpPr>
          <p:cNvPr id="8199" name="文本框 8198"/>
          <p:cNvSpPr txBox="1"/>
          <p:nvPr/>
        </p:nvSpPr>
        <p:spPr>
          <a:xfrm>
            <a:off x="685800" y="3276600"/>
            <a:ext cx="8001000" cy="1311275"/>
          </a:xfrm>
          <a:prstGeom prst="rect">
            <a:avLst/>
          </a:prstGeom>
          <a:noFill/>
          <a:ln w="9525">
            <a:noFill/>
          </a:ln>
        </p:spPr>
        <p:txBody>
          <a:bodyPr anchor="t">
            <a:spAutoFit/>
          </a:bodyPr>
          <a:p>
            <a:pP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冰山融化</a:t>
            </a:r>
            <a:r>
              <a:rPr lang="zh-CN" altLang="en-US" sz="4000" b="1" dirty="0">
                <a:solidFill>
                  <a:schemeClr val="folHlink"/>
                </a:solidFill>
                <a:latin typeface="宋体" panose="02010600030101010101" pitchFamily="2" charset="-122"/>
                <a:ea typeface="宋体" panose="02010600030101010101" pitchFamily="2" charset="-122"/>
              </a:rPr>
              <a:t>过程中有没有破坏其中的化学键？</a:t>
            </a:r>
            <a:endParaRPr lang="zh-CN" altLang="en-US" sz="4000" b="1" dirty="0">
              <a:solidFill>
                <a:schemeClr val="folHlink"/>
              </a:solidFill>
              <a:latin typeface="宋体" panose="02010600030101010101" pitchFamily="2" charset="-122"/>
              <a:ea typeface="宋体" panose="02010600030101010101" pitchFamily="2" charset="-122"/>
            </a:endParaRPr>
          </a:p>
        </p:txBody>
      </p:sp>
      <p:sp>
        <p:nvSpPr>
          <p:cNvPr id="8201" name="文本框 8200"/>
          <p:cNvSpPr txBox="1"/>
          <p:nvPr/>
        </p:nvSpPr>
        <p:spPr>
          <a:xfrm>
            <a:off x="152400" y="4983163"/>
            <a:ext cx="8839200" cy="641350"/>
          </a:xfrm>
          <a:prstGeom prst="rect">
            <a:avLst/>
          </a:prstGeom>
          <a:noFill/>
          <a:ln w="9525">
            <a:noFill/>
          </a:ln>
        </p:spPr>
        <p:txBody>
          <a:bodyPr anchor="t">
            <a:spAutoFit/>
          </a:bodyPr>
          <a:p>
            <a:pPr algn="ct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那为什么冰山融化过程仍要吸收能量呢？</a:t>
            </a:r>
            <a:endParaRPr lang="zh-CN" altLang="en-US" sz="3600"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up)">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ipe(up)">
                                      <p:cBhvr>
                                        <p:cTn id="12" dur="500"/>
                                        <p:tgtEl>
                                          <p:spTgt spid="819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199"/>
                                        </p:tgtEl>
                                        <p:attrNameLst>
                                          <p:attrName>style.visibility</p:attrName>
                                        </p:attrNameLst>
                                      </p:cBhvr>
                                      <p:to>
                                        <p:strVal val="visible"/>
                                      </p:to>
                                    </p:set>
                                    <p:animEffect transition="in" filter="wipe(up)">
                                      <p:cBhvr>
                                        <p:cTn id="16" dur="500"/>
                                        <p:tgtEl>
                                          <p:spTgt spid="81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201"/>
                                        </p:tgtEl>
                                        <p:attrNameLst>
                                          <p:attrName>style.visibility</p:attrName>
                                        </p:attrNameLst>
                                      </p:cBhvr>
                                      <p:to>
                                        <p:strVal val="visible"/>
                                      </p:to>
                                    </p:set>
                                    <p:animEffect transition="in" filter="wipe(up)">
                                      <p:cBhvr>
                                        <p:cTn id="21"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p:bldP spid="82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138241"/>
          <p:cNvPicPr>
            <a:picLocks noChangeAspect="1"/>
          </p:cNvPicPr>
          <p:nvPr/>
        </p:nvPicPr>
        <p:blipFill>
          <a:blip r:embed="rId1">
            <a:lum bright="-12000" contrast="23999"/>
          </a:blip>
          <a:srcRect b="9685"/>
          <a:stretch>
            <a:fillRect/>
          </a:stretch>
        </p:blipFill>
        <p:spPr>
          <a:xfrm>
            <a:off x="6588125" y="1989138"/>
            <a:ext cx="1825625" cy="4086225"/>
          </a:xfrm>
          <a:prstGeom prst="rect">
            <a:avLst/>
          </a:prstGeom>
          <a:noFill/>
          <a:ln w="9525">
            <a:noFill/>
          </a:ln>
        </p:spPr>
      </p:pic>
      <p:sp>
        <p:nvSpPr>
          <p:cNvPr id="32770" name="文本框 138242"/>
          <p:cNvSpPr txBox="1"/>
          <p:nvPr/>
        </p:nvSpPr>
        <p:spPr>
          <a:xfrm>
            <a:off x="838200" y="838200"/>
            <a:ext cx="5562600" cy="5035550"/>
          </a:xfrm>
          <a:prstGeom prst="rect">
            <a:avLst/>
          </a:prstGeom>
          <a:noFill/>
          <a:ln w="9525">
            <a:noFill/>
          </a:ln>
        </p:spPr>
        <p:txBody>
          <a:bodyPr anchor="t">
            <a:spAutoFit/>
          </a:bodyPr>
          <a:p>
            <a:r>
              <a:rPr lang="zh-CN" altLang="en-US" sz="3600" b="1" dirty="0">
                <a:latin typeface="Times New Roman" panose="02020603050405020304" pitchFamily="18" charset="0"/>
                <a:ea typeface="宋体" panose="02010600030101010101" pitchFamily="2" charset="-122"/>
              </a:rPr>
              <a:t>    先用测力计测出塑料板的重，然后将塑料板的底面水平地接触水面，塑料板就贴附在水面上（不要将塑料板浸入水中）。向上提起测力计，使塑料板逐渐离开水面，</a:t>
            </a:r>
            <a:r>
              <a:rPr lang="zh-CN" altLang="en-US" sz="3600" b="1" dirty="0">
                <a:latin typeface="Tahoma" panose="020B0604030504040204" pitchFamily="34" charset="0"/>
                <a:ea typeface="宋体" panose="02010600030101010101" pitchFamily="2" charset="-122"/>
              </a:rPr>
              <a:t> 弹簧</a:t>
            </a:r>
            <a:r>
              <a:rPr lang="zh-CN" altLang="en-US" sz="3600" b="1" dirty="0">
                <a:latin typeface="Times New Roman" panose="02020603050405020304" pitchFamily="18" charset="0"/>
                <a:ea typeface="宋体" panose="02010600030101010101" pitchFamily="2" charset="-122"/>
              </a:rPr>
              <a:t>测力计的示数会有什么变化？为什么？</a:t>
            </a:r>
            <a:endParaRPr lang="zh-CN" altLang="en-US" sz="3600" b="1">
              <a:latin typeface="Tahoma" panose="020B060403050404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1"/>
          <p:cNvSpPr txBox="1"/>
          <p:nvPr/>
        </p:nvSpPr>
        <p:spPr>
          <a:xfrm>
            <a:off x="708025" y="317500"/>
            <a:ext cx="8367713" cy="4341813"/>
          </a:xfrm>
          <a:prstGeom prst="rect">
            <a:avLst/>
          </a:prstGeom>
          <a:noFill/>
          <a:ln w="9525">
            <a:noFill/>
          </a:ln>
        </p:spPr>
        <p:txBody>
          <a:bodyPr wrap="square" anchor="t">
            <a:spAutoFit/>
          </a:bodyPr>
          <a:p>
            <a:pPr>
              <a:lnSpc>
                <a:spcPct val="90000"/>
              </a:lnSpc>
            </a:pPr>
            <a:r>
              <a:rPr lang="zh-CN" altLang="en-US" sz="3600" b="1" dirty="0">
                <a:latin typeface="Tahoma" panose="020B0604030504040204" pitchFamily="34" charset="0"/>
                <a:ea typeface="宋体" panose="02010600030101010101" pitchFamily="2" charset="-122"/>
                <a:sym typeface="宋体" panose="02010600030101010101" pitchFamily="2" charset="-122"/>
              </a:rPr>
              <a:t>在“石蜡→液体石蜡→石蜡蒸气→裂化气”的变化过程中，被破坏的作用力依次是（　　）</a:t>
            </a:r>
            <a:endParaRPr lang="zh-CN" altLang="en-US" sz="3600" b="1" dirty="0">
              <a:latin typeface="Tahoma" panose="020B0604030504040204" pitchFamily="34" charset="0"/>
              <a:ea typeface="宋体" panose="02010600030101010101" pitchFamily="2" charset="-122"/>
              <a:sym typeface="宋体" panose="02010600030101010101" pitchFamily="2" charset="-122"/>
            </a:endParaRPr>
          </a:p>
          <a:p>
            <a:pPr>
              <a:lnSpc>
                <a:spcPct val="140000"/>
              </a:lnSpc>
            </a:pPr>
            <a:r>
              <a:rPr lang="zh-CN" altLang="en-US" sz="3200" b="1" dirty="0">
                <a:latin typeface="Tahoma" panose="020B0604030504040204" pitchFamily="34" charset="0"/>
                <a:ea typeface="宋体" panose="02010600030101010101" pitchFamily="2" charset="-122"/>
                <a:sym typeface="宋体" panose="02010600030101010101" pitchFamily="2" charset="-122"/>
              </a:rPr>
              <a:t>A．范德华力、范德华力、范德华力</a:t>
            </a:r>
            <a:endParaRPr lang="zh-CN" altLang="en-US" sz="3200" b="1" dirty="0">
              <a:latin typeface="Tahoma" panose="020B0604030504040204" pitchFamily="34" charset="0"/>
              <a:ea typeface="宋体" panose="02010600030101010101" pitchFamily="2" charset="-122"/>
              <a:sym typeface="宋体" panose="02010600030101010101" pitchFamily="2" charset="-122"/>
            </a:endParaRPr>
          </a:p>
          <a:p>
            <a:pPr>
              <a:lnSpc>
                <a:spcPct val="140000"/>
              </a:lnSpc>
            </a:pPr>
            <a:r>
              <a:rPr lang="zh-CN" altLang="en-US" sz="3200" b="1" dirty="0">
                <a:latin typeface="Tahoma" panose="020B0604030504040204" pitchFamily="34" charset="0"/>
                <a:ea typeface="宋体" panose="02010600030101010101" pitchFamily="2" charset="-122"/>
                <a:sym typeface="宋体" panose="02010600030101010101" pitchFamily="2" charset="-122"/>
              </a:rPr>
              <a:t>B．范德华力、范德华力、共价键</a:t>
            </a:r>
            <a:endParaRPr lang="zh-CN" altLang="en-US" sz="3200" b="1" dirty="0">
              <a:latin typeface="Tahoma" panose="020B0604030504040204" pitchFamily="34" charset="0"/>
              <a:ea typeface="宋体" panose="02010600030101010101" pitchFamily="2" charset="-122"/>
              <a:sym typeface="宋体" panose="02010600030101010101" pitchFamily="2" charset="-122"/>
            </a:endParaRPr>
          </a:p>
          <a:p>
            <a:pPr>
              <a:lnSpc>
                <a:spcPct val="140000"/>
              </a:lnSpc>
            </a:pPr>
            <a:r>
              <a:rPr lang="zh-CN" altLang="en-US" sz="3200" b="1" dirty="0">
                <a:latin typeface="Tahoma" panose="020B0604030504040204" pitchFamily="34" charset="0"/>
                <a:ea typeface="宋体" panose="02010600030101010101" pitchFamily="2" charset="-122"/>
                <a:sym typeface="宋体" panose="02010600030101010101" pitchFamily="2" charset="-122"/>
              </a:rPr>
              <a:t>C．范德华力、共价键、共价键</a:t>
            </a:r>
            <a:endParaRPr lang="zh-CN" altLang="en-US" sz="3200" b="1" dirty="0">
              <a:latin typeface="Tahoma" panose="020B0604030504040204" pitchFamily="34" charset="0"/>
              <a:ea typeface="宋体" panose="02010600030101010101" pitchFamily="2" charset="-122"/>
              <a:sym typeface="宋体" panose="02010600030101010101" pitchFamily="2" charset="-122"/>
            </a:endParaRPr>
          </a:p>
          <a:p>
            <a:pPr>
              <a:lnSpc>
                <a:spcPct val="140000"/>
              </a:lnSpc>
            </a:pPr>
            <a:r>
              <a:rPr lang="zh-CN" altLang="en-US" sz="3200" b="1" dirty="0">
                <a:latin typeface="Tahoma" panose="020B0604030504040204" pitchFamily="34" charset="0"/>
                <a:ea typeface="宋体" panose="02010600030101010101" pitchFamily="2" charset="-122"/>
                <a:sym typeface="宋体" panose="02010600030101010101" pitchFamily="2" charset="-122"/>
              </a:rPr>
              <a:t>D．共价键、共价键、共价键</a:t>
            </a:r>
            <a:endParaRPr lang="zh-CN" altLang="en-US" sz="3200" b="1" dirty="0">
              <a:latin typeface="Tahoma" panose="020B0604030504040204" pitchFamily="34" charset="0"/>
              <a:ea typeface="宋体" panose="02010600030101010101" pitchFamily="2" charset="-122"/>
              <a:sym typeface="宋体" panose="02010600030101010101" pitchFamily="2" charset="-122"/>
            </a:endParaRPr>
          </a:p>
        </p:txBody>
      </p:sp>
      <p:sp>
        <p:nvSpPr>
          <p:cNvPr id="3" name="文本框 2"/>
          <p:cNvSpPr txBox="1"/>
          <p:nvPr/>
        </p:nvSpPr>
        <p:spPr>
          <a:xfrm>
            <a:off x="506413" y="4754563"/>
            <a:ext cx="7913687" cy="1382712"/>
          </a:xfrm>
          <a:prstGeom prst="rect">
            <a:avLst/>
          </a:prstGeom>
          <a:noFill/>
          <a:ln w="9525">
            <a:noFill/>
          </a:ln>
        </p:spPr>
        <p:txBody>
          <a:bodyPr wrap="square" anchor="t">
            <a:spAutoFit/>
          </a:bodyPr>
          <a:p>
            <a:r>
              <a:rPr lang="zh-CN" altLang="en-US" sz="2800">
                <a:solidFill>
                  <a:srgbClr val="FF0000"/>
                </a:solidFill>
                <a:latin typeface="Tahoma" panose="020B0604030504040204" pitchFamily="34" charset="0"/>
                <a:ea typeface="宋体" panose="02010600030101010101" pitchFamily="2" charset="-122"/>
              </a:rPr>
              <a:t>石蜡→液体石蜡→石蜡蒸气属于物质的三态变化，属于物理变化，破坏了范德华力，石蜡蒸气→裂化气发生了化学变化，破坏了共价键；</a:t>
            </a:r>
            <a:endParaRPr lang="zh-CN" altLang="en-US" sz="2800">
              <a:solidFill>
                <a:srgbClr val="FF0000"/>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13315"/>
          <p:cNvGrpSpPr/>
          <p:nvPr/>
        </p:nvGrpSpPr>
        <p:grpSpPr>
          <a:xfrm>
            <a:off x="2895600" y="341313"/>
            <a:ext cx="2663825" cy="1182687"/>
            <a:chOff x="1824" y="215"/>
            <a:chExt cx="1678" cy="745"/>
          </a:xfrm>
        </p:grpSpPr>
        <p:sp>
          <p:nvSpPr>
            <p:cNvPr id="34818" name="椭圆 13316"/>
            <p:cNvSpPr/>
            <p:nvPr/>
          </p:nvSpPr>
          <p:spPr>
            <a:xfrm>
              <a:off x="1824" y="215"/>
              <a:ext cx="1678" cy="745"/>
            </a:xfrm>
            <a:prstGeom prst="ellipse">
              <a:avLst/>
            </a:prstGeom>
            <a:solidFill>
              <a:srgbClr val="FFFF00"/>
            </a:solidFill>
            <a:ln w="9525" cap="flat" cmpd="sng">
              <a:solidFill>
                <a:schemeClr val="tx1"/>
              </a:solidFill>
              <a:prstDash val="solid"/>
              <a:round/>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
          <p:nvSpPr>
            <p:cNvPr id="34819" name="文本框 13317"/>
            <p:cNvSpPr txBox="1"/>
            <p:nvPr/>
          </p:nvSpPr>
          <p:spPr>
            <a:xfrm>
              <a:off x="2005" y="364"/>
              <a:ext cx="1496" cy="404"/>
            </a:xfrm>
            <a:prstGeom prst="rect">
              <a:avLst/>
            </a:prstGeom>
            <a:noFill/>
            <a:ln w="9525">
              <a:noFill/>
            </a:ln>
          </p:spPr>
          <p:txBody>
            <a:bodyPr anchor="t">
              <a:spAutoFit/>
            </a:bodyPr>
            <a:p>
              <a:pPr>
                <a:spcBef>
                  <a:spcPct val="50000"/>
                </a:spcBef>
              </a:pPr>
              <a:r>
                <a:rPr lang="zh-CN" altLang="en-US" sz="3600" b="1" dirty="0">
                  <a:solidFill>
                    <a:srgbClr val="FF0000"/>
                  </a:solidFill>
                  <a:latin typeface="黑体" panose="02010609060101010101" pitchFamily="2" charset="-122"/>
                  <a:ea typeface="黑体" panose="02010609060101010101" pitchFamily="2" charset="-122"/>
                </a:rPr>
                <a:t>课堂练习</a:t>
              </a:r>
              <a:endParaRPr lang="zh-CN" altLang="en-US" sz="3600" b="1" dirty="0">
                <a:solidFill>
                  <a:srgbClr val="FF0000"/>
                </a:solidFill>
                <a:latin typeface="黑体" panose="02010609060101010101" pitchFamily="2" charset="-122"/>
                <a:ea typeface="黑体" panose="02010609060101010101" pitchFamily="2" charset="-122"/>
              </a:endParaRPr>
            </a:p>
          </p:txBody>
        </p:sp>
      </p:grpSp>
      <p:sp>
        <p:nvSpPr>
          <p:cNvPr id="34820" name="文本框 13318"/>
          <p:cNvSpPr txBox="1"/>
          <p:nvPr/>
        </p:nvSpPr>
        <p:spPr>
          <a:xfrm>
            <a:off x="838200" y="2133600"/>
            <a:ext cx="7924800" cy="2289175"/>
          </a:xfrm>
          <a:prstGeom prst="rect">
            <a:avLst/>
          </a:prstGeom>
          <a:noFill/>
          <a:ln w="9525">
            <a:noFill/>
          </a:ln>
        </p:spPr>
        <p:txBody>
          <a:bodyPr anchor="t">
            <a:spAutoFit/>
          </a:bodyPr>
          <a:p>
            <a:pP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比较下列物质的熔沸点的高低</a:t>
            </a:r>
            <a:endParaRPr lang="zh-CN" altLang="en-US" sz="3600" b="1" dirty="0">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a:solidFill>
                  <a:schemeClr val="folHlink"/>
                </a:solidFill>
                <a:latin typeface="Tahoma" panose="020B0604030504040204" pitchFamily="34" charset="0"/>
                <a:ea typeface="宋体" panose="02010600030101010101" pitchFamily="2" charset="-122"/>
              </a:rPr>
              <a:t>CH</a:t>
            </a:r>
            <a:r>
              <a:rPr lang="en-US" altLang="zh-CN" sz="3600" b="1" baseline="-2500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CF</a:t>
            </a:r>
            <a:r>
              <a:rPr lang="en-US" altLang="zh-CN" sz="3600" b="1" baseline="-25000">
                <a:solidFill>
                  <a:schemeClr val="folHlink"/>
                </a:solidFill>
                <a:latin typeface="Tahoma" panose="020B0604030504040204" pitchFamily="34" charset="0"/>
                <a:ea typeface="宋体" panose="02010600030101010101" pitchFamily="2" charset="-122"/>
              </a:rPr>
              <a:t>4</a:t>
            </a:r>
            <a:r>
              <a:rPr lang="en-US" altLang="zh-CN" sz="3600" b="1" dirty="0">
                <a:solidFill>
                  <a:schemeClr val="folHlink"/>
                </a:solidFill>
                <a:latin typeface="Tahoma" panose="020B0604030504040204" pitchFamily="34" charset="0"/>
                <a:ea typeface="宋体" panose="02010600030101010101" pitchFamily="2" charset="-122"/>
              </a:rPr>
              <a:t> </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CCl</a:t>
            </a:r>
            <a:r>
              <a:rPr lang="en-US" altLang="zh-CN" sz="3600" b="1" baseline="-25000">
                <a:solidFill>
                  <a:schemeClr val="folHlink"/>
                </a:solidFill>
                <a:latin typeface="Tahoma" panose="020B0604030504040204" pitchFamily="34" charset="0"/>
                <a:ea typeface="宋体" panose="02010600030101010101" pitchFamily="2" charset="-122"/>
              </a:rPr>
              <a:t>4</a:t>
            </a:r>
            <a:r>
              <a:rPr lang="en-US" altLang="zh-CN" sz="3600" b="1" dirty="0">
                <a:solidFill>
                  <a:schemeClr val="folHlink"/>
                </a:solidFill>
                <a:latin typeface="Tahoma" panose="020B0604030504040204" pitchFamily="34" charset="0"/>
                <a:ea typeface="宋体" panose="02010600030101010101" pitchFamily="2" charset="-122"/>
              </a:rPr>
              <a:t> </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CBr</a:t>
            </a:r>
            <a:r>
              <a:rPr lang="en-US" altLang="zh-CN" sz="3600" b="1" baseline="-25000">
                <a:solidFill>
                  <a:schemeClr val="folHlink"/>
                </a:solidFill>
                <a:latin typeface="Tahoma" panose="020B0604030504040204" pitchFamily="34" charset="0"/>
                <a:ea typeface="宋体" panose="02010600030101010101" pitchFamily="2" charset="-122"/>
              </a:rPr>
              <a:t>4</a:t>
            </a:r>
            <a:r>
              <a:rPr lang="en-US" altLang="zh-CN" sz="3600" b="1" dirty="0">
                <a:solidFill>
                  <a:schemeClr val="folHlink"/>
                </a:solidFill>
                <a:latin typeface="Tahoma" panose="020B0604030504040204" pitchFamily="34" charset="0"/>
                <a:ea typeface="宋体" panose="02010600030101010101" pitchFamily="2" charset="-122"/>
              </a:rPr>
              <a:t> </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CI</a:t>
            </a:r>
            <a:r>
              <a:rPr lang="en-US" altLang="zh-CN" sz="3600" b="1" baseline="-25000">
                <a:solidFill>
                  <a:schemeClr val="folHlink"/>
                </a:solidFill>
                <a:latin typeface="Tahoma" panose="020B0604030504040204" pitchFamily="34" charset="0"/>
                <a:ea typeface="宋体" panose="02010600030101010101" pitchFamily="2" charset="-122"/>
              </a:rPr>
              <a:t>4</a:t>
            </a:r>
            <a:endParaRPr lang="en-US" altLang="zh-CN" sz="3600" b="1">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a:solidFill>
                  <a:schemeClr val="folHlink"/>
                </a:solidFill>
                <a:latin typeface="Tahoma" panose="020B0604030504040204" pitchFamily="34" charset="0"/>
                <a:ea typeface="宋体" panose="02010600030101010101" pitchFamily="2" charset="-122"/>
              </a:rPr>
              <a:t>H</a:t>
            </a:r>
            <a:r>
              <a:rPr lang="en-US" altLang="zh-CN" sz="3600" b="1" baseline="-25000">
                <a:solidFill>
                  <a:schemeClr val="folHlink"/>
                </a:solidFill>
                <a:latin typeface="Tahoma" panose="020B0604030504040204" pitchFamily="34" charset="0"/>
                <a:ea typeface="宋体" panose="02010600030101010101" pitchFamily="2" charset="-122"/>
              </a:rPr>
              <a:t>2</a:t>
            </a:r>
            <a:r>
              <a:rPr lang="en-US" altLang="zh-CN" sz="3600" b="1" dirty="0">
                <a:solidFill>
                  <a:schemeClr val="folHlink"/>
                </a:solidFill>
                <a:latin typeface="Tahoma" panose="020B0604030504040204" pitchFamily="34" charset="0"/>
                <a:ea typeface="宋体" panose="02010600030101010101" pitchFamily="2" charset="-122"/>
              </a:rPr>
              <a:t>O</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H</a:t>
            </a:r>
            <a:r>
              <a:rPr lang="en-US" altLang="zh-CN" sz="3600" b="1" baseline="-25000">
                <a:solidFill>
                  <a:schemeClr val="folHlink"/>
                </a:solidFill>
                <a:latin typeface="Tahoma" panose="020B0604030504040204" pitchFamily="34" charset="0"/>
                <a:ea typeface="宋体" panose="02010600030101010101" pitchFamily="2" charset="-122"/>
              </a:rPr>
              <a:t>2</a:t>
            </a:r>
            <a:r>
              <a:rPr lang="en-US" altLang="zh-CN" sz="3600" b="1" dirty="0">
                <a:solidFill>
                  <a:schemeClr val="folHlink"/>
                </a:solidFill>
                <a:latin typeface="Tahoma" panose="020B0604030504040204" pitchFamily="34" charset="0"/>
                <a:ea typeface="宋体" panose="02010600030101010101" pitchFamily="2" charset="-122"/>
              </a:rPr>
              <a:t>S </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H</a:t>
            </a:r>
            <a:r>
              <a:rPr lang="en-US" altLang="zh-CN" sz="3600" b="1" baseline="-25000">
                <a:solidFill>
                  <a:schemeClr val="folHlink"/>
                </a:solidFill>
                <a:latin typeface="Tahoma" panose="020B0604030504040204" pitchFamily="34" charset="0"/>
                <a:ea typeface="宋体" panose="02010600030101010101" pitchFamily="2" charset="-122"/>
              </a:rPr>
              <a:t>2</a:t>
            </a:r>
            <a:r>
              <a:rPr lang="en-US" altLang="zh-CN" sz="3600" b="1" dirty="0">
                <a:solidFill>
                  <a:schemeClr val="folHlink"/>
                </a:solidFill>
                <a:latin typeface="Tahoma" panose="020B0604030504040204" pitchFamily="34" charset="0"/>
                <a:ea typeface="宋体" panose="02010600030101010101" pitchFamily="2" charset="-122"/>
              </a:rPr>
              <a:t>Se </a:t>
            </a: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H</a:t>
            </a:r>
            <a:r>
              <a:rPr lang="en-US" altLang="zh-CN" sz="3600" b="1" baseline="-25000">
                <a:solidFill>
                  <a:schemeClr val="folHlink"/>
                </a:solidFill>
                <a:latin typeface="Tahoma" panose="020B0604030504040204" pitchFamily="34" charset="0"/>
                <a:ea typeface="宋体" panose="02010600030101010101" pitchFamily="2" charset="-122"/>
              </a:rPr>
              <a:t>2</a:t>
            </a:r>
            <a:r>
              <a:rPr lang="en-US" altLang="zh-CN" sz="3600" b="1">
                <a:solidFill>
                  <a:schemeClr val="folHlink"/>
                </a:solidFill>
                <a:latin typeface="Tahoma" panose="020B0604030504040204" pitchFamily="34" charset="0"/>
                <a:ea typeface="宋体" panose="02010600030101010101" pitchFamily="2" charset="-122"/>
              </a:rPr>
              <a:t>Te </a:t>
            </a:r>
            <a:endParaRPr lang="en-US" altLang="zh-CN" sz="3600" b="1">
              <a:solidFill>
                <a:schemeClr val="folHlink"/>
              </a:solidFill>
              <a:latin typeface="Tahoma" panose="020B0604030504040204" pitchFamily="34" charset="0"/>
              <a:ea typeface="宋体" panose="02010600030101010101" pitchFamily="2" charset="-122"/>
            </a:endParaRPr>
          </a:p>
        </p:txBody>
      </p:sp>
      <p:grpSp>
        <p:nvGrpSpPr>
          <p:cNvPr id="13330" name="组合 13329"/>
          <p:cNvGrpSpPr/>
          <p:nvPr/>
        </p:nvGrpSpPr>
        <p:grpSpPr>
          <a:xfrm>
            <a:off x="1600200" y="2743200"/>
            <a:ext cx="5715000" cy="838200"/>
            <a:chOff x="1008" y="1728"/>
            <a:chExt cx="3600" cy="528"/>
          </a:xfrm>
        </p:grpSpPr>
        <p:sp>
          <p:nvSpPr>
            <p:cNvPr id="34822" name="文本框 13319"/>
            <p:cNvSpPr txBox="1"/>
            <p:nvPr/>
          </p:nvSpPr>
          <p:spPr>
            <a:xfrm>
              <a:off x="1008" y="1776"/>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sp>
          <p:nvSpPr>
            <p:cNvPr id="34823" name="文本框 13320"/>
            <p:cNvSpPr txBox="1"/>
            <p:nvPr/>
          </p:nvSpPr>
          <p:spPr>
            <a:xfrm>
              <a:off x="1968" y="1776"/>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sp>
          <p:nvSpPr>
            <p:cNvPr id="34824" name="文本框 13321"/>
            <p:cNvSpPr txBox="1"/>
            <p:nvPr/>
          </p:nvSpPr>
          <p:spPr>
            <a:xfrm>
              <a:off x="2976" y="1728"/>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sp>
          <p:nvSpPr>
            <p:cNvPr id="34825" name="文本框 13322"/>
            <p:cNvSpPr txBox="1"/>
            <p:nvPr/>
          </p:nvSpPr>
          <p:spPr>
            <a:xfrm>
              <a:off x="4128" y="1728"/>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grpSp>
      <p:grpSp>
        <p:nvGrpSpPr>
          <p:cNvPr id="13331" name="组合 13330"/>
          <p:cNvGrpSpPr/>
          <p:nvPr/>
        </p:nvGrpSpPr>
        <p:grpSpPr>
          <a:xfrm>
            <a:off x="1676400" y="3657600"/>
            <a:ext cx="4114800" cy="762000"/>
            <a:chOff x="1056" y="2304"/>
            <a:chExt cx="2592" cy="480"/>
          </a:xfrm>
        </p:grpSpPr>
        <p:sp>
          <p:nvSpPr>
            <p:cNvPr id="34827" name="文本框 13323"/>
            <p:cNvSpPr txBox="1"/>
            <p:nvPr/>
          </p:nvSpPr>
          <p:spPr>
            <a:xfrm>
              <a:off x="1056" y="2304"/>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sp>
          <p:nvSpPr>
            <p:cNvPr id="34828" name="文本框 13324"/>
            <p:cNvSpPr txBox="1"/>
            <p:nvPr/>
          </p:nvSpPr>
          <p:spPr>
            <a:xfrm>
              <a:off x="2016" y="2304"/>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sp>
          <p:nvSpPr>
            <p:cNvPr id="34829" name="文本框 13325"/>
            <p:cNvSpPr txBox="1"/>
            <p:nvPr/>
          </p:nvSpPr>
          <p:spPr>
            <a:xfrm>
              <a:off x="3168" y="2304"/>
              <a:ext cx="480" cy="480"/>
            </a:xfrm>
            <a:prstGeom prst="rect">
              <a:avLst/>
            </a:prstGeom>
            <a:noFill/>
            <a:ln w="9525">
              <a:noFill/>
            </a:ln>
          </p:spPr>
          <p:txBody>
            <a:bodyPr anchor="t">
              <a:spAutoFit/>
            </a:bodyPr>
            <a:p>
              <a:pPr>
                <a:spcBef>
                  <a:spcPct val="50000"/>
                </a:spcBef>
              </a:pPr>
              <a:r>
                <a:rPr lang="zh-CN" altLang="en-US" sz="4400" b="1" dirty="0">
                  <a:solidFill>
                    <a:schemeClr val="hlink"/>
                  </a:solidFill>
                  <a:latin typeface="Tahoma" panose="020B0604030504040204" pitchFamily="34" charset="0"/>
                  <a:ea typeface="宋体" panose="02010600030101010101" pitchFamily="2" charset="-122"/>
                </a:rPr>
                <a:t>＜</a:t>
              </a:r>
              <a:endParaRPr lang="zh-CN" altLang="en-US" sz="4400" b="1" dirty="0">
                <a:solidFill>
                  <a:schemeClr val="hlink"/>
                </a:solidFill>
                <a:latin typeface="Tahoma" panose="020B0604030504040204" pitchFamily="34" charset="0"/>
                <a:ea typeface="宋体" panose="02010600030101010101" pitchFamily="2" charset="-122"/>
              </a:endParaRPr>
            </a:p>
          </p:txBody>
        </p:sp>
      </p:grpSp>
      <p:grpSp>
        <p:nvGrpSpPr>
          <p:cNvPr id="13335" name="组合 13334"/>
          <p:cNvGrpSpPr/>
          <p:nvPr/>
        </p:nvGrpSpPr>
        <p:grpSpPr>
          <a:xfrm>
            <a:off x="1143000" y="4953000"/>
            <a:ext cx="7391400" cy="1066800"/>
            <a:chOff x="720" y="3552"/>
            <a:chExt cx="4656" cy="672"/>
          </a:xfrm>
        </p:grpSpPr>
        <p:sp>
          <p:nvSpPr>
            <p:cNvPr id="34831" name="圆角矩形标注 13332"/>
            <p:cNvSpPr/>
            <p:nvPr/>
          </p:nvSpPr>
          <p:spPr>
            <a:xfrm>
              <a:off x="720" y="3552"/>
              <a:ext cx="4656" cy="672"/>
            </a:xfrm>
            <a:prstGeom prst="wedgeRoundRectCallout">
              <a:avLst>
                <a:gd name="adj1" fmla="val -38125"/>
                <a:gd name="adj2" fmla="val -88542"/>
                <a:gd name="adj3" fmla="val 16667"/>
              </a:avLst>
            </a:prstGeom>
            <a:solidFill>
              <a:srgbClr val="FFFF00"/>
            </a:solidFill>
            <a:ln w="9525" cap="flat" cmpd="sng">
              <a:solidFill>
                <a:schemeClr val="tx1"/>
              </a:solidFill>
              <a:prstDash val="solid"/>
              <a:miter/>
              <a:headEnd type="none" w="med" len="med"/>
              <a:tailEnd type="none" w="med" len="med"/>
            </a:ln>
          </p:spPr>
          <p:txBody>
            <a:bodyPr anchor="t"/>
            <a:p>
              <a:pPr algn="ctr"/>
              <a:endParaRPr lang="zh-CN" altLang="zh-CN" sz="1800" dirty="0">
                <a:latin typeface="Tahoma" panose="020B0604030504040204" pitchFamily="34" charset="0"/>
                <a:ea typeface="宋体" panose="02010600030101010101" pitchFamily="2" charset="-122"/>
              </a:endParaRPr>
            </a:p>
          </p:txBody>
        </p:sp>
        <p:sp>
          <p:nvSpPr>
            <p:cNvPr id="34832" name="文本框 13333"/>
            <p:cNvSpPr txBox="1"/>
            <p:nvPr/>
          </p:nvSpPr>
          <p:spPr>
            <a:xfrm>
              <a:off x="816" y="3696"/>
              <a:ext cx="4512" cy="365"/>
            </a:xfrm>
            <a:prstGeom prst="rect">
              <a:avLst/>
            </a:prstGeom>
            <a:noFill/>
            <a:ln w="9525">
              <a:noFill/>
            </a:ln>
          </p:spPr>
          <p:txBody>
            <a:bodyPr anchor="t">
              <a:spAutoFit/>
            </a:bodyPr>
            <a:p>
              <a:pPr>
                <a:spcBef>
                  <a:spcPct val="50000"/>
                </a:spcBef>
              </a:pPr>
              <a:r>
                <a:rPr lang="zh-CN" altLang="en-US" sz="3200" b="1" dirty="0">
                  <a:solidFill>
                    <a:srgbClr val="003300"/>
                  </a:solidFill>
                  <a:latin typeface="Tahoma" panose="020B0604030504040204" pitchFamily="34" charset="0"/>
                  <a:ea typeface="宋体" panose="02010600030101010101" pitchFamily="2" charset="-122"/>
                </a:rPr>
                <a:t>联系生活实际</a:t>
              </a:r>
              <a:r>
                <a:rPr lang="en-US" altLang="zh-CN" sz="3200" b="1" dirty="0">
                  <a:solidFill>
                    <a:srgbClr val="003300"/>
                  </a:solidFill>
                  <a:latin typeface="Tahoma" panose="020B0604030504040204" pitchFamily="34" charset="0"/>
                  <a:ea typeface="宋体" panose="02010600030101010101" pitchFamily="2" charset="-122"/>
                </a:rPr>
                <a:t>?</a:t>
              </a:r>
              <a:r>
                <a:rPr lang="zh-CN" altLang="en-US" sz="3200" b="1" dirty="0">
                  <a:solidFill>
                    <a:srgbClr val="003300"/>
                  </a:solidFill>
                  <a:latin typeface="Tahoma" panose="020B0604030504040204" pitchFamily="34" charset="0"/>
                  <a:ea typeface="宋体" panose="02010600030101010101" pitchFamily="2" charset="-122"/>
                </a:rPr>
                <a:t>你能发现出什么矛盾吗</a:t>
              </a:r>
              <a:r>
                <a:rPr lang="en-US" altLang="zh-CN" sz="3200" b="1">
                  <a:solidFill>
                    <a:srgbClr val="003300"/>
                  </a:solidFill>
                  <a:latin typeface="Tahoma" panose="020B0604030504040204" pitchFamily="34" charset="0"/>
                  <a:ea typeface="宋体" panose="02010600030101010101" pitchFamily="2" charset="-122"/>
                </a:rPr>
                <a:t>?</a:t>
              </a:r>
              <a:endParaRPr lang="en-US" altLang="zh-CN" sz="3200" b="1">
                <a:solidFill>
                  <a:srgbClr val="003300"/>
                </a:solidFill>
                <a:latin typeface="Tahoma" panose="020B060403050404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30"/>
                                        </p:tgtEl>
                                        <p:attrNameLst>
                                          <p:attrName>style.visibility</p:attrName>
                                        </p:attrNameLst>
                                      </p:cBhvr>
                                      <p:to>
                                        <p:strVal val="visible"/>
                                      </p:to>
                                    </p:set>
                                    <p:animEffect transition="in" filter="wipe(left)">
                                      <p:cBhvr>
                                        <p:cTn id="7" dur="500"/>
                                        <p:tgtEl>
                                          <p:spTgt spid="133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31"/>
                                        </p:tgtEl>
                                        <p:attrNameLst>
                                          <p:attrName>style.visibility</p:attrName>
                                        </p:attrNameLst>
                                      </p:cBhvr>
                                      <p:to>
                                        <p:strVal val="visible"/>
                                      </p:to>
                                    </p:set>
                                    <p:animEffect transition="in" filter="wipe(left)">
                                      <p:cBhvr>
                                        <p:cTn id="12" dur="500"/>
                                        <p:tgtEl>
                                          <p:spTgt spid="133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335"/>
                                        </p:tgtEl>
                                        <p:attrNameLst>
                                          <p:attrName>style.visibility</p:attrName>
                                        </p:attrNameLst>
                                      </p:cBhvr>
                                      <p:to>
                                        <p:strVal val="visible"/>
                                      </p:to>
                                    </p:set>
                                    <p:animEffect transition="in" filter="wipe(left)">
                                      <p:cBhvr>
                                        <p:cTn id="17"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27651"/>
          <p:cNvSpPr/>
          <p:nvPr/>
        </p:nvSpPr>
        <p:spPr>
          <a:xfrm>
            <a:off x="228600" y="2209800"/>
            <a:ext cx="8686800" cy="3140075"/>
          </a:xfrm>
          <a:prstGeom prst="rect">
            <a:avLst/>
          </a:prstGeom>
          <a:noFill/>
          <a:ln w="9525">
            <a:noFill/>
          </a:ln>
        </p:spPr>
        <p:txBody>
          <a:bodyPr anchor="t">
            <a:spAutoFit/>
          </a:bodyPr>
          <a:p>
            <a:r>
              <a:rPr lang="zh-CN" altLang="en-US" sz="4000" b="1" dirty="0">
                <a:solidFill>
                  <a:schemeClr val="folHlink"/>
                </a:solidFill>
                <a:latin typeface="Tahoma" panose="020B0604030504040204" pitchFamily="34" charset="0"/>
                <a:ea typeface="宋体" panose="02010600030101010101" pitchFamily="2" charset="-122"/>
              </a:rPr>
              <a:t>固体冰中不存在的作用力是      </a:t>
            </a:r>
            <a:r>
              <a:rPr lang="en-US" altLang="zh-CN" sz="4000" b="1">
                <a:solidFill>
                  <a:schemeClr val="folHlink"/>
                </a:solidFill>
                <a:latin typeface="Tahoma" panose="020B0604030504040204" pitchFamily="34" charset="0"/>
                <a:ea typeface="宋体" panose="02010600030101010101" pitchFamily="2" charset="-122"/>
              </a:rPr>
              <a:t>(   )</a:t>
            </a:r>
            <a:endParaRPr lang="en-US" altLang="zh-CN" sz="4000" b="1">
              <a:solidFill>
                <a:schemeClr val="folHlink"/>
              </a:solidFill>
              <a:latin typeface="Tahoma" panose="020B0604030504040204" pitchFamily="34" charset="0"/>
              <a:ea typeface="宋体" panose="02010600030101010101" pitchFamily="2" charset="-122"/>
            </a:endParaRPr>
          </a:p>
          <a:p>
            <a:endParaRPr lang="en-US" altLang="zh-CN" sz="4000" b="1">
              <a:solidFill>
                <a:schemeClr val="folHlink"/>
              </a:solidFill>
              <a:latin typeface="Tahoma" panose="020B0604030504040204" pitchFamily="34" charset="0"/>
              <a:ea typeface="宋体" panose="02010600030101010101" pitchFamily="2" charset="-122"/>
            </a:endParaRPr>
          </a:p>
          <a:p>
            <a:r>
              <a:rPr lang="en-US" altLang="zh-CN" sz="4000" b="1" dirty="0">
                <a:solidFill>
                  <a:schemeClr val="folHlink"/>
                </a:solidFill>
                <a:latin typeface="Tahoma" panose="020B0604030504040204" pitchFamily="34" charset="0"/>
                <a:ea typeface="宋体" panose="02010600030101010101" pitchFamily="2" charset="-122"/>
              </a:rPr>
              <a:t>   A.</a:t>
            </a:r>
            <a:r>
              <a:rPr lang="zh-CN" altLang="en-US" sz="4000" b="1" dirty="0">
                <a:solidFill>
                  <a:schemeClr val="folHlink"/>
                </a:solidFill>
                <a:latin typeface="Tahoma" panose="020B0604030504040204" pitchFamily="34" charset="0"/>
                <a:ea typeface="宋体" panose="02010600030101010101" pitchFamily="2" charset="-122"/>
              </a:rPr>
              <a:t>离子键           </a:t>
            </a:r>
            <a:r>
              <a:rPr lang="en-US" altLang="zh-CN" sz="4000" b="1" dirty="0">
                <a:solidFill>
                  <a:schemeClr val="folHlink"/>
                </a:solidFill>
                <a:latin typeface="Tahoma" panose="020B0604030504040204" pitchFamily="34" charset="0"/>
                <a:ea typeface="宋体" panose="02010600030101010101" pitchFamily="2" charset="-122"/>
              </a:rPr>
              <a:t>B.</a:t>
            </a:r>
            <a:r>
              <a:rPr lang="zh-CN" altLang="en-US" sz="4000" b="1" dirty="0">
                <a:solidFill>
                  <a:schemeClr val="folHlink"/>
                </a:solidFill>
                <a:latin typeface="Tahoma" panose="020B0604030504040204" pitchFamily="34" charset="0"/>
                <a:ea typeface="宋体" panose="02010600030101010101" pitchFamily="2" charset="-122"/>
              </a:rPr>
              <a:t>极性键   </a:t>
            </a:r>
            <a:endParaRPr lang="zh-CN" altLang="en-US" sz="4000" b="1" dirty="0">
              <a:solidFill>
                <a:schemeClr val="folHlink"/>
              </a:solidFill>
              <a:latin typeface="Tahoma" panose="020B0604030504040204" pitchFamily="34" charset="0"/>
              <a:ea typeface="宋体" panose="02010600030101010101" pitchFamily="2" charset="-122"/>
            </a:endParaRPr>
          </a:p>
          <a:p>
            <a:endParaRPr lang="zh-CN" altLang="en-US" sz="4000" b="1" dirty="0">
              <a:solidFill>
                <a:schemeClr val="folHlink"/>
              </a:solidFill>
              <a:latin typeface="Tahoma" panose="020B0604030504040204" pitchFamily="34" charset="0"/>
              <a:ea typeface="宋体" panose="02010600030101010101" pitchFamily="2" charset="-122"/>
            </a:endParaRPr>
          </a:p>
          <a:p>
            <a:r>
              <a:rPr lang="zh-CN" altLang="en-US" sz="4000" b="1" dirty="0">
                <a:solidFill>
                  <a:schemeClr val="folHlink"/>
                </a:solidFill>
                <a:latin typeface="Tahoma" panose="020B0604030504040204" pitchFamily="34" charset="0"/>
                <a:ea typeface="宋体" panose="02010600030101010101" pitchFamily="2" charset="-122"/>
              </a:rPr>
              <a:t>   </a:t>
            </a:r>
            <a:r>
              <a:rPr lang="en-US" altLang="zh-CN" sz="4000" b="1" dirty="0">
                <a:solidFill>
                  <a:schemeClr val="folHlink"/>
                </a:solidFill>
                <a:latin typeface="Tahoma" panose="020B0604030504040204" pitchFamily="34" charset="0"/>
                <a:ea typeface="宋体" panose="02010600030101010101" pitchFamily="2" charset="-122"/>
              </a:rPr>
              <a:t>C. </a:t>
            </a:r>
            <a:r>
              <a:rPr lang="zh-CN" altLang="en-US" sz="4000" b="1" dirty="0">
                <a:solidFill>
                  <a:schemeClr val="folHlink"/>
                </a:solidFill>
                <a:latin typeface="Tahoma" panose="020B0604030504040204" pitchFamily="34" charset="0"/>
                <a:ea typeface="宋体" panose="02010600030101010101" pitchFamily="2" charset="-122"/>
              </a:rPr>
              <a:t>氢键             </a:t>
            </a:r>
            <a:r>
              <a:rPr lang="en-US" altLang="zh-CN" sz="4000" b="1" dirty="0">
                <a:solidFill>
                  <a:schemeClr val="folHlink"/>
                </a:solidFill>
                <a:latin typeface="Tahoma" panose="020B0604030504040204" pitchFamily="34" charset="0"/>
                <a:ea typeface="宋体" panose="02010600030101010101" pitchFamily="2" charset="-122"/>
              </a:rPr>
              <a:t>D. </a:t>
            </a:r>
            <a:r>
              <a:rPr lang="zh-CN" altLang="en-US" sz="4000" b="1" dirty="0">
                <a:solidFill>
                  <a:schemeClr val="folHlink"/>
                </a:solidFill>
                <a:latin typeface="Tahoma" panose="020B0604030504040204" pitchFamily="34" charset="0"/>
                <a:ea typeface="宋体" panose="02010600030101010101" pitchFamily="2" charset="-122"/>
              </a:rPr>
              <a:t>范德华力    </a:t>
            </a:r>
            <a:endParaRPr lang="zh-CN" altLang="en-US" sz="4000" b="1" dirty="0">
              <a:solidFill>
                <a:schemeClr val="folHlink"/>
              </a:solidFill>
              <a:latin typeface="Tahoma" panose="020B0604030504040204" pitchFamily="34" charset="0"/>
              <a:ea typeface="宋体" panose="02010600030101010101" pitchFamily="2" charset="-122"/>
            </a:endParaRPr>
          </a:p>
        </p:txBody>
      </p:sp>
      <p:grpSp>
        <p:nvGrpSpPr>
          <p:cNvPr id="35842" name="组合 27652"/>
          <p:cNvGrpSpPr/>
          <p:nvPr/>
        </p:nvGrpSpPr>
        <p:grpSpPr>
          <a:xfrm>
            <a:off x="3051175" y="188913"/>
            <a:ext cx="2663825" cy="1182687"/>
            <a:chOff x="1824" y="215"/>
            <a:chExt cx="1678" cy="745"/>
          </a:xfrm>
        </p:grpSpPr>
        <p:sp>
          <p:nvSpPr>
            <p:cNvPr id="35843" name="椭圆 27653"/>
            <p:cNvSpPr/>
            <p:nvPr/>
          </p:nvSpPr>
          <p:spPr>
            <a:xfrm>
              <a:off x="1824" y="215"/>
              <a:ext cx="1678" cy="745"/>
            </a:xfrm>
            <a:prstGeom prst="ellipse">
              <a:avLst/>
            </a:prstGeom>
            <a:solidFill>
              <a:srgbClr val="FFFF00"/>
            </a:solidFill>
            <a:ln w="9525" cap="flat" cmpd="sng">
              <a:solidFill>
                <a:schemeClr val="tx1"/>
              </a:solidFill>
              <a:prstDash val="solid"/>
              <a:round/>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
          <p:nvSpPr>
            <p:cNvPr id="35844" name="文本框 27654"/>
            <p:cNvSpPr txBox="1"/>
            <p:nvPr/>
          </p:nvSpPr>
          <p:spPr>
            <a:xfrm>
              <a:off x="2005" y="364"/>
              <a:ext cx="1496" cy="404"/>
            </a:xfrm>
            <a:prstGeom prst="rect">
              <a:avLst/>
            </a:prstGeom>
            <a:noFill/>
            <a:ln w="9525">
              <a:noFill/>
            </a:ln>
          </p:spPr>
          <p:txBody>
            <a:bodyPr anchor="t">
              <a:spAutoFit/>
            </a:bodyPr>
            <a:p>
              <a:pPr>
                <a:spcBef>
                  <a:spcPct val="50000"/>
                </a:spcBef>
              </a:pPr>
              <a:r>
                <a:rPr lang="zh-CN" altLang="en-US" sz="3600" b="1" dirty="0">
                  <a:solidFill>
                    <a:srgbClr val="FF0000"/>
                  </a:solidFill>
                  <a:latin typeface="黑体" panose="02010609060101010101" pitchFamily="2" charset="-122"/>
                  <a:ea typeface="黑体" panose="02010609060101010101" pitchFamily="2" charset="-122"/>
                </a:rPr>
                <a:t>课堂练习</a:t>
              </a:r>
              <a:endParaRPr lang="zh-CN" altLang="en-US" sz="3600" b="1" dirty="0">
                <a:solidFill>
                  <a:srgbClr val="FF0000"/>
                </a:solidFill>
                <a:latin typeface="黑体" panose="02010609060101010101" pitchFamily="2" charset="-122"/>
                <a:ea typeface="黑体" panose="02010609060101010101" pitchFamily="2" charset="-122"/>
              </a:endParaRPr>
            </a:p>
          </p:txBody>
        </p:sp>
      </p:grpSp>
      <p:sp>
        <p:nvSpPr>
          <p:cNvPr id="27656" name="矩形 27655"/>
          <p:cNvSpPr/>
          <p:nvPr/>
        </p:nvSpPr>
        <p:spPr>
          <a:xfrm>
            <a:off x="7543800" y="2209800"/>
            <a:ext cx="830263" cy="701675"/>
          </a:xfrm>
          <a:prstGeom prst="rect">
            <a:avLst/>
          </a:prstGeom>
          <a:noFill/>
          <a:ln w="9525">
            <a:noFill/>
          </a:ln>
        </p:spPr>
        <p:txBody>
          <a:bodyPr wrap="none" anchor="t">
            <a:spAutoFit/>
          </a:bodyPr>
          <a:p>
            <a:r>
              <a:rPr lang="en-US" altLang="zh-CN" sz="4000" b="1">
                <a:solidFill>
                  <a:schemeClr val="hlink"/>
                </a:solidFill>
                <a:latin typeface="Tahoma" panose="020B0604030504040204" pitchFamily="34" charset="0"/>
                <a:ea typeface="宋体" panose="02010600030101010101" pitchFamily="2" charset="-122"/>
              </a:rPr>
              <a:t>A  </a:t>
            </a:r>
            <a:endParaRPr lang="en-US" altLang="zh-CN" sz="4000" b="1" dirty="0">
              <a:solidFill>
                <a:schemeClr va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up)">
                                      <p:cBhvr>
                                        <p:cTn id="7"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a:xfrm>
            <a:off x="5943600" y="1219200"/>
            <a:ext cx="914400" cy="685800"/>
          </a:xfrm>
        </p:spPr>
        <p:txBody>
          <a:bodyPr anchor="b"/>
          <a:p>
            <a:r>
              <a:rPr lang="en-US" altLang="zh-CN" sz="4000" b="1">
                <a:solidFill>
                  <a:schemeClr val="hlink"/>
                </a:solidFill>
              </a:rPr>
              <a:t>D</a:t>
            </a:r>
            <a:endParaRPr lang="en-US" altLang="zh-CN" sz="4000" b="1" dirty="0">
              <a:solidFill>
                <a:schemeClr val="hlink"/>
              </a:solidFill>
            </a:endParaRPr>
          </a:p>
        </p:txBody>
      </p:sp>
      <p:sp>
        <p:nvSpPr>
          <p:cNvPr id="36866" name="矩形 33795"/>
          <p:cNvSpPr/>
          <p:nvPr/>
        </p:nvSpPr>
        <p:spPr>
          <a:xfrm>
            <a:off x="1066800" y="458788"/>
            <a:ext cx="7848600" cy="5332412"/>
          </a:xfrm>
          <a:prstGeom prst="rect">
            <a:avLst/>
          </a:prstGeom>
          <a:noFill/>
          <a:ln w="9525">
            <a:noFill/>
          </a:ln>
        </p:spPr>
        <p:txBody>
          <a:bodyPr anchor="ctr">
            <a:spAutoFit/>
          </a:bodyPr>
          <a:p>
            <a:r>
              <a:rPr lang="zh-CN" altLang="en-US" sz="4000" b="1" dirty="0">
                <a:latin typeface="Tahoma" panose="020B0604030504040204" pitchFamily="34" charset="0"/>
                <a:ea typeface="宋体" panose="02010600030101010101" pitchFamily="2" charset="-122"/>
              </a:rPr>
              <a:t>下列关于范德华力影响物质性质的叙述中，正确的是（　　）</a:t>
            </a:r>
            <a:endParaRPr lang="zh-CN" altLang="en-US" sz="4000" b="1" dirty="0">
              <a:latin typeface="Tahoma" panose="020B0604030504040204" pitchFamily="34" charset="0"/>
              <a:ea typeface="宋体" panose="02010600030101010101" pitchFamily="2" charset="-122"/>
            </a:endParaRPr>
          </a:p>
          <a:p>
            <a:endParaRPr lang="zh-CN" altLang="en-US" sz="4000" b="1" dirty="0">
              <a:latin typeface="Tahoma" panose="020B0604030504040204" pitchFamily="34" charset="0"/>
              <a:ea typeface="宋体" panose="02010600030101010101" pitchFamily="2" charset="-122"/>
            </a:endParaRPr>
          </a:p>
          <a:p>
            <a:r>
              <a:rPr lang="en-US" altLang="zh-CN" sz="3200" b="1" dirty="0">
                <a:solidFill>
                  <a:schemeClr val="folHlink"/>
                </a:solidFill>
                <a:latin typeface="Tahoma" panose="020B0604030504040204" pitchFamily="34" charset="0"/>
                <a:ea typeface="宋体" panose="02010600030101010101" pitchFamily="2" charset="-122"/>
              </a:rPr>
              <a:t>A.</a:t>
            </a:r>
            <a:r>
              <a:rPr lang="zh-CN" altLang="en-US" sz="3200" b="1" dirty="0">
                <a:solidFill>
                  <a:schemeClr val="folHlink"/>
                </a:solidFill>
                <a:latin typeface="Tahoma" panose="020B0604030504040204" pitchFamily="34" charset="0"/>
                <a:ea typeface="宋体" panose="02010600030101010101" pitchFamily="2" charset="-122"/>
              </a:rPr>
              <a:t>范德华力是决定由分子构成物质熔、沸点高低的唯一因素</a:t>
            </a:r>
            <a:endParaRPr lang="zh-CN" altLang="en-US" sz="3200" b="1" dirty="0">
              <a:solidFill>
                <a:schemeClr val="folHlink"/>
              </a:solidFill>
              <a:latin typeface="Tahoma" panose="020B0604030504040204" pitchFamily="34" charset="0"/>
              <a:ea typeface="宋体" panose="02010600030101010101" pitchFamily="2" charset="-122"/>
            </a:endParaRPr>
          </a:p>
          <a:p>
            <a:r>
              <a:rPr lang="en-US" altLang="zh-CN" sz="3200" b="1" dirty="0">
                <a:solidFill>
                  <a:schemeClr val="folHlink"/>
                </a:solidFill>
                <a:latin typeface="Tahoma" panose="020B0604030504040204" pitchFamily="34" charset="0"/>
                <a:ea typeface="宋体" panose="02010600030101010101" pitchFamily="2" charset="-122"/>
              </a:rPr>
              <a:t>B.</a:t>
            </a:r>
            <a:r>
              <a:rPr lang="zh-CN" altLang="en-US" sz="3200" b="1" dirty="0">
                <a:solidFill>
                  <a:schemeClr val="folHlink"/>
                </a:solidFill>
                <a:latin typeface="Tahoma" panose="020B0604030504040204" pitchFamily="34" charset="0"/>
                <a:ea typeface="宋体" panose="02010600030101010101" pitchFamily="2" charset="-122"/>
              </a:rPr>
              <a:t>范德华力与物质的性质没有必然的联系</a:t>
            </a:r>
            <a:endParaRPr lang="zh-CN" altLang="en-US" sz="3200" b="1" dirty="0">
              <a:solidFill>
                <a:schemeClr val="folHlink"/>
              </a:solidFill>
              <a:latin typeface="Tahoma" panose="020B0604030504040204" pitchFamily="34" charset="0"/>
              <a:ea typeface="宋体" panose="02010600030101010101" pitchFamily="2" charset="-122"/>
            </a:endParaRPr>
          </a:p>
          <a:p>
            <a:r>
              <a:rPr lang="en-US" altLang="zh-CN" sz="3200" b="1" dirty="0">
                <a:solidFill>
                  <a:schemeClr val="folHlink"/>
                </a:solidFill>
                <a:latin typeface="Tahoma" panose="020B0604030504040204" pitchFamily="34" charset="0"/>
                <a:ea typeface="宋体" panose="02010600030101010101" pitchFamily="2" charset="-122"/>
              </a:rPr>
              <a:t>C.</a:t>
            </a:r>
            <a:r>
              <a:rPr lang="zh-CN" altLang="en-US" sz="3200" b="1" dirty="0">
                <a:solidFill>
                  <a:schemeClr val="folHlink"/>
                </a:solidFill>
                <a:latin typeface="Tahoma" panose="020B0604030504040204" pitchFamily="34" charset="0"/>
                <a:ea typeface="宋体" panose="02010600030101010101" pitchFamily="2" charset="-122"/>
              </a:rPr>
              <a:t>范德华力能够影响物质的化学性质和物理性质</a:t>
            </a:r>
            <a:endParaRPr lang="zh-CN" altLang="en-US" sz="3200" b="1" dirty="0">
              <a:solidFill>
                <a:schemeClr val="folHlink"/>
              </a:solidFill>
              <a:latin typeface="Tahoma" panose="020B0604030504040204" pitchFamily="34" charset="0"/>
              <a:ea typeface="宋体" panose="02010600030101010101" pitchFamily="2" charset="-122"/>
            </a:endParaRPr>
          </a:p>
          <a:p>
            <a:r>
              <a:rPr lang="en-US" altLang="zh-CN" sz="3200" b="1" dirty="0">
                <a:solidFill>
                  <a:schemeClr val="folHlink"/>
                </a:solidFill>
                <a:latin typeface="Tahoma" panose="020B0604030504040204" pitchFamily="34" charset="0"/>
                <a:ea typeface="宋体" panose="02010600030101010101" pitchFamily="2" charset="-122"/>
              </a:rPr>
              <a:t>D.</a:t>
            </a:r>
            <a:r>
              <a:rPr lang="zh-CN" altLang="en-US" sz="3200" b="1" dirty="0">
                <a:solidFill>
                  <a:schemeClr val="folHlink"/>
                </a:solidFill>
                <a:latin typeface="Tahoma" panose="020B0604030504040204" pitchFamily="34" charset="0"/>
                <a:ea typeface="宋体" panose="02010600030101010101" pitchFamily="2" charset="-122"/>
              </a:rPr>
              <a:t>范德华力仅是影响物质部分物理性质的一种因素</a:t>
            </a:r>
            <a:endParaRPr lang="zh-CN" altLang="en-US" sz="3200"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1+#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37889" name="Group 2"/>
          <p:cNvGrpSpPr/>
          <p:nvPr/>
        </p:nvGrpSpPr>
        <p:grpSpPr>
          <a:xfrm>
            <a:off x="563563" y="268288"/>
            <a:ext cx="7270750" cy="6096000"/>
            <a:chOff x="912" y="240"/>
            <a:chExt cx="3696" cy="3840"/>
          </a:xfrm>
        </p:grpSpPr>
        <p:graphicFrame>
          <p:nvGraphicFramePr>
            <p:cNvPr id="37890" name="Object 3"/>
            <p:cNvGraphicFramePr>
              <a:graphicFrameLocks noChangeAspect="1"/>
            </p:cNvGraphicFramePr>
            <p:nvPr/>
          </p:nvGraphicFramePr>
          <p:xfrm>
            <a:off x="912" y="240"/>
            <a:ext cx="3061" cy="3840"/>
          </p:xfrm>
          <a:graphic>
            <a:graphicData uri="http://schemas.openxmlformats.org/presentationml/2006/ole">
              <mc:AlternateContent xmlns:mc="http://schemas.openxmlformats.org/markup-compatibility/2006">
                <mc:Choice xmlns:v="urn:schemas-microsoft-com:vml" Requires="v">
                  <p:oleObj spid="_x0000_s3077" name="" r:id="rId1" imgW="4105275" imgH="5162550" progId="Paint.Picture">
                    <p:embed/>
                  </p:oleObj>
                </mc:Choice>
                <mc:Fallback>
                  <p:oleObj name="" r:id="rId1" imgW="4105275" imgH="5162550" progId="Paint.Picture">
                    <p:embed/>
                    <p:pic>
                      <p:nvPicPr>
                        <p:cNvPr id="0" name="图片 3076"/>
                        <p:cNvPicPr/>
                        <p:nvPr/>
                      </p:nvPicPr>
                      <p:blipFill>
                        <a:blip r:embed="rId2"/>
                        <a:stretch>
                          <a:fillRect/>
                        </a:stretch>
                      </p:blipFill>
                      <p:spPr>
                        <a:xfrm>
                          <a:off x="912" y="240"/>
                          <a:ext cx="3061" cy="3840"/>
                        </a:xfrm>
                        <a:prstGeom prst="rect">
                          <a:avLst/>
                        </a:prstGeom>
                        <a:noFill/>
                        <a:ln w="38100">
                          <a:noFill/>
                          <a:miter/>
                        </a:ln>
                      </p:spPr>
                    </p:pic>
                  </p:oleObj>
                </mc:Fallback>
              </mc:AlternateContent>
            </a:graphicData>
          </a:graphic>
        </p:graphicFrame>
        <p:sp>
          <p:nvSpPr>
            <p:cNvPr id="37891" name="Text Box 4"/>
            <p:cNvSpPr txBox="1"/>
            <p:nvPr/>
          </p:nvSpPr>
          <p:spPr>
            <a:xfrm>
              <a:off x="1872" y="240"/>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a:t>
              </a:r>
              <a:r>
                <a:rPr lang="en-US" altLang="zh-CN" sz="2400" b="1" baseline="-25000">
                  <a:solidFill>
                    <a:srgbClr val="CC0000"/>
                  </a:solidFill>
                  <a:latin typeface="Times New Roman" panose="02020603050405020304" pitchFamily="18" charset="0"/>
                  <a:ea typeface="宋体" panose="02010600030101010101" pitchFamily="2" charset="-122"/>
                </a:rPr>
                <a:t>2</a:t>
              </a:r>
              <a:r>
                <a:rPr lang="en-US" altLang="zh-CN" sz="2400" b="1">
                  <a:solidFill>
                    <a:srgbClr val="CC0000"/>
                  </a:solidFill>
                  <a:latin typeface="Times New Roman" panose="02020603050405020304" pitchFamily="18" charset="0"/>
                  <a:ea typeface="宋体" panose="02010600030101010101" pitchFamily="2" charset="-122"/>
                </a:rPr>
                <a:t>O</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2" name="Text Box 5"/>
            <p:cNvSpPr txBox="1"/>
            <p:nvPr/>
          </p:nvSpPr>
          <p:spPr>
            <a:xfrm>
              <a:off x="2304" y="2016"/>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a:t>
              </a:r>
              <a:r>
                <a:rPr lang="en-US" altLang="zh-CN" sz="2400" b="1" baseline="-25000">
                  <a:solidFill>
                    <a:srgbClr val="CC0000"/>
                  </a:solidFill>
                  <a:latin typeface="Times New Roman" panose="02020603050405020304" pitchFamily="18" charset="0"/>
                  <a:ea typeface="宋体" panose="02010600030101010101" pitchFamily="2" charset="-122"/>
                </a:rPr>
                <a:t>2</a:t>
              </a:r>
              <a:r>
                <a:rPr lang="en-US" altLang="zh-CN" sz="2400" b="1">
                  <a:solidFill>
                    <a:srgbClr val="CC0000"/>
                  </a:solidFill>
                  <a:latin typeface="Times New Roman" panose="02020603050405020304" pitchFamily="18" charset="0"/>
                  <a:ea typeface="宋体" panose="02010600030101010101" pitchFamily="2" charset="-122"/>
                </a:rPr>
                <a:t>S</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3" name="Text Box 6"/>
            <p:cNvSpPr txBox="1"/>
            <p:nvPr/>
          </p:nvSpPr>
          <p:spPr>
            <a:xfrm>
              <a:off x="2784" y="1824"/>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a:t>
              </a:r>
              <a:r>
                <a:rPr lang="en-US" altLang="zh-CN" sz="2400" b="1" baseline="-25000">
                  <a:solidFill>
                    <a:srgbClr val="CC0000"/>
                  </a:solidFill>
                  <a:latin typeface="Times New Roman" panose="02020603050405020304" pitchFamily="18" charset="0"/>
                  <a:ea typeface="宋体" panose="02010600030101010101" pitchFamily="2" charset="-122"/>
                </a:rPr>
                <a:t>2</a:t>
              </a:r>
              <a:r>
                <a:rPr lang="en-US" altLang="zh-CN" sz="2400" b="1">
                  <a:solidFill>
                    <a:srgbClr val="CC0000"/>
                  </a:solidFill>
                  <a:latin typeface="Times New Roman" panose="02020603050405020304" pitchFamily="18" charset="0"/>
                  <a:ea typeface="宋体" panose="02010600030101010101" pitchFamily="2" charset="-122"/>
                </a:rPr>
                <a:t>Se</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4" name="Text Box 7"/>
            <p:cNvSpPr txBox="1"/>
            <p:nvPr/>
          </p:nvSpPr>
          <p:spPr>
            <a:xfrm>
              <a:off x="3360" y="1344"/>
              <a:ext cx="576"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a:t>
              </a:r>
              <a:r>
                <a:rPr lang="en-US" altLang="zh-CN" sz="2400" b="1" baseline="-25000">
                  <a:solidFill>
                    <a:srgbClr val="CC0000"/>
                  </a:solidFill>
                  <a:latin typeface="Times New Roman" panose="02020603050405020304" pitchFamily="18" charset="0"/>
                  <a:ea typeface="宋体" panose="02010600030101010101" pitchFamily="2" charset="-122"/>
                </a:rPr>
                <a:t>2</a:t>
              </a:r>
              <a:r>
                <a:rPr lang="en-US" altLang="zh-CN" sz="2400" b="1">
                  <a:solidFill>
                    <a:srgbClr val="CC0000"/>
                  </a:solidFill>
                  <a:latin typeface="Times New Roman" panose="02020603050405020304" pitchFamily="18" charset="0"/>
                  <a:ea typeface="宋体" panose="02010600030101010101" pitchFamily="2" charset="-122"/>
                </a:rPr>
                <a:t>Te</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5" name="Text Box 8"/>
            <p:cNvSpPr txBox="1"/>
            <p:nvPr/>
          </p:nvSpPr>
          <p:spPr>
            <a:xfrm>
              <a:off x="1584" y="1104"/>
              <a:ext cx="432"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HF</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6" name="Text Box 9"/>
            <p:cNvSpPr txBox="1"/>
            <p:nvPr/>
          </p:nvSpPr>
          <p:spPr>
            <a:xfrm>
              <a:off x="2304" y="2400"/>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HCl</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7" name="Text Box 10"/>
            <p:cNvSpPr txBox="1"/>
            <p:nvPr/>
          </p:nvSpPr>
          <p:spPr>
            <a:xfrm>
              <a:off x="3072" y="2448"/>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HBr</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8" name="Text Box 11"/>
            <p:cNvSpPr txBox="1"/>
            <p:nvPr/>
          </p:nvSpPr>
          <p:spPr>
            <a:xfrm>
              <a:off x="3840" y="2016"/>
              <a:ext cx="432"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HI</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899" name="Text Box 12"/>
            <p:cNvSpPr txBox="1"/>
            <p:nvPr/>
          </p:nvSpPr>
          <p:spPr>
            <a:xfrm>
              <a:off x="1488" y="2112"/>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NH</a:t>
              </a:r>
              <a:r>
                <a:rPr lang="en-US" altLang="zh-CN" sz="2400" b="1" baseline="-25000">
                  <a:solidFill>
                    <a:srgbClr val="CC0000"/>
                  </a:solidFill>
                  <a:latin typeface="Times New Roman" panose="02020603050405020304" pitchFamily="18" charset="0"/>
                  <a:ea typeface="宋体" panose="02010600030101010101" pitchFamily="2" charset="-122"/>
                </a:rPr>
                <a:t>3</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0" name="Text Box 13"/>
            <p:cNvSpPr txBox="1"/>
            <p:nvPr/>
          </p:nvSpPr>
          <p:spPr>
            <a:xfrm>
              <a:off x="2064" y="2736"/>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PH</a:t>
              </a:r>
              <a:r>
                <a:rPr lang="en-US" altLang="zh-CN" sz="2400" b="1" baseline="-25000">
                  <a:solidFill>
                    <a:srgbClr val="CC0000"/>
                  </a:solidFill>
                  <a:latin typeface="Times New Roman" panose="02020603050405020304" pitchFamily="18" charset="0"/>
                  <a:ea typeface="宋体" panose="02010600030101010101" pitchFamily="2" charset="-122"/>
                </a:rPr>
                <a:t>3</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1" name="Text Box 14"/>
            <p:cNvSpPr txBox="1"/>
            <p:nvPr/>
          </p:nvSpPr>
          <p:spPr>
            <a:xfrm>
              <a:off x="2832" y="2160"/>
              <a:ext cx="624"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AsH</a:t>
              </a:r>
              <a:r>
                <a:rPr lang="en-US" altLang="zh-CN" sz="2400" b="1" baseline="-25000">
                  <a:solidFill>
                    <a:srgbClr val="CC0000"/>
                  </a:solidFill>
                  <a:latin typeface="Times New Roman" panose="02020603050405020304" pitchFamily="18" charset="0"/>
                  <a:ea typeface="宋体" panose="02010600030101010101" pitchFamily="2" charset="-122"/>
                </a:rPr>
                <a:t>3</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2" name="Text Box 15"/>
            <p:cNvSpPr txBox="1"/>
            <p:nvPr/>
          </p:nvSpPr>
          <p:spPr>
            <a:xfrm>
              <a:off x="3840" y="1728"/>
              <a:ext cx="76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SbH</a:t>
              </a:r>
              <a:r>
                <a:rPr lang="en-US" altLang="zh-CN" sz="2400" b="1" baseline="-25000">
                  <a:solidFill>
                    <a:srgbClr val="CC0000"/>
                  </a:solidFill>
                  <a:latin typeface="Times New Roman" panose="02020603050405020304" pitchFamily="18" charset="0"/>
                  <a:ea typeface="宋体" panose="02010600030101010101" pitchFamily="2" charset="-122"/>
                </a:rPr>
                <a:t>3</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3" name="Text Box 16"/>
            <p:cNvSpPr txBox="1"/>
            <p:nvPr/>
          </p:nvSpPr>
          <p:spPr>
            <a:xfrm>
              <a:off x="1584" y="3456"/>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CH</a:t>
              </a:r>
              <a:r>
                <a:rPr lang="en-US" altLang="zh-CN" sz="2400" b="1" baseline="-25000">
                  <a:solidFill>
                    <a:srgbClr val="CC0000"/>
                  </a:solidFill>
                  <a:latin typeface="Times New Roman" panose="02020603050405020304" pitchFamily="18" charset="0"/>
                  <a:ea typeface="宋体" panose="02010600030101010101" pitchFamily="2" charset="-122"/>
                </a:rPr>
                <a:t>4</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4" name="Text Box 17"/>
            <p:cNvSpPr txBox="1"/>
            <p:nvPr/>
          </p:nvSpPr>
          <p:spPr>
            <a:xfrm>
              <a:off x="2304" y="3120"/>
              <a:ext cx="528"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SiH</a:t>
              </a:r>
              <a:r>
                <a:rPr lang="en-US" altLang="zh-CN" sz="2400" b="1" baseline="-25000">
                  <a:solidFill>
                    <a:srgbClr val="CC0000"/>
                  </a:solidFill>
                  <a:latin typeface="Times New Roman" panose="02020603050405020304" pitchFamily="18" charset="0"/>
                  <a:ea typeface="宋体" panose="02010600030101010101" pitchFamily="2" charset="-122"/>
                </a:rPr>
                <a:t>4</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5" name="Text Box 18"/>
            <p:cNvSpPr txBox="1"/>
            <p:nvPr/>
          </p:nvSpPr>
          <p:spPr>
            <a:xfrm>
              <a:off x="2976" y="2784"/>
              <a:ext cx="624"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GeH</a:t>
              </a:r>
              <a:r>
                <a:rPr lang="en-US" altLang="zh-CN" sz="2400" b="1" baseline="-25000">
                  <a:solidFill>
                    <a:srgbClr val="CC0000"/>
                  </a:solidFill>
                  <a:latin typeface="Times New Roman" panose="02020603050405020304" pitchFamily="18" charset="0"/>
                  <a:ea typeface="宋体" panose="02010600030101010101" pitchFamily="2" charset="-122"/>
                </a:rPr>
                <a:t>4</a:t>
              </a:r>
              <a:endParaRPr lang="en-US" altLang="zh-CN" sz="2400" b="1">
                <a:solidFill>
                  <a:srgbClr val="CC0000"/>
                </a:solidFill>
                <a:latin typeface="Times New Roman" panose="02020603050405020304" pitchFamily="18" charset="0"/>
                <a:ea typeface="宋体" panose="02010600030101010101" pitchFamily="2" charset="-122"/>
              </a:endParaRPr>
            </a:p>
          </p:txBody>
        </p:sp>
        <p:sp>
          <p:nvSpPr>
            <p:cNvPr id="37906" name="Text Box 19"/>
            <p:cNvSpPr txBox="1"/>
            <p:nvPr/>
          </p:nvSpPr>
          <p:spPr>
            <a:xfrm>
              <a:off x="3744" y="2304"/>
              <a:ext cx="672" cy="288"/>
            </a:xfrm>
            <a:prstGeom prst="rect">
              <a:avLst/>
            </a:prstGeom>
            <a:noFill/>
            <a:ln w="9525">
              <a:noFill/>
            </a:ln>
          </p:spPr>
          <p:txBody>
            <a:bodyPr anchor="t">
              <a:spAutoFit/>
            </a:bodyPr>
            <a:p>
              <a:pPr>
                <a:spcBef>
                  <a:spcPct val="50000"/>
                </a:spcBef>
              </a:pPr>
              <a:r>
                <a:rPr lang="en-US" altLang="zh-CN" sz="2400" b="1">
                  <a:solidFill>
                    <a:srgbClr val="CC0000"/>
                  </a:solidFill>
                  <a:latin typeface="Times New Roman" panose="02020603050405020304" pitchFamily="18" charset="0"/>
                  <a:ea typeface="宋体" panose="02010600030101010101" pitchFamily="2" charset="-122"/>
                </a:rPr>
                <a:t>SnH</a:t>
              </a:r>
              <a:r>
                <a:rPr lang="en-US" altLang="zh-CN" sz="2400" b="1" baseline="-25000">
                  <a:solidFill>
                    <a:srgbClr val="CC0000"/>
                  </a:solidFill>
                  <a:latin typeface="Times New Roman" panose="02020603050405020304" pitchFamily="18" charset="0"/>
                  <a:ea typeface="宋体" panose="02010600030101010101" pitchFamily="2" charset="-122"/>
                </a:rPr>
                <a:t>4</a:t>
              </a:r>
              <a:endParaRPr lang="en-US" altLang="zh-CN" sz="2400" b="1">
                <a:solidFill>
                  <a:srgbClr val="CC0000"/>
                </a:solidFill>
                <a:latin typeface="Times New Roman" panose="02020603050405020304" pitchFamily="18" charset="0"/>
                <a:ea typeface="宋体" panose="02010600030101010101" pitchFamily="2"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18435"/>
          <p:cNvSpPr txBox="1"/>
          <p:nvPr/>
        </p:nvSpPr>
        <p:spPr>
          <a:xfrm>
            <a:off x="1295400" y="914400"/>
            <a:ext cx="3886200" cy="914400"/>
          </a:xfrm>
          <a:prstGeom prst="rect">
            <a:avLst/>
          </a:prstGeom>
          <a:noFill/>
          <a:ln w="9525">
            <a:noFill/>
          </a:ln>
        </p:spPr>
        <p:txBody>
          <a:bodyPr anchor="t">
            <a:spAutoFit/>
          </a:bodyPr>
          <a:p>
            <a:pPr>
              <a:spcBef>
                <a:spcPct val="50000"/>
              </a:spcBef>
            </a:pPr>
            <a:r>
              <a:rPr lang="zh-CN" altLang="en-US" sz="5400" b="1" dirty="0">
                <a:solidFill>
                  <a:schemeClr val="hlink"/>
                </a:solidFill>
                <a:latin typeface="Tahoma" panose="020B0604030504040204" pitchFamily="34" charset="0"/>
                <a:ea typeface="宋体" panose="02010600030101010101" pitchFamily="2" charset="-122"/>
              </a:rPr>
              <a:t>氢   键</a:t>
            </a:r>
            <a:endParaRPr lang="zh-CN" altLang="en-US" sz="5400" b="1" dirty="0">
              <a:solidFill>
                <a:schemeClr val="hlink"/>
              </a:solidFill>
              <a:latin typeface="Tahoma" panose="020B0604030504040204" pitchFamily="34" charset="0"/>
              <a:ea typeface="宋体" panose="02010600030101010101" pitchFamily="2" charset="-122"/>
            </a:endParaRPr>
          </a:p>
        </p:txBody>
      </p:sp>
      <p:sp>
        <p:nvSpPr>
          <p:cNvPr id="18437" name="文本框 18436"/>
          <p:cNvSpPr txBox="1"/>
          <p:nvPr/>
        </p:nvSpPr>
        <p:spPr>
          <a:xfrm>
            <a:off x="609600" y="2590800"/>
            <a:ext cx="85344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1.</a:t>
            </a:r>
            <a:r>
              <a:rPr lang="zh-CN" altLang="en-US" sz="3600" b="1" dirty="0">
                <a:solidFill>
                  <a:schemeClr val="folHlink"/>
                </a:solidFill>
                <a:latin typeface="Tahoma" panose="020B0604030504040204" pitchFamily="34" charset="0"/>
                <a:ea typeface="宋体" panose="02010600030101010101" pitchFamily="2" charset="-122"/>
              </a:rPr>
              <a:t>氢键：</a:t>
            </a:r>
            <a:r>
              <a:rPr lang="zh-CN" altLang="en-US" sz="2800" b="1" dirty="0">
                <a:solidFill>
                  <a:schemeClr val="folHlink"/>
                </a:solidFill>
                <a:latin typeface="Tahoma" panose="020B0604030504040204" pitchFamily="34" charset="0"/>
                <a:ea typeface="宋体" panose="02010600030101010101" pitchFamily="2" charset="-122"/>
              </a:rPr>
              <a:t>静电作用力和一定程度的轨道重叠作用</a:t>
            </a:r>
            <a:endParaRPr lang="zh-CN" altLang="en-US" sz="2800" b="1" dirty="0">
              <a:solidFill>
                <a:schemeClr val="hlink"/>
              </a:solidFill>
              <a:latin typeface="Tahoma" panose="020B0604030504040204" pitchFamily="34" charset="0"/>
              <a:ea typeface="宋体" panose="02010600030101010101" pitchFamily="2" charset="-122"/>
            </a:endParaRPr>
          </a:p>
        </p:txBody>
      </p:sp>
      <p:sp>
        <p:nvSpPr>
          <p:cNvPr id="18438" name="文本框 18437"/>
          <p:cNvSpPr txBox="1"/>
          <p:nvPr/>
        </p:nvSpPr>
        <p:spPr>
          <a:xfrm>
            <a:off x="609600" y="4191000"/>
            <a:ext cx="73914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2.</a:t>
            </a:r>
            <a:r>
              <a:rPr lang="zh-CN" altLang="en-US" sz="3600" b="1" dirty="0">
                <a:solidFill>
                  <a:schemeClr val="folHlink"/>
                </a:solidFill>
                <a:latin typeface="Tahoma" panose="020B0604030504040204" pitchFamily="34" charset="0"/>
                <a:ea typeface="宋体" panose="02010600030101010101" pitchFamily="2" charset="-122"/>
              </a:rPr>
              <a:t>氢键的表示方法</a:t>
            </a:r>
            <a:r>
              <a:rPr lang="en-US" altLang="zh-CN" sz="3600" b="1">
                <a:solidFill>
                  <a:schemeClr val="folHlink"/>
                </a:solidFill>
                <a:latin typeface="Tahoma" panose="020B0604030504040204" pitchFamily="34" charset="0"/>
                <a:ea typeface="宋体" panose="02010600030101010101" pitchFamily="2" charset="-122"/>
              </a:rPr>
              <a:t>:</a:t>
            </a:r>
            <a:r>
              <a:rPr lang="en-US" altLang="zh-CN" sz="3600" b="1">
                <a:solidFill>
                  <a:schemeClr val="hlink"/>
                </a:solidFill>
                <a:latin typeface="Tahoma" panose="020B0604030504040204" pitchFamily="34" charset="0"/>
                <a:ea typeface="宋体" panose="02010600030101010101" pitchFamily="2" charset="-122"/>
              </a:rPr>
              <a:t>X</a:t>
            </a:r>
            <a:r>
              <a:rPr lang="en-US" altLang="zh-CN" sz="3600" b="1">
                <a:solidFill>
                  <a:schemeClr val="hlink"/>
                </a:solidFill>
                <a:latin typeface="Arial" panose="020B0604020202020204" pitchFamily="34" charset="0"/>
                <a:ea typeface="宋体" panose="02010600030101010101" pitchFamily="2" charset="-122"/>
              </a:rPr>
              <a:t>—</a:t>
            </a:r>
            <a:r>
              <a:rPr lang="en-US" altLang="zh-CN" sz="3600" b="1">
                <a:solidFill>
                  <a:schemeClr val="hlink"/>
                </a:solidFill>
                <a:latin typeface="Tahoma" panose="020B0604030504040204" pitchFamily="34" charset="0"/>
                <a:ea typeface="宋体" panose="02010600030101010101" pitchFamily="2" charset="-122"/>
              </a:rPr>
              <a:t>H</a:t>
            </a:r>
            <a:r>
              <a:rPr lang="en-US" altLang="zh-CN" sz="3600" b="1" baseline="30000">
                <a:solidFill>
                  <a:schemeClr val="hlink"/>
                </a:solidFill>
                <a:latin typeface="Tahoma" panose="020B0604030504040204" pitchFamily="34" charset="0"/>
                <a:ea typeface="宋体" panose="02010600030101010101" pitchFamily="2" charset="-122"/>
              </a:rPr>
              <a:t>…</a:t>
            </a:r>
            <a:r>
              <a:rPr lang="en-US" altLang="zh-CN" sz="3600" b="1">
                <a:solidFill>
                  <a:schemeClr val="hlink"/>
                </a:solidFill>
                <a:latin typeface="Tahoma" panose="020B0604030504040204" pitchFamily="34" charset="0"/>
                <a:ea typeface="宋体" panose="02010600030101010101" pitchFamily="2" charset="-122"/>
              </a:rPr>
              <a:t>Y</a:t>
            </a:r>
            <a:endParaRPr lang="en-US" altLang="zh-CN" sz="3600" b="1">
              <a:solidFill>
                <a:schemeClr va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up)">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wipe(up)">
                                      <p:cBhvr>
                                        <p:cTn id="1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框 19459"/>
          <p:cNvSpPr txBox="1"/>
          <p:nvPr/>
        </p:nvSpPr>
        <p:spPr>
          <a:xfrm>
            <a:off x="1143000" y="1187450"/>
            <a:ext cx="40386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3.</a:t>
            </a:r>
            <a:r>
              <a:rPr lang="zh-CN" altLang="en-US" sz="3600" b="1" dirty="0">
                <a:solidFill>
                  <a:schemeClr val="folHlink"/>
                </a:solidFill>
                <a:latin typeface="Tahoma" panose="020B0604030504040204" pitchFamily="34" charset="0"/>
                <a:ea typeface="宋体" panose="02010600030101010101" pitchFamily="2" charset="-122"/>
              </a:rPr>
              <a:t>氢键的形成条件</a:t>
            </a:r>
            <a:r>
              <a:rPr lang="en-US" altLang="zh-CN" sz="3600" b="1">
                <a:solidFill>
                  <a:schemeClr val="folHlink"/>
                </a:solidFill>
                <a:latin typeface="Tahoma" panose="020B0604030504040204" pitchFamily="34" charset="0"/>
                <a:ea typeface="宋体" panose="02010600030101010101" pitchFamily="2" charset="-122"/>
              </a:rPr>
              <a:t>:</a:t>
            </a:r>
            <a:endParaRPr lang="en-US" altLang="zh-CN" sz="3600" b="1">
              <a:solidFill>
                <a:schemeClr val="folHlink"/>
              </a:solidFill>
              <a:latin typeface="Tahoma" panose="020B0604030504040204" pitchFamily="34" charset="0"/>
              <a:ea typeface="宋体" panose="02010600030101010101" pitchFamily="2" charset="-122"/>
            </a:endParaRPr>
          </a:p>
        </p:txBody>
      </p:sp>
      <p:sp>
        <p:nvSpPr>
          <p:cNvPr id="19461" name="文本框 19460"/>
          <p:cNvSpPr txBox="1"/>
          <p:nvPr/>
        </p:nvSpPr>
        <p:spPr>
          <a:xfrm>
            <a:off x="457200" y="2362200"/>
            <a:ext cx="8382000" cy="1190625"/>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⑴</a:t>
            </a:r>
            <a:r>
              <a:rPr lang="zh-CN" altLang="en-US" sz="3600" b="1" dirty="0">
                <a:solidFill>
                  <a:schemeClr val="folHlink"/>
                </a:solidFill>
                <a:latin typeface="Tahoma" panose="020B0604030504040204" pitchFamily="34" charset="0"/>
                <a:ea typeface="宋体" panose="02010600030101010101" pitchFamily="2" charset="-122"/>
              </a:rPr>
              <a:t>有</a:t>
            </a:r>
            <a:r>
              <a:rPr lang="en-US" altLang="zh-CN" sz="3600" b="1" dirty="0">
                <a:solidFill>
                  <a:schemeClr val="folHlink"/>
                </a:solidFill>
                <a:latin typeface="Tahoma" panose="020B0604030504040204" pitchFamily="34" charset="0"/>
                <a:ea typeface="宋体" panose="02010600030101010101" pitchFamily="2" charset="-122"/>
              </a:rPr>
              <a:t>X-H</a:t>
            </a:r>
            <a:r>
              <a:rPr lang="zh-CN" altLang="en-US" sz="3600" b="1" dirty="0">
                <a:solidFill>
                  <a:schemeClr val="folHlink"/>
                </a:solidFill>
                <a:latin typeface="Tahoma" panose="020B0604030504040204" pitchFamily="34" charset="0"/>
                <a:ea typeface="宋体" panose="02010600030101010101" pitchFamily="2" charset="-122"/>
              </a:rPr>
              <a:t>共价键，</a:t>
            </a:r>
            <a:r>
              <a:rPr lang="en-US" altLang="zh-CN" sz="3600" b="1" dirty="0">
                <a:solidFill>
                  <a:schemeClr val="folHlink"/>
                </a:solidFill>
                <a:latin typeface="Tahoma" panose="020B0604030504040204" pitchFamily="34" charset="0"/>
                <a:ea typeface="宋体" panose="02010600030101010101" pitchFamily="2" charset="-122"/>
              </a:rPr>
              <a:t>X</a:t>
            </a:r>
            <a:r>
              <a:rPr lang="zh-CN" altLang="en-US" sz="3600" b="1" dirty="0">
                <a:solidFill>
                  <a:schemeClr val="folHlink"/>
                </a:solidFill>
                <a:latin typeface="Tahoma" panose="020B0604030504040204" pitchFamily="34" charset="0"/>
                <a:ea typeface="宋体" panose="02010600030101010101" pitchFamily="2" charset="-122"/>
              </a:rPr>
              <a:t>原子</a:t>
            </a:r>
            <a:r>
              <a:rPr lang="zh-CN" altLang="en-US" sz="3600" b="1" dirty="0">
                <a:solidFill>
                  <a:schemeClr val="hlink"/>
                </a:solidFill>
                <a:latin typeface="Tahoma" panose="020B0604030504040204" pitchFamily="34" charset="0"/>
                <a:ea typeface="宋体" panose="02010600030101010101" pitchFamily="2" charset="-122"/>
              </a:rPr>
              <a:t>电负性强</a:t>
            </a:r>
            <a:r>
              <a:rPr lang="zh-CN" altLang="en-US" sz="3600" b="1" dirty="0">
                <a:solidFill>
                  <a:schemeClr val="folHlink"/>
                </a:solidFill>
                <a:latin typeface="Tahoma" panose="020B0604030504040204" pitchFamily="34" charset="0"/>
                <a:ea typeface="宋体" panose="02010600030101010101" pitchFamily="2" charset="-122"/>
              </a:rPr>
              <a:t>，</a:t>
            </a:r>
            <a:r>
              <a:rPr lang="zh-CN" altLang="en-US" sz="3600" b="1" dirty="0">
                <a:solidFill>
                  <a:schemeClr val="hlink"/>
                </a:solidFill>
                <a:latin typeface="Tahoma" panose="020B0604030504040204" pitchFamily="34" charset="0"/>
                <a:ea typeface="宋体" panose="02010600030101010101" pitchFamily="2" charset="-122"/>
              </a:rPr>
              <a:t>原子半径小</a:t>
            </a:r>
            <a:r>
              <a:rPr lang="zh-CN" altLang="en-US" sz="3600" b="1" dirty="0">
                <a:solidFill>
                  <a:schemeClr val="folHlink"/>
                </a:solidFill>
                <a:latin typeface="Tahoma" panose="020B0604030504040204" pitchFamily="34" charset="0"/>
                <a:ea typeface="宋体" panose="02010600030101010101" pitchFamily="2" charset="-122"/>
              </a:rPr>
              <a:t>，如</a:t>
            </a:r>
            <a:r>
              <a:rPr lang="en-US" altLang="zh-CN" sz="3600" b="1" dirty="0">
                <a:solidFill>
                  <a:schemeClr val="hlink"/>
                </a:solidFill>
                <a:latin typeface="Tahoma" panose="020B0604030504040204" pitchFamily="34" charset="0"/>
                <a:ea typeface="宋体" panose="02010600030101010101" pitchFamily="2" charset="-122"/>
              </a:rPr>
              <a:t>F</a:t>
            </a:r>
            <a:r>
              <a:rPr lang="zh-CN" altLang="en-US" sz="3600" b="1" dirty="0">
                <a:solidFill>
                  <a:schemeClr val="hlink"/>
                </a:solidFill>
                <a:latin typeface="Tahoma" panose="020B0604030504040204" pitchFamily="34" charset="0"/>
                <a:ea typeface="宋体" panose="02010600030101010101" pitchFamily="2" charset="-122"/>
              </a:rPr>
              <a:t>、</a:t>
            </a:r>
            <a:r>
              <a:rPr lang="en-US" altLang="zh-CN" sz="3600" b="1" dirty="0">
                <a:solidFill>
                  <a:schemeClr val="hlink"/>
                </a:solidFill>
                <a:latin typeface="Tahoma" panose="020B0604030504040204" pitchFamily="34" charset="0"/>
                <a:ea typeface="宋体" panose="02010600030101010101" pitchFamily="2" charset="-122"/>
              </a:rPr>
              <a:t>O</a:t>
            </a:r>
            <a:r>
              <a:rPr lang="zh-CN" altLang="en-US" sz="3600" b="1" dirty="0">
                <a:solidFill>
                  <a:schemeClr val="hlink"/>
                </a:solidFill>
                <a:latin typeface="Tahoma" panose="020B0604030504040204" pitchFamily="34" charset="0"/>
                <a:ea typeface="宋体" panose="02010600030101010101" pitchFamily="2" charset="-122"/>
              </a:rPr>
              <a:t>、</a:t>
            </a:r>
            <a:r>
              <a:rPr lang="en-US" altLang="zh-CN" sz="3600" b="1" dirty="0">
                <a:solidFill>
                  <a:schemeClr val="hlink"/>
                </a:solidFill>
                <a:latin typeface="Tahoma" panose="020B0604030504040204" pitchFamily="34" charset="0"/>
                <a:ea typeface="宋体" panose="02010600030101010101" pitchFamily="2" charset="-122"/>
              </a:rPr>
              <a:t>N</a:t>
            </a:r>
            <a:r>
              <a:rPr lang="zh-CN" altLang="en-US" sz="3600" b="1" dirty="0">
                <a:solidFill>
                  <a:schemeClr val="hlink"/>
                </a:solidFill>
                <a:latin typeface="Tahoma" panose="020B0604030504040204" pitchFamily="34" charset="0"/>
                <a:ea typeface="宋体" panose="02010600030101010101" pitchFamily="2" charset="-122"/>
              </a:rPr>
              <a:t>等。</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9462" name="矩形 19461"/>
          <p:cNvSpPr/>
          <p:nvPr/>
        </p:nvSpPr>
        <p:spPr>
          <a:xfrm>
            <a:off x="457200" y="3886200"/>
            <a:ext cx="8382000" cy="1739900"/>
          </a:xfrm>
          <a:prstGeom prst="rect">
            <a:avLst/>
          </a:prstGeom>
          <a:noFill/>
          <a:ln w="9525">
            <a:noFill/>
          </a:ln>
        </p:spPr>
        <p:txBody>
          <a:bodyPr anchor="t">
            <a:spAutoFit/>
          </a:bodyPr>
          <a:p>
            <a:pPr>
              <a:spcBef>
                <a:spcPct val="50000"/>
              </a:spcBef>
            </a:pPr>
            <a:r>
              <a:rPr lang="en-US" altLang="zh-CN" sz="3600" b="1">
                <a:solidFill>
                  <a:schemeClr val="folHlink"/>
                </a:solidFill>
                <a:latin typeface="Tahoma" panose="020B0604030504040204" pitchFamily="34" charset="0"/>
                <a:ea typeface="宋体" panose="02010600030101010101" pitchFamily="2" charset="-122"/>
              </a:rPr>
              <a:t>⑵ X</a:t>
            </a:r>
            <a:r>
              <a:rPr lang="en-US" altLang="zh-CN" sz="3600" b="1">
                <a:solidFill>
                  <a:schemeClr val="folHlink"/>
                </a:solidFill>
                <a:latin typeface="Arial" panose="020B0604020202020204" pitchFamily="34" charset="0"/>
                <a:ea typeface="宋体" panose="02010600030101010101" pitchFamily="2" charset="-122"/>
              </a:rPr>
              <a:t>—</a:t>
            </a:r>
            <a:r>
              <a:rPr lang="en-US" altLang="zh-CN" sz="3600" b="1">
                <a:solidFill>
                  <a:schemeClr val="folHlink"/>
                </a:solidFill>
                <a:latin typeface="Tahoma" panose="020B0604030504040204" pitchFamily="34" charset="0"/>
                <a:ea typeface="宋体" panose="02010600030101010101" pitchFamily="2" charset="-122"/>
              </a:rPr>
              <a:t>H</a:t>
            </a:r>
            <a:r>
              <a:rPr lang="en-US" altLang="zh-CN" sz="3600" b="1">
                <a:solidFill>
                  <a:schemeClr val="folHlink"/>
                </a:solidFill>
                <a:latin typeface="Arial" panose="020B0604020202020204" pitchFamily="34" charset="0"/>
                <a:ea typeface="宋体" panose="02010600030101010101" pitchFamily="2" charset="-122"/>
              </a:rPr>
              <a:t>…</a:t>
            </a:r>
            <a:r>
              <a:rPr lang="en-US" altLang="zh-CN" sz="3600" b="1" dirty="0">
                <a:solidFill>
                  <a:schemeClr val="folHlink"/>
                </a:solidFill>
                <a:latin typeface="Tahoma" panose="020B0604030504040204" pitchFamily="34" charset="0"/>
                <a:ea typeface="宋体" panose="02010600030101010101" pitchFamily="2" charset="-122"/>
              </a:rPr>
              <a:t>Y</a:t>
            </a:r>
            <a:r>
              <a:rPr lang="zh-CN" altLang="en-US" sz="3600" b="1" dirty="0">
                <a:solidFill>
                  <a:schemeClr val="folHlink"/>
                </a:solidFill>
                <a:latin typeface="Tahoma" panose="020B0604030504040204" pitchFamily="34" charset="0"/>
                <a:ea typeface="宋体" panose="02010600030101010101" pitchFamily="2" charset="-122"/>
              </a:rPr>
              <a:t>中的</a:t>
            </a:r>
            <a:r>
              <a:rPr lang="en-US" altLang="zh-CN" sz="3600" b="1">
                <a:solidFill>
                  <a:schemeClr val="hlink"/>
                </a:solidFill>
                <a:latin typeface="Tahoma" panose="020B0604030504040204" pitchFamily="34" charset="0"/>
                <a:ea typeface="宋体" panose="02010600030101010101" pitchFamily="2" charset="-122"/>
              </a:rPr>
              <a:t>Y</a:t>
            </a:r>
            <a:r>
              <a:rPr lang="zh-CN" altLang="en-US" sz="3600" b="1" dirty="0">
                <a:solidFill>
                  <a:schemeClr val="folHlink"/>
                </a:solidFill>
                <a:latin typeface="Tahoma" panose="020B0604030504040204" pitchFamily="34" charset="0"/>
                <a:ea typeface="宋体" panose="02010600030101010101" pitchFamily="2" charset="-122"/>
              </a:rPr>
              <a:t>必须</a:t>
            </a:r>
            <a:r>
              <a:rPr lang="zh-CN" altLang="en-US" sz="3600" b="1" dirty="0">
                <a:solidFill>
                  <a:schemeClr val="hlink"/>
                </a:solidFill>
                <a:latin typeface="Tahoma" panose="020B0604030504040204" pitchFamily="34" charset="0"/>
                <a:ea typeface="宋体" panose="02010600030101010101" pitchFamily="2" charset="-122"/>
              </a:rPr>
              <a:t>电负性强、原子半径小</a:t>
            </a:r>
            <a:r>
              <a:rPr lang="zh-CN" altLang="en-US" sz="3600" b="1" dirty="0">
                <a:solidFill>
                  <a:schemeClr val="folHlink"/>
                </a:solidFill>
                <a:latin typeface="Tahoma" panose="020B0604030504040204" pitchFamily="34" charset="0"/>
                <a:ea typeface="宋体" panose="02010600030101010101" pitchFamily="2" charset="-122"/>
              </a:rPr>
              <a:t>、具有</a:t>
            </a:r>
            <a:r>
              <a:rPr lang="zh-CN" altLang="en-US" sz="3600" b="1" dirty="0">
                <a:solidFill>
                  <a:schemeClr val="hlink"/>
                </a:solidFill>
                <a:latin typeface="Tahoma" panose="020B0604030504040204" pitchFamily="34" charset="0"/>
                <a:ea typeface="宋体" panose="02010600030101010101" pitchFamily="2" charset="-122"/>
              </a:rPr>
              <a:t>孤对电子</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dirty="0">
                <a:solidFill>
                  <a:schemeClr val="folHlink"/>
                </a:solidFill>
                <a:latin typeface="Tahoma" panose="020B0604030504040204" pitchFamily="34" charset="0"/>
                <a:ea typeface="宋体" panose="02010600030101010101" pitchFamily="2" charset="-122"/>
              </a:rPr>
              <a:t>X</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dirty="0">
                <a:solidFill>
                  <a:schemeClr val="folHlink"/>
                </a:solidFill>
                <a:latin typeface="Tahoma" panose="020B0604030504040204" pitchFamily="34" charset="0"/>
                <a:ea typeface="宋体" panose="02010600030101010101" pitchFamily="2" charset="-122"/>
              </a:rPr>
              <a:t>Y</a:t>
            </a:r>
            <a:r>
              <a:rPr lang="zh-CN" altLang="en-US" sz="3600" b="1" dirty="0">
                <a:solidFill>
                  <a:schemeClr val="folHlink"/>
                </a:solidFill>
                <a:latin typeface="Tahoma" panose="020B0604030504040204" pitchFamily="34" charset="0"/>
                <a:ea typeface="宋体" panose="02010600030101010101" pitchFamily="2" charset="-122"/>
              </a:rPr>
              <a:t>可以相同，也可以不同。</a:t>
            </a:r>
            <a:endParaRPr lang="zh-CN" altLang="en-US" sz="3600"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wipe(up)">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0961" name="图片 21517"/>
          <p:cNvPicPr>
            <a:picLocks noChangeAspect="1"/>
          </p:cNvPicPr>
          <p:nvPr/>
        </p:nvPicPr>
        <p:blipFill>
          <a:blip r:embed="rId1"/>
          <a:stretch>
            <a:fillRect/>
          </a:stretch>
        </p:blipFill>
        <p:spPr>
          <a:xfrm>
            <a:off x="2935288" y="65088"/>
            <a:ext cx="6208712" cy="6727825"/>
          </a:xfrm>
          <a:prstGeom prst="rect">
            <a:avLst/>
          </a:prstGeom>
          <a:noFill/>
          <a:ln w="9525">
            <a:noFill/>
          </a:ln>
        </p:spPr>
      </p:pic>
      <p:sp>
        <p:nvSpPr>
          <p:cNvPr id="40962" name="文本框 21518"/>
          <p:cNvSpPr txBox="1"/>
          <p:nvPr/>
        </p:nvSpPr>
        <p:spPr>
          <a:xfrm>
            <a:off x="0" y="457200"/>
            <a:ext cx="34290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氢键的特点</a:t>
            </a:r>
            <a:r>
              <a:rPr lang="en-US" altLang="zh-CN" sz="3600" b="1">
                <a:solidFill>
                  <a:schemeClr val="folHlink"/>
                </a:solidFill>
                <a:latin typeface="Tahoma" panose="020B0604030504040204" pitchFamily="34" charset="0"/>
                <a:ea typeface="宋体" panose="02010600030101010101" pitchFamily="2" charset="-122"/>
              </a:rPr>
              <a:t>:</a:t>
            </a:r>
            <a:endParaRPr lang="en-US" altLang="zh-CN" sz="3600" b="1">
              <a:solidFill>
                <a:schemeClr val="folHlink"/>
              </a:solidFill>
              <a:latin typeface="Tahoma" panose="020B0604030504040204" pitchFamily="34" charset="0"/>
              <a:ea typeface="宋体" panose="02010600030101010101" pitchFamily="2" charset="-122"/>
            </a:endParaRPr>
          </a:p>
        </p:txBody>
      </p:sp>
      <p:sp>
        <p:nvSpPr>
          <p:cNvPr id="2" name="矩形 1"/>
          <p:cNvSpPr/>
          <p:nvPr/>
        </p:nvSpPr>
        <p:spPr>
          <a:xfrm>
            <a:off x="5272088" y="866775"/>
            <a:ext cx="838200" cy="2819400"/>
          </a:xfrm>
          <a:prstGeom prst="rect">
            <a:avLst/>
          </a:prstGeom>
          <a:noFill/>
          <a:ln w="19050">
            <a:solidFill>
              <a:schemeClr val="bg2"/>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40964" name="Text Box 4"/>
          <p:cNvSpPr txBox="1"/>
          <p:nvPr/>
        </p:nvSpPr>
        <p:spPr>
          <a:xfrm>
            <a:off x="65088" y="1098550"/>
            <a:ext cx="3168650" cy="5435600"/>
          </a:xfrm>
          <a:prstGeom prst="rect">
            <a:avLst/>
          </a:prstGeom>
          <a:noFill/>
          <a:ln w="9525">
            <a:noFill/>
          </a:ln>
        </p:spPr>
        <p:txBody>
          <a:bodyPr anchor="t">
            <a:spAutoFit/>
          </a:bodyPr>
          <a:p>
            <a:pPr>
              <a:spcBef>
                <a:spcPct val="50000"/>
              </a:spcBef>
            </a:pPr>
            <a:r>
              <a:rPr lang="zh-CN" altLang="en-US" sz="2800" b="1">
                <a:solidFill>
                  <a:srgbClr val="0000FF"/>
                </a:solidFill>
                <a:latin typeface="楷体_GB2312" pitchFamily="49" charset="-122"/>
                <a:ea typeface="楷体_GB2312" pitchFamily="49" charset="-122"/>
              </a:rPr>
              <a:t>每个水分子的</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两对孤对电子和</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两个氢原子只能</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沿着</a:t>
            </a:r>
            <a:r>
              <a:rPr lang="en-US" altLang="zh-CN" sz="2800" b="1">
                <a:solidFill>
                  <a:srgbClr val="0000FF"/>
                </a:solidFill>
                <a:latin typeface="楷体_GB2312" pitchFamily="49" charset="-122"/>
                <a:ea typeface="楷体_GB2312" pitchFamily="49" charset="-122"/>
              </a:rPr>
              <a:t>4</a:t>
            </a:r>
            <a:r>
              <a:rPr lang="zh-CN" altLang="en-US" sz="2800" b="1">
                <a:solidFill>
                  <a:srgbClr val="0000FF"/>
                </a:solidFill>
                <a:latin typeface="楷体_GB2312" pitchFamily="49" charset="-122"/>
                <a:ea typeface="楷体_GB2312" pitchFamily="49" charset="-122"/>
              </a:rPr>
              <a:t>个</a:t>
            </a:r>
            <a:r>
              <a:rPr lang="en-US" altLang="zh-CN" sz="2800" b="1">
                <a:solidFill>
                  <a:srgbClr val="0000FF"/>
                </a:solidFill>
                <a:latin typeface="楷体_GB2312" pitchFamily="49" charset="-122"/>
                <a:ea typeface="楷体_GB2312" pitchFamily="49" charset="-122"/>
              </a:rPr>
              <a:t>sp</a:t>
            </a:r>
            <a:r>
              <a:rPr lang="en-US" altLang="zh-CN" sz="2800" b="1" baseline="30000">
                <a:solidFill>
                  <a:srgbClr val="0000FF"/>
                </a:solidFill>
                <a:latin typeface="楷体_GB2312" pitchFamily="49" charset="-122"/>
                <a:ea typeface="楷体_GB2312" pitchFamily="49" charset="-122"/>
              </a:rPr>
              <a:t>3</a:t>
            </a:r>
            <a:r>
              <a:rPr lang="zh-CN" altLang="en-US" sz="2800" b="1">
                <a:solidFill>
                  <a:srgbClr val="0000FF"/>
                </a:solidFill>
                <a:latin typeface="楷体_GB2312" pitchFamily="49" charset="-122"/>
                <a:ea typeface="楷体_GB2312" pitchFamily="49" charset="-122"/>
              </a:rPr>
              <a:t>杂化轨道方向分别与相邻</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水分子形成氢键，</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故每个水分子只能</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与周围四个水分子</a:t>
            </a:r>
            <a:endParaRPr lang="zh-CN" altLang="en-US" sz="2800" b="1">
              <a:solidFill>
                <a:srgbClr val="0000FF"/>
              </a:solidFill>
              <a:latin typeface="楷体_GB2312" pitchFamily="49" charset="-122"/>
              <a:ea typeface="楷体_GB2312" pitchFamily="49" charset="-122"/>
            </a:endParaRPr>
          </a:p>
          <a:p>
            <a:pPr>
              <a:spcBef>
                <a:spcPct val="50000"/>
              </a:spcBef>
            </a:pPr>
            <a:r>
              <a:rPr lang="zh-CN" altLang="en-US" sz="2800" b="1">
                <a:solidFill>
                  <a:srgbClr val="0000FF"/>
                </a:solidFill>
                <a:latin typeface="楷体_GB2312" pitchFamily="49" charset="-122"/>
                <a:ea typeface="楷体_GB2312" pitchFamily="49" charset="-122"/>
              </a:rPr>
              <a:t>接触。</a:t>
            </a:r>
            <a:endParaRPr lang="zh-CN" altLang="en-US" sz="2800" b="1">
              <a:solidFill>
                <a:srgbClr val="0000FF"/>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1985" name="图片 20487" descr="pic_206743"/>
          <p:cNvPicPr>
            <a:picLocks noChangeAspect="1"/>
          </p:cNvPicPr>
          <p:nvPr/>
        </p:nvPicPr>
        <p:blipFill>
          <a:blip r:embed="rId1"/>
          <a:stretch>
            <a:fillRect/>
          </a:stretch>
        </p:blipFill>
        <p:spPr>
          <a:xfrm>
            <a:off x="2514600" y="495300"/>
            <a:ext cx="6324600" cy="2822575"/>
          </a:xfrm>
          <a:prstGeom prst="rect">
            <a:avLst/>
          </a:prstGeom>
          <a:noFill/>
          <a:ln w="9525">
            <a:noFill/>
          </a:ln>
        </p:spPr>
      </p:pic>
      <p:pic>
        <p:nvPicPr>
          <p:cNvPr id="41986" name="图片 20488" descr="pic_206745"/>
          <p:cNvPicPr>
            <a:picLocks noChangeAspect="1"/>
          </p:cNvPicPr>
          <p:nvPr/>
        </p:nvPicPr>
        <p:blipFill>
          <a:blip r:embed="rId2"/>
          <a:stretch>
            <a:fillRect/>
          </a:stretch>
        </p:blipFill>
        <p:spPr>
          <a:xfrm>
            <a:off x="485775" y="3352800"/>
            <a:ext cx="2790825" cy="3429000"/>
          </a:xfrm>
          <a:prstGeom prst="rect">
            <a:avLst/>
          </a:prstGeom>
          <a:noFill/>
          <a:ln w="9525">
            <a:noFill/>
          </a:ln>
        </p:spPr>
      </p:pic>
      <p:sp>
        <p:nvSpPr>
          <p:cNvPr id="41987" name="文本框 20491"/>
          <p:cNvSpPr txBox="1"/>
          <p:nvPr/>
        </p:nvSpPr>
        <p:spPr>
          <a:xfrm>
            <a:off x="0" y="76200"/>
            <a:ext cx="34290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氢键的特点</a:t>
            </a:r>
            <a:r>
              <a:rPr lang="en-US" altLang="zh-CN" sz="3600" b="1">
                <a:solidFill>
                  <a:schemeClr val="folHlink"/>
                </a:solidFill>
                <a:latin typeface="Tahoma" panose="020B0604030504040204" pitchFamily="34" charset="0"/>
                <a:ea typeface="宋体" panose="02010600030101010101" pitchFamily="2" charset="-122"/>
              </a:rPr>
              <a:t>:</a:t>
            </a:r>
            <a:endParaRPr lang="en-US" altLang="zh-CN" sz="3600" b="1">
              <a:solidFill>
                <a:schemeClr val="folHlink"/>
              </a:solidFill>
              <a:latin typeface="Tahoma" panose="020B060403050404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3" name="文本框 117762"/>
          <p:cNvSpPr txBox="1"/>
          <p:nvPr/>
        </p:nvSpPr>
        <p:spPr>
          <a:xfrm>
            <a:off x="492125" y="1971675"/>
            <a:ext cx="8153400" cy="1554163"/>
          </a:xfrm>
          <a:prstGeom prst="rect">
            <a:avLst/>
          </a:prstGeom>
          <a:noFill/>
          <a:ln w="9525">
            <a:noFill/>
          </a:ln>
        </p:spPr>
        <p:txBody>
          <a:bodyPr anchor="t">
            <a:spAutoFit/>
          </a:bodyPr>
          <a:p>
            <a:pPr>
              <a:spcBef>
                <a:spcPct val="50000"/>
              </a:spcBef>
            </a:pPr>
            <a:r>
              <a:rPr lang="en-US" altLang="zh-CN" sz="3200" b="1">
                <a:solidFill>
                  <a:schemeClr val="tx2"/>
                </a:solidFill>
                <a:latin typeface="Times New Roman" panose="02020603050405020304" pitchFamily="18" charset="0"/>
                <a:ea typeface="宋体" panose="02010600030101010101" pitchFamily="2" charset="-122"/>
              </a:rPr>
              <a:t>1</a:t>
            </a:r>
            <a:r>
              <a:rPr lang="zh-CN" altLang="en-US" sz="3200" b="1" dirty="0">
                <a:solidFill>
                  <a:schemeClr val="tx2"/>
                </a:solidFill>
                <a:latin typeface="Times New Roman" panose="02020603050405020304" pitchFamily="18" charset="0"/>
                <a:ea typeface="宋体" panose="02010600030101010101" pitchFamily="2" charset="-122"/>
              </a:rPr>
              <a:t>、定义：</a:t>
            </a:r>
            <a:r>
              <a:rPr lang="zh-CN" altLang="en-US" sz="3200" b="1" dirty="0">
                <a:latin typeface="Times New Roman" panose="02020603050405020304" pitchFamily="18" charset="0"/>
                <a:ea typeface="宋体" panose="02010600030101010101" pitchFamily="2" charset="-122"/>
              </a:rPr>
              <a:t>分子与分子之间存在着一种能把分子聚集在一起的作用力，这种作用力就叫分子间作用力。</a:t>
            </a:r>
            <a:endParaRPr lang="zh-CN" altLang="en-US" sz="3200" b="1">
              <a:latin typeface="Times New Roman" panose="02020603050405020304" pitchFamily="18" charset="0"/>
              <a:ea typeface="宋体" panose="02010600030101010101" pitchFamily="2" charset="-122"/>
            </a:endParaRPr>
          </a:p>
        </p:txBody>
      </p:sp>
      <p:sp>
        <p:nvSpPr>
          <p:cNvPr id="117764" name="文本框 117763"/>
          <p:cNvSpPr txBox="1"/>
          <p:nvPr/>
        </p:nvSpPr>
        <p:spPr>
          <a:xfrm>
            <a:off x="419100" y="3451225"/>
            <a:ext cx="8229600" cy="1066800"/>
          </a:xfrm>
          <a:prstGeom prst="rect">
            <a:avLst/>
          </a:prstGeom>
          <a:noFill/>
          <a:ln w="9525">
            <a:noFill/>
          </a:ln>
        </p:spPr>
        <p:txBody>
          <a:bodyPr anchor="t">
            <a:spAutoFit/>
          </a:bodyPr>
          <a:p>
            <a:pPr>
              <a:spcBef>
                <a:spcPct val="50000"/>
              </a:spcBef>
            </a:pPr>
            <a:r>
              <a:rPr lang="en-US" altLang="zh-CN" sz="3200" b="1">
                <a:solidFill>
                  <a:srgbClr val="FF0000"/>
                </a:solidFill>
                <a:latin typeface="Times New Roman" panose="02020603050405020304" pitchFamily="18" charset="0"/>
                <a:ea typeface="宋体" panose="02010600030101010101" pitchFamily="2" charset="-122"/>
              </a:rPr>
              <a:t>2</a:t>
            </a:r>
            <a:r>
              <a:rPr lang="zh-CN" altLang="en-US" sz="3200" b="1" dirty="0">
                <a:solidFill>
                  <a:srgbClr val="FF0000"/>
                </a:solidFill>
                <a:latin typeface="Times New Roman" panose="02020603050405020304" pitchFamily="18" charset="0"/>
                <a:ea typeface="宋体" panose="02010600030101010101" pitchFamily="2" charset="-122"/>
              </a:rPr>
              <a:t>、实质：</a:t>
            </a:r>
            <a:r>
              <a:rPr lang="zh-CN" altLang="en-US" sz="3200" b="1" dirty="0">
                <a:latin typeface="Times New Roman" panose="02020603050405020304" pitchFamily="18" charset="0"/>
                <a:ea typeface="宋体" panose="02010600030101010101" pitchFamily="2" charset="-122"/>
              </a:rPr>
              <a:t>是一种静电作用，它比化学键弱很多。</a:t>
            </a:r>
            <a:endParaRPr lang="zh-CN" altLang="en-US" sz="3200" b="1" dirty="0">
              <a:latin typeface="Times New Roman" panose="02020603050405020304" pitchFamily="18" charset="0"/>
              <a:ea typeface="宋体" panose="02010600030101010101" pitchFamily="2" charset="-122"/>
            </a:endParaRPr>
          </a:p>
        </p:txBody>
      </p:sp>
      <p:sp>
        <p:nvSpPr>
          <p:cNvPr id="15363" name="标题 117792"/>
          <p:cNvSpPr>
            <a:spLocks noGrp="1" noRot="1"/>
          </p:cNvSpPr>
          <p:nvPr>
            <p:ph type="title"/>
          </p:nvPr>
        </p:nvSpPr>
        <p:spPr>
          <a:xfrm>
            <a:off x="1050925" y="635000"/>
            <a:ext cx="6575425" cy="1143000"/>
          </a:xfrm>
        </p:spPr>
        <p:txBody>
          <a:bodyPr anchor="ctr"/>
          <a:p>
            <a:r>
              <a:rPr lang="zh-CN" altLang="en-US" b="1" dirty="0"/>
              <a:t>一、分子间作用力</a:t>
            </a:r>
            <a:endParaRPr lang="zh-CN" altLang="en-US" b="1" dirty="0"/>
          </a:p>
        </p:txBody>
      </p:sp>
      <p:sp>
        <p:nvSpPr>
          <p:cNvPr id="117794" name="文本框 117793"/>
          <p:cNvSpPr txBox="1"/>
          <p:nvPr/>
        </p:nvSpPr>
        <p:spPr>
          <a:xfrm>
            <a:off x="603250" y="4518025"/>
            <a:ext cx="6507163" cy="579438"/>
          </a:xfrm>
          <a:prstGeom prst="rect">
            <a:avLst/>
          </a:prstGeom>
          <a:noFill/>
          <a:ln w="9525">
            <a:noFill/>
          </a:ln>
        </p:spPr>
        <p:txBody>
          <a:bodyPr wrap="none" anchor="t">
            <a:spAutoFit/>
          </a:bodyPr>
          <a:p>
            <a:r>
              <a:rPr lang="en-US" altLang="zh-CN" sz="3200" b="1">
                <a:solidFill>
                  <a:schemeClr val="tx2"/>
                </a:solidFill>
                <a:latin typeface="Times New Roman" panose="02020603050405020304" pitchFamily="18" charset="0"/>
                <a:ea typeface="宋体" panose="02010600030101010101" pitchFamily="2" charset="-122"/>
              </a:rPr>
              <a:t>3</a:t>
            </a:r>
            <a:r>
              <a:rPr lang="zh-CN" altLang="en-US" sz="3200" b="1" dirty="0">
                <a:solidFill>
                  <a:schemeClr val="tx2"/>
                </a:solidFill>
                <a:latin typeface="Times New Roman" panose="02020603050405020304" pitchFamily="18" charset="0"/>
                <a:ea typeface="宋体" panose="02010600030101010101" pitchFamily="2" charset="-122"/>
              </a:rPr>
              <a:t>、类型：</a:t>
            </a:r>
            <a:r>
              <a:rPr lang="zh-CN" altLang="en-US" sz="3200" b="1" dirty="0">
                <a:latin typeface="Times New Roman" panose="02020603050405020304" pitchFamily="18" charset="0"/>
                <a:ea typeface="宋体" panose="02010600030101010101" pitchFamily="2" charset="-122"/>
              </a:rPr>
              <a:t>常见范德华力和氢键两种</a:t>
            </a:r>
            <a:endParaRPr lang="zh-CN" altLang="en-US" sz="3200" b="1" dirty="0">
              <a:latin typeface="Times New Roman" panose="02020603050405020304" pitchFamily="18" charset="0"/>
              <a:ea typeface="宋体" panose="02010600030101010101" pitchFamily="2" charset="-122"/>
            </a:endParaRPr>
          </a:p>
        </p:txBody>
      </p:sp>
      <p:sp>
        <p:nvSpPr>
          <p:cNvPr id="117795" name="文本框 117794"/>
          <p:cNvSpPr txBox="1"/>
          <p:nvPr/>
        </p:nvSpPr>
        <p:spPr>
          <a:xfrm>
            <a:off x="533400" y="5235575"/>
            <a:ext cx="8305800" cy="1076325"/>
          </a:xfrm>
          <a:prstGeom prst="rect">
            <a:avLst/>
          </a:prstGeom>
          <a:noFill/>
          <a:ln w="9525">
            <a:noFill/>
          </a:ln>
        </p:spPr>
        <p:txBody>
          <a:bodyPr anchor="t">
            <a:spAutoFit/>
          </a:bodyPr>
          <a:p>
            <a:pPr algn="just">
              <a:spcBef>
                <a:spcPct val="50000"/>
              </a:spcBef>
            </a:pPr>
            <a:r>
              <a:rPr lang="zh-CN" altLang="en-US" sz="3200" b="1" dirty="0">
                <a:solidFill>
                  <a:schemeClr val="tx2"/>
                </a:solidFill>
                <a:latin typeface="黑体" panose="02010609060101010101" pitchFamily="2" charset="-122"/>
                <a:ea typeface="黑体" panose="02010609060101010101" pitchFamily="2" charset="-122"/>
              </a:rPr>
              <a:t>议一议：</a:t>
            </a:r>
            <a:r>
              <a:rPr lang="zh-CN" altLang="en-US" sz="3200" b="1" dirty="0">
                <a:solidFill>
                  <a:schemeClr val="hlink"/>
                </a:solidFill>
                <a:latin typeface="黑体" panose="02010609060101010101" pitchFamily="2" charset="-122"/>
                <a:ea typeface="黑体" panose="02010609060101010101" pitchFamily="2" charset="-122"/>
              </a:rPr>
              <a:t>干冰气化时能量发生怎样改变</a:t>
            </a:r>
            <a:r>
              <a:rPr lang="en-US" altLang="zh-CN" sz="3200" b="1">
                <a:solidFill>
                  <a:schemeClr val="hlink"/>
                </a:solidFill>
                <a:latin typeface="黑体" panose="02010609060101010101" pitchFamily="2" charset="-122"/>
                <a:ea typeface="黑体" panose="02010609060101010101" pitchFamily="2" charset="-122"/>
              </a:rPr>
              <a:t>?</a:t>
            </a:r>
            <a:r>
              <a:rPr lang="zh-CN" altLang="en-US" sz="3200" b="1" dirty="0">
                <a:solidFill>
                  <a:schemeClr val="hlink"/>
                </a:solidFill>
                <a:latin typeface="黑体" panose="02010609060101010101" pitchFamily="2" charset="-122"/>
                <a:ea typeface="黑体" panose="02010609060101010101" pitchFamily="2" charset="-122"/>
              </a:rPr>
              <a:t>为什么</a:t>
            </a:r>
            <a:r>
              <a:rPr lang="en-US" altLang="zh-CN" sz="3200" b="1">
                <a:solidFill>
                  <a:schemeClr val="hlink"/>
                </a:solidFill>
                <a:latin typeface="黑体" panose="02010609060101010101" pitchFamily="2" charset="-122"/>
                <a:ea typeface="黑体" panose="02010609060101010101" pitchFamily="2" charset="-122"/>
              </a:rPr>
              <a:t>CO</a:t>
            </a:r>
            <a:r>
              <a:rPr lang="en-US" altLang="zh-CN" sz="3200" b="1" baseline="-30000">
                <a:solidFill>
                  <a:schemeClr val="hlink"/>
                </a:solidFill>
                <a:latin typeface="黑体" panose="02010609060101010101" pitchFamily="2" charset="-122"/>
                <a:ea typeface="黑体" panose="02010609060101010101" pitchFamily="2" charset="-122"/>
              </a:rPr>
              <a:t>2</a:t>
            </a:r>
            <a:r>
              <a:rPr lang="zh-CN" altLang="en-US" sz="3200" b="1" dirty="0">
                <a:solidFill>
                  <a:schemeClr val="hlink"/>
                </a:solidFill>
                <a:latin typeface="黑体" panose="02010609060101010101" pitchFamily="2" charset="-122"/>
                <a:ea typeface="黑体" panose="02010609060101010101" pitchFamily="2" charset="-122"/>
              </a:rPr>
              <a:t>气体加热到很高温度也不分解？</a:t>
            </a:r>
            <a:endParaRPr lang="zh-CN" altLang="en-US" sz="3200" b="1" dirty="0">
              <a:solidFill>
                <a:schemeClr val="hlink"/>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p:cTn id="7" dur="500" fill="hold"/>
                                        <p:tgtEl>
                                          <p:spTgt spid="117763"/>
                                        </p:tgtEl>
                                        <p:attrNameLst>
                                          <p:attrName>ppt_x</p:attrName>
                                        </p:attrNameLst>
                                      </p:cBhvr>
                                      <p:tavLst>
                                        <p:tav tm="0">
                                          <p:val>
                                            <p:strVal val="0-#ppt_w/2"/>
                                          </p:val>
                                        </p:tav>
                                        <p:tav tm="100000">
                                          <p:val>
                                            <p:strVal val="#ppt_x"/>
                                          </p:val>
                                        </p:tav>
                                      </p:tavLst>
                                    </p:anim>
                                    <p:anim calcmode="lin" valueType="num">
                                      <p:cBhvr>
                                        <p:cTn id="8" dur="500" fill="hold"/>
                                        <p:tgtEl>
                                          <p:spTgt spid="1177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4"/>
                                        </p:tgtEl>
                                        <p:attrNameLst>
                                          <p:attrName>style.visibility</p:attrName>
                                        </p:attrNameLst>
                                      </p:cBhvr>
                                      <p:to>
                                        <p:strVal val="visible"/>
                                      </p:to>
                                    </p:set>
                                    <p:anim calcmode="lin" valueType="num">
                                      <p:cBhvr>
                                        <p:cTn id="13" dur="500" fill="hold"/>
                                        <p:tgtEl>
                                          <p:spTgt spid="117764"/>
                                        </p:tgtEl>
                                        <p:attrNameLst>
                                          <p:attrName>ppt_x</p:attrName>
                                        </p:attrNameLst>
                                      </p:cBhvr>
                                      <p:tavLst>
                                        <p:tav tm="0">
                                          <p:val>
                                            <p:strVal val="0-#ppt_w/2"/>
                                          </p:val>
                                        </p:tav>
                                        <p:tav tm="100000">
                                          <p:val>
                                            <p:strVal val="#ppt_x"/>
                                          </p:val>
                                        </p:tav>
                                      </p:tavLst>
                                    </p:anim>
                                    <p:anim calcmode="lin" valueType="num">
                                      <p:cBhvr>
                                        <p:cTn id="14" dur="500" fill="hold"/>
                                        <p:tgtEl>
                                          <p:spTgt spid="11776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94"/>
                                        </p:tgtEl>
                                        <p:attrNameLst>
                                          <p:attrName>style.visibility</p:attrName>
                                        </p:attrNameLst>
                                      </p:cBhvr>
                                      <p:to>
                                        <p:strVal val="visible"/>
                                      </p:to>
                                    </p:set>
                                    <p:anim calcmode="lin" valueType="num">
                                      <p:cBhvr>
                                        <p:cTn id="19" dur="500" fill="hold"/>
                                        <p:tgtEl>
                                          <p:spTgt spid="117794"/>
                                        </p:tgtEl>
                                        <p:attrNameLst>
                                          <p:attrName>ppt_x</p:attrName>
                                        </p:attrNameLst>
                                      </p:cBhvr>
                                      <p:tavLst>
                                        <p:tav tm="0">
                                          <p:val>
                                            <p:strVal val="0-#ppt_w/2"/>
                                          </p:val>
                                        </p:tav>
                                        <p:tav tm="100000">
                                          <p:val>
                                            <p:strVal val="#ppt_x"/>
                                          </p:val>
                                        </p:tav>
                                      </p:tavLst>
                                    </p:anim>
                                    <p:anim calcmode="lin" valueType="num">
                                      <p:cBhvr>
                                        <p:cTn id="20" dur="500" fill="hold"/>
                                        <p:tgtEl>
                                          <p:spTgt spid="1177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95"/>
                                        </p:tgtEl>
                                        <p:attrNameLst>
                                          <p:attrName>style.visibility</p:attrName>
                                        </p:attrNameLst>
                                      </p:cBhvr>
                                      <p:to>
                                        <p:strVal val="visible"/>
                                      </p:to>
                                    </p:set>
                                    <p:anim calcmode="lin" valueType="num">
                                      <p:cBhvr>
                                        <p:cTn id="25" dur="500" fill="hold"/>
                                        <p:tgtEl>
                                          <p:spTgt spid="117795"/>
                                        </p:tgtEl>
                                        <p:attrNameLst>
                                          <p:attrName>ppt_x</p:attrName>
                                        </p:attrNameLst>
                                      </p:cBhvr>
                                      <p:tavLst>
                                        <p:tav tm="0">
                                          <p:val>
                                            <p:strVal val="#ppt_x"/>
                                          </p:val>
                                        </p:tav>
                                        <p:tav tm="100000">
                                          <p:val>
                                            <p:strVal val="#ppt_x"/>
                                          </p:val>
                                        </p:tav>
                                      </p:tavLst>
                                    </p:anim>
                                    <p:anim calcmode="lin" valueType="num">
                                      <p:cBhvr>
                                        <p:cTn id="26" dur="500" fill="hold"/>
                                        <p:tgtEl>
                                          <p:spTgt spid="117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4" grpId="0"/>
      <p:bldP spid="117794" grpId="0"/>
      <p:bldP spid="1177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矩形 30723"/>
          <p:cNvSpPr/>
          <p:nvPr/>
        </p:nvSpPr>
        <p:spPr>
          <a:xfrm>
            <a:off x="1371600" y="990600"/>
            <a:ext cx="3078163" cy="641350"/>
          </a:xfrm>
          <a:prstGeom prst="rect">
            <a:avLst/>
          </a:prstGeom>
          <a:noFill/>
          <a:ln w="9525">
            <a:noFill/>
          </a:ln>
        </p:spPr>
        <p:txBody>
          <a:bodyPr wrap="none"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氢键的特点</a:t>
            </a:r>
            <a:r>
              <a:rPr lang="en-US" altLang="zh-CN" sz="3600" b="1" dirty="0">
                <a:solidFill>
                  <a:schemeClr val="folHlink"/>
                </a:solidFill>
                <a:latin typeface="Tahoma" panose="020B0604030504040204" pitchFamily="34" charset="0"/>
                <a:ea typeface="宋体" panose="02010600030101010101" pitchFamily="2" charset="-122"/>
              </a:rPr>
              <a:t>:</a:t>
            </a:r>
            <a:endParaRPr lang="en-US" altLang="zh-CN" sz="3600" b="1">
              <a:solidFill>
                <a:schemeClr val="folHlink"/>
              </a:solidFill>
              <a:latin typeface="Tahoma" panose="020B0604030504040204" pitchFamily="34" charset="0"/>
              <a:ea typeface="宋体" panose="02010600030101010101" pitchFamily="2" charset="-122"/>
            </a:endParaRPr>
          </a:p>
        </p:txBody>
      </p:sp>
      <p:sp>
        <p:nvSpPr>
          <p:cNvPr id="43010" name="矩形 30724"/>
          <p:cNvSpPr/>
          <p:nvPr/>
        </p:nvSpPr>
        <p:spPr>
          <a:xfrm>
            <a:off x="0" y="2362200"/>
            <a:ext cx="9144000" cy="2667000"/>
          </a:xfrm>
          <a:prstGeom prst="rect">
            <a:avLst/>
          </a:prstGeom>
          <a:noFill/>
          <a:ln w="9525">
            <a:noFill/>
          </a:ln>
        </p:spPr>
        <p:txBody>
          <a:bodyPr anchor="t"/>
          <a:p>
            <a:pPr marL="342900" indent="-342900">
              <a:spcBef>
                <a:spcPct val="20000"/>
              </a:spcBef>
              <a:buClr>
                <a:schemeClr val="folHlink"/>
              </a:buClr>
              <a:buSzPct val="60000"/>
            </a:pPr>
            <a:r>
              <a:rPr lang="zh-CN" altLang="en-US" sz="3200" b="1" dirty="0">
                <a:solidFill>
                  <a:schemeClr val="folHlink"/>
                </a:solidFill>
                <a:latin typeface="Tahoma" panose="020B0604030504040204" pitchFamily="34" charset="0"/>
                <a:ea typeface="宋体" panose="02010600030101010101" pitchFamily="2" charset="-122"/>
              </a:rPr>
              <a:t>（</a:t>
            </a:r>
            <a:r>
              <a:rPr lang="en-US" altLang="zh-CN" sz="3200" b="1" dirty="0">
                <a:solidFill>
                  <a:schemeClr val="folHlink"/>
                </a:solidFill>
                <a:latin typeface="Tahoma" panose="020B0604030504040204" pitchFamily="34" charset="0"/>
                <a:ea typeface="宋体" panose="02010600030101010101" pitchFamily="2" charset="-122"/>
              </a:rPr>
              <a:t>1</a:t>
            </a:r>
            <a:r>
              <a:rPr lang="zh-CN" altLang="en-US" sz="3200" b="1" dirty="0">
                <a:solidFill>
                  <a:schemeClr val="folHlink"/>
                </a:solidFill>
                <a:latin typeface="Tahoma" panose="020B0604030504040204" pitchFamily="34" charset="0"/>
                <a:ea typeface="宋体" panose="02010600030101010101" pitchFamily="2" charset="-122"/>
              </a:rPr>
              <a:t>）作用力比范德华力大，但比化学键小得多</a:t>
            </a:r>
            <a:endParaRPr lang="zh-CN" altLang="en-US" sz="3200" b="1" dirty="0">
              <a:solidFill>
                <a:schemeClr val="folHlink"/>
              </a:solidFill>
              <a:latin typeface="Tahoma" panose="020B0604030504040204" pitchFamily="34" charset="0"/>
              <a:ea typeface="宋体" panose="02010600030101010101" pitchFamily="2" charset="-122"/>
            </a:endParaRPr>
          </a:p>
          <a:p>
            <a:pPr marL="342900" indent="-342900">
              <a:spcBef>
                <a:spcPct val="20000"/>
              </a:spcBef>
              <a:buClr>
                <a:schemeClr val="folHlink"/>
              </a:buClr>
              <a:buSzPct val="60000"/>
            </a:pPr>
            <a:r>
              <a:rPr lang="zh-CN" altLang="en-US" sz="3200" b="1" dirty="0">
                <a:solidFill>
                  <a:schemeClr val="folHlink"/>
                </a:solidFill>
                <a:latin typeface="Tahoma" panose="020B0604030504040204" pitchFamily="34" charset="0"/>
                <a:ea typeface="宋体" panose="02010600030101010101" pitchFamily="2" charset="-122"/>
              </a:rPr>
              <a:t>（</a:t>
            </a:r>
            <a:r>
              <a:rPr lang="en-US" altLang="zh-CN" sz="3200" b="1" dirty="0">
                <a:solidFill>
                  <a:schemeClr val="folHlink"/>
                </a:solidFill>
                <a:latin typeface="Tahoma" panose="020B0604030504040204" pitchFamily="34" charset="0"/>
                <a:ea typeface="宋体" panose="02010600030101010101" pitchFamily="2" charset="-122"/>
              </a:rPr>
              <a:t>2</a:t>
            </a:r>
            <a:r>
              <a:rPr lang="zh-CN" altLang="en-US" sz="3200" b="1" dirty="0">
                <a:solidFill>
                  <a:schemeClr val="folHlink"/>
                </a:solidFill>
                <a:latin typeface="Tahoma" panose="020B0604030504040204" pitchFamily="34" charset="0"/>
                <a:ea typeface="宋体" panose="02010600030101010101" pitchFamily="2" charset="-122"/>
              </a:rPr>
              <a:t>）一种特殊的分子间作用力</a:t>
            </a:r>
            <a:r>
              <a:rPr lang="en-US" altLang="zh-CN" sz="3200" b="1">
                <a:solidFill>
                  <a:schemeClr val="folHlink"/>
                </a:solidFill>
                <a:latin typeface="Tahoma" panose="020B0604030504040204" pitchFamily="34" charset="0"/>
                <a:ea typeface="宋体" panose="02010600030101010101" pitchFamily="2" charset="-122"/>
              </a:rPr>
              <a:t>,</a:t>
            </a:r>
            <a:r>
              <a:rPr lang="zh-CN" altLang="en-US" sz="3200" b="1" dirty="0">
                <a:solidFill>
                  <a:schemeClr val="hlink"/>
                </a:solidFill>
                <a:latin typeface="Tahoma" panose="020B0604030504040204" pitchFamily="34" charset="0"/>
                <a:ea typeface="宋体" panose="02010600030101010101" pitchFamily="2" charset="-122"/>
              </a:rPr>
              <a:t>不是化学键</a:t>
            </a:r>
            <a:endParaRPr lang="zh-CN" altLang="en-US" sz="3200" b="1" dirty="0">
              <a:solidFill>
                <a:schemeClr val="hlink"/>
              </a:solidFill>
              <a:latin typeface="Tahoma" panose="020B0604030504040204" pitchFamily="34" charset="0"/>
              <a:ea typeface="宋体" panose="02010600030101010101" pitchFamily="2" charset="-122"/>
            </a:endParaRPr>
          </a:p>
          <a:p>
            <a:pPr marL="342900" indent="-342900">
              <a:spcBef>
                <a:spcPct val="20000"/>
              </a:spcBef>
              <a:buClr>
                <a:schemeClr val="folHlink"/>
              </a:buClr>
              <a:buSzPct val="60000"/>
            </a:pPr>
            <a:r>
              <a:rPr lang="zh-CN" altLang="en-US" sz="3200" b="1" dirty="0">
                <a:solidFill>
                  <a:schemeClr val="folHlink"/>
                </a:solidFill>
                <a:latin typeface="Tahoma" panose="020B0604030504040204" pitchFamily="34" charset="0"/>
                <a:ea typeface="宋体" panose="02010600030101010101" pitchFamily="2" charset="-122"/>
              </a:rPr>
              <a:t>（</a:t>
            </a:r>
            <a:r>
              <a:rPr lang="en-US" altLang="zh-CN" sz="3200" b="1" dirty="0">
                <a:solidFill>
                  <a:schemeClr val="folHlink"/>
                </a:solidFill>
                <a:latin typeface="Tahoma" panose="020B0604030504040204" pitchFamily="34" charset="0"/>
                <a:ea typeface="宋体" panose="02010600030101010101" pitchFamily="2" charset="-122"/>
              </a:rPr>
              <a:t>3</a:t>
            </a:r>
            <a:r>
              <a:rPr lang="zh-CN" altLang="en-US" sz="3200" b="1" dirty="0">
                <a:solidFill>
                  <a:schemeClr val="folHlink"/>
                </a:solidFill>
                <a:latin typeface="Tahoma" panose="020B0604030504040204" pitchFamily="34" charset="0"/>
                <a:ea typeface="宋体" panose="02010600030101010101" pitchFamily="2" charset="-122"/>
              </a:rPr>
              <a:t>）具有方向性和饱和性</a:t>
            </a:r>
            <a:endParaRPr lang="zh-CN" altLang="en-US" sz="3200" b="1" dirty="0">
              <a:solidFill>
                <a:schemeClr val="folHlink"/>
              </a:solidFill>
              <a:latin typeface="Tahoma" panose="020B0604030504040204" pitchFamily="34" charset="0"/>
              <a:ea typeface="宋体" panose="02010600030101010101" pitchFamily="2" charset="-122"/>
            </a:endParaRPr>
          </a:p>
          <a:p>
            <a:pPr marL="342900" indent="-342900">
              <a:spcBef>
                <a:spcPct val="20000"/>
              </a:spcBef>
              <a:buClr>
                <a:schemeClr val="folHlink"/>
              </a:buClr>
              <a:buSzPct val="60000"/>
            </a:pPr>
            <a:r>
              <a:rPr lang="zh-CN" altLang="en-US" sz="3200" b="1" dirty="0">
                <a:solidFill>
                  <a:schemeClr val="folHlink"/>
                </a:solidFill>
                <a:latin typeface="Tahoma" panose="020B0604030504040204" pitchFamily="34" charset="0"/>
                <a:ea typeface="宋体" panose="02010600030101010101" pitchFamily="2" charset="-122"/>
              </a:rPr>
              <a:t>（</a:t>
            </a:r>
            <a:r>
              <a:rPr lang="en-US" altLang="zh-CN" sz="3200" b="1" dirty="0">
                <a:solidFill>
                  <a:schemeClr val="folHlink"/>
                </a:solidFill>
                <a:latin typeface="Tahoma" panose="020B0604030504040204" pitchFamily="34" charset="0"/>
                <a:ea typeface="宋体" panose="02010600030101010101" pitchFamily="2" charset="-122"/>
              </a:rPr>
              <a:t>4</a:t>
            </a:r>
            <a:r>
              <a:rPr lang="zh-CN" altLang="en-US" sz="3200" b="1" dirty="0">
                <a:solidFill>
                  <a:schemeClr val="folHlink"/>
                </a:solidFill>
                <a:latin typeface="Tahoma" panose="020B0604030504040204" pitchFamily="34" charset="0"/>
                <a:ea typeface="宋体" panose="02010600030101010101" pitchFamily="2" charset="-122"/>
              </a:rPr>
              <a:t>）存在范围：</a:t>
            </a:r>
            <a:r>
              <a:rPr lang="zh-CN" altLang="en-US" sz="3200" b="1" dirty="0">
                <a:solidFill>
                  <a:schemeClr val="hlink"/>
                </a:solidFill>
                <a:latin typeface="Tahoma" panose="020B0604030504040204" pitchFamily="34" charset="0"/>
                <a:ea typeface="宋体" panose="02010600030101010101" pitchFamily="2" charset="-122"/>
              </a:rPr>
              <a:t>分子间或分子内</a:t>
            </a:r>
            <a:endParaRPr lang="zh-CN" altLang="en-US" sz="3200" b="1" dirty="0">
              <a:solidFill>
                <a:schemeClr val="hlink"/>
              </a:solidFill>
              <a:latin typeface="Tahoma" panose="020B060403050404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23555"/>
          <p:cNvSpPr txBox="1"/>
          <p:nvPr/>
        </p:nvSpPr>
        <p:spPr>
          <a:xfrm>
            <a:off x="1143000" y="1187450"/>
            <a:ext cx="64770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5.</a:t>
            </a:r>
            <a:r>
              <a:rPr lang="zh-CN" altLang="en-US" sz="3600" b="1" dirty="0">
                <a:solidFill>
                  <a:schemeClr val="folHlink"/>
                </a:solidFill>
                <a:latin typeface="Tahoma" panose="020B0604030504040204" pitchFamily="34" charset="0"/>
                <a:ea typeface="宋体" panose="02010600030101010101" pitchFamily="2" charset="-122"/>
              </a:rPr>
              <a:t>氢键对物质性质的影响</a:t>
            </a:r>
            <a:endParaRPr lang="zh-CN" altLang="en-US" sz="3600" b="1">
              <a:solidFill>
                <a:schemeClr val="folHlink"/>
              </a:solidFill>
              <a:latin typeface="Tahoma" panose="020B0604030504040204" pitchFamily="34" charset="0"/>
              <a:ea typeface="宋体" panose="02010600030101010101" pitchFamily="2" charset="-122"/>
            </a:endParaRPr>
          </a:p>
        </p:txBody>
      </p:sp>
      <p:sp>
        <p:nvSpPr>
          <p:cNvPr id="23557" name="文本框 23556"/>
          <p:cNvSpPr txBox="1"/>
          <p:nvPr/>
        </p:nvSpPr>
        <p:spPr>
          <a:xfrm>
            <a:off x="533400" y="2438400"/>
            <a:ext cx="80772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⑴</a:t>
            </a:r>
            <a:r>
              <a:rPr lang="zh-CN" altLang="en-US" sz="3600" b="1" dirty="0">
                <a:solidFill>
                  <a:schemeClr val="folHlink"/>
                </a:solidFill>
                <a:latin typeface="Tahoma" panose="020B0604030504040204" pitchFamily="34" charset="0"/>
                <a:ea typeface="宋体" panose="02010600030101010101" pitchFamily="2" charset="-122"/>
              </a:rPr>
              <a:t>氢键的存在使物质的</a:t>
            </a:r>
            <a:r>
              <a:rPr lang="zh-CN" altLang="en-US" sz="3600" b="1" dirty="0">
                <a:solidFill>
                  <a:schemeClr val="hlink"/>
                </a:solidFill>
                <a:latin typeface="Tahoma" panose="020B0604030504040204" pitchFamily="34" charset="0"/>
                <a:ea typeface="宋体" panose="02010600030101010101" pitchFamily="2" charset="-122"/>
              </a:rPr>
              <a:t>熔沸点</a:t>
            </a:r>
            <a:r>
              <a:rPr lang="zh-CN" altLang="en-US" sz="3600" b="1" dirty="0">
                <a:solidFill>
                  <a:schemeClr val="folHlink"/>
                </a:solidFill>
                <a:latin typeface="Tahoma" panose="020B0604030504040204" pitchFamily="34" charset="0"/>
                <a:ea typeface="宋体" panose="02010600030101010101" pitchFamily="2" charset="-122"/>
              </a:rPr>
              <a:t>相对</a:t>
            </a:r>
            <a:r>
              <a:rPr lang="zh-CN" altLang="en-US" sz="3600" b="1" dirty="0">
                <a:solidFill>
                  <a:schemeClr val="hlink"/>
                </a:solidFill>
                <a:latin typeface="Tahoma" panose="020B0604030504040204" pitchFamily="34" charset="0"/>
                <a:ea typeface="宋体" panose="02010600030101010101" pitchFamily="2" charset="-122"/>
              </a:rPr>
              <a:t>较高</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23558" name="文本框 23557"/>
          <p:cNvSpPr txBox="1"/>
          <p:nvPr/>
        </p:nvSpPr>
        <p:spPr>
          <a:xfrm>
            <a:off x="533400" y="3473450"/>
            <a:ext cx="8077200" cy="641350"/>
          </a:xfrm>
          <a:prstGeom prst="rect">
            <a:avLst/>
          </a:prstGeom>
          <a:noFill/>
          <a:ln w="9525">
            <a:noFill/>
          </a:ln>
        </p:spPr>
        <p:txBody>
          <a:bodyPr anchor="t">
            <a:spAutoFit/>
          </a:bodyPr>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⑵</a:t>
            </a:r>
            <a:r>
              <a:rPr lang="zh-CN" altLang="en-US" sz="3600" b="1" dirty="0">
                <a:solidFill>
                  <a:schemeClr val="folHlink"/>
                </a:solidFill>
                <a:latin typeface="Tahoma" panose="020B0604030504040204" pitchFamily="34" charset="0"/>
                <a:ea typeface="宋体" panose="02010600030101010101" pitchFamily="2" charset="-122"/>
              </a:rPr>
              <a:t>氢键的存在使物质的</a:t>
            </a:r>
            <a:r>
              <a:rPr lang="zh-CN" altLang="en-US" sz="3600" b="1" dirty="0">
                <a:solidFill>
                  <a:schemeClr val="hlink"/>
                </a:solidFill>
                <a:latin typeface="Tahoma" panose="020B0604030504040204" pitchFamily="34" charset="0"/>
                <a:ea typeface="宋体" panose="02010600030101010101" pitchFamily="2" charset="-122"/>
              </a:rPr>
              <a:t>溶解度增大</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23559" name="文本框 23558"/>
          <p:cNvSpPr txBox="1"/>
          <p:nvPr/>
        </p:nvSpPr>
        <p:spPr>
          <a:xfrm>
            <a:off x="304800" y="4419600"/>
            <a:ext cx="8610600" cy="1190625"/>
          </a:xfrm>
          <a:prstGeom prst="rect">
            <a:avLst/>
          </a:prstGeom>
          <a:noFill/>
          <a:ln w="9525">
            <a:noFill/>
          </a:ln>
        </p:spPr>
        <p:txBody>
          <a:bodyPr anchor="t">
            <a:spAutoFit/>
          </a:bodyPr>
          <a:p>
            <a:pPr>
              <a:spcBef>
                <a:spcPct val="50000"/>
              </a:spcBef>
            </a:pPr>
            <a:r>
              <a:rPr lang="zh-CN" altLang="en-US" sz="3200" b="1" dirty="0">
                <a:solidFill>
                  <a:schemeClr val="folHlink"/>
                </a:solidFill>
                <a:latin typeface="Tahoma" panose="020B0604030504040204" pitchFamily="34" charset="0"/>
                <a:ea typeface="宋体" panose="02010600030101010101" pitchFamily="2" charset="-122"/>
              </a:rPr>
              <a:t>（</a:t>
            </a:r>
            <a:r>
              <a:rPr lang="en-US" altLang="zh-CN" sz="3200" b="1" dirty="0">
                <a:solidFill>
                  <a:schemeClr val="folHlink"/>
                </a:solidFill>
                <a:latin typeface="Tahoma" panose="020B0604030504040204" pitchFamily="34" charset="0"/>
                <a:ea typeface="宋体" panose="02010600030101010101" pitchFamily="2" charset="-122"/>
              </a:rPr>
              <a:t>3</a:t>
            </a:r>
            <a:r>
              <a:rPr lang="zh-CN" altLang="en-US" sz="3200" b="1" dirty="0">
                <a:solidFill>
                  <a:schemeClr val="folHlink"/>
                </a:solidFill>
                <a:latin typeface="Tahoma" panose="020B0604030504040204" pitchFamily="34" charset="0"/>
                <a:ea typeface="宋体" panose="02010600030101010101" pitchFamily="2" charset="-122"/>
              </a:rPr>
              <a:t>）</a:t>
            </a:r>
            <a:r>
              <a:rPr lang="zh-CN" altLang="en-US" sz="3600" b="1" dirty="0">
                <a:solidFill>
                  <a:schemeClr val="folHlink"/>
                </a:solidFill>
                <a:latin typeface="Tahoma" panose="020B0604030504040204" pitchFamily="34" charset="0"/>
                <a:ea typeface="宋体" panose="02010600030101010101" pitchFamily="2" charset="-122"/>
              </a:rPr>
              <a:t>解释一些</a:t>
            </a:r>
            <a:r>
              <a:rPr lang="zh-CN" altLang="en-US" sz="3600" b="1" dirty="0">
                <a:solidFill>
                  <a:schemeClr val="hlink"/>
                </a:solidFill>
                <a:latin typeface="Tahoma" panose="020B0604030504040204" pitchFamily="34" charset="0"/>
                <a:ea typeface="宋体" panose="02010600030101010101" pitchFamily="2" charset="-122"/>
              </a:rPr>
              <a:t>反常</a:t>
            </a:r>
            <a:r>
              <a:rPr lang="zh-CN" altLang="en-US" sz="3600" b="1" dirty="0">
                <a:solidFill>
                  <a:schemeClr val="folHlink"/>
                </a:solidFill>
                <a:latin typeface="Tahoma" panose="020B0604030504040204" pitchFamily="34" charset="0"/>
                <a:ea typeface="宋体" panose="02010600030101010101" pitchFamily="2" charset="-122"/>
              </a:rPr>
              <a:t>现象：如水结成冰时，为什么体积会膨胀。</a:t>
            </a:r>
            <a:endParaRPr lang="zh-CN" altLang="en-US" sz="3600" b="1" dirty="0">
              <a:solidFill>
                <a:schemeClr va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up)">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up)">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wipe(up)">
                                      <p:cBhvr>
                                        <p:cTn id="1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5057" name="文本框 22531"/>
          <p:cNvSpPr txBox="1"/>
          <p:nvPr/>
        </p:nvSpPr>
        <p:spPr>
          <a:xfrm>
            <a:off x="0" y="0"/>
            <a:ext cx="4495800" cy="823913"/>
          </a:xfrm>
          <a:prstGeom prst="rect">
            <a:avLst/>
          </a:prstGeom>
          <a:solidFill>
            <a:schemeClr val="hlink"/>
          </a:solidFill>
          <a:ln w="9525">
            <a:noFill/>
          </a:ln>
        </p:spPr>
        <p:txBody>
          <a:bodyPr anchor="t">
            <a:spAutoFit/>
          </a:bodyPr>
          <a:p>
            <a:pPr>
              <a:spcBef>
                <a:spcPct val="50000"/>
              </a:spcBef>
            </a:pPr>
            <a:r>
              <a:rPr lang="zh-CN" altLang="en-US" b="1" dirty="0">
                <a:solidFill>
                  <a:schemeClr val="accent2"/>
                </a:solidFill>
                <a:latin typeface="Tahoma" panose="020B0604030504040204" pitchFamily="34" charset="0"/>
                <a:ea typeface="楷体_GB2312" pitchFamily="49" charset="-122"/>
              </a:rPr>
              <a:t>【问题探究四】</a:t>
            </a:r>
            <a:endParaRPr lang="zh-CN" altLang="en-US" b="1">
              <a:solidFill>
                <a:schemeClr val="accent2"/>
              </a:solidFill>
              <a:latin typeface="Tahoma" panose="020B0604030504040204" pitchFamily="34" charset="0"/>
              <a:ea typeface="楷体_GB2312" pitchFamily="49" charset="-122"/>
            </a:endParaRPr>
          </a:p>
        </p:txBody>
      </p:sp>
      <p:pic>
        <p:nvPicPr>
          <p:cNvPr id="45058" name="图片 22533"/>
          <p:cNvPicPr>
            <a:picLocks noChangeAspect="1"/>
          </p:cNvPicPr>
          <p:nvPr/>
        </p:nvPicPr>
        <p:blipFill>
          <a:blip r:embed="rId1"/>
          <a:stretch>
            <a:fillRect/>
          </a:stretch>
        </p:blipFill>
        <p:spPr>
          <a:xfrm>
            <a:off x="0" y="838200"/>
            <a:ext cx="9144000" cy="6019800"/>
          </a:xfrm>
          <a:prstGeom prst="rect">
            <a:avLst/>
          </a:prstGeom>
          <a:noFill/>
          <a:ln w="9525">
            <a:noFill/>
          </a:ln>
        </p:spPr>
      </p:pic>
      <p:grpSp>
        <p:nvGrpSpPr>
          <p:cNvPr id="22537" name="组合 22536"/>
          <p:cNvGrpSpPr/>
          <p:nvPr/>
        </p:nvGrpSpPr>
        <p:grpSpPr>
          <a:xfrm>
            <a:off x="0" y="1066800"/>
            <a:ext cx="4038600" cy="2057400"/>
            <a:chOff x="0" y="672"/>
            <a:chExt cx="2544" cy="1296"/>
          </a:xfrm>
        </p:grpSpPr>
        <p:sp>
          <p:nvSpPr>
            <p:cNvPr id="45060" name="云形标注 22534"/>
            <p:cNvSpPr/>
            <p:nvPr/>
          </p:nvSpPr>
          <p:spPr>
            <a:xfrm>
              <a:off x="0" y="672"/>
              <a:ext cx="2544" cy="1296"/>
            </a:xfrm>
            <a:prstGeom prst="cloudCallout">
              <a:avLst>
                <a:gd name="adj1" fmla="val 39546"/>
                <a:gd name="adj2" fmla="val 56329"/>
              </a:avLst>
            </a:prstGeom>
            <a:solidFill>
              <a:srgbClr val="FFFF00"/>
            </a:solidFill>
            <a:ln w="9525" cap="flat" cmpd="sng">
              <a:solidFill>
                <a:schemeClr val="tx1"/>
              </a:solidFill>
              <a:prstDash val="solid"/>
              <a:round/>
              <a:headEnd type="none" w="med" len="med"/>
              <a:tailEnd type="none" w="med" len="med"/>
            </a:ln>
          </p:spPr>
          <p:txBody>
            <a:bodyPr anchor="t"/>
            <a:p>
              <a:pPr algn="ctr"/>
              <a:endParaRPr lang="zh-CN" altLang="zh-CN" sz="1800" dirty="0">
                <a:latin typeface="Tahoma" panose="020B0604030504040204" pitchFamily="34" charset="0"/>
                <a:ea typeface="宋体" panose="02010600030101010101" pitchFamily="2" charset="-122"/>
              </a:endParaRPr>
            </a:p>
          </p:txBody>
        </p:sp>
        <p:sp>
          <p:nvSpPr>
            <p:cNvPr id="45061" name="文本框 22535"/>
            <p:cNvSpPr txBox="1"/>
            <p:nvPr/>
          </p:nvSpPr>
          <p:spPr>
            <a:xfrm>
              <a:off x="336" y="960"/>
              <a:ext cx="1776" cy="672"/>
            </a:xfrm>
            <a:prstGeom prst="rect">
              <a:avLst/>
            </a:prstGeom>
            <a:noFill/>
            <a:ln w="9525">
              <a:noFill/>
            </a:ln>
          </p:spPr>
          <p:txBody>
            <a:bodyPr anchor="t">
              <a:spAutoFit/>
            </a:bodyPr>
            <a:p>
              <a:pPr>
                <a:spcBef>
                  <a:spcPct val="50000"/>
                </a:spcBef>
              </a:pPr>
              <a:r>
                <a:rPr lang="zh-CN" altLang="en-US" sz="3200" b="1" dirty="0">
                  <a:solidFill>
                    <a:schemeClr val="hlink"/>
                  </a:solidFill>
                  <a:latin typeface="Tahoma" panose="020B0604030504040204" pitchFamily="34" charset="0"/>
                  <a:ea typeface="楷体_GB2312" pitchFamily="49" charset="-122"/>
                </a:rPr>
                <a:t>为什么冰会浮在水面上呢？</a:t>
              </a:r>
              <a:endParaRPr lang="zh-CN" altLang="en-US" sz="3200" b="1" dirty="0">
                <a:solidFill>
                  <a:schemeClr val="hlink"/>
                </a:solidFill>
                <a:latin typeface="Tahoma" panose="020B0604030504040204" pitchFamily="34" charset="0"/>
                <a:ea typeface="楷体_GB2312"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left)">
                                      <p:cBhvr>
                                        <p:cTn id="7"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1" name="组合 28677"/>
          <p:cNvGrpSpPr/>
          <p:nvPr/>
        </p:nvGrpSpPr>
        <p:grpSpPr>
          <a:xfrm>
            <a:off x="1730375" y="0"/>
            <a:ext cx="7261225" cy="6858000"/>
            <a:chOff x="1186" y="0"/>
            <a:chExt cx="4574" cy="4320"/>
          </a:xfrm>
        </p:grpSpPr>
        <p:pic>
          <p:nvPicPr>
            <p:cNvPr id="46082" name="图片 28675" descr="icecolor"/>
            <p:cNvPicPr>
              <a:picLocks noChangeAspect="1"/>
            </p:cNvPicPr>
            <p:nvPr/>
          </p:nvPicPr>
          <p:blipFill>
            <a:blip r:embed="rId1"/>
            <a:stretch>
              <a:fillRect/>
            </a:stretch>
          </p:blipFill>
          <p:spPr>
            <a:xfrm>
              <a:off x="1536" y="0"/>
              <a:ext cx="4224" cy="4320"/>
            </a:xfrm>
            <a:prstGeom prst="rect">
              <a:avLst/>
            </a:prstGeom>
            <a:solidFill>
              <a:schemeClr val="tx2"/>
            </a:solidFill>
            <a:ln w="9525" cap="flat" cmpd="sng">
              <a:solidFill>
                <a:srgbClr val="000000"/>
              </a:solidFill>
              <a:prstDash val="solid"/>
              <a:miter/>
              <a:headEnd type="none" w="med" len="med"/>
              <a:tailEnd type="none" w="med" len="med"/>
            </a:ln>
          </p:spPr>
        </p:pic>
        <p:sp>
          <p:nvSpPr>
            <p:cNvPr id="46083" name="文本框 28676"/>
            <p:cNvSpPr txBox="1"/>
            <p:nvPr/>
          </p:nvSpPr>
          <p:spPr>
            <a:xfrm>
              <a:off x="1186" y="0"/>
              <a:ext cx="350" cy="4320"/>
            </a:xfrm>
            <a:prstGeom prst="rect">
              <a:avLst/>
            </a:prstGeom>
            <a:solidFill>
              <a:srgbClr val="66FF33">
                <a:alpha val="60001"/>
              </a:srgbClr>
            </a:solidFill>
            <a:ln w="9525" cap="flat" cmpd="sng">
              <a:solidFill>
                <a:srgbClr val="000000"/>
              </a:solidFill>
              <a:prstDash val="solid"/>
              <a:miter/>
              <a:headEnd type="none" w="med" len="med"/>
              <a:tailEnd type="none" w="med" len="med"/>
            </a:ln>
          </p:spPr>
          <p:txBody>
            <a:bodyPr vert="eaVert" lIns="90000" tIns="46800" rIns="90000" bIns="46800" anchor="t">
              <a:spAutoFit/>
            </a:bodyPr>
            <a:p>
              <a:pPr algn="ctr"/>
              <a:r>
                <a:rPr lang="zh-CN" altLang="en-US" sz="2400" b="1" dirty="0">
                  <a:solidFill>
                    <a:schemeClr val="hlink"/>
                  </a:solidFill>
                  <a:latin typeface="Arial Black" panose="020B0A04020102020204" pitchFamily="34" charset="0"/>
                  <a:ea typeface="黑体" panose="02010609060101010101" pitchFamily="2" charset="-122"/>
                </a:rPr>
                <a:t>冰晶体中的孔穴示意图</a:t>
              </a:r>
              <a:endParaRPr lang="zh-CN" altLang="en-US" sz="2400" b="1">
                <a:solidFill>
                  <a:schemeClr val="hlink"/>
                </a:solidFill>
                <a:latin typeface="Arial Black" panose="020B0A04020102020204" pitchFamily="34" charset="0"/>
                <a:ea typeface="黑体" panose="02010609060101010101" pitchFamily="2"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Text Box 2"/>
          <p:cNvSpPr txBox="1"/>
          <p:nvPr/>
        </p:nvSpPr>
        <p:spPr>
          <a:xfrm>
            <a:off x="1438275" y="387350"/>
            <a:ext cx="3455988" cy="598488"/>
          </a:xfrm>
          <a:prstGeom prst="rect">
            <a:avLst/>
          </a:prstGeom>
          <a:noFill/>
          <a:ln w="9525">
            <a:noFill/>
          </a:ln>
        </p:spPr>
        <p:txBody>
          <a:bodyPr anchor="t">
            <a:spAutoFit/>
          </a:bodyPr>
          <a:p>
            <a:r>
              <a:rPr lang="zh-CN" altLang="en-US" sz="3300" b="1">
                <a:solidFill>
                  <a:srgbClr val="FF3300"/>
                </a:solidFill>
                <a:latin typeface="楷体_GB2312" pitchFamily="49" charset="-122"/>
                <a:ea typeface="楷体_GB2312" pitchFamily="49" charset="-122"/>
              </a:rPr>
              <a:t>问题解决：</a:t>
            </a:r>
            <a:endParaRPr lang="zh-CN" altLang="en-US" sz="3300" b="1">
              <a:solidFill>
                <a:srgbClr val="FF3300"/>
              </a:solidFill>
              <a:latin typeface="楷体_GB2312" pitchFamily="49" charset="-122"/>
              <a:ea typeface="楷体_GB2312" pitchFamily="49" charset="-122"/>
            </a:endParaRPr>
          </a:p>
        </p:txBody>
      </p:sp>
      <p:sp>
        <p:nvSpPr>
          <p:cNvPr id="47106" name="Text Box 3"/>
          <p:cNvSpPr txBox="1"/>
          <p:nvPr/>
        </p:nvSpPr>
        <p:spPr>
          <a:xfrm>
            <a:off x="1331913" y="1951038"/>
            <a:ext cx="6156325" cy="646112"/>
          </a:xfrm>
          <a:prstGeom prst="rect">
            <a:avLst/>
          </a:prstGeom>
          <a:noFill/>
          <a:ln w="9525">
            <a:noFill/>
          </a:ln>
        </p:spPr>
        <p:txBody>
          <a:bodyPr anchor="t">
            <a:spAutoFit/>
          </a:bodyPr>
          <a:p>
            <a:r>
              <a:rPr lang="zh-CN" altLang="en-US" sz="3600" b="1">
                <a:solidFill>
                  <a:srgbClr val="0000FF"/>
                </a:solidFill>
                <a:latin typeface="楷体_GB2312" pitchFamily="49" charset="-122"/>
                <a:ea typeface="楷体_GB2312" pitchFamily="49" charset="-122"/>
              </a:rPr>
              <a:t>１</a:t>
            </a:r>
            <a:r>
              <a:rPr lang="en-US" altLang="zh-CN" sz="3600" b="1">
                <a:solidFill>
                  <a:srgbClr val="0000FF"/>
                </a:solidFill>
                <a:latin typeface="楷体_GB2312" pitchFamily="49" charset="-122"/>
                <a:ea typeface="楷体_GB2312" pitchFamily="49" charset="-122"/>
              </a:rPr>
              <a:t>.</a:t>
            </a:r>
            <a:r>
              <a:rPr lang="zh-CN" altLang="en-US" sz="3600" b="1">
                <a:solidFill>
                  <a:srgbClr val="0000FF"/>
                </a:solidFill>
                <a:latin typeface="楷体_GB2312" pitchFamily="49" charset="-122"/>
                <a:ea typeface="楷体_GB2312" pitchFamily="49" charset="-122"/>
              </a:rPr>
              <a:t>氨气极易溶与水。</a:t>
            </a:r>
            <a:endParaRPr lang="zh-CN" altLang="en-US" sz="3600" b="1">
              <a:solidFill>
                <a:srgbClr val="0000FF"/>
              </a:solidFill>
              <a:latin typeface="楷体_GB2312" pitchFamily="49" charset="-122"/>
              <a:ea typeface="楷体_GB2312" pitchFamily="49" charset="-122"/>
            </a:endParaRPr>
          </a:p>
        </p:txBody>
      </p:sp>
      <p:sp>
        <p:nvSpPr>
          <p:cNvPr id="47107" name="Text Box 4"/>
          <p:cNvSpPr txBox="1"/>
          <p:nvPr/>
        </p:nvSpPr>
        <p:spPr>
          <a:xfrm>
            <a:off x="1384300" y="2673350"/>
            <a:ext cx="6427788" cy="644525"/>
          </a:xfrm>
          <a:prstGeom prst="rect">
            <a:avLst/>
          </a:prstGeom>
          <a:noFill/>
          <a:ln w="9525">
            <a:noFill/>
          </a:ln>
        </p:spPr>
        <p:txBody>
          <a:bodyPr anchor="t">
            <a:spAutoFit/>
          </a:bodyPr>
          <a:p>
            <a:r>
              <a:rPr lang="zh-CN" altLang="en-US" sz="3600" b="1">
                <a:solidFill>
                  <a:srgbClr val="0000FF"/>
                </a:solidFill>
                <a:latin typeface="楷体_GB2312" pitchFamily="49" charset="-122"/>
                <a:ea typeface="楷体_GB2312" pitchFamily="49" charset="-122"/>
              </a:rPr>
              <a:t>２</a:t>
            </a:r>
            <a:r>
              <a:rPr lang="en-US" altLang="zh-CN" sz="3600" b="1">
                <a:solidFill>
                  <a:srgbClr val="0000FF"/>
                </a:solidFill>
                <a:latin typeface="楷体_GB2312" pitchFamily="49" charset="-122"/>
                <a:ea typeface="楷体_GB2312" pitchFamily="49" charset="-122"/>
              </a:rPr>
              <a:t>.</a:t>
            </a:r>
            <a:r>
              <a:rPr lang="zh-CN" altLang="en-US" sz="3600" b="1">
                <a:solidFill>
                  <a:srgbClr val="0000FF"/>
                </a:solidFill>
                <a:latin typeface="楷体_GB2312" pitchFamily="49" charset="-122"/>
                <a:ea typeface="楷体_GB2312" pitchFamily="49" charset="-122"/>
              </a:rPr>
              <a:t>氟化氢的熔点高于氯化氢。</a:t>
            </a:r>
            <a:endParaRPr lang="zh-CN" altLang="en-US" sz="3600" b="1">
              <a:solidFill>
                <a:srgbClr val="0000FF"/>
              </a:solidFill>
              <a:latin typeface="楷体_GB2312" pitchFamily="49" charset="-122"/>
              <a:ea typeface="楷体_GB2312" pitchFamily="49" charset="-122"/>
            </a:endParaRPr>
          </a:p>
        </p:txBody>
      </p:sp>
      <p:sp>
        <p:nvSpPr>
          <p:cNvPr id="47108" name="Text Box 6"/>
          <p:cNvSpPr txBox="1"/>
          <p:nvPr/>
        </p:nvSpPr>
        <p:spPr>
          <a:xfrm>
            <a:off x="1438275" y="3429000"/>
            <a:ext cx="6156325" cy="644525"/>
          </a:xfrm>
          <a:prstGeom prst="rect">
            <a:avLst/>
          </a:prstGeom>
          <a:noFill/>
          <a:ln w="9525">
            <a:noFill/>
          </a:ln>
        </p:spPr>
        <p:txBody>
          <a:bodyPr anchor="t">
            <a:spAutoFit/>
          </a:bodyPr>
          <a:p>
            <a:r>
              <a:rPr lang="en-US" altLang="zh-CN" sz="3600" b="1">
                <a:solidFill>
                  <a:srgbClr val="0000FF"/>
                </a:solidFill>
                <a:latin typeface="楷体_GB2312" pitchFamily="49" charset="-122"/>
                <a:ea typeface="楷体_GB2312" pitchFamily="49" charset="-122"/>
              </a:rPr>
              <a:t>3.</a:t>
            </a:r>
            <a:r>
              <a:rPr lang="zh-CN" altLang="en-US" sz="3600" b="1">
                <a:solidFill>
                  <a:srgbClr val="0000FF"/>
                </a:solidFill>
                <a:latin typeface="楷体_GB2312" pitchFamily="49" charset="-122"/>
                <a:ea typeface="楷体_GB2312" pitchFamily="49" charset="-122"/>
              </a:rPr>
              <a:t>水的密度比冰的密度大。</a:t>
            </a:r>
            <a:endParaRPr lang="zh-CN" altLang="en-US" sz="3600" b="1">
              <a:solidFill>
                <a:srgbClr val="0000FF"/>
              </a:solidFill>
              <a:latin typeface="楷体_GB2312" pitchFamily="49" charset="-122"/>
              <a:ea typeface="楷体_GB2312" pitchFamily="49" charset="-122"/>
            </a:endParaRPr>
          </a:p>
        </p:txBody>
      </p:sp>
      <p:sp>
        <p:nvSpPr>
          <p:cNvPr id="47109" name="Text Box 7"/>
          <p:cNvSpPr txBox="1"/>
          <p:nvPr/>
        </p:nvSpPr>
        <p:spPr>
          <a:xfrm>
            <a:off x="1439863" y="4184650"/>
            <a:ext cx="6507162" cy="1198563"/>
          </a:xfrm>
          <a:prstGeom prst="rect">
            <a:avLst/>
          </a:prstGeom>
          <a:noFill/>
          <a:ln w="9525">
            <a:noFill/>
          </a:ln>
        </p:spPr>
        <p:txBody>
          <a:bodyPr anchor="t">
            <a:spAutoFit/>
          </a:bodyPr>
          <a:p>
            <a:r>
              <a:rPr lang="en-US" altLang="zh-CN" sz="3600" b="1">
                <a:solidFill>
                  <a:srgbClr val="0000FF"/>
                </a:solidFill>
                <a:latin typeface="楷体_GB2312" pitchFamily="49" charset="-122"/>
                <a:ea typeface="楷体_GB2312" pitchFamily="49" charset="-122"/>
              </a:rPr>
              <a:t>4.</a:t>
            </a:r>
            <a:r>
              <a:rPr lang="zh-CN" altLang="en-US" sz="3600" b="1">
                <a:solidFill>
                  <a:srgbClr val="0000FF"/>
                </a:solidFill>
                <a:latin typeface="楷体_GB2312" pitchFamily="49" charset="-122"/>
                <a:ea typeface="楷体_GB2312" pitchFamily="49" charset="-122"/>
              </a:rPr>
              <a:t>对羟基苯甲醛的熔沸点高于邻羟基苯甲醛的熔沸点。</a:t>
            </a:r>
            <a:endParaRPr lang="zh-CN" altLang="en-US" sz="3600" b="1">
              <a:solidFill>
                <a:srgbClr val="0000FF"/>
              </a:solidFill>
              <a:latin typeface="楷体_GB2312" pitchFamily="49" charset="-122"/>
              <a:ea typeface="楷体_GB2312"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48129" name="组合 24579"/>
          <p:cNvGrpSpPr/>
          <p:nvPr/>
        </p:nvGrpSpPr>
        <p:grpSpPr>
          <a:xfrm>
            <a:off x="3051175" y="0"/>
            <a:ext cx="2663825" cy="1182688"/>
            <a:chOff x="1824" y="215"/>
            <a:chExt cx="1678" cy="745"/>
          </a:xfrm>
        </p:grpSpPr>
        <p:sp>
          <p:nvSpPr>
            <p:cNvPr id="48130" name="椭圆 24580"/>
            <p:cNvSpPr/>
            <p:nvPr/>
          </p:nvSpPr>
          <p:spPr>
            <a:xfrm>
              <a:off x="1824" y="215"/>
              <a:ext cx="1678" cy="745"/>
            </a:xfrm>
            <a:prstGeom prst="ellipse">
              <a:avLst/>
            </a:prstGeom>
            <a:solidFill>
              <a:srgbClr val="FFFF00"/>
            </a:solidFill>
            <a:ln w="9525" cap="flat" cmpd="sng">
              <a:solidFill>
                <a:schemeClr val="tx1"/>
              </a:solidFill>
              <a:prstDash val="solid"/>
              <a:round/>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
          <p:nvSpPr>
            <p:cNvPr id="48131" name="文本框 24581"/>
            <p:cNvSpPr txBox="1"/>
            <p:nvPr/>
          </p:nvSpPr>
          <p:spPr>
            <a:xfrm>
              <a:off x="2005" y="364"/>
              <a:ext cx="1496" cy="404"/>
            </a:xfrm>
            <a:prstGeom prst="rect">
              <a:avLst/>
            </a:prstGeom>
            <a:noFill/>
            <a:ln w="9525">
              <a:noFill/>
            </a:ln>
          </p:spPr>
          <p:txBody>
            <a:bodyPr anchor="t">
              <a:spAutoFit/>
            </a:bodyPr>
            <a:p>
              <a:pPr>
                <a:spcBef>
                  <a:spcPct val="50000"/>
                </a:spcBef>
              </a:pPr>
              <a:r>
                <a:rPr lang="zh-CN" altLang="en-US" sz="3600" b="1" dirty="0">
                  <a:solidFill>
                    <a:srgbClr val="FF0000"/>
                  </a:solidFill>
                  <a:latin typeface="黑体" panose="02010609060101010101" pitchFamily="2" charset="-122"/>
                  <a:ea typeface="黑体" panose="02010609060101010101" pitchFamily="2" charset="-122"/>
                </a:rPr>
                <a:t>课堂练习</a:t>
              </a:r>
              <a:endParaRPr lang="zh-CN" altLang="en-US" sz="3600" b="1" dirty="0">
                <a:solidFill>
                  <a:srgbClr val="FF0000"/>
                </a:solidFill>
                <a:latin typeface="黑体" panose="02010609060101010101" pitchFamily="2" charset="-122"/>
                <a:ea typeface="黑体" panose="02010609060101010101" pitchFamily="2" charset="-122"/>
              </a:endParaRPr>
            </a:p>
          </p:txBody>
        </p:sp>
      </p:grpSp>
      <p:sp>
        <p:nvSpPr>
          <p:cNvPr id="48132" name="文本框 24582"/>
          <p:cNvSpPr txBox="1"/>
          <p:nvPr/>
        </p:nvSpPr>
        <p:spPr>
          <a:xfrm>
            <a:off x="76200" y="1457325"/>
            <a:ext cx="9067800" cy="4486275"/>
          </a:xfrm>
          <a:prstGeom prst="rect">
            <a:avLst/>
          </a:prstGeom>
          <a:noFill/>
          <a:ln w="9525">
            <a:noFill/>
          </a:ln>
        </p:spPr>
        <p:txBody>
          <a:bodyPr anchor="t">
            <a:spAutoFit/>
          </a:bodyPr>
          <a:p>
            <a:pP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下列事实与氢键</a:t>
            </a:r>
            <a:r>
              <a:rPr lang="zh-CN" altLang="en-US" sz="3600" b="1" dirty="0">
                <a:solidFill>
                  <a:schemeClr val="hlink"/>
                </a:solidFill>
                <a:latin typeface="Tahoma" panose="020B0604030504040204" pitchFamily="34" charset="0"/>
                <a:ea typeface="宋体" panose="02010600030101010101" pitchFamily="2" charset="-122"/>
              </a:rPr>
              <a:t>有关</a:t>
            </a:r>
            <a:r>
              <a:rPr lang="zh-CN" altLang="en-US" sz="3600" b="1" dirty="0">
                <a:solidFill>
                  <a:schemeClr val="folHlink"/>
                </a:solidFill>
                <a:latin typeface="Tahoma" panose="020B0604030504040204" pitchFamily="34" charset="0"/>
                <a:ea typeface="宋体" panose="02010600030101010101" pitchFamily="2" charset="-122"/>
              </a:rPr>
              <a:t>的是      （     ）</a:t>
            </a:r>
            <a:endParaRPr lang="zh-CN" altLang="en-US" sz="3600" b="1" dirty="0">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A.</a:t>
            </a:r>
            <a:r>
              <a:rPr lang="zh-CN" altLang="en-US" sz="3600" b="1" dirty="0">
                <a:solidFill>
                  <a:schemeClr val="folHlink"/>
                </a:solidFill>
                <a:latin typeface="Tahoma" panose="020B0604030504040204" pitchFamily="34" charset="0"/>
                <a:ea typeface="宋体" panose="02010600030101010101" pitchFamily="2" charset="-122"/>
              </a:rPr>
              <a:t>水加热到很高的温度都难以分解</a:t>
            </a:r>
            <a:endParaRPr lang="zh-CN" altLang="en-US" sz="3600" b="1" dirty="0">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B.</a:t>
            </a:r>
            <a:r>
              <a:rPr lang="zh-CN" altLang="en-US" sz="3600" b="1" dirty="0">
                <a:solidFill>
                  <a:schemeClr val="folHlink"/>
                </a:solidFill>
                <a:latin typeface="Tahoma" panose="020B0604030504040204" pitchFamily="34" charset="0"/>
                <a:ea typeface="宋体" panose="02010600030101010101" pitchFamily="2" charset="-122"/>
              </a:rPr>
              <a:t>水结成冰体积膨胀，密度变小</a:t>
            </a:r>
            <a:endParaRPr lang="zh-CN" altLang="en-US" sz="3600" b="1" dirty="0">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a:solidFill>
                  <a:schemeClr val="folHlink"/>
                </a:solidFill>
                <a:latin typeface="Tahoma" panose="020B0604030504040204" pitchFamily="34" charset="0"/>
                <a:ea typeface="宋体" panose="02010600030101010101" pitchFamily="2" charset="-122"/>
              </a:rPr>
              <a:t>C.CH</a:t>
            </a:r>
            <a:r>
              <a:rPr lang="en-US" altLang="zh-CN" sz="3600" b="1" baseline="-2500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a:solidFill>
                  <a:schemeClr val="folHlink"/>
                </a:solidFill>
                <a:latin typeface="Tahoma" panose="020B0604030504040204" pitchFamily="34" charset="0"/>
                <a:ea typeface="宋体" panose="02010600030101010101" pitchFamily="2" charset="-122"/>
              </a:rPr>
              <a:t>SiH</a:t>
            </a:r>
            <a:r>
              <a:rPr lang="en-US" altLang="zh-CN" sz="3600" b="1" baseline="-2500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a:solidFill>
                  <a:schemeClr val="folHlink"/>
                </a:solidFill>
                <a:latin typeface="Tahoma" panose="020B0604030504040204" pitchFamily="34" charset="0"/>
                <a:ea typeface="宋体" panose="02010600030101010101" pitchFamily="2" charset="-122"/>
              </a:rPr>
              <a:t>GeH</a:t>
            </a:r>
            <a:r>
              <a:rPr lang="en-US" altLang="zh-CN" sz="3600" b="1" baseline="-25000">
                <a:solidFill>
                  <a:schemeClr val="folHlink"/>
                </a:solidFill>
                <a:latin typeface="Tahoma" panose="020B0604030504040204" pitchFamily="34" charset="0"/>
                <a:ea typeface="宋体" panose="02010600030101010101" pitchFamily="2" charset="-122"/>
              </a:rPr>
              <a:t>4 </a:t>
            </a:r>
            <a:r>
              <a:rPr lang="zh-CN" altLang="en-US" sz="3600" b="1" dirty="0">
                <a:solidFill>
                  <a:schemeClr val="folHlink"/>
                </a:solidFill>
                <a:latin typeface="Tahoma" panose="020B0604030504040204" pitchFamily="34" charset="0"/>
                <a:ea typeface="宋体" panose="02010600030101010101" pitchFamily="2" charset="-122"/>
              </a:rPr>
              <a:t>、</a:t>
            </a:r>
            <a:r>
              <a:rPr lang="zh-CN" altLang="en-US" sz="3600" b="1">
                <a:solidFill>
                  <a:schemeClr val="folHlink"/>
                </a:solidFill>
                <a:latin typeface="Tahoma" panose="020B0604030504040204" pitchFamily="34" charset="0"/>
                <a:ea typeface="宋体" panose="02010600030101010101" pitchFamily="2" charset="-122"/>
              </a:rPr>
              <a:t> </a:t>
            </a:r>
            <a:r>
              <a:rPr lang="en-US" altLang="zh-CN" sz="3600" b="1">
                <a:solidFill>
                  <a:schemeClr val="folHlink"/>
                </a:solidFill>
                <a:latin typeface="Tahoma" panose="020B0604030504040204" pitchFamily="34" charset="0"/>
                <a:ea typeface="宋体" panose="02010600030101010101" pitchFamily="2" charset="-122"/>
              </a:rPr>
              <a:t>SnH</a:t>
            </a:r>
            <a:r>
              <a:rPr lang="en-US" altLang="zh-CN" sz="3600" b="1" baseline="-25000">
                <a:solidFill>
                  <a:schemeClr val="folHlink"/>
                </a:solidFill>
                <a:latin typeface="Tahoma" panose="020B0604030504040204" pitchFamily="34" charset="0"/>
                <a:ea typeface="宋体" panose="02010600030101010101" pitchFamily="2" charset="-122"/>
              </a:rPr>
              <a:t>4</a:t>
            </a:r>
            <a:r>
              <a:rPr lang="zh-CN" altLang="en-US" sz="3600" b="1" dirty="0">
                <a:solidFill>
                  <a:schemeClr val="folHlink"/>
                </a:solidFill>
                <a:latin typeface="Tahoma" panose="020B0604030504040204" pitchFamily="34" charset="0"/>
                <a:ea typeface="宋体" panose="02010600030101010101" pitchFamily="2" charset="-122"/>
              </a:rPr>
              <a:t>的熔点随相对分子质量的增大而升高</a:t>
            </a:r>
            <a:endParaRPr lang="zh-CN" altLang="en-US" sz="3600" b="1" dirty="0">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dirty="0">
                <a:solidFill>
                  <a:schemeClr val="folHlink"/>
                </a:solidFill>
                <a:latin typeface="Tahoma" panose="020B0604030504040204" pitchFamily="34" charset="0"/>
                <a:ea typeface="宋体" panose="02010600030101010101" pitchFamily="2" charset="-122"/>
              </a:rPr>
              <a:t>D.HF</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err="1">
                <a:solidFill>
                  <a:schemeClr val="folHlink"/>
                </a:solidFill>
                <a:latin typeface="Tahoma" panose="020B0604030504040204" pitchFamily="34" charset="0"/>
                <a:ea typeface="宋体" panose="02010600030101010101" pitchFamily="2" charset="-122"/>
              </a:rPr>
              <a:t>HCl</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err="1">
                <a:solidFill>
                  <a:schemeClr val="folHlink"/>
                </a:solidFill>
                <a:latin typeface="Tahoma" panose="020B0604030504040204" pitchFamily="34" charset="0"/>
                <a:ea typeface="宋体" panose="02010600030101010101" pitchFamily="2" charset="-122"/>
              </a:rPr>
              <a:t>HBr</a:t>
            </a:r>
            <a:r>
              <a:rPr lang="zh-CN" altLang="en-US" sz="3600" b="1" dirty="0">
                <a:solidFill>
                  <a:schemeClr val="folHlink"/>
                </a:solidFill>
                <a:latin typeface="Tahoma" panose="020B0604030504040204" pitchFamily="34" charset="0"/>
                <a:ea typeface="宋体" panose="02010600030101010101" pitchFamily="2" charset="-122"/>
              </a:rPr>
              <a:t>、</a:t>
            </a:r>
            <a:r>
              <a:rPr lang="en-US" altLang="zh-CN" sz="3600" b="1" dirty="0">
                <a:solidFill>
                  <a:schemeClr val="folHlink"/>
                </a:solidFill>
                <a:latin typeface="Tahoma" panose="020B0604030504040204" pitchFamily="34" charset="0"/>
                <a:ea typeface="宋体" panose="02010600030101010101" pitchFamily="2" charset="-122"/>
              </a:rPr>
              <a:t>HI</a:t>
            </a:r>
            <a:r>
              <a:rPr lang="zh-CN" altLang="en-US" sz="3600" b="1" dirty="0">
                <a:solidFill>
                  <a:schemeClr val="folHlink"/>
                </a:solidFill>
                <a:latin typeface="Tahoma" panose="020B0604030504040204" pitchFamily="34" charset="0"/>
                <a:ea typeface="宋体" panose="02010600030101010101" pitchFamily="2" charset="-122"/>
              </a:rPr>
              <a:t>的热稳定性依次减弱</a:t>
            </a:r>
            <a:endParaRPr lang="zh-CN" altLang="en-US" sz="3600" b="1" baseline="-25000" dirty="0">
              <a:solidFill>
                <a:schemeClr val="folHlink"/>
              </a:solidFill>
              <a:latin typeface="Tahoma" panose="020B0604030504040204" pitchFamily="34" charset="0"/>
              <a:ea typeface="宋体" panose="02010600030101010101" pitchFamily="2" charset="-122"/>
            </a:endParaRPr>
          </a:p>
        </p:txBody>
      </p:sp>
      <p:sp>
        <p:nvSpPr>
          <p:cNvPr id="24584" name="矩形 24583"/>
          <p:cNvSpPr/>
          <p:nvPr/>
        </p:nvSpPr>
        <p:spPr>
          <a:xfrm>
            <a:off x="6588125" y="1447800"/>
            <a:ext cx="498475" cy="641350"/>
          </a:xfrm>
          <a:prstGeom prst="rect">
            <a:avLst/>
          </a:prstGeom>
          <a:noFill/>
          <a:ln w="9525">
            <a:noFill/>
          </a:ln>
        </p:spPr>
        <p:txBody>
          <a:bodyPr wrap="none" anchor="t">
            <a:spAutoFit/>
          </a:bodyPr>
          <a:p>
            <a:r>
              <a:rPr lang="en-US" altLang="zh-CN" sz="3600" b="1">
                <a:solidFill>
                  <a:schemeClr val="hlink"/>
                </a:solidFill>
                <a:latin typeface="Tahoma" panose="020B0604030504040204" pitchFamily="34" charset="0"/>
                <a:ea typeface="宋体" panose="02010600030101010101" pitchFamily="2" charset="-122"/>
              </a:rPr>
              <a:t>B</a:t>
            </a:r>
            <a:endParaRPr lang="en-US" altLang="zh-CN" sz="3600" b="1">
              <a:solidFill>
                <a:schemeClr va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ipe(up)">
                                      <p:cBhvr>
                                        <p:cTn id="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31745"/>
          <p:cNvSpPr>
            <a:spLocks noGrp="1"/>
          </p:cNvSpPr>
          <p:nvPr>
            <p:ph type="title"/>
          </p:nvPr>
        </p:nvSpPr>
        <p:spPr>
          <a:xfrm>
            <a:off x="685800" y="1905000"/>
            <a:ext cx="8305800" cy="4419600"/>
          </a:xfrm>
        </p:spPr>
        <p:txBody>
          <a:bodyPr anchor="b"/>
          <a:p>
            <a:r>
              <a:rPr lang="en-US" altLang="zh-CN" sz="3600" b="1" dirty="0"/>
              <a:t>1</a:t>
            </a:r>
            <a:r>
              <a:rPr lang="zh-CN" altLang="en-US" sz="3600" b="1" dirty="0"/>
              <a:t>、比较下列物质的熔、沸点高低，并且说明比较的依据。</a:t>
            </a:r>
            <a:br>
              <a:rPr lang="zh-CN" altLang="en-US" sz="3600" b="1" dirty="0"/>
            </a:br>
            <a:r>
              <a:rPr lang="zh-CN" altLang="en-US" sz="3600" b="1" dirty="0"/>
              <a:t>（</a:t>
            </a:r>
            <a:r>
              <a:rPr lang="en-US" altLang="zh-CN" sz="3600" b="1" dirty="0"/>
              <a:t>1</a:t>
            </a:r>
            <a:r>
              <a:rPr lang="zh-CN" altLang="en-US" sz="3600" b="1" dirty="0"/>
              <a:t>）金刚石晶体，氯化钠晶体，干冰</a:t>
            </a:r>
            <a:br>
              <a:rPr lang="zh-CN" altLang="en-US" sz="3600" b="1" dirty="0"/>
            </a:br>
            <a:r>
              <a:rPr lang="zh-CN" altLang="en-US" sz="3600" b="1" dirty="0"/>
              <a:t>（</a:t>
            </a:r>
            <a:r>
              <a:rPr lang="en-US" altLang="zh-CN" sz="3600" b="1" dirty="0"/>
              <a:t>2</a:t>
            </a:r>
            <a:r>
              <a:rPr lang="zh-CN" altLang="en-US" sz="3600" b="1" dirty="0"/>
              <a:t>）</a:t>
            </a:r>
            <a:r>
              <a:rPr lang="en-US" altLang="zh-CN" sz="3600" b="1"/>
              <a:t>CCl</a:t>
            </a:r>
            <a:r>
              <a:rPr lang="en-US" altLang="zh-CN" sz="3600" b="1" baseline="-25000"/>
              <a:t>4</a:t>
            </a:r>
            <a:r>
              <a:rPr lang="zh-CN" altLang="en-US" sz="3600" b="1" dirty="0"/>
              <a:t>，</a:t>
            </a:r>
            <a:r>
              <a:rPr lang="en-US" altLang="zh-CN" sz="3600" b="1"/>
              <a:t>CF</a:t>
            </a:r>
            <a:r>
              <a:rPr lang="en-US" altLang="zh-CN" sz="3600" b="1" baseline="-25000"/>
              <a:t>4</a:t>
            </a:r>
            <a:r>
              <a:rPr lang="en-US" altLang="zh-CN" sz="3600" b="1" dirty="0"/>
              <a:t> </a:t>
            </a:r>
            <a:r>
              <a:rPr lang="zh-CN" altLang="en-US" sz="3600" b="1" dirty="0"/>
              <a:t>，</a:t>
            </a:r>
            <a:r>
              <a:rPr lang="en-US" altLang="zh-CN" sz="3600" b="1"/>
              <a:t>CBr</a:t>
            </a:r>
            <a:r>
              <a:rPr lang="en-US" altLang="zh-CN" sz="3600" b="1" baseline="-25000"/>
              <a:t>4</a:t>
            </a:r>
            <a:br>
              <a:rPr lang="en-US" altLang="zh-CN" sz="3600" b="1" dirty="0"/>
            </a:br>
            <a:r>
              <a:rPr lang="zh-CN" altLang="en-US" sz="3600" b="1" dirty="0"/>
              <a:t>（</a:t>
            </a:r>
            <a:r>
              <a:rPr lang="en-US" altLang="zh-CN" sz="3600" b="1" dirty="0"/>
              <a:t>3</a:t>
            </a:r>
            <a:r>
              <a:rPr lang="zh-CN" altLang="en-US" sz="3600" b="1" dirty="0"/>
              <a:t>）</a:t>
            </a:r>
            <a:r>
              <a:rPr lang="en-US" altLang="zh-CN" sz="3600" b="1" err="1"/>
              <a:t>HF , HCl</a:t>
            </a:r>
            <a:r>
              <a:rPr lang="en-US" altLang="zh-CN" sz="3600" b="1" dirty="0"/>
              <a:t> , HI</a:t>
            </a:r>
            <a:br>
              <a:rPr lang="en-US" altLang="zh-CN" sz="3600" b="1" dirty="0"/>
            </a:br>
            <a:br>
              <a:rPr lang="en-US" altLang="zh-CN" sz="3600" b="1" dirty="0"/>
            </a:br>
            <a:r>
              <a:rPr lang="en-US" altLang="zh-CN" sz="3600" b="1" dirty="0"/>
              <a:t>2</a:t>
            </a:r>
            <a:r>
              <a:rPr lang="zh-CN" altLang="en-US" sz="3600" b="1" dirty="0"/>
              <a:t>、解释氮气分子中含有氮氮叁键，键能很大，为什么熔沸点较低？</a:t>
            </a:r>
            <a:endParaRPr lang="zh-CN" altLang="en-US" sz="3600" b="1" dirty="0"/>
          </a:p>
        </p:txBody>
      </p:sp>
      <p:sp>
        <p:nvSpPr>
          <p:cNvPr id="49154" name="文本框 31747"/>
          <p:cNvSpPr txBox="1"/>
          <p:nvPr/>
        </p:nvSpPr>
        <p:spPr>
          <a:xfrm>
            <a:off x="1371600" y="914400"/>
            <a:ext cx="2819400" cy="701675"/>
          </a:xfrm>
          <a:prstGeom prst="rect">
            <a:avLst/>
          </a:prstGeom>
          <a:noFill/>
          <a:ln w="9525">
            <a:noFill/>
          </a:ln>
        </p:spPr>
        <p:txBody>
          <a:bodyPr anchor="t">
            <a:spAutoFit/>
          </a:bodyPr>
          <a:p>
            <a:pPr>
              <a:spcBef>
                <a:spcPct val="50000"/>
              </a:spcBef>
            </a:pPr>
            <a:r>
              <a:rPr lang="zh-CN" altLang="en-US" sz="4000" b="1" dirty="0">
                <a:solidFill>
                  <a:schemeClr val="hlink"/>
                </a:solidFill>
                <a:latin typeface="Tahoma" panose="020B0604030504040204" pitchFamily="34" charset="0"/>
                <a:ea typeface="宋体" panose="02010600030101010101" pitchFamily="2" charset="-122"/>
              </a:rPr>
              <a:t>思考题：</a:t>
            </a:r>
            <a:endParaRPr lang="zh-CN" altLang="en-US" sz="4000" b="1" dirty="0">
              <a:solidFill>
                <a:schemeClr val="hlink"/>
              </a:solidFill>
              <a:latin typeface="Tahoma" panose="020B060403050404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29048" name="组合 129047"/>
          <p:cNvGrpSpPr/>
          <p:nvPr/>
        </p:nvGrpSpPr>
        <p:grpSpPr>
          <a:xfrm>
            <a:off x="1470025" y="708025"/>
            <a:ext cx="6605588" cy="1154113"/>
            <a:chOff x="204" y="1026"/>
            <a:chExt cx="5125" cy="726"/>
          </a:xfrm>
        </p:grpSpPr>
        <p:sp>
          <p:nvSpPr>
            <p:cNvPr id="16387" name="文本框 129029"/>
            <p:cNvSpPr txBox="1"/>
            <p:nvPr/>
          </p:nvSpPr>
          <p:spPr>
            <a:xfrm>
              <a:off x="204" y="1074"/>
              <a:ext cx="1860" cy="678"/>
            </a:xfrm>
            <a:prstGeom prst="rect">
              <a:avLst/>
            </a:prstGeom>
            <a:noFill/>
            <a:ln w="28575" cap="flat" cmpd="sng">
              <a:solidFill>
                <a:schemeClr val="hlink"/>
              </a:solidFill>
              <a:prstDash val="solid"/>
              <a:miter/>
              <a:headEnd type="none" w="med" len="med"/>
              <a:tailEnd type="none" w="med" len="med"/>
            </a:ln>
          </p:spPr>
          <p:txBody>
            <a:bodyPr anchor="t">
              <a:spAutoFit/>
            </a:bodyPr>
            <a:p>
              <a:r>
                <a:rPr lang="zh-CN" altLang="en-US" sz="3200" b="1" dirty="0">
                  <a:solidFill>
                    <a:srgbClr val="0099CC"/>
                  </a:solidFill>
                  <a:latin typeface="Times New Roman" panose="02020603050405020304" pitchFamily="18" charset="0"/>
                  <a:ea typeface="宋体" panose="02010600030101010101" pitchFamily="2" charset="-122"/>
                </a:rPr>
                <a:t>干冰</a:t>
              </a:r>
              <a:r>
                <a:rPr lang="en-US" altLang="zh-CN" sz="3200" b="1">
                  <a:solidFill>
                    <a:srgbClr val="0099CC"/>
                  </a:solidFill>
                  <a:latin typeface="Times New Roman" panose="02020603050405020304" pitchFamily="18" charset="0"/>
                  <a:ea typeface="宋体" panose="02010600030101010101" pitchFamily="2" charset="-122"/>
                </a:rPr>
                <a:t>(CO</a:t>
              </a:r>
              <a:r>
                <a:rPr lang="en-US" altLang="zh-CN" sz="3200" b="1" baseline="-25000">
                  <a:solidFill>
                    <a:srgbClr val="0099CC"/>
                  </a:solidFill>
                  <a:latin typeface="Times New Roman" panose="02020603050405020304" pitchFamily="18" charset="0"/>
                  <a:ea typeface="宋体" panose="02010600030101010101" pitchFamily="2" charset="-122"/>
                </a:rPr>
                <a:t>2</a:t>
              </a:r>
              <a:r>
                <a:rPr lang="zh-CN" altLang="en-US" sz="3200" b="1" dirty="0">
                  <a:solidFill>
                    <a:srgbClr val="0099CC"/>
                  </a:solidFill>
                  <a:latin typeface="Times New Roman" panose="02020603050405020304" pitchFamily="18" charset="0"/>
                  <a:ea typeface="宋体" panose="02010600030101010101" pitchFamily="2" charset="-122"/>
                </a:rPr>
                <a:t>固体</a:t>
              </a:r>
              <a:r>
                <a:rPr lang="en-US" altLang="zh-CN" sz="3200" b="1">
                  <a:solidFill>
                    <a:srgbClr val="0099CC"/>
                  </a:solidFill>
                  <a:latin typeface="Times New Roman" panose="02020603050405020304" pitchFamily="18" charset="0"/>
                  <a:ea typeface="宋体" panose="02010600030101010101" pitchFamily="2" charset="-122"/>
                </a:rPr>
                <a:t>)</a:t>
              </a:r>
              <a:endParaRPr lang="en-US" altLang="zh-CN" sz="3200" b="1">
                <a:solidFill>
                  <a:srgbClr val="0099CC"/>
                </a:solidFill>
                <a:latin typeface="Times New Roman" panose="02020603050405020304" pitchFamily="18" charset="0"/>
                <a:ea typeface="宋体" panose="02010600030101010101" pitchFamily="2" charset="-122"/>
              </a:endParaRPr>
            </a:p>
          </p:txBody>
        </p:sp>
        <p:sp>
          <p:nvSpPr>
            <p:cNvPr id="16388" name="文本框 129030"/>
            <p:cNvSpPr txBox="1"/>
            <p:nvPr/>
          </p:nvSpPr>
          <p:spPr>
            <a:xfrm>
              <a:off x="4171" y="1026"/>
              <a:ext cx="1158" cy="678"/>
            </a:xfrm>
            <a:prstGeom prst="rect">
              <a:avLst/>
            </a:prstGeom>
            <a:noFill/>
            <a:ln w="28575" cap="flat" cmpd="sng">
              <a:solidFill>
                <a:schemeClr val="hlink"/>
              </a:solidFill>
              <a:prstDash val="solid"/>
              <a:miter/>
              <a:headEnd type="none" w="med" len="med"/>
              <a:tailEnd type="none" w="med" len="med"/>
            </a:ln>
          </p:spPr>
          <p:txBody>
            <a:bodyPr anchor="t">
              <a:spAutoFit/>
            </a:bodyPr>
            <a:p>
              <a:pPr>
                <a:spcBef>
                  <a:spcPct val="50000"/>
                </a:spcBef>
              </a:pPr>
              <a:r>
                <a:rPr lang="en-US" altLang="zh-CN" sz="3200" b="1">
                  <a:solidFill>
                    <a:srgbClr val="0099CC"/>
                  </a:solidFill>
                  <a:latin typeface="宋体" panose="02010600030101010101" pitchFamily="2" charset="-122"/>
                  <a:ea typeface="宋体" panose="02010600030101010101" pitchFamily="2" charset="-122"/>
                </a:rPr>
                <a:t>CO</a:t>
              </a:r>
              <a:r>
                <a:rPr lang="en-US" altLang="zh-CN" sz="3200" b="1" baseline="-30000">
                  <a:solidFill>
                    <a:srgbClr val="0099CC"/>
                  </a:solidFill>
                  <a:latin typeface="宋体" panose="02010600030101010101" pitchFamily="2" charset="-122"/>
                  <a:ea typeface="宋体" panose="02010600030101010101" pitchFamily="2" charset="-122"/>
                </a:rPr>
                <a:t>2</a:t>
              </a:r>
              <a:r>
                <a:rPr lang="zh-CN" altLang="en-US" sz="3200" b="1" dirty="0">
                  <a:solidFill>
                    <a:srgbClr val="0099CC"/>
                  </a:solidFill>
                  <a:latin typeface="宋体" panose="02010600030101010101" pitchFamily="2" charset="-122"/>
                  <a:ea typeface="宋体" panose="02010600030101010101" pitchFamily="2" charset="-122"/>
                </a:rPr>
                <a:t>气体</a:t>
              </a:r>
              <a:r>
                <a:rPr lang="zh-CN" altLang="en-US" sz="3200" dirty="0">
                  <a:solidFill>
                    <a:srgbClr val="0099CC"/>
                  </a:solidFill>
                  <a:latin typeface="Times New Roman" panose="02020603050405020304" pitchFamily="18" charset="0"/>
                  <a:ea typeface="宋体" panose="02010600030101010101" pitchFamily="2" charset="-122"/>
                </a:rPr>
                <a:t> </a:t>
              </a:r>
              <a:endParaRPr lang="zh-CN" altLang="en-US" sz="3200" dirty="0">
                <a:solidFill>
                  <a:srgbClr val="0099CC"/>
                </a:solidFill>
                <a:latin typeface="Times New Roman" panose="02020603050405020304" pitchFamily="18" charset="0"/>
                <a:ea typeface="宋体" panose="02010600030101010101" pitchFamily="2" charset="-122"/>
              </a:endParaRPr>
            </a:p>
          </p:txBody>
        </p:sp>
        <p:sp>
          <p:nvSpPr>
            <p:cNvPr id="16389" name="直接连接符 129031"/>
            <p:cNvSpPr/>
            <p:nvPr/>
          </p:nvSpPr>
          <p:spPr>
            <a:xfrm>
              <a:off x="2107" y="1218"/>
              <a:ext cx="2088" cy="1"/>
            </a:xfrm>
            <a:prstGeom prst="line">
              <a:avLst/>
            </a:prstGeom>
            <a:ln w="50800" cap="flat" cmpd="sng">
              <a:solidFill>
                <a:srgbClr val="0099CC"/>
              </a:solidFill>
              <a:prstDash val="solid"/>
              <a:round/>
              <a:headEnd type="none" w="med" len="med"/>
              <a:tailEnd type="triangle" w="med" len="med"/>
            </a:ln>
          </p:spPr>
        </p:sp>
      </p:grpSp>
      <p:sp>
        <p:nvSpPr>
          <p:cNvPr id="129033" name="文本框 129032"/>
          <p:cNvSpPr txBox="1"/>
          <p:nvPr/>
        </p:nvSpPr>
        <p:spPr>
          <a:xfrm>
            <a:off x="4197350" y="1116013"/>
            <a:ext cx="1828800" cy="579437"/>
          </a:xfrm>
          <a:prstGeom prst="rect">
            <a:avLst/>
          </a:prstGeom>
          <a:noFill/>
          <a:ln w="9525">
            <a:noFill/>
          </a:ln>
        </p:spPr>
        <p:txBody>
          <a:bodyPr anchor="t">
            <a:spAutoFit/>
          </a:bodyPr>
          <a:p>
            <a:pPr>
              <a:spcBef>
                <a:spcPct val="50000"/>
              </a:spcBef>
            </a:pPr>
            <a:r>
              <a:rPr lang="zh-CN" altLang="en-US" sz="3200" b="1" dirty="0">
                <a:solidFill>
                  <a:srgbClr val="0099CC"/>
                </a:solidFill>
                <a:latin typeface="宋体" panose="02010600030101010101" pitchFamily="2" charset="-122"/>
                <a:ea typeface="宋体" panose="02010600030101010101" pitchFamily="2" charset="-122"/>
              </a:rPr>
              <a:t>吸收能量</a:t>
            </a:r>
            <a:r>
              <a:rPr lang="zh-CN" altLang="en-US" sz="3200" b="1" dirty="0">
                <a:solidFill>
                  <a:srgbClr val="0099CC"/>
                </a:solidFill>
                <a:latin typeface="Times New Roman" panose="02020603050405020304" pitchFamily="18" charset="0"/>
                <a:ea typeface="宋体" panose="02010600030101010101" pitchFamily="2" charset="-122"/>
              </a:rPr>
              <a:t> </a:t>
            </a:r>
            <a:endParaRPr lang="zh-CN" altLang="en-US" sz="3200" b="1" dirty="0">
              <a:solidFill>
                <a:srgbClr val="0099CC"/>
              </a:solidFill>
              <a:latin typeface="Times New Roman" panose="02020603050405020304" pitchFamily="18" charset="0"/>
              <a:ea typeface="宋体" panose="02010600030101010101" pitchFamily="2" charset="-122"/>
            </a:endParaRPr>
          </a:p>
        </p:txBody>
      </p:sp>
      <p:grpSp>
        <p:nvGrpSpPr>
          <p:cNvPr id="129047" name="组合 129046"/>
          <p:cNvGrpSpPr/>
          <p:nvPr/>
        </p:nvGrpSpPr>
        <p:grpSpPr>
          <a:xfrm>
            <a:off x="3922713" y="2932113"/>
            <a:ext cx="2209800" cy="1373187"/>
            <a:chOff x="2350" y="2659"/>
            <a:chExt cx="1392" cy="865"/>
          </a:xfrm>
        </p:grpSpPr>
        <p:sp>
          <p:nvSpPr>
            <p:cNvPr id="16392" name="直接连接符 129038"/>
            <p:cNvSpPr/>
            <p:nvPr/>
          </p:nvSpPr>
          <p:spPr>
            <a:xfrm>
              <a:off x="2400" y="3113"/>
              <a:ext cx="1008" cy="0"/>
            </a:xfrm>
            <a:prstGeom prst="line">
              <a:avLst/>
            </a:prstGeom>
            <a:ln w="38100" cap="flat" cmpd="sng">
              <a:solidFill>
                <a:schemeClr val="hlink"/>
              </a:solidFill>
              <a:prstDash val="solid"/>
              <a:round/>
              <a:headEnd type="none" w="med" len="med"/>
              <a:tailEnd type="triangle" w="med" len="med"/>
            </a:ln>
          </p:spPr>
        </p:sp>
        <p:sp>
          <p:nvSpPr>
            <p:cNvPr id="16393" name="文本框 129039"/>
            <p:cNvSpPr txBox="1"/>
            <p:nvPr/>
          </p:nvSpPr>
          <p:spPr>
            <a:xfrm>
              <a:off x="2350" y="2659"/>
              <a:ext cx="1392" cy="865"/>
            </a:xfrm>
            <a:prstGeom prst="rect">
              <a:avLst/>
            </a:prstGeom>
            <a:noFill/>
            <a:ln w="9525">
              <a:noFill/>
            </a:ln>
          </p:spPr>
          <p:txBody>
            <a:bodyPr anchor="t">
              <a:spAutoFit/>
            </a:bodyPr>
            <a:p>
              <a:pPr algn="just"/>
              <a:r>
                <a:rPr lang="zh-CN" altLang="en-US" sz="2800" b="1" dirty="0">
                  <a:solidFill>
                    <a:schemeClr val="hlink"/>
                  </a:solidFill>
                  <a:latin typeface="Times New Roman" panose="02020603050405020304" pitchFamily="18" charset="0"/>
                  <a:ea typeface="宋体" panose="02010600030101010101" pitchFamily="2" charset="-122"/>
                </a:rPr>
                <a:t>    克服</a:t>
              </a:r>
              <a:endParaRPr lang="zh-CN" altLang="en-US" sz="2800" b="1" dirty="0">
                <a:solidFill>
                  <a:schemeClr val="hlink"/>
                </a:solidFill>
                <a:latin typeface="Times New Roman" panose="02020603050405020304" pitchFamily="18" charset="0"/>
                <a:ea typeface="宋体" panose="02010600030101010101" pitchFamily="2" charset="-122"/>
              </a:endParaRPr>
            </a:p>
            <a:p>
              <a:pPr algn="just"/>
              <a:endParaRPr lang="zh-CN" altLang="en-US" sz="2800" b="1" dirty="0">
                <a:solidFill>
                  <a:schemeClr val="hlink"/>
                </a:solidFill>
                <a:latin typeface="Times New Roman" panose="02020603050405020304" pitchFamily="18" charset="0"/>
                <a:ea typeface="宋体" panose="02010600030101010101" pitchFamily="2" charset="-122"/>
              </a:endParaRPr>
            </a:p>
            <a:p>
              <a:pPr algn="just"/>
              <a:r>
                <a:rPr lang="zh-CN" altLang="en-US" sz="2800" b="1" dirty="0">
                  <a:solidFill>
                    <a:schemeClr val="hlink"/>
                  </a:solidFill>
                  <a:latin typeface="Times New Roman" panose="02020603050405020304" pitchFamily="18" charset="0"/>
                  <a:ea typeface="宋体" panose="02010600030101010101" pitchFamily="2" charset="-122"/>
                </a:rPr>
                <a:t>范德华力</a:t>
              </a:r>
              <a:endParaRPr lang="zh-CN" altLang="en-US" sz="2800" b="1" dirty="0">
                <a:solidFill>
                  <a:schemeClr val="hlink"/>
                </a:solidFill>
                <a:latin typeface="Times New Roman" panose="02020603050405020304" pitchFamily="18" charset="0"/>
                <a:ea typeface="宋体" panose="02010600030101010101" pitchFamily="2" charset="-122"/>
              </a:endParaRPr>
            </a:p>
          </p:txBody>
        </p:sp>
      </p:grpSp>
      <p:grpSp>
        <p:nvGrpSpPr>
          <p:cNvPr id="129044" name="组合 129043"/>
          <p:cNvGrpSpPr/>
          <p:nvPr/>
        </p:nvGrpSpPr>
        <p:grpSpPr>
          <a:xfrm>
            <a:off x="742950" y="1862138"/>
            <a:ext cx="3276600" cy="3602037"/>
            <a:chOff x="288" y="1979"/>
            <a:chExt cx="2064" cy="1765"/>
          </a:xfrm>
        </p:grpSpPr>
        <p:sp>
          <p:nvSpPr>
            <p:cNvPr id="129035" name="椭圆 129034"/>
            <p:cNvSpPr/>
            <p:nvPr/>
          </p:nvSpPr>
          <p:spPr>
            <a:xfrm>
              <a:off x="288" y="2496"/>
              <a:ext cx="2064" cy="1248"/>
            </a:xfrm>
            <a:prstGeom prst="ellipse">
              <a:avLst/>
            </a:prstGeom>
            <a:solidFill>
              <a:schemeClr val="accent6">
                <a:lumMod val="60000"/>
                <a:lumOff val="40000"/>
              </a:schemeClr>
            </a:solidFill>
            <a:ln w="9525" cap="flat" cmpd="sng">
              <a:solidFill>
                <a:schemeClr val="tx1"/>
              </a:solidFill>
              <a:prstDash val="solid"/>
              <a:headEnd type="none" w="med" len="med"/>
              <a:tailEnd type="none" w="med" len="med"/>
            </a:ln>
          </p:spPr>
          <p:txBody>
            <a:bodyPr/>
            <a:p>
              <a:pPr fontAlgn="base"/>
              <a:endParaRPr lang="zh-CN" altLang="en-US" strike="noStrike" noProof="1"/>
            </a:p>
          </p:txBody>
        </p:sp>
        <p:sp>
          <p:nvSpPr>
            <p:cNvPr id="16396" name="文本框 129035"/>
            <p:cNvSpPr txBox="1"/>
            <p:nvPr/>
          </p:nvSpPr>
          <p:spPr>
            <a:xfrm>
              <a:off x="447" y="2645"/>
              <a:ext cx="1844" cy="950"/>
            </a:xfrm>
            <a:prstGeom prst="rect">
              <a:avLst/>
            </a:prstGeom>
            <a:noFill/>
            <a:ln w="9525">
              <a:noFill/>
            </a:ln>
          </p:spPr>
          <p:txBody>
            <a:bodyPr wrap="square" anchor="t">
              <a:spAutoFit/>
            </a:bodyPr>
            <a:p>
              <a:pPr algn="just">
                <a:spcBef>
                  <a:spcPct val="50000"/>
                </a:spcBef>
              </a:pPr>
              <a:r>
                <a:rPr lang="zh-CN" altLang="en-US" sz="4000" b="1" dirty="0">
                  <a:solidFill>
                    <a:schemeClr val="bg2"/>
                  </a:solidFill>
                  <a:latin typeface="Times New Roman" panose="02020603050405020304" pitchFamily="18" charset="0"/>
                  <a:ea typeface="宋体" panose="02010600030101010101" pitchFamily="2" charset="-122"/>
                </a:rPr>
                <a:t>晶体中</a:t>
              </a:r>
              <a:r>
                <a:rPr lang="en-US" altLang="zh-CN" sz="4000" b="1">
                  <a:solidFill>
                    <a:schemeClr val="bg2"/>
                  </a:solidFill>
                  <a:latin typeface="Times New Roman" panose="02020603050405020304" pitchFamily="18" charset="0"/>
                  <a:ea typeface="宋体" panose="02010600030101010101" pitchFamily="2" charset="-122"/>
                </a:rPr>
                <a:t>CO</a:t>
              </a:r>
              <a:r>
                <a:rPr lang="en-US" altLang="zh-CN" sz="4000" b="1" baseline="-30000">
                  <a:solidFill>
                    <a:schemeClr val="bg2"/>
                  </a:solidFill>
                  <a:latin typeface="Times New Roman" panose="02020603050405020304" pitchFamily="18" charset="0"/>
                  <a:ea typeface="宋体" panose="02010600030101010101" pitchFamily="2" charset="-122"/>
                </a:rPr>
                <a:t>2</a:t>
              </a:r>
              <a:r>
                <a:rPr lang="zh-CN" altLang="en-US" sz="4000" b="1" dirty="0">
                  <a:solidFill>
                    <a:schemeClr val="bg2"/>
                  </a:solidFill>
                  <a:latin typeface="Times New Roman" panose="02020603050405020304" pitchFamily="18" charset="0"/>
                  <a:ea typeface="宋体" panose="02010600030101010101" pitchFamily="2" charset="-122"/>
                </a:rPr>
                <a:t>分子不能自由移动</a:t>
              </a:r>
              <a:endParaRPr lang="zh-CN" altLang="en-US" sz="4000" b="1" dirty="0">
                <a:solidFill>
                  <a:schemeClr val="bg2"/>
                </a:solidFill>
                <a:latin typeface="Times New Roman" panose="02020603050405020304" pitchFamily="18" charset="0"/>
                <a:ea typeface="宋体" panose="02010600030101010101" pitchFamily="2" charset="-122"/>
              </a:endParaRPr>
            </a:p>
          </p:txBody>
        </p:sp>
        <p:sp>
          <p:nvSpPr>
            <p:cNvPr id="16397" name="上箭头 129040"/>
            <p:cNvSpPr/>
            <p:nvPr/>
          </p:nvSpPr>
          <p:spPr>
            <a:xfrm>
              <a:off x="1056" y="1979"/>
              <a:ext cx="480" cy="423"/>
            </a:xfrm>
            <a:prstGeom prst="upArrow">
              <a:avLst>
                <a:gd name="adj1" fmla="val 50000"/>
                <a:gd name="adj2" fmla="val 25000"/>
              </a:avLst>
            </a:prstGeom>
            <a:solidFill>
              <a:schemeClr val="tx2"/>
            </a:solidFill>
            <a:ln w="9525" cap="flat" cmpd="sng">
              <a:solidFill>
                <a:schemeClr val="tx1"/>
              </a:solidFill>
              <a:prstDash val="solid"/>
              <a:miter/>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grpSp>
      <p:grpSp>
        <p:nvGrpSpPr>
          <p:cNvPr id="129045" name="组合 129044"/>
          <p:cNvGrpSpPr/>
          <p:nvPr/>
        </p:nvGrpSpPr>
        <p:grpSpPr>
          <a:xfrm>
            <a:off x="5815013" y="1824038"/>
            <a:ext cx="3000375" cy="3568700"/>
            <a:chOff x="3408" y="1979"/>
            <a:chExt cx="1872" cy="1813"/>
          </a:xfrm>
        </p:grpSpPr>
        <p:sp>
          <p:nvSpPr>
            <p:cNvPr id="16399" name="椭圆 129036"/>
            <p:cNvSpPr/>
            <p:nvPr/>
          </p:nvSpPr>
          <p:spPr>
            <a:xfrm>
              <a:off x="3408" y="2496"/>
              <a:ext cx="1872" cy="1296"/>
            </a:xfrm>
            <a:prstGeom prst="ellipse">
              <a:avLst/>
            </a:prstGeom>
            <a:solidFill>
              <a:schemeClr val="accent2"/>
            </a:solidFill>
            <a:ln w="9525" cap="flat" cmpd="sng">
              <a:solidFill>
                <a:schemeClr val="tx1"/>
              </a:solidFill>
              <a:prstDash val="solid"/>
              <a:round/>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
          <p:nvSpPr>
            <p:cNvPr id="16400" name="文本框 129037"/>
            <p:cNvSpPr txBox="1"/>
            <p:nvPr/>
          </p:nvSpPr>
          <p:spPr>
            <a:xfrm>
              <a:off x="3683" y="2658"/>
              <a:ext cx="1488" cy="1047"/>
            </a:xfrm>
            <a:prstGeom prst="rect">
              <a:avLst/>
            </a:prstGeom>
            <a:noFill/>
            <a:ln w="9525">
              <a:noFill/>
            </a:ln>
          </p:spPr>
          <p:txBody>
            <a:bodyPr anchor="t">
              <a:spAutoFit/>
            </a:bodyPr>
            <a:p>
              <a:pPr algn="just">
                <a:spcBef>
                  <a:spcPct val="50000"/>
                </a:spcBef>
              </a:pPr>
              <a:r>
                <a:rPr lang="zh-CN" altLang="en-US" sz="3200" b="1" dirty="0">
                  <a:solidFill>
                    <a:schemeClr val="bg2"/>
                  </a:solidFill>
                  <a:latin typeface="Times New Roman" panose="02020603050405020304" pitchFamily="18" charset="0"/>
                  <a:ea typeface="宋体" panose="02010600030101010101" pitchFamily="2" charset="-122"/>
                </a:rPr>
                <a:t>构成微粒仍是</a:t>
              </a:r>
              <a:r>
                <a:rPr lang="en-US" altLang="zh-CN" sz="3200" b="1">
                  <a:solidFill>
                    <a:schemeClr val="bg2"/>
                  </a:solidFill>
                  <a:latin typeface="Times New Roman" panose="02020603050405020304" pitchFamily="18" charset="0"/>
                  <a:ea typeface="宋体" panose="02010600030101010101" pitchFamily="2" charset="-122"/>
                </a:rPr>
                <a:t>CO</a:t>
              </a:r>
              <a:r>
                <a:rPr lang="en-US" altLang="zh-CN" sz="3200" b="1" baseline="-30000">
                  <a:solidFill>
                    <a:schemeClr val="bg2"/>
                  </a:solidFill>
                  <a:latin typeface="Times New Roman" panose="02020603050405020304" pitchFamily="18" charset="0"/>
                  <a:ea typeface="宋体" panose="02010600030101010101" pitchFamily="2" charset="-122"/>
                </a:rPr>
                <a:t>2</a:t>
              </a:r>
              <a:r>
                <a:rPr lang="zh-CN" altLang="en-US" sz="3200" b="1" dirty="0">
                  <a:solidFill>
                    <a:schemeClr val="bg2"/>
                  </a:solidFill>
                  <a:latin typeface="Times New Roman" panose="02020603050405020304" pitchFamily="18" charset="0"/>
                  <a:ea typeface="宋体" panose="02010600030101010101" pitchFamily="2" charset="-122"/>
                </a:rPr>
                <a:t>分子，</a:t>
              </a:r>
              <a:r>
                <a:rPr lang="en-US" altLang="zh-CN" sz="3200" b="1">
                  <a:solidFill>
                    <a:schemeClr val="bg2"/>
                  </a:solidFill>
                  <a:latin typeface="Times New Roman" panose="02020603050405020304" pitchFamily="18" charset="0"/>
                  <a:ea typeface="宋体" panose="02010600030101010101" pitchFamily="2" charset="-122"/>
                </a:rPr>
                <a:t>CO</a:t>
              </a:r>
              <a:r>
                <a:rPr lang="en-US" altLang="zh-CN" sz="3200" b="1" baseline="-30000">
                  <a:solidFill>
                    <a:schemeClr val="bg2"/>
                  </a:solidFill>
                  <a:latin typeface="Times New Roman" panose="02020603050405020304" pitchFamily="18" charset="0"/>
                  <a:ea typeface="宋体" panose="02010600030101010101" pitchFamily="2" charset="-122"/>
                </a:rPr>
                <a:t>2</a:t>
              </a:r>
              <a:r>
                <a:rPr lang="zh-CN" altLang="en-US" sz="3200" b="1" dirty="0">
                  <a:solidFill>
                    <a:schemeClr val="bg2"/>
                  </a:solidFill>
                  <a:latin typeface="Times New Roman" panose="02020603050405020304" pitchFamily="18" charset="0"/>
                  <a:ea typeface="宋体" panose="02010600030101010101" pitchFamily="2" charset="-122"/>
                </a:rPr>
                <a:t>分子能自由移动</a:t>
              </a:r>
              <a:endParaRPr lang="zh-CN" altLang="en-US" sz="3200" b="1" dirty="0">
                <a:solidFill>
                  <a:schemeClr val="bg2"/>
                </a:solidFill>
                <a:latin typeface="Times New Roman" panose="02020603050405020304" pitchFamily="18" charset="0"/>
                <a:ea typeface="宋体" panose="02010600030101010101" pitchFamily="2" charset="-122"/>
              </a:endParaRPr>
            </a:p>
          </p:txBody>
        </p:sp>
        <p:sp>
          <p:nvSpPr>
            <p:cNvPr id="16401" name="上箭头 129041"/>
            <p:cNvSpPr/>
            <p:nvPr/>
          </p:nvSpPr>
          <p:spPr>
            <a:xfrm>
              <a:off x="4128" y="1979"/>
              <a:ext cx="480" cy="423"/>
            </a:xfrm>
            <a:prstGeom prst="upArrow">
              <a:avLst>
                <a:gd name="adj1" fmla="val 50000"/>
                <a:gd name="adj2" fmla="val 25000"/>
              </a:avLst>
            </a:prstGeom>
            <a:solidFill>
              <a:schemeClr val="tx2"/>
            </a:solidFill>
            <a:ln w="9525" cap="flat" cmpd="sng">
              <a:solidFill>
                <a:schemeClr val="tx1"/>
              </a:solidFill>
              <a:prstDash val="solid"/>
              <a:miter/>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9048"/>
                                        </p:tgtEl>
                                        <p:attrNameLst>
                                          <p:attrName>style.visibility</p:attrName>
                                        </p:attrNameLst>
                                      </p:cBhvr>
                                      <p:to>
                                        <p:strVal val="visible"/>
                                      </p:to>
                                    </p:set>
                                    <p:animEffect transition="in" filter="wipe(left)">
                                      <p:cBhvr>
                                        <p:cTn id="7" dur="500"/>
                                        <p:tgtEl>
                                          <p:spTgt spid="1290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9033"/>
                                        </p:tgtEl>
                                        <p:attrNameLst>
                                          <p:attrName>style.visibility</p:attrName>
                                        </p:attrNameLst>
                                      </p:cBhvr>
                                      <p:to>
                                        <p:strVal val="visible"/>
                                      </p:to>
                                    </p:set>
                                    <p:animEffect transition="in" filter="blinds(horizontal)">
                                      <p:cBhvr>
                                        <p:cTn id="12" dur="500"/>
                                        <p:tgtEl>
                                          <p:spTgt spid="129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9044"/>
                                        </p:tgtEl>
                                        <p:attrNameLst>
                                          <p:attrName>style.visibility</p:attrName>
                                        </p:attrNameLst>
                                      </p:cBhvr>
                                      <p:to>
                                        <p:strVal val="visible"/>
                                      </p:to>
                                    </p:set>
                                    <p:animEffect transition="in" filter="wipe(down)">
                                      <p:cBhvr>
                                        <p:cTn id="17" dur="500"/>
                                        <p:tgtEl>
                                          <p:spTgt spid="1290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9045"/>
                                        </p:tgtEl>
                                        <p:attrNameLst>
                                          <p:attrName>style.visibility</p:attrName>
                                        </p:attrNameLst>
                                      </p:cBhvr>
                                      <p:to>
                                        <p:strVal val="visible"/>
                                      </p:to>
                                    </p:set>
                                    <p:animEffect transition="in" filter="wipe(down)">
                                      <p:cBhvr>
                                        <p:cTn id="22" dur="500"/>
                                        <p:tgtEl>
                                          <p:spTgt spid="1290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9047"/>
                                        </p:tgtEl>
                                        <p:attrNameLst>
                                          <p:attrName>style.visibility</p:attrName>
                                        </p:attrNameLst>
                                      </p:cBhvr>
                                      <p:to>
                                        <p:strVal val="visible"/>
                                      </p:to>
                                    </p:set>
                                    <p:animEffect transition="in" filter="wipe(left)">
                                      <p:cBhvr>
                                        <p:cTn id="27" dur="500"/>
                                        <p:tgtEl>
                                          <p:spTgt spid="12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10243"/>
          <p:cNvSpPr txBox="1"/>
          <p:nvPr/>
        </p:nvSpPr>
        <p:spPr>
          <a:xfrm>
            <a:off x="1219200" y="914400"/>
            <a:ext cx="4495800" cy="823913"/>
          </a:xfrm>
          <a:prstGeom prst="rect">
            <a:avLst/>
          </a:prstGeom>
          <a:solidFill>
            <a:schemeClr val="hlink"/>
          </a:solidFill>
          <a:ln w="9525">
            <a:noFill/>
          </a:ln>
        </p:spPr>
        <p:txBody>
          <a:bodyPr anchor="t">
            <a:spAutoFit/>
          </a:bodyPr>
          <a:p>
            <a:pPr>
              <a:spcBef>
                <a:spcPct val="50000"/>
              </a:spcBef>
            </a:pPr>
            <a:r>
              <a:rPr lang="zh-CN" altLang="en-US" b="1" dirty="0">
                <a:solidFill>
                  <a:schemeClr val="accent2"/>
                </a:solidFill>
                <a:latin typeface="Tahoma" panose="020B0604030504040204" pitchFamily="34" charset="0"/>
                <a:ea typeface="楷体_GB2312" pitchFamily="49" charset="-122"/>
              </a:rPr>
              <a:t>【问题探究二</a:t>
            </a:r>
            <a:r>
              <a:rPr lang="zh-CN" altLang="en-US" b="1">
                <a:solidFill>
                  <a:schemeClr val="accent2"/>
                </a:solidFill>
                <a:latin typeface="Tahoma" panose="020B0604030504040204" pitchFamily="34" charset="0"/>
                <a:ea typeface="楷体_GB2312" pitchFamily="49" charset="-122"/>
              </a:rPr>
              <a:t>】</a:t>
            </a:r>
            <a:endParaRPr lang="zh-CN" altLang="en-US" b="1">
              <a:solidFill>
                <a:schemeClr val="accent2"/>
              </a:solidFill>
              <a:latin typeface="Tahoma" panose="020B0604030504040204" pitchFamily="34" charset="0"/>
              <a:ea typeface="楷体_GB2312" pitchFamily="49" charset="-122"/>
            </a:endParaRPr>
          </a:p>
        </p:txBody>
      </p:sp>
      <p:sp>
        <p:nvSpPr>
          <p:cNvPr id="17410" name="文本框 10244"/>
          <p:cNvSpPr txBox="1"/>
          <p:nvPr/>
        </p:nvSpPr>
        <p:spPr>
          <a:xfrm>
            <a:off x="838200" y="2590800"/>
            <a:ext cx="7620000" cy="366713"/>
          </a:xfrm>
          <a:prstGeom prst="rect">
            <a:avLst/>
          </a:prstGeom>
          <a:noFill/>
          <a:ln w="9525">
            <a:noFill/>
          </a:ln>
        </p:spPr>
        <p:txBody>
          <a:bodyPr anchor="t">
            <a:spAutoFit/>
          </a:bodyPr>
          <a:p>
            <a:pPr>
              <a:spcBef>
                <a:spcPct val="50000"/>
              </a:spcBef>
            </a:pPr>
            <a:endParaRPr lang="zh-CN" altLang="zh-CN" sz="1800" dirty="0">
              <a:latin typeface="Tahoma" panose="020B0604030504040204" pitchFamily="34" charset="0"/>
              <a:ea typeface="宋体" panose="02010600030101010101" pitchFamily="2" charset="-122"/>
            </a:endParaRPr>
          </a:p>
        </p:txBody>
      </p:sp>
      <p:sp>
        <p:nvSpPr>
          <p:cNvPr id="10246" name="矩形 10245"/>
          <p:cNvSpPr/>
          <p:nvPr/>
        </p:nvSpPr>
        <p:spPr>
          <a:xfrm>
            <a:off x="630238" y="4114800"/>
            <a:ext cx="7827962" cy="701675"/>
          </a:xfrm>
          <a:prstGeom prst="rect">
            <a:avLst/>
          </a:prstGeom>
          <a:noFill/>
          <a:ln w="9525">
            <a:noFill/>
          </a:ln>
        </p:spPr>
        <p:txBody>
          <a:bodyPr wrap="none" anchor="t">
            <a:spAutoFit/>
          </a:bodyPr>
          <a:p>
            <a:r>
              <a:rPr lang="zh-CN" altLang="en-US" sz="4000" b="1" dirty="0">
                <a:solidFill>
                  <a:schemeClr val="folHlink"/>
                </a:solidFill>
                <a:latin typeface="Tahoma" panose="020B0604030504040204" pitchFamily="34" charset="0"/>
                <a:ea typeface="宋体" panose="02010600030101010101" pitchFamily="2" charset="-122"/>
              </a:rPr>
              <a:t>范德华力对物质哪些性质有影响？</a:t>
            </a:r>
            <a:endParaRPr lang="zh-CN" altLang="en-US" sz="4000" b="1" dirty="0">
              <a:solidFill>
                <a:schemeClr val="folHlink"/>
              </a:solidFill>
              <a:latin typeface="Tahoma" panose="020B0604030504040204" pitchFamily="34" charset="0"/>
              <a:ea typeface="宋体" panose="02010600030101010101" pitchFamily="2" charset="-122"/>
            </a:endParaRPr>
          </a:p>
        </p:txBody>
      </p:sp>
      <p:sp>
        <p:nvSpPr>
          <p:cNvPr id="10248" name="文本框 10247"/>
          <p:cNvSpPr txBox="1"/>
          <p:nvPr/>
        </p:nvSpPr>
        <p:spPr>
          <a:xfrm>
            <a:off x="685800" y="2057400"/>
            <a:ext cx="5181600" cy="701675"/>
          </a:xfrm>
          <a:prstGeom prst="rect">
            <a:avLst/>
          </a:prstGeom>
          <a:noFill/>
          <a:ln w="9525">
            <a:noFill/>
          </a:ln>
        </p:spPr>
        <p:txBody>
          <a:bodyPr anchor="t">
            <a:spAutoFit/>
          </a:bodyPr>
          <a:p>
            <a:pPr>
              <a:spcBef>
                <a:spcPct val="50000"/>
              </a:spcBef>
            </a:pPr>
            <a:r>
              <a:rPr lang="zh-CN" altLang="en-US" sz="4000" b="1" dirty="0">
                <a:solidFill>
                  <a:schemeClr val="folHlink"/>
                </a:solidFill>
                <a:latin typeface="Tahoma" panose="020B0604030504040204" pitchFamily="34" charset="0"/>
                <a:ea typeface="宋体" panose="02010600030101010101" pitchFamily="2" charset="-122"/>
              </a:rPr>
              <a:t>什么是范德华力？</a:t>
            </a:r>
            <a:endParaRPr lang="zh-CN" altLang="en-US" sz="4000" b="1" dirty="0">
              <a:solidFill>
                <a:schemeClr val="folHlink"/>
              </a:solidFill>
              <a:latin typeface="Tahoma" panose="020B0604030504040204" pitchFamily="34" charset="0"/>
              <a:ea typeface="宋体" panose="02010600030101010101" pitchFamily="2" charset="-122"/>
            </a:endParaRPr>
          </a:p>
        </p:txBody>
      </p:sp>
      <p:sp>
        <p:nvSpPr>
          <p:cNvPr id="10252" name="文本框 10251"/>
          <p:cNvSpPr txBox="1"/>
          <p:nvPr/>
        </p:nvSpPr>
        <p:spPr>
          <a:xfrm>
            <a:off x="685800" y="3048000"/>
            <a:ext cx="5867400" cy="701675"/>
          </a:xfrm>
          <a:prstGeom prst="rect">
            <a:avLst/>
          </a:prstGeom>
          <a:noFill/>
          <a:ln w="9525">
            <a:noFill/>
          </a:ln>
        </p:spPr>
        <p:txBody>
          <a:bodyPr anchor="t">
            <a:spAutoFit/>
          </a:bodyPr>
          <a:p>
            <a:pPr>
              <a:spcBef>
                <a:spcPct val="50000"/>
              </a:spcBef>
            </a:pPr>
            <a:r>
              <a:rPr lang="zh-CN" altLang="en-US" sz="4000" b="1" dirty="0">
                <a:solidFill>
                  <a:schemeClr val="folHlink"/>
                </a:solidFill>
                <a:latin typeface="Tahoma" panose="020B0604030504040204" pitchFamily="34" charset="0"/>
                <a:ea typeface="宋体" panose="02010600030101010101" pitchFamily="2" charset="-122"/>
              </a:rPr>
              <a:t>范德华力有什么特点？</a:t>
            </a:r>
            <a:endParaRPr lang="zh-CN" altLang="en-US" sz="4000"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up)">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wipe(up)">
                                      <p:cBhvr>
                                        <p:cTn id="12" dur="500"/>
                                        <p:tgtEl>
                                          <p:spTgt spid="102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wipe(up)">
                                      <p:cBhvr>
                                        <p:cTn id="1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8" grpId="0"/>
      <p:bldP spid="102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文本框 118785"/>
          <p:cNvSpPr txBox="1"/>
          <p:nvPr/>
        </p:nvSpPr>
        <p:spPr>
          <a:xfrm>
            <a:off x="790575" y="385763"/>
            <a:ext cx="3733800" cy="644525"/>
          </a:xfrm>
          <a:prstGeom prst="rect">
            <a:avLst/>
          </a:prstGeom>
          <a:noFill/>
          <a:ln w="9525">
            <a:noFill/>
          </a:ln>
        </p:spPr>
        <p:txBody>
          <a:bodyPr wrap="square" anchor="t">
            <a:spAutoFit/>
          </a:bodyPr>
          <a:p>
            <a:pPr>
              <a:spcBef>
                <a:spcPct val="50000"/>
              </a:spcBef>
            </a:pPr>
            <a:r>
              <a:rPr lang="zh-CN" altLang="en-US" sz="3600" b="1" dirty="0">
                <a:latin typeface="Times New Roman" panose="02020603050405020304" pitchFamily="18" charset="0"/>
                <a:ea typeface="宋体" panose="02010600030101010101" pitchFamily="2" charset="-122"/>
              </a:rPr>
              <a:t>二、范德华力</a:t>
            </a:r>
            <a:endParaRPr lang="zh-CN" altLang="en-US" sz="2800" b="1">
              <a:latin typeface="Times New Roman" panose="02020603050405020304" pitchFamily="18" charset="0"/>
              <a:ea typeface="宋体" panose="02010600030101010101" pitchFamily="2" charset="-122"/>
            </a:endParaRPr>
          </a:p>
        </p:txBody>
      </p:sp>
      <p:sp>
        <p:nvSpPr>
          <p:cNvPr id="118787" name="文本框 118786"/>
          <p:cNvSpPr txBox="1"/>
          <p:nvPr/>
        </p:nvSpPr>
        <p:spPr>
          <a:xfrm>
            <a:off x="790575" y="1920875"/>
            <a:ext cx="7659688" cy="2676525"/>
          </a:xfrm>
          <a:prstGeom prst="rect">
            <a:avLst/>
          </a:prstGeom>
          <a:noFill/>
          <a:ln w="9525">
            <a:noFill/>
          </a:ln>
        </p:spPr>
        <p:txBody>
          <a:bodyPr wrap="square" anchor="t">
            <a:spAutoFit/>
          </a:bodyPr>
          <a:p>
            <a:pPr>
              <a:spcBef>
                <a:spcPct val="50000"/>
              </a:spcBef>
            </a:pPr>
            <a:r>
              <a:rPr lang="zh-CN" altLang="en-US" sz="2800" b="1" noProof="1" dirty="0">
                <a:latin typeface="Times New Roman" panose="02020603050405020304" pitchFamily="18" charset="0"/>
                <a:ea typeface="宋体" panose="02010600030101010101" pitchFamily="2" charset="-122"/>
                <a:cs typeface="+mn-cs"/>
              </a:rPr>
              <a:t>⑴</a:t>
            </a:r>
            <a:r>
              <a:rPr lang="zh-CN" altLang="en-US" sz="2800" b="1" noProof="1" dirty="0">
                <a:effectLst>
                  <a:outerShdw blurRad="38100" dist="19050" dir="2700000" algn="tl" rotWithShape="0">
                    <a:schemeClr val="dk1">
                      <a:alpha val="40000"/>
                    </a:schemeClr>
                  </a:outerShdw>
                </a:effectLst>
                <a:latin typeface="Tahoma" panose="020B0604030504040204" pitchFamily="34" charset="0"/>
                <a:ea typeface="宋体" panose="02010600030101010101" pitchFamily="2" charset="-122"/>
                <a:cs typeface="+mn-cs"/>
                <a:sym typeface="+mn-ea"/>
              </a:rPr>
              <a:t>广泛存在（由分子构成的物质）</a:t>
            </a:r>
            <a:r>
              <a:rPr lang="zh-CN" altLang="en-US" sz="2800" b="1" noProof="1" dirty="0">
                <a:latin typeface="Times New Roman" panose="02020603050405020304" pitchFamily="18" charset="0"/>
                <a:ea typeface="宋体" panose="02010600030101010101" pitchFamily="2" charset="-122"/>
                <a:cs typeface="+mn-cs"/>
              </a:rPr>
              <a:t>，包括</a:t>
            </a:r>
            <a:r>
              <a:rPr lang="zh-CN" altLang="en-US" sz="2800" noProof="1" dirty="0">
                <a:solidFill>
                  <a:srgbClr val="0000FF"/>
                </a:solidFill>
                <a:latin typeface="楷体_GB2312" pitchFamily="49" charset="-122"/>
                <a:ea typeface="宋体" panose="02010600030101010101" pitchFamily="2" charset="-122"/>
                <a:cs typeface="+mn-cs"/>
              </a:rPr>
              <a:t>由共价键形成的多数共价化合物和绝大多数非金属单质分子之间及稀有气体分子之间。</a:t>
            </a:r>
            <a:endParaRPr lang="zh-CN" altLang="en-US" sz="2800" noProof="1" dirty="0">
              <a:solidFill>
                <a:srgbClr val="0000FF"/>
              </a:solidFill>
              <a:latin typeface="楷体_GB2312" pitchFamily="49" charset="-122"/>
              <a:ea typeface="宋体" panose="02010600030101010101" pitchFamily="2" charset="-122"/>
            </a:endParaRPr>
          </a:p>
          <a:p>
            <a:pPr>
              <a:spcBef>
                <a:spcPct val="50000"/>
              </a:spcBef>
            </a:pPr>
            <a:r>
              <a:rPr lang="zh-CN" altLang="en-US" sz="2800" b="1" noProof="1" dirty="0">
                <a:latin typeface="Times New Roman" panose="02020603050405020304" pitchFamily="18" charset="0"/>
                <a:ea typeface="宋体" panose="02010600030101010101" pitchFamily="2" charset="-122"/>
                <a:cs typeface="+mn-cs"/>
              </a:rPr>
              <a:t>⑵能量（强度）比化学健要弱得多</a:t>
            </a:r>
            <a:endParaRPr lang="zh-CN" altLang="en-US" sz="2800" b="1" noProof="1">
              <a:latin typeface="Times New Roman" panose="02020603050405020304" pitchFamily="18" charset="0"/>
              <a:ea typeface="宋体" panose="02010600030101010101" pitchFamily="2" charset="-122"/>
            </a:endParaRPr>
          </a:p>
          <a:p>
            <a:pPr>
              <a:spcBef>
                <a:spcPct val="50000"/>
              </a:spcBef>
            </a:pPr>
            <a:r>
              <a:rPr lang="zh-CN" altLang="en-US" sz="2800" b="1" noProof="1">
                <a:latin typeface="Times New Roman" panose="02020603050405020304" pitchFamily="18" charset="0"/>
                <a:ea typeface="宋体" panose="02010600030101010101" pitchFamily="2" charset="-122"/>
                <a:cs typeface="+mn-cs"/>
              </a:rPr>
              <a:t>⑶ </a:t>
            </a:r>
            <a:r>
              <a:rPr lang="zh-CN" altLang="en-US" sz="2800" b="1" noProof="1" dirty="0">
                <a:latin typeface="Times New Roman" panose="02020603050405020304" pitchFamily="18" charset="0"/>
                <a:ea typeface="宋体" panose="02010600030101010101" pitchFamily="2" charset="-122"/>
                <a:cs typeface="+mn-cs"/>
              </a:rPr>
              <a:t>范德华力一般没有饱和性和方向性</a:t>
            </a:r>
            <a:endParaRPr lang="zh-CN" altLang="en-US" sz="2800" b="1" noProof="1">
              <a:latin typeface="Times New Roman" panose="02020603050405020304" pitchFamily="18" charset="0"/>
              <a:ea typeface="宋体" panose="02010600030101010101" pitchFamily="2" charset="-122"/>
            </a:endParaRPr>
          </a:p>
        </p:txBody>
      </p:sp>
      <p:sp>
        <p:nvSpPr>
          <p:cNvPr id="118788" name="文本框 118787"/>
          <p:cNvSpPr txBox="1"/>
          <p:nvPr/>
        </p:nvSpPr>
        <p:spPr>
          <a:xfrm>
            <a:off x="469900" y="4984750"/>
            <a:ext cx="7980363" cy="1198563"/>
          </a:xfrm>
          <a:prstGeom prst="rect">
            <a:avLst/>
          </a:prstGeom>
          <a:noFill/>
          <a:ln w="9525">
            <a:noFill/>
          </a:ln>
        </p:spPr>
        <p:txBody>
          <a:bodyPr wrap="square" anchor="t">
            <a:spAutoFit/>
          </a:bodyPr>
          <a:p>
            <a:r>
              <a:rPr lang="zh-CN" altLang="en-US" sz="3600" b="1" dirty="0">
                <a:solidFill>
                  <a:schemeClr val="tx2"/>
                </a:solidFill>
                <a:latin typeface="Times New Roman" panose="02020603050405020304" pitchFamily="18" charset="0"/>
                <a:ea typeface="宋体" panose="02010600030101010101" pitchFamily="2" charset="-122"/>
              </a:rPr>
              <a:t>交流与讨论：范德华力怎样影响物质的性质</a:t>
            </a:r>
            <a:r>
              <a:rPr lang="en-US" altLang="zh-CN" sz="3600" b="1">
                <a:solidFill>
                  <a:schemeClr val="tx2"/>
                </a:solidFill>
                <a:latin typeface="Times New Roman" panose="02020603050405020304" pitchFamily="18" charset="0"/>
                <a:ea typeface="宋体" panose="02010600030101010101" pitchFamily="2" charset="-122"/>
              </a:rPr>
              <a:t>?</a:t>
            </a:r>
            <a:r>
              <a:rPr lang="zh-CN" altLang="en-US" sz="3600" b="1" dirty="0">
                <a:solidFill>
                  <a:schemeClr val="tx2"/>
                </a:solidFill>
                <a:latin typeface="Times New Roman" panose="02020603050405020304" pitchFamily="18" charset="0"/>
                <a:ea typeface="宋体" panose="02010600030101010101" pitchFamily="2" charset="-122"/>
              </a:rPr>
              <a:t>自身又受哪些因素影响</a:t>
            </a:r>
            <a:r>
              <a:rPr lang="en-US" altLang="zh-CN" sz="3600" b="1">
                <a:solidFill>
                  <a:schemeClr val="tx2"/>
                </a:solidFill>
                <a:latin typeface="Times New Roman" panose="02020603050405020304" pitchFamily="18" charset="0"/>
                <a:ea typeface="宋体" panose="02010600030101010101" pitchFamily="2" charset="-122"/>
              </a:rPr>
              <a:t>?</a:t>
            </a:r>
            <a:endParaRPr lang="en-US" altLang="zh-CN" sz="3600" b="1">
              <a:solidFill>
                <a:schemeClr val="tx2"/>
              </a:solidFill>
              <a:latin typeface="Times New Roman" panose="02020603050405020304" pitchFamily="18" charset="0"/>
              <a:ea typeface="宋体" panose="02010600030101010101" pitchFamily="2" charset="-122"/>
            </a:endParaRPr>
          </a:p>
        </p:txBody>
      </p:sp>
      <p:sp>
        <p:nvSpPr>
          <p:cNvPr id="44038" name="Rectangle 6"/>
          <p:cNvSpPr/>
          <p:nvPr/>
        </p:nvSpPr>
        <p:spPr>
          <a:xfrm>
            <a:off x="790575" y="2916238"/>
            <a:ext cx="8353425" cy="460375"/>
          </a:xfrm>
          <a:prstGeom prst="rect">
            <a:avLst/>
          </a:prstGeom>
          <a:noFill/>
          <a:ln w="38100">
            <a:noFill/>
          </a:ln>
        </p:spPr>
        <p:txBody>
          <a:bodyPr anchor="t">
            <a:spAutoFit/>
          </a:bodyPr>
          <a:p>
            <a:r>
              <a:rPr lang="zh-CN" altLang="en-US" sz="2400" dirty="0">
                <a:solidFill>
                  <a:srgbClr val="FF3300"/>
                </a:solidFill>
                <a:latin typeface="楷体_GB2312" pitchFamily="49" charset="-122"/>
                <a:ea typeface="宋体" panose="02010600030101010101" pitchFamily="2" charset="-122"/>
              </a:rPr>
              <a:t>   </a:t>
            </a:r>
            <a:endParaRPr lang="zh-CN" altLang="en-US" sz="2400" dirty="0">
              <a:solidFill>
                <a:srgbClr val="FF3300"/>
              </a:solidFill>
              <a:latin typeface="楷体_GB2312" pitchFamily="49" charset="-122"/>
              <a:ea typeface="宋体" panose="02010600030101010101" pitchFamily="2" charset="-122"/>
            </a:endParaRPr>
          </a:p>
        </p:txBody>
      </p:sp>
      <p:sp>
        <p:nvSpPr>
          <p:cNvPr id="2" name="文本框 1"/>
          <p:cNvSpPr txBox="1"/>
          <p:nvPr/>
        </p:nvSpPr>
        <p:spPr>
          <a:xfrm>
            <a:off x="1247775" y="1211263"/>
            <a:ext cx="1522413" cy="522287"/>
          </a:xfrm>
          <a:prstGeom prst="rect">
            <a:avLst/>
          </a:prstGeom>
          <a:noFill/>
          <a:ln w="9525">
            <a:noFill/>
          </a:ln>
        </p:spPr>
        <p:txBody>
          <a:bodyPr wrap="none" anchor="t">
            <a:spAutoFit/>
          </a:bodyPr>
          <a:p>
            <a:pPr>
              <a:spcBef>
                <a:spcPct val="50000"/>
              </a:spcBef>
            </a:pPr>
            <a:r>
              <a:rPr lang="zh-CN" altLang="en-US" sz="2800" b="1" dirty="0">
                <a:latin typeface="Times New Roman" panose="02020603050405020304" pitchFamily="18" charset="0"/>
                <a:ea typeface="宋体" panose="02010600030101010101" pitchFamily="2" charset="-122"/>
              </a:rPr>
              <a:t> </a:t>
            </a:r>
            <a:r>
              <a:rPr lang="en-US" altLang="zh-CN" sz="2800" b="1">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、特点</a:t>
            </a:r>
            <a:endParaRPr lang="zh-CN" altLang="en-US" sz="2800" b="1">
              <a:latin typeface="Times New Roman" panose="02020603050405020304" pitchFamily="18" charset="0"/>
              <a:ea typeface="宋体" panose="02010600030101010101" pitchFamily="2" charset="-122"/>
            </a:endParaRPr>
          </a:p>
        </p:txBody>
      </p:sp>
      <p:grpSp>
        <p:nvGrpSpPr>
          <p:cNvPr id="15371" name="组合 15370"/>
          <p:cNvGrpSpPr/>
          <p:nvPr/>
        </p:nvGrpSpPr>
        <p:grpSpPr>
          <a:xfrm rot="10800000">
            <a:off x="5743575" y="3844925"/>
            <a:ext cx="3100388" cy="990600"/>
            <a:chOff x="864" y="3696"/>
            <a:chExt cx="2256" cy="624"/>
          </a:xfrm>
        </p:grpSpPr>
        <p:sp>
          <p:nvSpPr>
            <p:cNvPr id="18439" name="椭圆形标注 15368"/>
            <p:cNvSpPr/>
            <p:nvPr/>
          </p:nvSpPr>
          <p:spPr>
            <a:xfrm>
              <a:off x="864" y="3696"/>
              <a:ext cx="2256" cy="624"/>
            </a:xfrm>
            <a:prstGeom prst="wedgeEllipseCallout">
              <a:avLst>
                <a:gd name="adj1" fmla="val 9750"/>
                <a:gd name="adj2" fmla="val -70995"/>
              </a:avLst>
            </a:prstGeom>
            <a:solidFill>
              <a:srgbClr val="66FF33"/>
            </a:solidFill>
            <a:ln w="9525" cap="flat" cmpd="sng">
              <a:solidFill>
                <a:schemeClr val="tx1"/>
              </a:solidFill>
              <a:prstDash val="solid"/>
              <a:miter/>
              <a:headEnd type="none" w="med" len="med"/>
              <a:tailEnd type="none" w="med" len="med"/>
            </a:ln>
          </p:spPr>
          <p:txBody>
            <a:bodyPr anchor="t"/>
            <a:p>
              <a:pPr algn="ctr"/>
              <a:endParaRPr lang="zh-CN" altLang="zh-CN" sz="1800" dirty="0">
                <a:latin typeface="Tahoma" panose="020B0604030504040204" pitchFamily="34" charset="0"/>
                <a:ea typeface="宋体" panose="02010600030101010101" pitchFamily="2" charset="-122"/>
              </a:endParaRPr>
            </a:p>
          </p:txBody>
        </p:sp>
        <p:sp>
          <p:nvSpPr>
            <p:cNvPr id="18440" name="文本框 15369"/>
            <p:cNvSpPr txBox="1"/>
            <p:nvPr/>
          </p:nvSpPr>
          <p:spPr>
            <a:xfrm rot="10800000">
              <a:off x="1008" y="3806"/>
              <a:ext cx="2112" cy="368"/>
            </a:xfrm>
            <a:prstGeom prst="rect">
              <a:avLst/>
            </a:prstGeom>
            <a:noFill/>
            <a:ln w="9525">
              <a:noFill/>
            </a:ln>
          </p:spPr>
          <p:txBody>
            <a:bodyPr wrap="square" anchor="t">
              <a:spAutoFit/>
            </a:bodyPr>
            <a:p>
              <a:pPr>
                <a:spcBef>
                  <a:spcPct val="50000"/>
                </a:spcBef>
              </a:pPr>
              <a:r>
                <a:rPr lang="zh-CN" altLang="en-US" sz="3200" b="1" dirty="0">
                  <a:solidFill>
                    <a:schemeClr val="bg2"/>
                  </a:solidFill>
                  <a:latin typeface="Tahoma" panose="020B0604030504040204" pitchFamily="34" charset="0"/>
                  <a:ea typeface="楷体_GB2312" pitchFamily="49" charset="-122"/>
                </a:rPr>
                <a:t>由</a:t>
              </a:r>
              <a:r>
                <a:rPr lang="zh-CN" altLang="en-US" sz="3200" b="1" dirty="0">
                  <a:solidFill>
                    <a:schemeClr val="hlink"/>
                  </a:solidFill>
                  <a:latin typeface="Tahoma" panose="020B0604030504040204" pitchFamily="34" charset="0"/>
                  <a:ea typeface="楷体_GB2312" pitchFamily="49" charset="-122"/>
                </a:rPr>
                <a:t>分子</a:t>
              </a:r>
              <a:r>
                <a:rPr lang="zh-CN" altLang="en-US" sz="3200" b="1" dirty="0">
                  <a:solidFill>
                    <a:schemeClr val="bg2"/>
                  </a:solidFill>
                  <a:latin typeface="Tahoma" panose="020B0604030504040204" pitchFamily="34" charset="0"/>
                  <a:ea typeface="楷体_GB2312" pitchFamily="49" charset="-122"/>
                </a:rPr>
                <a:t>构成的</a:t>
              </a:r>
              <a:endParaRPr lang="zh-CN" altLang="en-US" sz="3200" b="1" dirty="0">
                <a:solidFill>
                  <a:schemeClr val="bg2"/>
                </a:solidFill>
                <a:latin typeface="Tahoma" panose="020B0604030504040204" pitchFamily="34" charset="0"/>
                <a:ea typeface="楷体_GB2312"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500" fill="hold"/>
                                        <p:tgtEl>
                                          <p:spTgt spid="118786"/>
                                        </p:tgtEl>
                                        <p:attrNameLst>
                                          <p:attrName>ppt_x</p:attrName>
                                        </p:attrNameLst>
                                      </p:cBhvr>
                                      <p:tavLst>
                                        <p:tav tm="0">
                                          <p:val>
                                            <p:strVal val="0-#ppt_w/2"/>
                                          </p:val>
                                        </p:tav>
                                        <p:tav tm="100000">
                                          <p:val>
                                            <p:strVal val="#ppt_x"/>
                                          </p:val>
                                        </p:tav>
                                      </p:tavLst>
                                    </p:anim>
                                    <p:anim calcmode="lin" valueType="num">
                                      <p:cBhvr>
                                        <p:cTn id="8" dur="500" fill="hold"/>
                                        <p:tgtEl>
                                          <p:spTgt spid="1187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8787"/>
                                        </p:tgtEl>
                                        <p:attrNameLst>
                                          <p:attrName>style.visibility</p:attrName>
                                        </p:attrNameLst>
                                      </p:cBhvr>
                                      <p:to>
                                        <p:strVal val="visible"/>
                                      </p:to>
                                    </p:set>
                                    <p:anim calcmode="lin" valueType="num">
                                      <p:cBhvr>
                                        <p:cTn id="17" dur="500" fill="hold"/>
                                        <p:tgtEl>
                                          <p:spTgt spid="118787"/>
                                        </p:tgtEl>
                                        <p:attrNameLst>
                                          <p:attrName>ppt_x</p:attrName>
                                        </p:attrNameLst>
                                      </p:cBhvr>
                                      <p:tavLst>
                                        <p:tav tm="0">
                                          <p:val>
                                            <p:strVal val="0-#ppt_w/2"/>
                                          </p:val>
                                        </p:tav>
                                        <p:tav tm="100000">
                                          <p:val>
                                            <p:strVal val="#ppt_x"/>
                                          </p:val>
                                        </p:tav>
                                      </p:tavLst>
                                    </p:anim>
                                    <p:anim calcmode="lin" valueType="num">
                                      <p:cBhvr>
                                        <p:cTn id="18" dur="500" fill="hold"/>
                                        <p:tgtEl>
                                          <p:spTgt spid="11878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118788"/>
                                        </p:tgtEl>
                                        <p:attrNameLst>
                                          <p:attrName>style.visibility</p:attrName>
                                        </p:attrNameLst>
                                      </p:cBhvr>
                                      <p:to>
                                        <p:strVal val="visible"/>
                                      </p:to>
                                    </p:set>
                                    <p:animEffect transition="in" filter="fade">
                                      <p:cBhvr>
                                        <p:cTn id="23" dur="2000"/>
                                        <p:tgtEl>
                                          <p:spTgt spid="118788"/>
                                        </p:tgtEl>
                                      </p:cBhvr>
                                    </p:animEffect>
                                    <p:anim calcmode="lin" valueType="num">
                                      <p:cBhvr>
                                        <p:cTn id="24" dur="2000" fill="hold"/>
                                        <p:tgtEl>
                                          <p:spTgt spid="118788"/>
                                        </p:tgtEl>
                                        <p:attrNameLst>
                                          <p:attrName>ppt_w</p:attrName>
                                        </p:attrNameLst>
                                      </p:cBhvr>
                                      <p:tavLst>
                                        <p:tav tm="0" fmla="#ppt_w*sin(2.5*pi*$)">
                                          <p:val>
                                            <p:fltVal val="0.000000"/>
                                          </p:val>
                                        </p:tav>
                                        <p:tav tm="100000">
                                          <p:val>
                                            <p:fltVal val="1.000000"/>
                                          </p:val>
                                        </p:tav>
                                      </p:tavLst>
                                    </p:anim>
                                    <p:anim calcmode="lin" valueType="num">
                                      <p:cBhvr>
                                        <p:cTn id="25" dur="2000" fill="hold"/>
                                        <p:tgtEl>
                                          <p:spTgt spid="11878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4038">
                                            <p:txEl>
                                              <p:charRg st="9" end="43"/>
                                            </p:txEl>
                                          </p:spTgt>
                                        </p:tgtEl>
                                        <p:attrNameLst>
                                          <p:attrName>style.visibility</p:attrName>
                                        </p:attrNameLst>
                                      </p:cBhvr>
                                      <p:to>
                                        <p:strVal val="visible"/>
                                      </p:to>
                                    </p:set>
                                    <p:animEffect transition="in" filter="blinds(horizontal)">
                                      <p:cBhvr>
                                        <p:cTn id="30" dur="500"/>
                                        <p:tgtEl>
                                          <p:spTgt spid="44038">
                                            <p:txEl>
                                              <p:charRg st="9" end="4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4038">
                                            <p:txEl>
                                              <p:charRg st="0" end="4"/>
                                            </p:txEl>
                                          </p:spTgt>
                                        </p:tgtEl>
                                        <p:attrNameLst>
                                          <p:attrName>style.visibility</p:attrName>
                                        </p:attrNameLst>
                                      </p:cBhvr>
                                      <p:to>
                                        <p:strVal val="visible"/>
                                      </p:to>
                                    </p:set>
                                    <p:animEffect transition="in" filter="blinds(horizontal)">
                                      <p:cBhvr>
                                        <p:cTn id="35" dur="500"/>
                                        <p:tgtEl>
                                          <p:spTgt spid="44038">
                                            <p:txEl>
                                              <p:charRg st="0"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371"/>
                                        </p:tgtEl>
                                        <p:attrNameLst>
                                          <p:attrName>style.visibility</p:attrName>
                                        </p:attrNameLst>
                                      </p:cBhvr>
                                      <p:to>
                                        <p:strVal val="visible"/>
                                      </p:to>
                                    </p:set>
                                    <p:anim calcmode="lin" valueType="num">
                                      <p:cBhvr>
                                        <p:cTn id="40" dur="500" fill="hold"/>
                                        <p:tgtEl>
                                          <p:spTgt spid="15371"/>
                                        </p:tgtEl>
                                        <p:attrNameLst>
                                          <p:attrName>ppt_x</p:attrName>
                                        </p:attrNameLst>
                                      </p:cBhvr>
                                      <p:tavLst>
                                        <p:tav tm="0">
                                          <p:val>
                                            <p:strVal val="#ppt_x"/>
                                          </p:val>
                                        </p:tav>
                                        <p:tav tm="100000">
                                          <p:val>
                                            <p:strVal val="#ppt_x"/>
                                          </p:val>
                                        </p:tav>
                                      </p:tavLst>
                                    </p:anim>
                                    <p:anim calcmode="lin" valueType="num">
                                      <p:cBhvr>
                                        <p:cTn id="41"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p:bldP spid="11878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6447" name="表格 16446"/>
          <p:cNvGraphicFramePr/>
          <p:nvPr/>
        </p:nvGraphicFramePr>
        <p:xfrm>
          <a:off x="152400" y="914400"/>
          <a:ext cx="8839200" cy="5486400"/>
        </p:xfrm>
        <a:graphic>
          <a:graphicData uri="http://schemas.openxmlformats.org/drawingml/2006/table">
            <a:tbl>
              <a:tblPr/>
              <a:tblGrid>
                <a:gridCol w="2065338"/>
                <a:gridCol w="3573462"/>
                <a:gridCol w="3200400"/>
              </a:tblGrid>
              <a:tr h="7366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化学键</a:t>
                      </a: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范德华力</a:t>
                      </a: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732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概念</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存在范围</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954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作用力强弱 </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19200">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r>
                        <a:rPr lang="zh-CN" altLang="en-US" sz="3600" b="1" dirty="0">
                          <a:solidFill>
                            <a:schemeClr val="folHlink"/>
                          </a:solidFill>
                        </a:rPr>
                        <a:t>影响的性质</a:t>
                      </a:r>
                      <a:endParaRPr lang="zh-CN" altLang="en-US" sz="3600" b="1" dirty="0">
                        <a:solidFill>
                          <a:schemeClr val="folHlink"/>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400" b="0" i="0" u="none" kern="1200" baseline="0">
                          <a:solidFill>
                            <a:schemeClr val="tx1"/>
                          </a:solidFill>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1800" b="0" i="0" u="none" kern="1200" baseline="0">
                          <a:solidFill>
                            <a:schemeClr val="tx1"/>
                          </a:solidFill>
                          <a:latin typeface="Tahoma" panose="020B0604030504040204" pitchFamily="34" charset="0"/>
                          <a:ea typeface="宋体" panose="02010600030101010101" pitchFamily="2" charset="-122"/>
                        </a:defRPr>
                      </a:lvl5pPr>
                    </a:lstStyle>
                    <a:p>
                      <a:pPr marL="0" lvl="0" indent="0" algn="ctr">
                        <a:buNone/>
                      </a:pPr>
                      <a:endParaRPr lang="zh-CN" altLang="en-US" sz="3600" b="1" dirty="0">
                        <a:solidFill>
                          <a:schemeClr val="folHlink"/>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6428" name="文本框 16427"/>
          <p:cNvSpPr txBox="1"/>
          <p:nvPr/>
        </p:nvSpPr>
        <p:spPr>
          <a:xfrm>
            <a:off x="2362200" y="1752600"/>
            <a:ext cx="3429000" cy="1190625"/>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相邻的原子间强烈的相互作用</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6436" name="文本框 16435"/>
          <p:cNvSpPr txBox="1"/>
          <p:nvPr/>
        </p:nvSpPr>
        <p:spPr>
          <a:xfrm>
            <a:off x="5943600" y="1752600"/>
            <a:ext cx="3124200" cy="1190625"/>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把分子聚集在一起的作用力</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6437" name="文本框 16436"/>
          <p:cNvSpPr txBox="1"/>
          <p:nvPr/>
        </p:nvSpPr>
        <p:spPr>
          <a:xfrm>
            <a:off x="2362200" y="3200400"/>
            <a:ext cx="3276600" cy="579438"/>
          </a:xfrm>
          <a:prstGeom prst="rect">
            <a:avLst/>
          </a:prstGeom>
          <a:noFill/>
          <a:ln w="9525">
            <a:noFill/>
          </a:ln>
        </p:spPr>
        <p:txBody>
          <a:bodyPr anchor="t">
            <a:spAutoFit/>
          </a:bodyPr>
          <a:p>
            <a:pPr>
              <a:spcBef>
                <a:spcPct val="50000"/>
              </a:spcBef>
            </a:pPr>
            <a:r>
              <a:rPr lang="zh-CN" altLang="en-US" sz="3200" b="1" dirty="0">
                <a:solidFill>
                  <a:schemeClr val="hlink"/>
                </a:solidFill>
                <a:latin typeface="Tahoma" panose="020B0604030504040204" pitchFamily="34" charset="0"/>
                <a:ea typeface="宋体" panose="02010600030101010101" pitchFamily="2" charset="-122"/>
              </a:rPr>
              <a:t>分子内、原子间</a:t>
            </a:r>
            <a:endParaRPr lang="zh-CN" altLang="en-US" sz="3200" b="1" dirty="0">
              <a:solidFill>
                <a:schemeClr val="hlink"/>
              </a:solidFill>
              <a:latin typeface="Tahoma" panose="020B0604030504040204" pitchFamily="34" charset="0"/>
              <a:ea typeface="宋体" panose="02010600030101010101" pitchFamily="2" charset="-122"/>
            </a:endParaRPr>
          </a:p>
        </p:txBody>
      </p:sp>
      <p:sp>
        <p:nvSpPr>
          <p:cNvPr id="16438" name="文本框 16437"/>
          <p:cNvSpPr txBox="1"/>
          <p:nvPr/>
        </p:nvSpPr>
        <p:spPr>
          <a:xfrm>
            <a:off x="6400800" y="3200400"/>
            <a:ext cx="2362200" cy="641350"/>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分子之间</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6439" name="文本框 16438"/>
          <p:cNvSpPr txBox="1"/>
          <p:nvPr/>
        </p:nvSpPr>
        <p:spPr>
          <a:xfrm>
            <a:off x="2895600" y="4191000"/>
            <a:ext cx="2133600" cy="641350"/>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较       强</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6440" name="文本框 16439"/>
          <p:cNvSpPr txBox="1"/>
          <p:nvPr/>
        </p:nvSpPr>
        <p:spPr>
          <a:xfrm>
            <a:off x="5943600" y="3962400"/>
            <a:ext cx="2971800" cy="1190625"/>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与化学键相比弱的多</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6442" name="文本框 16441"/>
          <p:cNvSpPr txBox="1"/>
          <p:nvPr/>
        </p:nvSpPr>
        <p:spPr>
          <a:xfrm>
            <a:off x="2895600" y="5105400"/>
            <a:ext cx="2209800" cy="1190625"/>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主要影响化学性质</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6443" name="文本框 16442"/>
          <p:cNvSpPr txBox="1"/>
          <p:nvPr/>
        </p:nvSpPr>
        <p:spPr>
          <a:xfrm>
            <a:off x="5715000" y="5181600"/>
            <a:ext cx="3505200" cy="1190625"/>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宋体" panose="02010600030101010101" pitchFamily="2" charset="-122"/>
              </a:rPr>
              <a:t>主要影响物理性质（如熔沸点）</a:t>
            </a:r>
            <a:endParaRPr lang="zh-CN" altLang="en-US" sz="3600" b="1" dirty="0">
              <a:solidFill>
                <a:schemeClr val="hlink"/>
              </a:solidFill>
              <a:latin typeface="Tahoma" panose="020B0604030504040204" pitchFamily="34" charset="0"/>
              <a:ea typeface="宋体" panose="02010600030101010101" pitchFamily="2" charset="-122"/>
            </a:endParaRPr>
          </a:p>
        </p:txBody>
      </p:sp>
      <p:sp>
        <p:nvSpPr>
          <p:cNvPr id="19491" name="文本框 16445"/>
          <p:cNvSpPr txBox="1"/>
          <p:nvPr/>
        </p:nvSpPr>
        <p:spPr>
          <a:xfrm>
            <a:off x="1524000" y="152400"/>
            <a:ext cx="6324600" cy="641350"/>
          </a:xfrm>
          <a:prstGeom prst="rect">
            <a:avLst/>
          </a:prstGeom>
          <a:noFill/>
          <a:ln w="9525">
            <a:noFill/>
          </a:ln>
        </p:spPr>
        <p:txBody>
          <a:bodyPr anchor="t">
            <a:spAutoFit/>
          </a:bodyPr>
          <a:p>
            <a:pPr>
              <a:spcBef>
                <a:spcPct val="50000"/>
              </a:spcBef>
            </a:pPr>
            <a:r>
              <a:rPr lang="zh-CN" altLang="en-US" sz="3600" b="1" dirty="0">
                <a:solidFill>
                  <a:schemeClr val="hlink"/>
                </a:solidFill>
                <a:latin typeface="Tahoma" panose="020B0604030504040204" pitchFamily="34" charset="0"/>
                <a:ea typeface="楷体_GB2312" pitchFamily="49" charset="-122"/>
              </a:rPr>
              <a:t>化学键与范德华力的比较</a:t>
            </a:r>
            <a:endParaRPr lang="zh-CN" altLang="en-US" sz="3600" b="1" dirty="0">
              <a:solidFill>
                <a:schemeClr val="hlink"/>
              </a:solidFill>
              <a:latin typeface="Tahoma" panose="020B060403050404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wipe(up)">
                                      <p:cBhvr>
                                        <p:cTn id="7" dur="500"/>
                                        <p:tgtEl>
                                          <p:spTgt spid="164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436"/>
                                        </p:tgtEl>
                                        <p:attrNameLst>
                                          <p:attrName>style.visibility</p:attrName>
                                        </p:attrNameLst>
                                      </p:cBhvr>
                                      <p:to>
                                        <p:strVal val="visible"/>
                                      </p:to>
                                    </p:set>
                                    <p:animEffect transition="in" filter="wipe(up)">
                                      <p:cBhvr>
                                        <p:cTn id="12" dur="500"/>
                                        <p:tgtEl>
                                          <p:spTgt spid="164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437"/>
                                        </p:tgtEl>
                                        <p:attrNameLst>
                                          <p:attrName>style.visibility</p:attrName>
                                        </p:attrNameLst>
                                      </p:cBhvr>
                                      <p:to>
                                        <p:strVal val="visible"/>
                                      </p:to>
                                    </p:set>
                                    <p:animEffect transition="in" filter="wipe(up)">
                                      <p:cBhvr>
                                        <p:cTn id="17" dur="500"/>
                                        <p:tgtEl>
                                          <p:spTgt spid="164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438"/>
                                        </p:tgtEl>
                                        <p:attrNameLst>
                                          <p:attrName>style.visibility</p:attrName>
                                        </p:attrNameLst>
                                      </p:cBhvr>
                                      <p:to>
                                        <p:strVal val="visible"/>
                                      </p:to>
                                    </p:set>
                                    <p:animEffect transition="in" filter="wipe(up)">
                                      <p:cBhvr>
                                        <p:cTn id="22" dur="500"/>
                                        <p:tgtEl>
                                          <p:spTgt spid="164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439"/>
                                        </p:tgtEl>
                                        <p:attrNameLst>
                                          <p:attrName>style.visibility</p:attrName>
                                        </p:attrNameLst>
                                      </p:cBhvr>
                                      <p:to>
                                        <p:strVal val="visible"/>
                                      </p:to>
                                    </p:set>
                                    <p:animEffect transition="in" filter="wipe(up)">
                                      <p:cBhvr>
                                        <p:cTn id="27" dur="500"/>
                                        <p:tgtEl>
                                          <p:spTgt spid="164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440"/>
                                        </p:tgtEl>
                                        <p:attrNameLst>
                                          <p:attrName>style.visibility</p:attrName>
                                        </p:attrNameLst>
                                      </p:cBhvr>
                                      <p:to>
                                        <p:strVal val="visible"/>
                                      </p:to>
                                    </p:set>
                                    <p:animEffect transition="in" filter="wipe(up)">
                                      <p:cBhvr>
                                        <p:cTn id="32" dur="500"/>
                                        <p:tgtEl>
                                          <p:spTgt spid="164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442"/>
                                        </p:tgtEl>
                                        <p:attrNameLst>
                                          <p:attrName>style.visibility</p:attrName>
                                        </p:attrNameLst>
                                      </p:cBhvr>
                                      <p:to>
                                        <p:strVal val="visible"/>
                                      </p:to>
                                    </p:set>
                                    <p:animEffect transition="in" filter="wipe(up)">
                                      <p:cBhvr>
                                        <p:cTn id="37" dur="500"/>
                                        <p:tgtEl>
                                          <p:spTgt spid="164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443"/>
                                        </p:tgtEl>
                                        <p:attrNameLst>
                                          <p:attrName>style.visibility</p:attrName>
                                        </p:attrNameLst>
                                      </p:cBhvr>
                                      <p:to>
                                        <p:strVal val="visible"/>
                                      </p:to>
                                    </p:set>
                                    <p:animEffect transition="in" filter="wipe(up)">
                                      <p:cBhvr>
                                        <p:cTn id="42" dur="500"/>
                                        <p:tgtEl>
                                          <p:spTgt spid="16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p:bldP spid="16436" grpId="0"/>
      <p:bldP spid="16437" grpId="0"/>
      <p:bldP spid="16438" grpId="0"/>
      <p:bldP spid="16439" grpId="0"/>
      <p:bldP spid="16440" grpId="0"/>
      <p:bldP spid="16442" grpId="0"/>
      <p:bldP spid="164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组合 17414"/>
          <p:cNvGrpSpPr/>
          <p:nvPr/>
        </p:nvGrpSpPr>
        <p:grpSpPr>
          <a:xfrm>
            <a:off x="2895600" y="341313"/>
            <a:ext cx="2663825" cy="1182687"/>
            <a:chOff x="1824" y="215"/>
            <a:chExt cx="1678" cy="745"/>
          </a:xfrm>
        </p:grpSpPr>
        <p:sp>
          <p:nvSpPr>
            <p:cNvPr id="20482" name="椭圆 17412"/>
            <p:cNvSpPr/>
            <p:nvPr/>
          </p:nvSpPr>
          <p:spPr>
            <a:xfrm>
              <a:off x="1824" y="215"/>
              <a:ext cx="1678" cy="745"/>
            </a:xfrm>
            <a:prstGeom prst="ellipse">
              <a:avLst/>
            </a:prstGeom>
            <a:solidFill>
              <a:srgbClr val="FFFF00"/>
            </a:solidFill>
            <a:ln w="9525" cap="flat" cmpd="sng">
              <a:solidFill>
                <a:schemeClr val="tx1"/>
              </a:solidFill>
              <a:prstDash val="solid"/>
              <a:round/>
              <a:headEnd type="none" w="med" len="med"/>
              <a:tailEnd type="none" w="med" len="med"/>
            </a:ln>
          </p:spPr>
          <p:txBody>
            <a:bodyPr anchor="t"/>
            <a:p>
              <a:endParaRPr lang="zh-CN" altLang="en-US">
                <a:latin typeface="Tahoma" panose="020B0604030504040204" pitchFamily="34" charset="0"/>
                <a:ea typeface="宋体" panose="02010600030101010101" pitchFamily="2" charset="-122"/>
              </a:endParaRPr>
            </a:p>
          </p:txBody>
        </p:sp>
        <p:sp>
          <p:nvSpPr>
            <p:cNvPr id="20483" name="文本框 17413"/>
            <p:cNvSpPr txBox="1"/>
            <p:nvPr/>
          </p:nvSpPr>
          <p:spPr>
            <a:xfrm>
              <a:off x="2005" y="364"/>
              <a:ext cx="1496" cy="404"/>
            </a:xfrm>
            <a:prstGeom prst="rect">
              <a:avLst/>
            </a:prstGeom>
            <a:noFill/>
            <a:ln w="9525">
              <a:noFill/>
            </a:ln>
          </p:spPr>
          <p:txBody>
            <a:bodyPr anchor="t">
              <a:spAutoFit/>
            </a:bodyPr>
            <a:p>
              <a:pPr>
                <a:spcBef>
                  <a:spcPct val="50000"/>
                </a:spcBef>
              </a:pPr>
              <a:r>
                <a:rPr lang="zh-CN" altLang="en-US" sz="3600" b="1" dirty="0">
                  <a:solidFill>
                    <a:srgbClr val="FF0000"/>
                  </a:solidFill>
                  <a:latin typeface="黑体" panose="02010609060101010101" pitchFamily="2" charset="-122"/>
                  <a:ea typeface="黑体" panose="02010609060101010101" pitchFamily="2" charset="-122"/>
                </a:rPr>
                <a:t>课堂练习</a:t>
              </a:r>
              <a:endParaRPr lang="zh-CN" altLang="en-US" sz="3600" b="1" dirty="0">
                <a:solidFill>
                  <a:srgbClr val="FF0000"/>
                </a:solidFill>
                <a:latin typeface="黑体" panose="02010609060101010101" pitchFamily="2" charset="-122"/>
                <a:ea typeface="黑体" panose="02010609060101010101" pitchFamily="2" charset="-122"/>
              </a:endParaRPr>
            </a:p>
          </p:txBody>
        </p:sp>
      </p:grpSp>
      <p:sp>
        <p:nvSpPr>
          <p:cNvPr id="17416" name="文本框 17415"/>
          <p:cNvSpPr txBox="1"/>
          <p:nvPr/>
        </p:nvSpPr>
        <p:spPr>
          <a:xfrm>
            <a:off x="152400" y="2251075"/>
            <a:ext cx="9144000" cy="3387725"/>
          </a:xfrm>
          <a:prstGeom prst="rect">
            <a:avLst/>
          </a:prstGeom>
          <a:noFill/>
          <a:ln w="9525">
            <a:noFill/>
          </a:ln>
        </p:spPr>
        <p:txBody>
          <a:bodyPr anchor="t">
            <a:spAutoFit/>
          </a:bodyPr>
          <a:p>
            <a:pP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离子键、共价键、金属键、分子间作用力都是微粒间的作用力。下列物质中，只存在一种作用力的是    （     ）</a:t>
            </a:r>
            <a:endParaRPr lang="zh-CN" altLang="en-US" sz="3600" b="1" dirty="0">
              <a:solidFill>
                <a:schemeClr val="folHlink"/>
              </a:solidFill>
              <a:latin typeface="Tahoma" panose="020B0604030504040204" pitchFamily="34" charset="0"/>
              <a:ea typeface="宋体" panose="02010600030101010101" pitchFamily="2" charset="-122"/>
            </a:endParaRPr>
          </a:p>
          <a:p>
            <a:pPr>
              <a:spcBef>
                <a:spcPct val="50000"/>
              </a:spcBef>
            </a:pPr>
            <a:r>
              <a:rPr lang="zh-CN" altLang="en-US" sz="3600" b="1" dirty="0">
                <a:solidFill>
                  <a:schemeClr val="folHlink"/>
                </a:solidFill>
                <a:latin typeface="Tahoma" panose="020B0604030504040204" pitchFamily="34" charset="0"/>
                <a:ea typeface="宋体" panose="02010600030101010101" pitchFamily="2" charset="-122"/>
              </a:rPr>
              <a:t> </a:t>
            </a:r>
            <a:r>
              <a:rPr lang="en-US" altLang="zh-CN" sz="3600" b="1" dirty="0">
                <a:solidFill>
                  <a:schemeClr val="folHlink"/>
                </a:solidFill>
                <a:latin typeface="Tahoma" panose="020B0604030504040204" pitchFamily="34" charset="0"/>
                <a:ea typeface="宋体" panose="02010600030101010101" pitchFamily="2" charset="-122"/>
              </a:rPr>
              <a:t>A.</a:t>
            </a:r>
            <a:r>
              <a:rPr lang="zh-CN" altLang="en-US" sz="3600" b="1" dirty="0">
                <a:solidFill>
                  <a:schemeClr val="folHlink"/>
                </a:solidFill>
                <a:latin typeface="Tahoma" panose="020B0604030504040204" pitchFamily="34" charset="0"/>
                <a:ea typeface="宋体" panose="02010600030101010101" pitchFamily="2" charset="-122"/>
              </a:rPr>
              <a:t>干冰        </a:t>
            </a:r>
            <a:r>
              <a:rPr lang="en-US" altLang="zh-CN" sz="3600" b="1" err="1">
                <a:solidFill>
                  <a:schemeClr val="folHlink"/>
                </a:solidFill>
                <a:latin typeface="Tahoma" panose="020B0604030504040204" pitchFamily="34" charset="0"/>
                <a:ea typeface="宋体" panose="02010600030101010101" pitchFamily="2" charset="-122"/>
              </a:rPr>
              <a:t>B.NaCl            C.NaOH</a:t>
            </a:r>
            <a:endParaRPr lang="en-US" altLang="zh-CN" sz="3600" b="1">
              <a:solidFill>
                <a:schemeClr val="folHlink"/>
              </a:solidFill>
              <a:latin typeface="Tahoma" panose="020B0604030504040204" pitchFamily="34" charset="0"/>
              <a:ea typeface="宋体" panose="02010600030101010101" pitchFamily="2" charset="-122"/>
            </a:endParaRPr>
          </a:p>
          <a:p>
            <a:pPr>
              <a:spcBef>
                <a:spcPct val="50000"/>
              </a:spcBef>
            </a:pPr>
            <a:r>
              <a:rPr lang="en-US" altLang="zh-CN" sz="3600" b="1">
                <a:solidFill>
                  <a:schemeClr val="folHlink"/>
                </a:solidFill>
                <a:latin typeface="Tahoma" panose="020B0604030504040204" pitchFamily="34" charset="0"/>
                <a:ea typeface="宋体" panose="02010600030101010101" pitchFamily="2" charset="-122"/>
              </a:rPr>
              <a:t> D.I</a:t>
            </a:r>
            <a:r>
              <a:rPr lang="en-US" altLang="zh-CN" sz="3600" b="1" baseline="-25000">
                <a:solidFill>
                  <a:schemeClr val="folHlink"/>
                </a:solidFill>
                <a:latin typeface="Tahoma" panose="020B0604030504040204" pitchFamily="34" charset="0"/>
                <a:ea typeface="宋体" panose="02010600030101010101" pitchFamily="2" charset="-122"/>
              </a:rPr>
              <a:t>2</a:t>
            </a:r>
            <a:r>
              <a:rPr lang="en-US" altLang="zh-CN" sz="3600" b="1">
                <a:solidFill>
                  <a:schemeClr val="folHlink"/>
                </a:solidFill>
                <a:latin typeface="Tahoma" panose="020B0604030504040204" pitchFamily="34" charset="0"/>
                <a:ea typeface="宋体" panose="02010600030101010101" pitchFamily="2" charset="-122"/>
              </a:rPr>
              <a:t>            E.H</a:t>
            </a:r>
            <a:r>
              <a:rPr lang="en-US" altLang="zh-CN" sz="3600" b="1" baseline="-25000">
                <a:solidFill>
                  <a:schemeClr val="folHlink"/>
                </a:solidFill>
                <a:latin typeface="Tahoma" panose="020B0604030504040204" pitchFamily="34" charset="0"/>
                <a:ea typeface="宋体" panose="02010600030101010101" pitchFamily="2" charset="-122"/>
              </a:rPr>
              <a:t>2</a:t>
            </a:r>
            <a:r>
              <a:rPr lang="en-US" altLang="zh-CN" sz="3600" b="1">
                <a:solidFill>
                  <a:schemeClr val="folHlink"/>
                </a:solidFill>
                <a:latin typeface="Tahoma" panose="020B0604030504040204" pitchFamily="34" charset="0"/>
                <a:ea typeface="宋体" panose="02010600030101010101" pitchFamily="2" charset="-122"/>
              </a:rPr>
              <a:t>SO</a:t>
            </a:r>
            <a:r>
              <a:rPr lang="en-US" altLang="zh-CN" sz="3600" b="1" baseline="-25000">
                <a:solidFill>
                  <a:schemeClr val="folHlink"/>
                </a:solidFill>
                <a:latin typeface="Tahoma" panose="020B0604030504040204" pitchFamily="34" charset="0"/>
                <a:ea typeface="宋体" panose="02010600030101010101" pitchFamily="2" charset="-122"/>
              </a:rPr>
              <a:t>4</a:t>
            </a:r>
            <a:endParaRPr lang="en-US" altLang="zh-CN" sz="3600" b="1">
              <a:solidFill>
                <a:schemeClr val="folHlink"/>
              </a:solidFill>
              <a:latin typeface="Tahoma" panose="020B0604030504040204" pitchFamily="34" charset="0"/>
              <a:ea typeface="宋体" panose="02010600030101010101" pitchFamily="2" charset="-122"/>
            </a:endParaRPr>
          </a:p>
        </p:txBody>
      </p:sp>
      <p:sp>
        <p:nvSpPr>
          <p:cNvPr id="17417" name="矩形 17416"/>
          <p:cNvSpPr/>
          <p:nvPr/>
        </p:nvSpPr>
        <p:spPr>
          <a:xfrm>
            <a:off x="4038600" y="3352800"/>
            <a:ext cx="498475" cy="641350"/>
          </a:xfrm>
          <a:prstGeom prst="rect">
            <a:avLst/>
          </a:prstGeom>
          <a:noFill/>
          <a:ln w="9525">
            <a:noFill/>
          </a:ln>
        </p:spPr>
        <p:txBody>
          <a:bodyPr wrap="none" anchor="t">
            <a:spAutoFit/>
          </a:bodyPr>
          <a:p>
            <a:r>
              <a:rPr lang="en-US" altLang="zh-CN" sz="3600" b="1">
                <a:solidFill>
                  <a:schemeClr val="hlink"/>
                </a:solidFill>
                <a:latin typeface="Tahoma" panose="020B0604030504040204" pitchFamily="34" charset="0"/>
                <a:ea typeface="宋体" panose="02010600030101010101" pitchFamily="2" charset="-122"/>
              </a:rPr>
              <a:t>B</a:t>
            </a:r>
            <a:endParaRPr lang="en-US" altLang="zh-CN" sz="3600" b="1">
              <a:solidFill>
                <a:schemeClr va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wipe(up)">
                                      <p:cBhvr>
                                        <p:cTn id="7" dur="500"/>
                                        <p:tgtEl>
                                          <p:spTgt spid="174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wipe(up)">
                                      <p:cBhvr>
                                        <p:cTn id="12"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14339"/>
          <p:cNvSpPr txBox="1"/>
          <p:nvPr/>
        </p:nvSpPr>
        <p:spPr>
          <a:xfrm>
            <a:off x="1219200" y="914400"/>
            <a:ext cx="4495800" cy="823913"/>
          </a:xfrm>
          <a:prstGeom prst="rect">
            <a:avLst/>
          </a:prstGeom>
          <a:solidFill>
            <a:schemeClr val="hlink"/>
          </a:solidFill>
          <a:ln w="9525">
            <a:noFill/>
          </a:ln>
        </p:spPr>
        <p:txBody>
          <a:bodyPr anchor="t">
            <a:spAutoFit/>
          </a:bodyPr>
          <a:p>
            <a:pPr>
              <a:spcBef>
                <a:spcPct val="50000"/>
              </a:spcBef>
            </a:pPr>
            <a:r>
              <a:rPr lang="zh-CN" altLang="en-US" b="1" dirty="0">
                <a:solidFill>
                  <a:schemeClr val="accent2"/>
                </a:solidFill>
                <a:latin typeface="Tahoma" panose="020B0604030504040204" pitchFamily="34" charset="0"/>
                <a:ea typeface="楷体_GB2312" pitchFamily="49" charset="-122"/>
              </a:rPr>
              <a:t>【问题探究三</a:t>
            </a:r>
            <a:r>
              <a:rPr lang="zh-CN" altLang="en-US" b="1">
                <a:solidFill>
                  <a:schemeClr val="accent2"/>
                </a:solidFill>
                <a:latin typeface="Tahoma" panose="020B0604030504040204" pitchFamily="34" charset="0"/>
                <a:ea typeface="楷体_GB2312" pitchFamily="49" charset="-122"/>
              </a:rPr>
              <a:t>】</a:t>
            </a:r>
            <a:endParaRPr lang="zh-CN" altLang="en-US" b="1">
              <a:solidFill>
                <a:schemeClr val="accent2"/>
              </a:solidFill>
              <a:latin typeface="Tahoma" panose="020B0604030504040204" pitchFamily="34" charset="0"/>
              <a:ea typeface="楷体_GB2312" pitchFamily="49" charset="-122"/>
            </a:endParaRPr>
          </a:p>
        </p:txBody>
      </p:sp>
      <p:sp>
        <p:nvSpPr>
          <p:cNvPr id="14341" name="文本框 14340"/>
          <p:cNvSpPr txBox="1"/>
          <p:nvPr/>
        </p:nvSpPr>
        <p:spPr>
          <a:xfrm>
            <a:off x="838200" y="2787650"/>
            <a:ext cx="7315200" cy="1555750"/>
          </a:xfrm>
          <a:prstGeom prst="rect">
            <a:avLst/>
          </a:prstGeom>
          <a:noFill/>
          <a:ln w="9525">
            <a:noFill/>
          </a:ln>
        </p:spPr>
        <p:txBody>
          <a:bodyPr anchor="t">
            <a:spAutoFit/>
          </a:bodyPr>
          <a:p>
            <a:pPr>
              <a:spcBef>
                <a:spcPct val="50000"/>
              </a:spcBef>
            </a:pPr>
            <a:r>
              <a:rPr lang="zh-CN" altLang="en-US" b="1" dirty="0">
                <a:solidFill>
                  <a:schemeClr val="folHlink"/>
                </a:solidFill>
                <a:latin typeface="Tahoma" panose="020B0604030504040204" pitchFamily="34" charset="0"/>
                <a:ea typeface="宋体" panose="02010600030101010101" pitchFamily="2" charset="-122"/>
              </a:rPr>
              <a:t>范德华力如何影响物质的物理性质？</a:t>
            </a:r>
            <a:endParaRPr lang="zh-CN" altLang="en-US" b="1" dirty="0">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up)">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2845</Words>
  <Application>WPS 演示</Application>
  <PresentationFormat>在屏幕上显示</PresentationFormat>
  <Paragraphs>524</Paragraphs>
  <Slides>36</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36</vt:i4>
      </vt:variant>
    </vt:vector>
  </HeadingPairs>
  <TitlesOfParts>
    <vt:vector size="52" baseType="lpstr">
      <vt:lpstr>Arial</vt:lpstr>
      <vt:lpstr>宋体</vt:lpstr>
      <vt:lpstr>Wingdings</vt:lpstr>
      <vt:lpstr>Tahoma</vt:lpstr>
      <vt:lpstr>楷体_GB2312</vt:lpstr>
      <vt:lpstr>新宋体</vt:lpstr>
      <vt:lpstr>Times New Roman</vt:lpstr>
      <vt:lpstr>黑体</vt:lpstr>
      <vt:lpstr>微软雅黑</vt:lpstr>
      <vt:lpstr>Arial Unicode MS</vt:lpstr>
      <vt:lpstr>Calibri</vt:lpstr>
      <vt:lpstr>幼圆</vt:lpstr>
      <vt:lpstr>Arial Black</vt:lpstr>
      <vt:lpstr>Blends</vt:lpstr>
      <vt:lpstr>Excel.Chart.8</vt:lpstr>
      <vt:lpstr>Paint.Picture</vt:lpstr>
      <vt:lpstr>PowerPoint 演示文稿</vt:lpstr>
      <vt:lpstr>PowerPoint 演示文稿</vt:lpstr>
      <vt:lpstr>一、分子间作用力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1、比较下列物质的熔、沸点高低，并且说明比较的依据。 （1）金刚石晶体，氯化钠晶体，干冰 （2）CCl4，CF4 ，CBr4 （3）HF , HCl , HI  2、解释氮气分子中含有氮氮叁键，键能很大，为什么熔沸点较低？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cp:lastModifiedBy>
  <cp:revision>72</cp:revision>
  <dcterms:created xsi:type="dcterms:W3CDTF">2020-03-09T03:52:00Z</dcterms:created>
  <dcterms:modified xsi:type="dcterms:W3CDTF">2021-08-15T08:17:15Z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2052-11.1.0.10337</vt:lpwstr>
  </property>
  <property fmtid="{D5CDD505-2E9C-101B-9397-08002B2CF9AE}" pid="4" name="ICV">
    <vt:lpwstr>BEC33DAF6F5447FD8471FD870429FF85</vt:lpwstr>
  </property>
</Properties>
</file>