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wav" ContentType="audio/x-wav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69" r:id="rId4"/>
  </p:sldMasterIdLst>
  <p:notesMasterIdLst>
    <p:notesMasterId r:id="rId40"/>
  </p:notesMasterIdLst>
  <p:sldIdLst>
    <p:sldId id="1085" r:id="rId5"/>
    <p:sldId id="913" r:id="rId6"/>
    <p:sldId id="1032" r:id="rId7"/>
    <p:sldId id="1033" r:id="rId8"/>
    <p:sldId id="1034" r:id="rId9"/>
    <p:sldId id="1057" r:id="rId10"/>
    <p:sldId id="1035" r:id="rId11"/>
    <p:sldId id="1058" r:id="rId12"/>
    <p:sldId id="1059" r:id="rId13"/>
    <p:sldId id="1047" r:id="rId14"/>
    <p:sldId id="1048" r:id="rId15"/>
    <p:sldId id="1049" r:id="rId16"/>
    <p:sldId id="1050" r:id="rId17"/>
    <p:sldId id="1052" r:id="rId18"/>
    <p:sldId id="1060" r:id="rId19"/>
    <p:sldId id="1061" r:id="rId20"/>
    <p:sldId id="1118" r:id="rId21"/>
    <p:sldId id="1066" r:id="rId22"/>
    <p:sldId id="1065" r:id="rId23"/>
    <p:sldId id="1119" r:id="rId24"/>
    <p:sldId id="1067" r:id="rId25"/>
    <p:sldId id="1070" r:id="rId26"/>
    <p:sldId id="1071" r:id="rId27"/>
    <p:sldId id="1063" r:id="rId28"/>
    <p:sldId id="1072" r:id="rId29"/>
    <p:sldId id="1074" r:id="rId30"/>
    <p:sldId id="1075" r:id="rId31"/>
    <p:sldId id="1078" r:id="rId32"/>
    <p:sldId id="1079" r:id="rId33"/>
    <p:sldId id="1080" r:id="rId34"/>
    <p:sldId id="1081" r:id="rId35"/>
    <p:sldId id="982" r:id="rId36"/>
    <p:sldId id="984" r:id="rId37"/>
    <p:sldId id="1086" r:id="rId38"/>
    <p:sldId id="330" r:id="rId39"/>
  </p:sldIdLst>
  <p:sldSz cx="12192000" cy="6858000"/>
  <p:notesSz cx="7103745" cy="10234295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5" Type="http://schemas.openxmlformats.org/officeDocument/2006/relationships/tags" Target="tags/tag7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emf"/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8" y="247650"/>
            <a:ext cx="198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3632-67F7-491E-B609-152954D1A68E}" type="datetime11">
              <a:rPr lang="zh-CN" altLang="en-US"/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AB23-4576-452D-87C3-53EF4D638B2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8" name="图片 7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10338435" y="86360"/>
            <a:ext cx="1753870" cy="457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267950" y="116205"/>
            <a:ext cx="1894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努力就有希望！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10356850" y="0"/>
            <a:ext cx="183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努力就有希望！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8" name="图片 7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9287510" y="86360"/>
            <a:ext cx="2804795" cy="457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9387840" y="115570"/>
            <a:ext cx="2604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立德树人  和谐发展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9287510" y="86360"/>
            <a:ext cx="2804795" cy="457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387840" y="115570"/>
            <a:ext cx="2604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立德树人  和谐发展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4.png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8" name="图片 7" descr="QQ截图202010151043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10157460" y="86360"/>
            <a:ext cx="1934845" cy="457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157460" y="115570"/>
            <a:ext cx="183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努力就有希望！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8" name="图片 7" descr="QQ截图202010151043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9287510" y="86360"/>
            <a:ext cx="2804795" cy="457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387840" y="115570"/>
            <a:ext cx="2604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立德树人  和谐发展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17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14.wmf"/><Relationship Id="rId16" Type="http://schemas.openxmlformats.org/officeDocument/2006/relationships/vmlDrawing" Target="../drawings/vmlDrawing7.vml"/><Relationship Id="rId15" Type="http://schemas.openxmlformats.org/officeDocument/2006/relationships/slideLayout" Target="../slideLayouts/slideLayout21.xml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24.bin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23.bin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4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27.emf"/><Relationship Id="rId1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1.wav"/><Relationship Id="rId1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30.emf"/><Relationship Id="rId1" Type="http://schemas.openxmlformats.org/officeDocument/2006/relationships/oleObject" Target="../embeddings/Document1.doc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1" Type="http://schemas.openxmlformats.org/officeDocument/2006/relationships/oleObject" Target="../embeddings/Document3.doc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1" Type="http://schemas.openxmlformats.org/officeDocument/2006/relationships/oleObject" Target="../embeddings/Document4.doc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emf"/><Relationship Id="rId3" Type="http://schemas.openxmlformats.org/officeDocument/2006/relationships/oleObject" Target="../embeddings/Document6.doc"/><Relationship Id="rId2" Type="http://schemas.openxmlformats.org/officeDocument/2006/relationships/image" Target="../media/image34.emf"/><Relationship Id="rId1" Type="http://schemas.openxmlformats.org/officeDocument/2006/relationships/oleObject" Target="../embeddings/Document5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e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36.emf"/><Relationship Id="rId1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1.emf"/><Relationship Id="rId7" Type="http://schemas.openxmlformats.org/officeDocument/2006/relationships/oleObject" Target="../embeddings/oleObject39.bin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38.emf"/><Relationship Id="rId10" Type="http://schemas.openxmlformats.org/officeDocument/2006/relationships/vmlDrawing" Target="../drawings/vmlDrawing16.vml"/><Relationship Id="rId1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Document11.doc"/><Relationship Id="rId8" Type="http://schemas.openxmlformats.org/officeDocument/2006/relationships/image" Target="../media/image45.emf"/><Relationship Id="rId7" Type="http://schemas.openxmlformats.org/officeDocument/2006/relationships/oleObject" Target="../embeddings/Document10.doc"/><Relationship Id="rId6" Type="http://schemas.openxmlformats.org/officeDocument/2006/relationships/image" Target="../media/image44.emf"/><Relationship Id="rId5" Type="http://schemas.openxmlformats.org/officeDocument/2006/relationships/oleObject" Target="../embeddings/Document9.doc"/><Relationship Id="rId4" Type="http://schemas.openxmlformats.org/officeDocument/2006/relationships/image" Target="../media/image43.emf"/><Relationship Id="rId3" Type="http://schemas.openxmlformats.org/officeDocument/2006/relationships/oleObject" Target="../embeddings/Document8.doc"/><Relationship Id="rId2" Type="http://schemas.openxmlformats.org/officeDocument/2006/relationships/image" Target="../media/image42.emf"/><Relationship Id="rId14" Type="http://schemas.openxmlformats.org/officeDocument/2006/relationships/vmlDrawing" Target="../drawings/vmlDrawing17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7.emf"/><Relationship Id="rId11" Type="http://schemas.openxmlformats.org/officeDocument/2006/relationships/oleObject" Target="../embeddings/Document12.doc"/><Relationship Id="rId10" Type="http://schemas.openxmlformats.org/officeDocument/2006/relationships/image" Target="../media/image46.emf"/><Relationship Id="rId1" Type="http://schemas.openxmlformats.org/officeDocument/2006/relationships/oleObject" Target="../embeddings/Document7.doc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oleObject" Target="../embeddings/Document15.doc"/><Relationship Id="rId4" Type="http://schemas.openxmlformats.org/officeDocument/2006/relationships/image" Target="../media/image49.emf"/><Relationship Id="rId3" Type="http://schemas.openxmlformats.org/officeDocument/2006/relationships/oleObject" Target="../embeddings/Document14.doc"/><Relationship Id="rId2" Type="http://schemas.openxmlformats.org/officeDocument/2006/relationships/image" Target="../media/image48.emf"/><Relationship Id="rId1" Type="http://schemas.openxmlformats.org/officeDocument/2006/relationships/oleObject" Target="../embeddings/Document13.doc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7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8.w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7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8.w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48385" y="1143000"/>
            <a:ext cx="10514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 指数函数与数函数</a:t>
            </a:r>
            <a:endParaRPr lang="zh-CN" altLang="en-US" sz="60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2065655" y="3295015"/>
            <a:ext cx="8321040" cy="645160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noFill/>
          </a:ln>
          <a:effectLst>
            <a:glow rad="228600">
              <a:srgbClr val="FFFF00">
                <a:alpha val="40000"/>
              </a:srgbClr>
            </a:glow>
            <a:reflection blurRad="38100" stA="90000" endA="300" endPos="55500" dist="3556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4.4.2 对数函数的图像和性质</a:t>
            </a:r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（第一课时）</a:t>
            </a:r>
            <a:endParaRPr lang="zh-CN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>
            <a:spLocks noChangeArrowheads="1"/>
          </p:cNvSpPr>
          <p:nvPr/>
        </p:nvSpPr>
        <p:spPr bwMode="auto">
          <a:xfrm>
            <a:off x="3146425" y="545774"/>
            <a:ext cx="592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latin typeface="Times New Roman" panose="02020603050405020304" pitchFamily="18" charset="0"/>
              </a:rPr>
              <a:t>y=log</a:t>
            </a:r>
            <a:r>
              <a:rPr lang="en-US" altLang="zh-CN" sz="3600" baseline="-25000" err="1">
                <a:latin typeface="Times New Roman" panose="02020603050405020304" pitchFamily="18" charset="0"/>
              </a:rPr>
              <a:t>a</a:t>
            </a:r>
            <a:r>
              <a:rPr lang="en-US" altLang="zh-CN" sz="3600" err="1">
                <a:latin typeface="Times New Roman" panose="02020603050405020304" pitchFamily="18" charset="0"/>
              </a:rPr>
              <a:t>x</a:t>
            </a:r>
            <a:r>
              <a:rPr lang="zh-CN" altLang="en-US" sz="3600">
                <a:latin typeface="Times New Roman" panose="02020603050405020304" pitchFamily="18" charset="0"/>
              </a:rPr>
              <a:t>（</a:t>
            </a:r>
            <a:r>
              <a:rPr lang="en-US" altLang="zh-CN" sz="3600">
                <a:latin typeface="Times New Roman" panose="02020603050405020304" pitchFamily="18" charset="0"/>
              </a:rPr>
              <a:t>a&gt;1</a:t>
            </a:r>
            <a:r>
              <a:rPr lang="zh-CN" altLang="en-US" sz="3600">
                <a:latin typeface="Times New Roman" panose="02020603050405020304" pitchFamily="18" charset="0"/>
              </a:rPr>
              <a:t>）的图象</a:t>
            </a:r>
            <a:endParaRPr lang="zh-CN" altLang="en-US" sz="3600">
              <a:latin typeface="Times New Roman" panose="02020603050405020304" pitchFamily="18" charset="0"/>
            </a:endParaRPr>
          </a:p>
        </p:txBody>
      </p:sp>
      <p:grpSp>
        <p:nvGrpSpPr>
          <p:cNvPr id="10243" name="组合 10242"/>
          <p:cNvGrpSpPr/>
          <p:nvPr/>
        </p:nvGrpSpPr>
        <p:grpSpPr>
          <a:xfrm>
            <a:off x="2819401" y="3995738"/>
            <a:ext cx="6132513" cy="444500"/>
            <a:chOff x="816" y="2517"/>
            <a:chExt cx="3863" cy="280"/>
          </a:xfrm>
        </p:grpSpPr>
        <p:sp>
          <p:nvSpPr>
            <p:cNvPr id="30723" name="d45Line 6"/>
            <p:cNvSpPr>
              <a:spLocks noChangeShapeType="1"/>
            </p:cNvSpPr>
            <p:nvPr/>
          </p:nvSpPr>
          <p:spPr bwMode="auto">
            <a:xfrm>
              <a:off x="816" y="2517"/>
              <a:ext cx="3767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4" name="d45WordArt 59"/>
            <p:cNvSpPr>
              <a:spLocks noChangeArrowheads="1" noChangeShapeType="1" noTextEdit="1"/>
            </p:cNvSpPr>
            <p:nvPr/>
          </p:nvSpPr>
          <p:spPr bwMode="auto">
            <a:xfrm>
              <a:off x="4566" y="2695"/>
              <a:ext cx="113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x</a:t>
              </a:r>
              <a:endParaRPr lang="zh-CN" altLang="en-US" sz="2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0246" name="d45WordArt 38"/>
          <p:cNvSpPr>
            <a:spLocks noChangeArrowheads="1" noChangeShapeType="1" noTextEdit="1"/>
          </p:cNvSpPr>
          <p:nvPr/>
        </p:nvSpPr>
        <p:spPr bwMode="auto">
          <a:xfrm>
            <a:off x="3810001" y="4098926"/>
            <a:ext cx="100013" cy="155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o</a:t>
            </a:r>
            <a:endParaRPr lang="zh-CN" altLang="en-US" sz="12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247" name="d45WordArt 40"/>
          <p:cNvSpPr>
            <a:spLocks noChangeArrowheads="1" noChangeShapeType="1" noTextEdit="1"/>
          </p:cNvSpPr>
          <p:nvPr/>
        </p:nvSpPr>
        <p:spPr bwMode="auto">
          <a:xfrm>
            <a:off x="5360989" y="4098926"/>
            <a:ext cx="498475" cy="155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(1,0)</a:t>
            </a:r>
            <a:endParaRPr lang="zh-CN" altLang="en-US" sz="12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0248" name="组合 10247"/>
          <p:cNvGrpSpPr/>
          <p:nvPr/>
        </p:nvGrpSpPr>
        <p:grpSpPr>
          <a:xfrm>
            <a:off x="5211763" y="1855788"/>
            <a:ext cx="696912" cy="3873500"/>
            <a:chOff x="2323" y="1169"/>
            <a:chExt cx="439" cy="2440"/>
          </a:xfrm>
        </p:grpSpPr>
        <p:sp>
          <p:nvSpPr>
            <p:cNvPr id="30728" name="d45Line 9"/>
            <p:cNvSpPr>
              <a:spLocks noChangeShapeType="1"/>
            </p:cNvSpPr>
            <p:nvPr/>
          </p:nvSpPr>
          <p:spPr bwMode="auto">
            <a:xfrm flipH="1">
              <a:off x="2323" y="1169"/>
              <a:ext cx="0" cy="244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d45WordArt 43"/>
            <p:cNvSpPr>
              <a:spLocks noChangeArrowheads="1" noChangeShapeType="1" noTextEdit="1"/>
            </p:cNvSpPr>
            <p:nvPr/>
          </p:nvSpPr>
          <p:spPr bwMode="auto">
            <a:xfrm>
              <a:off x="2417" y="1233"/>
              <a:ext cx="345" cy="1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x =1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0251" name="组合 10250"/>
          <p:cNvGrpSpPr/>
          <p:nvPr/>
        </p:nvGrpSpPr>
        <p:grpSpPr>
          <a:xfrm>
            <a:off x="4165600" y="3078164"/>
            <a:ext cx="3587750" cy="2549525"/>
            <a:chOff x="1664" y="1939"/>
            <a:chExt cx="2260" cy="1606"/>
          </a:xfrm>
        </p:grpSpPr>
        <p:sp>
          <p:nvSpPr>
            <p:cNvPr id="30731" name="d45Freeform 13"/>
            <p:cNvSpPr>
              <a:spLocks noChangeArrowheads="1"/>
            </p:cNvSpPr>
            <p:nvPr/>
          </p:nvSpPr>
          <p:spPr bwMode="auto">
            <a:xfrm>
              <a:off x="1664" y="2132"/>
              <a:ext cx="2260" cy="1413"/>
            </a:xfrm>
            <a:custGeom>
              <a:avLst/>
              <a:gdLst>
                <a:gd name="T0" fmla="*/ 0 w 4320"/>
                <a:gd name="T1" fmla="*/ 3432 h 3432"/>
                <a:gd name="T2" fmla="*/ 1260 w 4320"/>
                <a:gd name="T3" fmla="*/ 936 h 3432"/>
                <a:gd name="T4" fmla="*/ 4320 w 4320"/>
                <a:gd name="T5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" h="3432">
                  <a:moveTo>
                    <a:pt x="0" y="3432"/>
                  </a:moveTo>
                  <a:cubicBezTo>
                    <a:pt x="270" y="2470"/>
                    <a:pt x="540" y="1508"/>
                    <a:pt x="1260" y="936"/>
                  </a:cubicBezTo>
                  <a:cubicBezTo>
                    <a:pt x="1980" y="364"/>
                    <a:pt x="3150" y="182"/>
                    <a:pt x="4320" y="0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732" name="组合 10252"/>
            <p:cNvGrpSpPr/>
            <p:nvPr/>
          </p:nvGrpSpPr>
          <p:grpSpPr>
            <a:xfrm>
              <a:off x="2888" y="1939"/>
              <a:ext cx="1036" cy="163"/>
              <a:chOff x="2888" y="1939"/>
              <a:chExt cx="1036" cy="163"/>
            </a:xfrm>
          </p:grpSpPr>
          <p:sp>
            <p:nvSpPr>
              <p:cNvPr id="30733" name="d45WordArt 4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8" y="1939"/>
                <a:ext cx="1036" cy="14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y = log x (a&gt;1)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0734" name="d45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90" y="2028"/>
                <a:ext cx="47" cy="7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9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a</a:t>
                </a:r>
                <a:endParaRPr lang="zh-CN" alt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10256" name="组合 10255"/>
          <p:cNvGrpSpPr/>
          <p:nvPr/>
        </p:nvGrpSpPr>
        <p:grpSpPr>
          <a:xfrm>
            <a:off x="4014788" y="1447801"/>
            <a:ext cx="361950" cy="4689475"/>
            <a:chOff x="1569" y="912"/>
            <a:chExt cx="228" cy="2954"/>
          </a:xfrm>
        </p:grpSpPr>
        <p:sp>
          <p:nvSpPr>
            <p:cNvPr id="30736" name="d45Line 7"/>
            <p:cNvSpPr>
              <a:spLocks noChangeShapeType="1"/>
            </p:cNvSpPr>
            <p:nvPr/>
          </p:nvSpPr>
          <p:spPr bwMode="auto">
            <a:xfrm flipH="1" flipV="1">
              <a:off x="1569" y="912"/>
              <a:ext cx="0" cy="2954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d45WordArt 60"/>
            <p:cNvSpPr>
              <a:spLocks noChangeArrowheads="1" noChangeShapeType="1" noTextEdit="1"/>
            </p:cNvSpPr>
            <p:nvPr/>
          </p:nvSpPr>
          <p:spPr bwMode="auto">
            <a:xfrm>
              <a:off x="1684" y="914"/>
              <a:ext cx="113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y</a:t>
              </a:r>
              <a:endParaRPr lang="zh-CN" altLang="en-US" sz="2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>
            <a:spLocks noChangeArrowheads="1"/>
          </p:cNvSpPr>
          <p:nvPr/>
        </p:nvSpPr>
        <p:spPr bwMode="auto">
          <a:xfrm>
            <a:off x="3124994" y="508794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latin typeface="Times New Roman" panose="02020603050405020304" pitchFamily="18" charset="0"/>
              </a:rPr>
              <a:t>y=log</a:t>
            </a:r>
            <a:r>
              <a:rPr lang="en-US" altLang="zh-CN" sz="3600" baseline="-25000" err="1">
                <a:latin typeface="Times New Roman" panose="02020603050405020304" pitchFamily="18" charset="0"/>
              </a:rPr>
              <a:t>a</a:t>
            </a:r>
            <a:r>
              <a:rPr lang="en-US" altLang="zh-CN" sz="3600" err="1">
                <a:latin typeface="Times New Roman" panose="02020603050405020304" pitchFamily="18" charset="0"/>
              </a:rPr>
              <a:t>x</a:t>
            </a:r>
            <a:r>
              <a:rPr lang="zh-CN" altLang="en-US" sz="3600">
                <a:latin typeface="Times New Roman" panose="02020603050405020304" pitchFamily="18" charset="0"/>
              </a:rPr>
              <a:t>（</a:t>
            </a:r>
            <a:r>
              <a:rPr lang="en-US" altLang="zh-CN" sz="3600">
                <a:latin typeface="Times New Roman" panose="02020603050405020304" pitchFamily="18" charset="0"/>
              </a:rPr>
              <a:t>0&lt;a&lt;1</a:t>
            </a:r>
            <a:r>
              <a:rPr lang="zh-CN" altLang="en-US" sz="3600">
                <a:latin typeface="Times New Roman" panose="02020603050405020304" pitchFamily="18" charset="0"/>
              </a:rPr>
              <a:t>）的图象</a:t>
            </a:r>
            <a:endParaRPr lang="zh-CN" altLang="en-US" sz="3600">
              <a:latin typeface="Times New Roman" panose="02020603050405020304" pitchFamily="18" charset="0"/>
            </a:endParaRPr>
          </a:p>
        </p:txBody>
      </p:sp>
      <p:grpSp>
        <p:nvGrpSpPr>
          <p:cNvPr id="11267" name="组合 11266"/>
          <p:cNvGrpSpPr/>
          <p:nvPr/>
        </p:nvGrpSpPr>
        <p:grpSpPr>
          <a:xfrm>
            <a:off x="2819400" y="4518026"/>
            <a:ext cx="6172200" cy="206375"/>
            <a:chOff x="816" y="2846"/>
            <a:chExt cx="3888" cy="130"/>
          </a:xfrm>
        </p:grpSpPr>
        <p:sp>
          <p:nvSpPr>
            <p:cNvPr id="31747" name="d46Line 2"/>
            <p:cNvSpPr>
              <a:spLocks noChangeShapeType="1"/>
            </p:cNvSpPr>
            <p:nvPr/>
          </p:nvSpPr>
          <p:spPr bwMode="auto">
            <a:xfrm>
              <a:off x="816" y="2846"/>
              <a:ext cx="3697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8" name="d46WordArt 59"/>
            <p:cNvSpPr>
              <a:spLocks noChangeArrowheads="1" noChangeShapeType="1" noTextEdit="1"/>
            </p:cNvSpPr>
            <p:nvPr/>
          </p:nvSpPr>
          <p:spPr bwMode="auto">
            <a:xfrm>
              <a:off x="4590" y="2869"/>
              <a:ext cx="114" cy="1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>
                  <a:ln w="0">
                    <a:solidFill>
                      <a:srgbClr val="A50021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x</a:t>
              </a:r>
              <a:endParaRPr lang="zh-CN" altLang="en-US" sz="2400">
                <a:ln w="0">
                  <a:solidFill>
                    <a:srgbClr val="A50021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270" name="组合 11269"/>
          <p:cNvGrpSpPr/>
          <p:nvPr/>
        </p:nvGrpSpPr>
        <p:grpSpPr>
          <a:xfrm>
            <a:off x="4538664" y="1524000"/>
            <a:ext cx="179387" cy="4692650"/>
            <a:chOff x="1899" y="960"/>
            <a:chExt cx="113" cy="2956"/>
          </a:xfrm>
        </p:grpSpPr>
        <p:sp>
          <p:nvSpPr>
            <p:cNvPr id="31750" name="d46Line 3"/>
            <p:cNvSpPr>
              <a:spLocks noChangeShapeType="1"/>
            </p:cNvSpPr>
            <p:nvPr/>
          </p:nvSpPr>
          <p:spPr bwMode="auto">
            <a:xfrm flipH="1" flipV="1">
              <a:off x="1951" y="1147"/>
              <a:ext cx="0" cy="2769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1" name="d46WordArt 60"/>
            <p:cNvSpPr>
              <a:spLocks noChangeArrowheads="1" noChangeShapeType="1" noTextEdit="1"/>
            </p:cNvSpPr>
            <p:nvPr/>
          </p:nvSpPr>
          <p:spPr bwMode="auto">
            <a:xfrm>
              <a:off x="1899" y="960"/>
              <a:ext cx="113" cy="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>
                  <a:ln w="0">
                    <a:solidFill>
                      <a:srgbClr val="A50021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y</a:t>
              </a:r>
              <a:endParaRPr lang="zh-CN" altLang="en-US" sz="2400">
                <a:ln w="0">
                  <a:solidFill>
                    <a:srgbClr val="A50021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273" name="组合 11272"/>
          <p:cNvGrpSpPr/>
          <p:nvPr/>
        </p:nvGrpSpPr>
        <p:grpSpPr>
          <a:xfrm>
            <a:off x="5822951" y="2220914"/>
            <a:ext cx="650875" cy="3995737"/>
            <a:chOff x="2708" y="1399"/>
            <a:chExt cx="410" cy="2517"/>
          </a:xfrm>
        </p:grpSpPr>
        <p:sp>
          <p:nvSpPr>
            <p:cNvPr id="31753" name="d46Line 5"/>
            <p:cNvSpPr>
              <a:spLocks noChangeShapeType="1"/>
            </p:cNvSpPr>
            <p:nvPr/>
          </p:nvSpPr>
          <p:spPr bwMode="auto">
            <a:xfrm flipH="1">
              <a:off x="2708" y="1399"/>
              <a:ext cx="0" cy="251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4" name="d46WordArt 152"/>
            <p:cNvSpPr>
              <a:spLocks noChangeArrowheads="1" noChangeShapeType="1" noTextEdit="1"/>
            </p:cNvSpPr>
            <p:nvPr/>
          </p:nvSpPr>
          <p:spPr bwMode="auto">
            <a:xfrm>
              <a:off x="2803" y="1462"/>
              <a:ext cx="315" cy="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200">
                  <a:ln w="0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x = 1</a:t>
              </a:r>
              <a:endParaRPr lang="zh-CN" altLang="en-US" sz="1200">
                <a:ln w="0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1276" name="d46WordArt 153"/>
          <p:cNvSpPr>
            <a:spLocks noChangeArrowheads="1" noChangeShapeType="1" noTextEdit="1"/>
          </p:cNvSpPr>
          <p:nvPr/>
        </p:nvSpPr>
        <p:spPr bwMode="auto">
          <a:xfrm>
            <a:off x="5973763" y="4318000"/>
            <a:ext cx="500062" cy="15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200">
                <a:ln w="0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(1,0)</a:t>
            </a:r>
            <a:endParaRPr lang="zh-CN" altLang="en-US" sz="1200">
              <a:ln w="0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1277" name="组合 11276"/>
          <p:cNvGrpSpPr/>
          <p:nvPr/>
        </p:nvGrpSpPr>
        <p:grpSpPr>
          <a:xfrm>
            <a:off x="4922838" y="2819400"/>
            <a:ext cx="3452812" cy="3429000"/>
            <a:chOff x="2141" y="1776"/>
            <a:chExt cx="2175" cy="2160"/>
          </a:xfrm>
        </p:grpSpPr>
        <p:sp>
          <p:nvSpPr>
            <p:cNvPr id="31757" name="d46Arc 8"/>
            <p:cNvSpPr>
              <a:spLocks noChangeArrowheads="1"/>
            </p:cNvSpPr>
            <p:nvPr/>
          </p:nvSpPr>
          <p:spPr bwMode="auto">
            <a:xfrm flipH="1" flipV="1">
              <a:off x="2141" y="1776"/>
              <a:ext cx="2175" cy="157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58" name="组合 11278"/>
            <p:cNvGrpSpPr/>
            <p:nvPr/>
          </p:nvGrpSpPr>
          <p:grpSpPr>
            <a:xfrm>
              <a:off x="3370" y="3682"/>
              <a:ext cx="781" cy="254"/>
              <a:chOff x="3370" y="3682"/>
              <a:chExt cx="781" cy="254"/>
            </a:xfrm>
          </p:grpSpPr>
          <p:sp>
            <p:nvSpPr>
              <p:cNvPr id="11280" name="d46WordArt 154"/>
              <p:cNvSpPr/>
              <p:nvPr/>
            </p:nvSpPr>
            <p:spPr>
              <a:xfrm>
                <a:off x="3370" y="3682"/>
                <a:ext cx="781" cy="25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77500" lnSpcReduction="20000"/>
              </a:bodyPr>
              <a:lstStyle/>
              <a:p>
                <a:pPr algn="ctr"/>
                <a:r>
                  <a:rPr lang="zh-CN" altLang="en-US" sz="1600" noProof="1">
                    <a:ln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cs typeface="+mn-ea"/>
                  </a:rPr>
                  <a:t>y = log x</a:t>
                </a:r>
                <a:endParaRPr lang="zh-CN" altLang="en-US" sz="1600" noProof="1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  <a:p>
                <a:pPr algn="ctr"/>
                <a:r>
                  <a:rPr lang="zh-CN" altLang="en-US" sz="1600" noProof="1">
                    <a:ln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cs typeface="+mn-ea"/>
                  </a:rPr>
                  <a:t>(0&lt;a&lt;1)</a:t>
                </a:r>
                <a:endParaRPr lang="zh-CN" altLang="en-US" sz="1600" noProof="1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1760" name="d46WordArt 15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5" y="3744"/>
                <a:ext cx="47" cy="6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800">
                    <a:ln w="0">
                      <a:solidFill>
                        <a:srgbClr val="000000"/>
                      </a:solidFill>
                      <a:rou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rPr>
                  <a:t>a</a:t>
                </a:r>
                <a:endParaRPr lang="zh-CN" altLang="en-US" sz="800">
                  <a:ln w="0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sp>
        <p:nvSpPr>
          <p:cNvPr id="11282" name="d46WordArt 158"/>
          <p:cNvSpPr>
            <a:spLocks noChangeArrowheads="1" noChangeShapeType="1" noTextEdit="1"/>
          </p:cNvSpPr>
          <p:nvPr/>
        </p:nvSpPr>
        <p:spPr bwMode="auto">
          <a:xfrm>
            <a:off x="4321176" y="4618038"/>
            <a:ext cx="138113" cy="20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600">
                <a:ln w="0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o</a:t>
            </a:r>
            <a:endParaRPr lang="zh-CN" altLang="en-US" sz="1600">
              <a:ln w="0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6" grpId="0"/>
      <p:bldP spid="112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2289"/>
          <p:cNvSpPr txBox="1">
            <a:spLocks noChangeArrowheads="1"/>
          </p:cNvSpPr>
          <p:nvPr/>
        </p:nvSpPr>
        <p:spPr bwMode="auto">
          <a:xfrm>
            <a:off x="1752600" y="457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 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sp>
        <p:nvSpPr>
          <p:cNvPr id="12292" name="矩形 12291"/>
          <p:cNvSpPr>
            <a:spLocks noChangeArrowheads="1"/>
          </p:cNvSpPr>
          <p:nvPr/>
        </p:nvSpPr>
        <p:spPr bwMode="auto">
          <a:xfrm>
            <a:off x="1527175" y="65293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1000">
                <a:latin typeface="Times New Roman" panose="02020603050405020304" pitchFamily="18" charset="0"/>
              </a:rPr>
              <a:t> </a:t>
            </a:r>
            <a:endParaRPr lang="en-US" altLang="zh-CN" sz="1000"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2400">
              <a:latin typeface="Times New Roman" panose="02020603050405020304" pitchFamily="18" charset="0"/>
            </a:endParaRPr>
          </a:p>
        </p:txBody>
      </p:sp>
      <p:graphicFrame>
        <p:nvGraphicFramePr>
          <p:cNvPr id="12352" name="表格 12351"/>
          <p:cNvGraphicFramePr>
            <a:graphicFrameLocks noGrp="1"/>
          </p:cNvGraphicFramePr>
          <p:nvPr/>
        </p:nvGraphicFramePr>
        <p:xfrm>
          <a:off x="1828800" y="908051"/>
          <a:ext cx="8839200" cy="5446713"/>
        </p:xfrm>
        <a:graphic>
          <a:graphicData uri="http://schemas.openxmlformats.org/drawingml/2006/table">
            <a:tbl>
              <a:tblPr/>
              <a:tblGrid>
                <a:gridCol w="609600"/>
                <a:gridCol w="4038600"/>
                <a:gridCol w="4191000"/>
              </a:tblGrid>
              <a:tr h="51822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a</a:t>
                      </a:r>
                      <a:r>
                        <a:rPr lang="zh-CN" altLang="en-US" sz="2800"/>
                        <a:t>＞</a:t>
                      </a:r>
                      <a:r>
                        <a:rPr lang="en-US" altLang="zh-CN" sz="2800"/>
                        <a:t>1</a:t>
                      </a:r>
                      <a:endParaRPr lang="zh-CN" altLang="en-US" sz="2800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0</a:t>
                      </a:r>
                      <a:r>
                        <a:rPr lang="zh-CN" altLang="en-US" sz="2800"/>
                        <a:t>＜</a:t>
                      </a:r>
                      <a:r>
                        <a:rPr lang="en-US" altLang="zh-CN" sz="2800"/>
                        <a:t>a</a:t>
                      </a:r>
                      <a:r>
                        <a:rPr lang="zh-CN" altLang="en-US" sz="2800"/>
                        <a:t>＜</a:t>
                      </a:r>
                      <a:r>
                        <a:rPr lang="en-US" altLang="zh-CN" sz="2800"/>
                        <a:t>1</a:t>
                      </a:r>
                      <a:endParaRPr lang="zh-CN" altLang="en-US" sz="2800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35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/>
                        <a:t>图</a:t>
                      </a:r>
                      <a:endParaRPr lang="zh-CN" altLang="en-US" sz="4000" b="1"/>
                    </a:p>
                    <a:p>
                      <a:pPr marL="0" lvl="0" indent="0" algn="ctr">
                        <a:buNone/>
                      </a:pPr>
                      <a:endParaRPr lang="zh-CN" altLang="en-US" sz="4000" b="1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4000" b="1"/>
                        <a:t>象</a:t>
                      </a:r>
                      <a:endParaRPr lang="zh-CN" altLang="en-US" sz="4000" b="1"/>
                    </a:p>
                  </a:txBody>
                  <a:tcPr marT="45725" marB="45725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tx2"/>
                        </a:solidFill>
                      </a:endParaRPr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420">
                <a:tc rowSpan="4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/>
                        <a:t>性</a:t>
                      </a:r>
                      <a:endParaRPr lang="zh-CN" altLang="en-US" sz="4000" b="1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4000" b="1"/>
                        <a:t>质</a:t>
                      </a:r>
                      <a:endParaRPr lang="zh-CN" altLang="en-US" sz="4000" b="1"/>
                    </a:p>
                  </a:txBody>
                  <a:tcPr marT="45725" marB="45725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/>
                        <a:t>⑴</a:t>
                      </a:r>
                      <a:r>
                        <a:rPr lang="zh-CN" altLang="en-US" sz="2000" b="1"/>
                        <a:t>定义域：</a:t>
                      </a:r>
                      <a:endParaRPr lang="zh-CN" altLang="en-US" sz="2000" b="1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</a:tr>
              <a:tr h="457253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/>
                        <a:t>⑵</a:t>
                      </a:r>
                      <a:r>
                        <a:rPr lang="zh-CN" altLang="en-US" sz="2000" b="1"/>
                        <a:t>值域：</a:t>
                      </a:r>
                      <a:endParaRPr lang="zh-CN" altLang="en-US" sz="2000" b="1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</a:tr>
              <a:tr h="396286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/>
                        <a:t>⑶</a:t>
                      </a:r>
                      <a:r>
                        <a:rPr lang="zh-CN" altLang="en-US" sz="2000" b="1"/>
                        <a:t>过特殊点：</a:t>
                      </a:r>
                      <a:endParaRPr lang="zh-CN" altLang="en-US" sz="2000" b="1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</a:tr>
              <a:tr h="563946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⑷</a:t>
                      </a:r>
                      <a:r>
                        <a:rPr lang="zh-CN" altLang="en-US" sz="1800" b="1"/>
                        <a:t>单调性</a:t>
                      </a:r>
                      <a:r>
                        <a:rPr lang="zh-CN" altLang="en-US" sz="2000" b="1"/>
                        <a:t> ：</a:t>
                      </a:r>
                      <a:endParaRPr lang="zh-CN" altLang="en-US" sz="2000" b="1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⑷</a:t>
                      </a:r>
                      <a:r>
                        <a:rPr lang="zh-CN" altLang="en-US" sz="1800" b="1"/>
                        <a:t>单调性：</a:t>
                      </a:r>
                      <a:endParaRPr lang="zh-CN" altLang="en-US" sz="1800" b="1"/>
                    </a:p>
                  </a:txBody>
                  <a:tcPr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8" name="文本框 12317"/>
          <p:cNvSpPr txBox="1">
            <a:spLocks noChangeArrowheads="1"/>
          </p:cNvSpPr>
          <p:nvPr/>
        </p:nvSpPr>
        <p:spPr bwMode="auto">
          <a:xfrm>
            <a:off x="4511675" y="4397376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</a:rPr>
              <a:t>+∞</a:t>
            </a: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）</a:t>
            </a:r>
            <a:endParaRPr lang="zh-CN" altLang="en-US" sz="2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9" name="文本框 12318"/>
          <p:cNvSpPr txBox="1">
            <a:spLocks noChangeArrowheads="1"/>
          </p:cNvSpPr>
          <p:nvPr/>
        </p:nvSpPr>
        <p:spPr bwMode="auto">
          <a:xfrm>
            <a:off x="3803650" y="4916488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R</a:t>
            </a:r>
            <a:endParaRPr lang="en-US" altLang="zh-CN" sz="2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0" name="文本框 12319"/>
          <p:cNvSpPr txBox="1">
            <a:spLocks noChangeArrowheads="1"/>
          </p:cNvSpPr>
          <p:nvPr/>
        </p:nvSpPr>
        <p:spPr bwMode="auto">
          <a:xfrm>
            <a:off x="4229100" y="5435601"/>
            <a:ext cx="497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Times New Roman" panose="02020603050405020304" pitchFamily="18" charset="0"/>
              </a:rPr>
              <a:t>过点</a:t>
            </a:r>
            <a:r>
              <a:rPr lang="zh-CN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00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），</a:t>
            </a:r>
            <a:r>
              <a:rPr lang="zh-CN" altLang="en-US" sz="2000">
                <a:latin typeface="Times New Roman" panose="02020603050405020304" pitchFamily="18" charset="0"/>
              </a:rPr>
              <a:t>即</a:t>
            </a:r>
            <a:r>
              <a:rPr lang="en-US" altLang="zh-CN" sz="2000">
                <a:latin typeface="Times New Roman" panose="02020603050405020304" pitchFamily="18" charset="0"/>
              </a:rPr>
              <a:t>x=1</a:t>
            </a:r>
            <a:r>
              <a:rPr lang="zh-CN" altLang="en-US" sz="2000">
                <a:latin typeface="Times New Roman" panose="02020603050405020304" pitchFamily="18" charset="0"/>
              </a:rPr>
              <a:t>时</a:t>
            </a:r>
            <a:r>
              <a:rPr lang="en-US" altLang="zh-CN" sz="2000">
                <a:latin typeface="Times New Roman" panose="02020603050405020304" pitchFamily="18" charset="0"/>
              </a:rPr>
              <a:t>y=0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12321" name="文本框 12320"/>
          <p:cNvSpPr txBox="1">
            <a:spLocks noChangeArrowheads="1"/>
          </p:cNvSpPr>
          <p:nvPr/>
        </p:nvSpPr>
        <p:spPr bwMode="auto">
          <a:xfrm>
            <a:off x="3756025" y="5832475"/>
            <a:ext cx="2725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603050405020304" pitchFamily="18" charset="0"/>
              </a:rPr>
              <a:t>在（</a:t>
            </a:r>
            <a:r>
              <a:rPr lang="en-US" altLang="zh-CN">
                <a:latin typeface="Times New Roman" panose="02020603050405020304" pitchFamily="18" charset="0"/>
              </a:rPr>
              <a:t>0</a:t>
            </a:r>
            <a:r>
              <a:rPr lang="zh-CN" altLang="en-US">
                <a:latin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</a:rPr>
              <a:t>+∞</a:t>
            </a:r>
            <a:r>
              <a:rPr lang="zh-CN" altLang="en-US">
                <a:latin typeface="Times New Roman" panose="02020603050405020304" pitchFamily="18" charset="0"/>
              </a:rPr>
              <a:t>）上是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增函数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2" name="文本框 12321"/>
          <p:cNvSpPr txBox="1">
            <a:spLocks noChangeArrowheads="1"/>
          </p:cNvSpPr>
          <p:nvPr/>
        </p:nvSpPr>
        <p:spPr bwMode="auto">
          <a:xfrm>
            <a:off x="7556500" y="5832475"/>
            <a:ext cx="2952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603050405020304" pitchFamily="18" charset="0"/>
              </a:rPr>
              <a:t>在（</a:t>
            </a:r>
            <a:r>
              <a:rPr lang="en-US" altLang="zh-CN">
                <a:latin typeface="Times New Roman" panose="02020603050405020304" pitchFamily="18" charset="0"/>
              </a:rPr>
              <a:t>0</a:t>
            </a:r>
            <a:r>
              <a:rPr lang="zh-CN" altLang="en-US">
                <a:latin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</a:rPr>
              <a:t>+∞</a:t>
            </a:r>
            <a:r>
              <a:rPr lang="zh-CN" altLang="en-US">
                <a:latin typeface="Times New Roman" panose="02020603050405020304" pitchFamily="18" charset="0"/>
              </a:rPr>
              <a:t>）上是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减函数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323" name="组合 12322"/>
          <p:cNvGrpSpPr/>
          <p:nvPr/>
        </p:nvGrpSpPr>
        <p:grpSpPr>
          <a:xfrm>
            <a:off x="2711451" y="1863726"/>
            <a:ext cx="3167063" cy="2278063"/>
            <a:chOff x="2340" y="972"/>
            <a:chExt cx="7628" cy="7176"/>
          </a:xfrm>
        </p:grpSpPr>
        <p:sp>
          <p:nvSpPr>
            <p:cNvPr id="32803" name="d45Line 6"/>
            <p:cNvSpPr>
              <a:spLocks noChangeShapeType="1"/>
            </p:cNvSpPr>
            <p:nvPr/>
          </p:nvSpPr>
          <p:spPr bwMode="auto">
            <a:xfrm>
              <a:off x="2340" y="4872"/>
              <a:ext cx="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4" name="d45Line 7"/>
            <p:cNvSpPr>
              <a:spLocks noChangeShapeType="1"/>
            </p:cNvSpPr>
            <p:nvPr/>
          </p:nvSpPr>
          <p:spPr bwMode="auto">
            <a:xfrm flipH="1" flipV="1">
              <a:off x="3780" y="972"/>
              <a:ext cx="0" cy="7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d45Line 9"/>
            <p:cNvSpPr>
              <a:spLocks noChangeShapeType="1"/>
            </p:cNvSpPr>
            <p:nvPr/>
          </p:nvSpPr>
          <p:spPr bwMode="auto">
            <a:xfrm flipH="1">
              <a:off x="5220" y="1596"/>
              <a:ext cx="0" cy="5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6" name="d45Freeform 13"/>
            <p:cNvSpPr>
              <a:spLocks noChangeArrowheads="1"/>
            </p:cNvSpPr>
            <p:nvPr/>
          </p:nvSpPr>
          <p:spPr bwMode="auto">
            <a:xfrm>
              <a:off x="3960" y="3936"/>
              <a:ext cx="4320" cy="3432"/>
            </a:xfrm>
            <a:custGeom>
              <a:avLst/>
              <a:gdLst>
                <a:gd name="T0" fmla="*/ 0 w 4320"/>
                <a:gd name="T1" fmla="*/ 3432 h 3432"/>
                <a:gd name="T2" fmla="*/ 1260 w 4320"/>
                <a:gd name="T3" fmla="*/ 936 h 3432"/>
                <a:gd name="T4" fmla="*/ 4320 w 4320"/>
                <a:gd name="T5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" h="3432">
                  <a:moveTo>
                    <a:pt x="0" y="3432"/>
                  </a:moveTo>
                  <a:cubicBezTo>
                    <a:pt x="270" y="2470"/>
                    <a:pt x="540" y="1508"/>
                    <a:pt x="1260" y="936"/>
                  </a:cubicBezTo>
                  <a:cubicBezTo>
                    <a:pt x="1980" y="364"/>
                    <a:pt x="3150" y="182"/>
                    <a:pt x="43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d45WordArt 59"/>
            <p:cNvSpPr>
              <a:spLocks noChangeArrowheads="1" noChangeShapeType="1" noTextEdit="1"/>
            </p:cNvSpPr>
            <p:nvPr/>
          </p:nvSpPr>
          <p:spPr bwMode="auto">
            <a:xfrm>
              <a:off x="9508" y="5305"/>
              <a:ext cx="460" cy="6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x</a:t>
              </a:r>
              <a:endParaRPr lang="zh-CN" altLang="en-US" sz="2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29" name="d45WordArt 38"/>
            <p:cNvSpPr>
              <a:spLocks noChangeArrowheads="1" noChangeShapeType="1" noTextEdit="1"/>
            </p:cNvSpPr>
            <p:nvPr/>
          </p:nvSpPr>
          <p:spPr bwMode="auto">
            <a:xfrm>
              <a:off x="3368" y="5029"/>
              <a:ext cx="352" cy="7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o</a:t>
              </a:r>
              <a:endParaRPr lang="zh-CN" altLang="en-US" sz="1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2809" name="d45WordArt 40"/>
            <p:cNvSpPr>
              <a:spLocks noChangeArrowheads="1" noChangeShapeType="1" noTextEdit="1"/>
            </p:cNvSpPr>
            <p:nvPr/>
          </p:nvSpPr>
          <p:spPr bwMode="auto">
            <a:xfrm>
              <a:off x="5401" y="5029"/>
              <a:ext cx="1276" cy="9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(1,0)</a:t>
              </a:r>
              <a:endParaRPr lang="zh-CN" altLang="en-US" sz="1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31" name="d45WordArt 43"/>
            <p:cNvSpPr>
              <a:spLocks noChangeArrowheads="1" noChangeShapeType="1" noTextEdit="1"/>
            </p:cNvSpPr>
            <p:nvPr/>
          </p:nvSpPr>
          <p:spPr bwMode="auto">
            <a:xfrm>
              <a:off x="5401" y="1594"/>
              <a:ext cx="901" cy="4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x =1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34" name="d45WordArt 60"/>
            <p:cNvSpPr>
              <a:spLocks noChangeArrowheads="1" noChangeShapeType="1" noTextEdit="1"/>
            </p:cNvSpPr>
            <p:nvPr/>
          </p:nvSpPr>
          <p:spPr bwMode="auto">
            <a:xfrm>
              <a:off x="4000" y="976"/>
              <a:ext cx="485" cy="6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y</a:t>
              </a:r>
              <a:endParaRPr lang="zh-CN" altLang="en-US" sz="2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2335" name="组合 12334"/>
          <p:cNvGrpSpPr/>
          <p:nvPr/>
        </p:nvGrpSpPr>
        <p:grpSpPr>
          <a:xfrm>
            <a:off x="6640514" y="1498600"/>
            <a:ext cx="3051175" cy="2281238"/>
            <a:chOff x="2340" y="976"/>
            <a:chExt cx="7351" cy="7328"/>
          </a:xfrm>
        </p:grpSpPr>
        <p:sp>
          <p:nvSpPr>
            <p:cNvPr id="32813" name="d46Line 2"/>
            <p:cNvSpPr>
              <a:spLocks noChangeShapeType="1"/>
            </p:cNvSpPr>
            <p:nvPr/>
          </p:nvSpPr>
          <p:spPr bwMode="auto">
            <a:xfrm>
              <a:off x="2340" y="5652"/>
              <a:ext cx="70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4" name="d46Line 3"/>
            <p:cNvSpPr>
              <a:spLocks noChangeShapeType="1"/>
            </p:cNvSpPr>
            <p:nvPr/>
          </p:nvSpPr>
          <p:spPr bwMode="auto">
            <a:xfrm flipH="1" flipV="1">
              <a:off x="4500" y="1440"/>
              <a:ext cx="0" cy="6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5" name="d46Line 5"/>
            <p:cNvSpPr>
              <a:spLocks noChangeShapeType="1"/>
            </p:cNvSpPr>
            <p:nvPr/>
          </p:nvSpPr>
          <p:spPr bwMode="auto">
            <a:xfrm flipH="1">
              <a:off x="5940" y="2064"/>
              <a:ext cx="0" cy="6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6" name="d46Arc 8"/>
            <p:cNvSpPr>
              <a:spLocks noChangeArrowheads="1"/>
            </p:cNvSpPr>
            <p:nvPr/>
          </p:nvSpPr>
          <p:spPr bwMode="auto">
            <a:xfrm flipH="1" flipV="1">
              <a:off x="4860" y="3000"/>
              <a:ext cx="4140" cy="390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7" name="d46WordArt 59"/>
            <p:cNvSpPr>
              <a:spLocks noChangeArrowheads="1" noChangeShapeType="1" noTextEdit="1"/>
            </p:cNvSpPr>
            <p:nvPr/>
          </p:nvSpPr>
          <p:spPr bwMode="auto">
            <a:xfrm>
              <a:off x="9361" y="5704"/>
              <a:ext cx="330" cy="7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x</a:t>
              </a:r>
              <a:endParaRPr lang="zh-CN" altLang="en-US" sz="2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2818" name="d46WordArt 60"/>
            <p:cNvSpPr>
              <a:spLocks noChangeArrowheads="1" noChangeShapeType="1" noTextEdit="1"/>
            </p:cNvSpPr>
            <p:nvPr/>
          </p:nvSpPr>
          <p:spPr bwMode="auto">
            <a:xfrm>
              <a:off x="4307" y="976"/>
              <a:ext cx="309" cy="4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y</a:t>
              </a:r>
              <a:endParaRPr lang="zh-CN" altLang="en-US" sz="2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42" name="d46WordArt 152"/>
            <p:cNvSpPr>
              <a:spLocks noChangeArrowheads="1" noChangeShapeType="1" noTextEdit="1"/>
            </p:cNvSpPr>
            <p:nvPr/>
          </p:nvSpPr>
          <p:spPr bwMode="auto">
            <a:xfrm>
              <a:off x="6120" y="2220"/>
              <a:ext cx="1406" cy="7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x = 1</a:t>
              </a:r>
              <a:endParaRPr lang="zh-CN" altLang="en-US" sz="1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43" name="d46WordArt 153"/>
            <p:cNvSpPr>
              <a:spLocks noChangeArrowheads="1" noChangeShapeType="1" noTextEdit="1"/>
            </p:cNvSpPr>
            <p:nvPr/>
          </p:nvSpPr>
          <p:spPr bwMode="auto">
            <a:xfrm>
              <a:off x="6120" y="4905"/>
              <a:ext cx="834" cy="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(1,0)</a:t>
              </a:r>
              <a:endParaRPr lang="zh-CN" altLang="en-US" sz="1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46" name="d46WordArt 158"/>
            <p:cNvSpPr>
              <a:spLocks noChangeArrowheads="1" noChangeShapeType="1" noTextEdit="1"/>
            </p:cNvSpPr>
            <p:nvPr/>
          </p:nvSpPr>
          <p:spPr bwMode="auto">
            <a:xfrm>
              <a:off x="3833" y="5808"/>
              <a:ext cx="473" cy="8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o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aphicFrame>
        <p:nvGraphicFramePr>
          <p:cNvPr id="3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356100" y="2293939"/>
          <a:ext cx="1949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1" imgW="1041400" imgH="228600" progId="Equation.KSEE3">
                  <p:embed/>
                </p:oleObj>
              </mc:Choice>
              <mc:Fallback>
                <p:oleObj name="" r:id="rId1" imgW="10414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56100" y="2293939"/>
                        <a:ext cx="19494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404225" y="3343275"/>
          <a:ext cx="1993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3" imgW="1257300" imgH="228600" progId="Equation.KSEE3">
                  <p:embed/>
                </p:oleObj>
              </mc:Choice>
              <mc:Fallback>
                <p:oleObj name="" r:id="rId3" imgW="12573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04225" y="3343275"/>
                        <a:ext cx="1993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53" name="圆角矩形标注 59452"/>
          <p:cNvSpPr>
            <a:spLocks noChangeArrowheads="1"/>
          </p:cNvSpPr>
          <p:nvPr/>
        </p:nvSpPr>
        <p:spPr bwMode="auto">
          <a:xfrm>
            <a:off x="1989139" y="855663"/>
            <a:ext cx="3024187" cy="1008062"/>
          </a:xfrm>
          <a:prstGeom prst="wedgeRoundRectCallout">
            <a:avLst>
              <a:gd name="adj1" fmla="val 36773"/>
              <a:gd name="adj2" fmla="val 126065"/>
              <a:gd name="adj3" fmla="val 16667"/>
            </a:avLst>
          </a:prstGeom>
          <a:solidFill>
            <a:srgbClr val="E5C2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000">
                <a:ea typeface="楷体_GB2312" pitchFamily="1" charset="-122"/>
              </a:rPr>
              <a:t>当 </a:t>
            </a:r>
            <a:r>
              <a:rPr lang="en-US" altLang="zh-CN" sz="2000">
                <a:ea typeface="楷体_GB2312" pitchFamily="1" charset="-122"/>
              </a:rPr>
              <a:t>x &gt; 1 </a:t>
            </a:r>
            <a:r>
              <a:rPr lang="zh-CN" altLang="en-US" sz="2000">
                <a:ea typeface="楷体_GB2312" pitchFamily="1" charset="-122"/>
              </a:rPr>
              <a:t>时，</a:t>
            </a:r>
            <a:r>
              <a:rPr lang="en-US" altLang="zh-CN" sz="2000">
                <a:ea typeface="楷体_GB2312" pitchFamily="1" charset="-122"/>
              </a:rPr>
              <a:t>y &gt; 0;</a:t>
            </a:r>
            <a:endParaRPr lang="en-US" altLang="zh-CN" sz="2000"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>
                <a:ea typeface="楷体_GB2312" pitchFamily="1" charset="-122"/>
              </a:rPr>
              <a:t>当 </a:t>
            </a:r>
            <a:r>
              <a:rPr lang="en-US" altLang="zh-CN" sz="2000">
                <a:ea typeface="楷体_GB2312" pitchFamily="1" charset="-122"/>
              </a:rPr>
              <a:t>0 &lt; x &lt; 1 </a:t>
            </a:r>
            <a:r>
              <a:rPr lang="zh-CN" altLang="en-US" sz="2000">
                <a:ea typeface="楷体_GB2312" pitchFamily="1" charset="-122"/>
              </a:rPr>
              <a:t>时，</a:t>
            </a:r>
            <a:r>
              <a:rPr lang="en-US" altLang="zh-CN" sz="2000">
                <a:ea typeface="楷体_GB2312" pitchFamily="1" charset="-122"/>
              </a:rPr>
              <a:t> y &lt; 0.</a:t>
            </a:r>
            <a:endParaRPr lang="en-US" altLang="zh-CN" sz="2000"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endParaRPr lang="en-US" altLang="zh-CN" sz="2000">
              <a:ea typeface="楷体_GB2312" pitchFamily="1" charset="-122"/>
            </a:endParaRPr>
          </a:p>
        </p:txBody>
      </p:sp>
      <p:sp>
        <p:nvSpPr>
          <p:cNvPr id="59454" name="圆角矩形标注 59453"/>
          <p:cNvSpPr>
            <a:spLocks noChangeArrowheads="1"/>
          </p:cNvSpPr>
          <p:nvPr/>
        </p:nvSpPr>
        <p:spPr bwMode="auto">
          <a:xfrm>
            <a:off x="7456489" y="1076325"/>
            <a:ext cx="3246437" cy="990600"/>
          </a:xfrm>
          <a:prstGeom prst="wedgeRoundRectCallout">
            <a:avLst>
              <a:gd name="adj1" fmla="val -31468"/>
              <a:gd name="adj2" fmla="val 90704"/>
              <a:gd name="adj3" fmla="val 16667"/>
            </a:avLst>
          </a:prstGeom>
          <a:solidFill>
            <a:srgbClr val="E5C2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000">
                <a:ea typeface="楷体_GB2312" pitchFamily="1" charset="-122"/>
              </a:rPr>
              <a:t>当 </a:t>
            </a:r>
            <a:r>
              <a:rPr lang="en-US" altLang="zh-CN" sz="2000">
                <a:ea typeface="楷体_GB2312" pitchFamily="1" charset="-122"/>
              </a:rPr>
              <a:t>x &gt; 1 </a:t>
            </a:r>
            <a:r>
              <a:rPr lang="zh-CN" altLang="en-US" sz="2000">
                <a:ea typeface="楷体_GB2312" pitchFamily="1" charset="-122"/>
              </a:rPr>
              <a:t>时，</a:t>
            </a:r>
            <a:r>
              <a:rPr lang="en-US" altLang="zh-CN" sz="2000">
                <a:ea typeface="楷体_GB2312" pitchFamily="1" charset="-122"/>
              </a:rPr>
              <a:t>y &lt; 0;</a:t>
            </a:r>
            <a:endParaRPr lang="en-US" altLang="zh-CN" sz="2000"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>
                <a:ea typeface="楷体_GB2312" pitchFamily="1" charset="-122"/>
              </a:rPr>
              <a:t>当 </a:t>
            </a:r>
            <a:r>
              <a:rPr lang="en-US" altLang="zh-CN" sz="2000">
                <a:ea typeface="楷体_GB2312" pitchFamily="1" charset="-122"/>
              </a:rPr>
              <a:t>0 &lt; x &lt; 1 </a:t>
            </a:r>
            <a:r>
              <a:rPr lang="zh-CN" altLang="en-US" sz="2000">
                <a:ea typeface="楷体_GB2312" pitchFamily="1" charset="-122"/>
              </a:rPr>
              <a:t>时， </a:t>
            </a:r>
            <a:r>
              <a:rPr lang="en-US" altLang="zh-CN" sz="2000">
                <a:ea typeface="楷体_GB2312" pitchFamily="1" charset="-122"/>
              </a:rPr>
              <a:t> y &gt; 0.</a:t>
            </a:r>
            <a:endParaRPr lang="en-US" altLang="zh-CN" sz="2000">
              <a:ea typeface="楷体_GB2312" pitchFamily="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57268" y="-45788"/>
            <a:ext cx="43043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对数函数的图象和性质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75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75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75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75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75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18" grpId="0"/>
      <p:bldP spid="12319" grpId="0"/>
      <p:bldP spid="12320" grpId="0"/>
      <p:bldP spid="12321" grpId="0"/>
      <p:bldP spid="12322" grpId="0"/>
      <p:bldP spid="59453" grpId="0"/>
      <p:bldP spid="594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2"/>
          <p:cNvSpPr>
            <a:spLocks noChangeShapeType="1"/>
          </p:cNvSpPr>
          <p:nvPr/>
        </p:nvSpPr>
        <p:spPr bwMode="auto">
          <a:xfrm>
            <a:off x="9994900" y="720865"/>
            <a:ext cx="11113" cy="4865689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1812926" y="5626310"/>
            <a:ext cx="8181974" cy="3506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438400" y="873054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latin typeface="Times New Roman" panose="02020603050405020304" pitchFamily="18" charset="0"/>
              </a:rPr>
              <a:t>对数函数的性质的助记</a:t>
            </a:r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口诀</a:t>
            </a:r>
            <a:r>
              <a:rPr lang="en-US" altLang="zh-CN" sz="4000">
                <a:latin typeface="Times New Roman" panose="02020603050405020304" pitchFamily="18" charset="0"/>
              </a:rPr>
              <a:t>:</a:t>
            </a:r>
            <a:endParaRPr lang="en-US" altLang="zh-CN" sz="4000">
              <a:latin typeface="Times New Roman" panose="02020603050405020304" pitchFamily="18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438400" y="1851025"/>
            <a:ext cx="708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华文隶书" panose="02010800040101010101" pitchFamily="2" charset="-122"/>
                <a:ea typeface="华文隶书" panose="02010800040101010101" pitchFamily="2" charset="-122"/>
              </a:rPr>
              <a:t>对数增减有思路,  函数图象看底数;</a:t>
            </a:r>
            <a:endParaRPr lang="zh-CN" altLang="en-US" sz="320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华文隶书" panose="02010800040101010101" pitchFamily="2" charset="-122"/>
                <a:ea typeface="华文隶书" panose="02010800040101010101" pitchFamily="2" charset="-122"/>
              </a:rPr>
              <a:t>底数只能大于0,   等于1来也不行;</a:t>
            </a:r>
            <a:endParaRPr lang="zh-CN" altLang="en-US" sz="320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华文隶书" panose="02010800040101010101" pitchFamily="2" charset="-122"/>
                <a:ea typeface="华文隶书" panose="02010800040101010101" pitchFamily="2" charset="-122"/>
              </a:rPr>
              <a:t>底数若是大于1,   图象从下往上增;</a:t>
            </a:r>
            <a:endParaRPr lang="zh-CN" altLang="en-US" sz="320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华文隶书" panose="02010800040101010101" pitchFamily="2" charset="-122"/>
                <a:ea typeface="华文隶书" panose="02010800040101010101" pitchFamily="2" charset="-122"/>
              </a:rPr>
              <a:t>底数0到1之间,    图象从上往下减;</a:t>
            </a:r>
            <a:endParaRPr lang="zh-CN" altLang="en-US" sz="320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华文隶书" panose="02010800040101010101" pitchFamily="2" charset="-122"/>
                <a:ea typeface="华文隶书" panose="02010800040101010101" pitchFamily="2" charset="-122"/>
              </a:rPr>
              <a:t>无论函数增和减,  图象都过(1,0)点.</a:t>
            </a:r>
            <a:endParaRPr lang="zh-CN" altLang="en-US" sz="320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记忆口诀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09601" y="640647"/>
            <a:ext cx="9144000" cy="10033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/>
              <a:t>  </a:t>
            </a:r>
            <a:r>
              <a:rPr lang="zh-CN" altLang="en-US" sz="2800"/>
              <a:t>例1：比较下列各组中，两个值的大小：</a:t>
            </a:r>
            <a:endParaRPr lang="zh-CN" altLang="en-US" sz="280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smtClean="0"/>
              <a:t> （</a:t>
            </a:r>
            <a:r>
              <a:rPr lang="en-US" altLang="zh-CN" sz="2800"/>
              <a:t>1</a:t>
            </a:r>
            <a:r>
              <a:rPr lang="zh-CN" altLang="en-US" sz="2800"/>
              <a:t>） </a:t>
            </a:r>
            <a:r>
              <a:rPr lang="en-US" altLang="zh-CN" sz="2800"/>
              <a:t>log</a:t>
            </a:r>
            <a:r>
              <a:rPr lang="en-US" altLang="zh-CN" sz="2800" baseline="-25000"/>
              <a:t>2</a:t>
            </a:r>
            <a:r>
              <a:rPr lang="en-US" altLang="zh-CN" sz="2800"/>
              <a:t>3.4</a:t>
            </a:r>
            <a:r>
              <a:rPr lang="zh-CN" altLang="en-US" sz="2800"/>
              <a:t>与 </a:t>
            </a:r>
            <a:r>
              <a:rPr lang="en-US" altLang="zh-CN" sz="2800"/>
              <a:t>log</a:t>
            </a:r>
            <a:r>
              <a:rPr lang="en-US" altLang="zh-CN" sz="2800" baseline="-25000"/>
              <a:t>2</a:t>
            </a:r>
            <a:r>
              <a:rPr lang="en-US" altLang="zh-CN" sz="2800"/>
              <a:t>8.5  </a:t>
            </a:r>
            <a:r>
              <a:rPr lang="zh-CN" altLang="en-US" sz="2800" smtClean="0"/>
              <a:t>；</a:t>
            </a:r>
            <a:endParaRPr lang="en-US" altLang="zh-CN" sz="2800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642395" y="5959253"/>
            <a:ext cx="296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∴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log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3.4&lt; log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8.5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397795" y="2318544"/>
            <a:ext cx="510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解（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用对数函数的单调性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777333" y="3099921"/>
            <a:ext cx="3162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考察函数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y=log 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x  ,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777333" y="3858655"/>
            <a:ext cx="1747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a=2 &gt; 1,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2642395" y="4462051"/>
            <a:ext cx="7519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∴函数在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区间（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+∞</a:t>
            </a:r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）上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是增函数；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2724946" y="5210652"/>
            <a:ext cx="1633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3.4&lt;8.5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例题解析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/>
      <p:bldP spid="21528" grpId="0"/>
      <p:bldP spid="21529" grpId="0"/>
      <p:bldP spid="21530" grpId="0"/>
      <p:bldP spid="21531" grpId="0"/>
      <p:bldP spid="21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609601" y="640647"/>
            <a:ext cx="9144000" cy="10033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/>
              <a:t>  </a:t>
            </a:r>
            <a:r>
              <a:rPr lang="zh-CN" altLang="en-US" sz="2800"/>
              <a:t>例1：比较下列各组中，两个值的大小：</a:t>
            </a:r>
            <a:endParaRPr lang="zh-CN" altLang="en-US" sz="280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smtClean="0"/>
              <a:t>       （</a:t>
            </a:r>
            <a:r>
              <a:rPr lang="en-US" altLang="zh-CN" sz="2800"/>
              <a:t>2</a:t>
            </a:r>
            <a:r>
              <a:rPr lang="zh-CN" altLang="en-US" sz="2800"/>
              <a:t>） </a:t>
            </a:r>
            <a:r>
              <a:rPr lang="en-US" altLang="zh-CN" sz="2800"/>
              <a:t>log </a:t>
            </a:r>
            <a:r>
              <a:rPr lang="en-US" altLang="zh-CN" sz="2800" baseline="-25000"/>
              <a:t>0.3 </a:t>
            </a:r>
            <a:r>
              <a:rPr lang="en-US" altLang="zh-CN" sz="2800"/>
              <a:t>1.8</a:t>
            </a:r>
            <a:r>
              <a:rPr lang="zh-CN" altLang="en-US" sz="2800"/>
              <a:t>与 </a:t>
            </a:r>
            <a:r>
              <a:rPr lang="en-US" altLang="zh-CN" sz="2800"/>
              <a:t>log </a:t>
            </a:r>
            <a:r>
              <a:rPr lang="en-US" altLang="zh-CN" sz="2800" baseline="-25000"/>
              <a:t>0.3 </a:t>
            </a:r>
            <a:r>
              <a:rPr lang="en-US" altLang="zh-CN" sz="2800"/>
              <a:t>2.7 </a:t>
            </a:r>
            <a:endParaRPr lang="en-US" altLang="zh-CN" sz="2800"/>
          </a:p>
        </p:txBody>
      </p:sp>
      <p:sp>
        <p:nvSpPr>
          <p:cNvPr id="6" name="矩形 5"/>
          <p:cNvSpPr/>
          <p:nvPr/>
        </p:nvSpPr>
        <p:spPr>
          <a:xfrm>
            <a:off x="1409700" y="2464138"/>
            <a:ext cx="8166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解（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）：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考察函数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y=log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0.3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x  ,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∵a=0.3&lt; 1,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函数在区间（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+∞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）上是减函数；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1.8&lt;2.7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∴ 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0.3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1.8&gt; 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0.3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2.7 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例题解析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3050" y="389235"/>
            <a:ext cx="11341100" cy="140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/>
              <a:t> </a:t>
            </a:r>
            <a:r>
              <a:rPr lang="zh-CN" altLang="en-US" sz="2800"/>
              <a:t>例1：比较下列各组中，两个值的大小：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       </a:t>
            </a:r>
            <a:r>
              <a:rPr lang="zh-CN" altLang="en-US" sz="2800" smtClean="0"/>
              <a:t>（</a:t>
            </a:r>
            <a:r>
              <a:rPr lang="en-US" altLang="zh-CN" sz="2800" smtClean="0"/>
              <a:t>3</a:t>
            </a:r>
            <a:r>
              <a:rPr lang="zh-CN" altLang="en-US" sz="2800" smtClean="0"/>
              <a:t>） </a:t>
            </a:r>
            <a:r>
              <a:rPr lang="en-US" altLang="zh-CN" sz="2800"/>
              <a:t>log </a:t>
            </a:r>
            <a:r>
              <a:rPr lang="en-US" altLang="zh-CN" sz="2800" baseline="-25000"/>
              <a:t>a</a:t>
            </a:r>
            <a:r>
              <a:rPr lang="en-US" altLang="zh-CN" sz="2800" baseline="-25000" smtClean="0"/>
              <a:t> </a:t>
            </a:r>
            <a:r>
              <a:rPr lang="en-US" altLang="zh-CN" sz="2800"/>
              <a:t>5</a:t>
            </a:r>
            <a:r>
              <a:rPr lang="en-US" altLang="zh-CN" sz="2800" smtClean="0"/>
              <a:t>.1</a:t>
            </a:r>
            <a:r>
              <a:rPr lang="zh-CN" altLang="en-US" sz="2800" smtClean="0"/>
              <a:t>与 </a:t>
            </a:r>
            <a:r>
              <a:rPr lang="en-US" altLang="zh-CN" sz="2800"/>
              <a:t>log </a:t>
            </a:r>
            <a:r>
              <a:rPr lang="en-US" altLang="zh-CN" sz="2800" baseline="-25000"/>
              <a:t>a</a:t>
            </a:r>
            <a:r>
              <a:rPr lang="en-US" altLang="zh-CN" sz="2800" baseline="-25000" smtClean="0"/>
              <a:t> </a:t>
            </a:r>
            <a:r>
              <a:rPr lang="en-US" altLang="zh-CN" sz="2800" smtClean="0"/>
              <a:t>5.9 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＞０，且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≠１）</a:t>
            </a:r>
            <a:endParaRPr lang="zh-CN" altLang="en-US" sz="2800"/>
          </a:p>
        </p:txBody>
      </p:sp>
      <p:sp>
        <p:nvSpPr>
          <p:cNvPr id="5" name="矩形 4"/>
          <p:cNvSpPr/>
          <p:nvPr/>
        </p:nvSpPr>
        <p:spPr>
          <a:xfrm>
            <a:off x="635000" y="1909122"/>
            <a:ext cx="11557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考察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 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可看作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y=log </a:t>
            </a:r>
            <a:r>
              <a:rPr lang="en-US" altLang="zh-CN" sz="32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两个函值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对数函数的单调性取决于底数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是大于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还是小于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，因此需要对底数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进行讨论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是增函数，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&lt;5.9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 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0&lt; a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是减函数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&lt;5.9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&gt;</a:t>
            </a:r>
            <a:r>
              <a:rPr lang="zh-CN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例题解析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"/>
          <p:cNvSpPr>
            <a:spLocks noChangeArrowheads="1"/>
          </p:cNvSpPr>
          <p:nvPr/>
        </p:nvSpPr>
        <p:spPr bwMode="auto">
          <a:xfrm>
            <a:off x="1524000" y="827088"/>
            <a:ext cx="9144000" cy="6030912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8366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b="1" smtClean="0"/>
              <a:t>例</a:t>
            </a:r>
            <a:r>
              <a:rPr lang="en-US" altLang="zh-CN" sz="2800" b="1" smtClean="0"/>
              <a:t>1</a:t>
            </a:r>
            <a:r>
              <a:rPr lang="en-US" altLang="zh-CN" sz="2800" b="1" smtClean="0"/>
              <a:t> </a:t>
            </a:r>
            <a:r>
              <a:rPr lang="zh-CN" altLang="en-US" sz="2800" b="1" smtClean="0"/>
              <a:t>比较下列各组数中两个值的大小。</a:t>
            </a:r>
            <a:endParaRPr lang="zh-CN" altLang="en-US" sz="2800" b="1" smtClean="0"/>
          </a:p>
        </p:txBody>
      </p:sp>
      <p:sp>
        <p:nvSpPr>
          <p:cNvPr id="28" name="TextBox 27"/>
          <p:cNvSpPr txBox="1"/>
          <p:nvPr/>
        </p:nvSpPr>
        <p:spPr>
          <a:xfrm>
            <a:off x="1452562" y="6021388"/>
            <a:ext cx="9393238" cy="521970"/>
          </a:xfrm>
          <a:prstGeom prst="rect">
            <a:avLst/>
          </a:prstGeom>
          <a:solidFill>
            <a:srgbClr val="CCCCFF">
              <a:alpha val="55000"/>
            </a:srgbClr>
          </a:solidFill>
          <a:ln w="41275" cmpd="thickThin">
            <a:solidFill>
              <a:srgbClr val="CC66FF"/>
            </a:solidFill>
          </a:ln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zh-CN" altLang="en-US" sz="2800" b="1">
                <a:solidFill>
                  <a:srgbClr val="0033CC"/>
                </a:solidFill>
                <a:latin typeface="+mj-ea"/>
              </a:rPr>
              <a:t>底数不同，真数不同</a:t>
            </a:r>
            <a:r>
              <a:rPr lang="zh-CN" altLang="en-US" sz="2800" b="1">
                <a:latin typeface="+mj-ea"/>
              </a:rPr>
              <a:t>对数值比较大小：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借助中间量“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2133600" y="4618038"/>
          <a:ext cx="52562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" imgW="2044700" imgH="228600" progId="Equation.DSMT4">
                  <p:embed/>
                </p:oleObj>
              </mc:Choice>
              <mc:Fallback>
                <p:oleObj name="Equation" r:id="rId1" imgW="20447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600" y="4618038"/>
                        <a:ext cx="5256213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133283" y="2617470"/>
          <a:ext cx="59515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2286000" imgH="228600" progId="Equation.DSMT4">
                  <p:embed/>
                </p:oleObj>
              </mc:Choice>
              <mc:Fallback>
                <p:oleObj name="Equation" r:id="rId3" imgW="22860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283" y="2617470"/>
                        <a:ext cx="595153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2433638" y="3330575"/>
          <a:ext cx="49244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1892300" imgH="228600" progId="Equation.DSMT4">
                  <p:embed/>
                </p:oleObj>
              </mc:Choice>
              <mc:Fallback>
                <p:oleObj name="Equation" r:id="rId5" imgW="18923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33638" y="3330575"/>
                        <a:ext cx="49244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2317750" y="3973513"/>
          <a:ext cx="6330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2489200" imgH="228600" progId="Equation.DSMT4">
                  <p:embed/>
                </p:oleObj>
              </mc:Choice>
              <mc:Fallback>
                <p:oleObj name="Equation" r:id="rId7" imgW="24892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17750" y="3973513"/>
                        <a:ext cx="63309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2238375" y="5229225"/>
          <a:ext cx="29083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9" imgW="1117600" imgH="228600" progId="Equation.DSMT4">
                  <p:embed/>
                </p:oleObj>
              </mc:Choice>
              <mc:Fallback>
                <p:oleObj name="Equation" r:id="rId9" imgW="11176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38375" y="5229225"/>
                        <a:ext cx="29083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左箭头标注 16"/>
          <p:cNvSpPr>
            <a:spLocks noChangeArrowheads="1"/>
          </p:cNvSpPr>
          <p:nvPr/>
        </p:nvSpPr>
        <p:spPr bwMode="auto">
          <a:xfrm>
            <a:off x="8112125" y="3213100"/>
            <a:ext cx="2232025" cy="863600"/>
          </a:xfrm>
          <a:prstGeom prst="leftArrowCallout">
            <a:avLst>
              <a:gd name="adj1" fmla="val 25000"/>
              <a:gd name="adj2" fmla="val 25000"/>
              <a:gd name="adj3" fmla="val 29687"/>
              <a:gd name="adj4" fmla="val 81843"/>
            </a:avLst>
          </a:prstGeom>
          <a:solidFill>
            <a:srgbClr val="FFFF00">
              <a:alpha val="23137"/>
            </a:srgbClr>
          </a:solidFill>
          <a:ln w="9525" algn="ctr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8632825" y="3357563"/>
          <a:ext cx="16541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11" imgW="635000" imgH="228600" progId="Equation.DSMT4">
                  <p:embed/>
                </p:oleObj>
              </mc:Choice>
              <mc:Fallback>
                <p:oleObj name="Equation" r:id="rId11" imgW="6350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632825" y="3357563"/>
                        <a:ext cx="16541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7"/>
          <p:cNvGraphicFramePr>
            <a:graphicFrameLocks noChangeAspect="1"/>
          </p:cNvGraphicFramePr>
          <p:nvPr/>
        </p:nvGraphicFramePr>
        <p:xfrm>
          <a:off x="2133600" y="1481455"/>
          <a:ext cx="2887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3" imgW="1079500" imgH="228600" progId="Equation.DSMT4">
                  <p:embed/>
                </p:oleObj>
              </mc:Choice>
              <mc:Fallback>
                <p:oleObj name="Equation" r:id="rId13" imgW="10795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600" y="1481455"/>
                        <a:ext cx="288766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kern="0">
                <a:solidFill>
                  <a:srgbClr val="37600F"/>
                </a:solidFill>
                <a:ea typeface="隶书" pitchFamily="49" charset="-122"/>
              </a:rPr>
              <a:t>例题讲解</a:t>
            </a:r>
            <a:endParaRPr lang="zh-CN" altLang="en-US" sz="2800" b="1" kern="0">
              <a:solidFill>
                <a:srgbClr val="37600F"/>
              </a:solidFill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7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30300" y="1244601"/>
            <a:ext cx="10452100" cy="33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smtClean="0">
                <a:latin typeface="宋体" panose="02010600030101010101" pitchFamily="2" charset="-122"/>
              </a:rPr>
              <a:t>归纳总结：当</a:t>
            </a:r>
            <a:r>
              <a:rPr lang="zh-CN" altLang="en-US" sz="3600">
                <a:solidFill>
                  <a:srgbClr val="0000FF"/>
                </a:solidFill>
                <a:latin typeface="宋体" panose="02010600030101010101" pitchFamily="2" charset="-122"/>
              </a:rPr>
              <a:t>底数相同</a:t>
            </a:r>
            <a:r>
              <a:rPr lang="en-US" altLang="zh-CN" sz="360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600">
                <a:solidFill>
                  <a:srgbClr val="0000FF"/>
                </a:solidFill>
                <a:latin typeface="宋体" panose="02010600030101010101" pitchFamily="2" charset="-122"/>
              </a:rPr>
              <a:t>真数不同</a:t>
            </a:r>
            <a:r>
              <a:rPr lang="zh-CN" altLang="en-US" sz="3600">
                <a:latin typeface="宋体" panose="02010600030101010101" pitchFamily="2" charset="-122"/>
              </a:rPr>
              <a:t>时</a:t>
            </a:r>
            <a:r>
              <a:rPr lang="en-US" altLang="zh-CN" sz="3600">
                <a:latin typeface="宋体" panose="02010600030101010101" pitchFamily="2" charset="-122"/>
              </a:rPr>
              <a:t>,</a:t>
            </a:r>
            <a:r>
              <a:rPr lang="zh-CN" altLang="en-US" sz="3600">
                <a:latin typeface="宋体" panose="02010600030101010101" pitchFamily="2" charset="-122"/>
              </a:rPr>
              <a:t>利用对数函数的</a:t>
            </a:r>
            <a:r>
              <a:rPr lang="zh-CN" altLang="en-US" sz="3600">
                <a:solidFill>
                  <a:srgbClr val="0000FF"/>
                </a:solidFill>
                <a:latin typeface="宋体" panose="02010600030101010101" pitchFamily="2" charset="-122"/>
              </a:rPr>
              <a:t>增减性</a:t>
            </a:r>
            <a:r>
              <a:rPr lang="zh-CN" altLang="en-US" sz="3600">
                <a:latin typeface="宋体" panose="02010600030101010101" pitchFamily="2" charset="-122"/>
              </a:rPr>
              <a:t>比较大小。注意</a:t>
            </a:r>
            <a:r>
              <a:rPr lang="en-US" altLang="zh-CN" sz="3600">
                <a:latin typeface="宋体" panose="02010600030101010101" pitchFamily="2" charset="-122"/>
              </a:rPr>
              <a:t>:</a:t>
            </a:r>
            <a:r>
              <a:rPr lang="zh-CN" altLang="en-US" sz="3600">
                <a:latin typeface="宋体" panose="02010600030101010101" pitchFamily="2" charset="-122"/>
              </a:rPr>
              <a:t>当底数不确定时</a:t>
            </a:r>
            <a:r>
              <a:rPr lang="en-US" altLang="zh-CN" sz="3600">
                <a:latin typeface="宋体" panose="02010600030101010101" pitchFamily="2" charset="-122"/>
              </a:rPr>
              <a:t>,</a:t>
            </a:r>
            <a:r>
              <a:rPr lang="zh-CN" altLang="en-US" sz="3600">
                <a:latin typeface="宋体" panose="02010600030101010101" pitchFamily="2" charset="-122"/>
              </a:rPr>
              <a:t>要对</a:t>
            </a:r>
            <a:r>
              <a:rPr lang="zh-CN" altLang="en-US" sz="3600" smtClean="0">
                <a:latin typeface="宋体" panose="02010600030101010101" pitchFamily="2" charset="-122"/>
              </a:rPr>
              <a:t>底数与</a:t>
            </a:r>
            <a:r>
              <a:rPr lang="en-US" altLang="zh-CN" sz="3600">
                <a:latin typeface="宋体" panose="02010600030101010101" pitchFamily="2" charset="-122"/>
              </a:rPr>
              <a:t>1</a:t>
            </a:r>
            <a:r>
              <a:rPr lang="zh-CN" altLang="en-US" sz="3600">
                <a:latin typeface="宋体" panose="02010600030101010101" pitchFamily="2" charset="-122"/>
              </a:rPr>
              <a:t>的大小进行</a:t>
            </a:r>
            <a:r>
              <a:rPr lang="zh-CN" altLang="en-US" sz="3600">
                <a:solidFill>
                  <a:srgbClr val="0000FF"/>
                </a:solidFill>
                <a:latin typeface="宋体" panose="02010600030101010101" pitchFamily="2" charset="-122"/>
              </a:rPr>
              <a:t>分类讨论</a:t>
            </a:r>
            <a:r>
              <a:rPr lang="zh-CN" altLang="en-US" sz="3600">
                <a:latin typeface="宋体" panose="02010600030101010101" pitchFamily="2" charset="-122"/>
              </a:rPr>
              <a:t>。</a:t>
            </a:r>
            <a:endParaRPr lang="zh-CN" altLang="en-US" sz="3600">
              <a:latin typeface="宋体" panose="02010600030101010101" pitchFamily="2" charset="-122"/>
            </a:endParaRPr>
          </a:p>
          <a:p>
            <a:pPr fontAlgn="ctr">
              <a:lnSpc>
                <a:spcPct val="130000"/>
              </a:lnSpc>
            </a:pPr>
            <a:endParaRPr lang="zh-CN" altLang="en-US" sz="3600">
              <a:latin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075531" y="956350"/>
            <a:ext cx="9075738" cy="40626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练习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1: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比较下列各题中两个值的大小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:</a:t>
            </a:r>
            <a:endParaRPr lang="en-US" altLang="zh-CN" sz="3200" b="1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⑴ log</a:t>
            </a:r>
            <a:r>
              <a:rPr lang="en-US" altLang="zh-CN" sz="32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10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6 </a:t>
            </a:r>
            <a:r>
              <a:rPr lang="en-US" altLang="zh-CN" sz="3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   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log</a:t>
            </a:r>
            <a:r>
              <a:rPr lang="en-US" altLang="zh-CN" sz="32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10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8</a:t>
            </a:r>
            <a:endParaRPr lang="en-US" altLang="zh-CN" sz="3200" b="1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⑵ log</a:t>
            </a:r>
            <a:r>
              <a:rPr lang="en-US" altLang="zh-CN" sz="32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0.5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6 </a:t>
            </a:r>
            <a:r>
              <a:rPr lang="en-US" altLang="zh-CN" sz="3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   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log</a:t>
            </a:r>
            <a:r>
              <a:rPr lang="en-US" altLang="zh-CN" sz="32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0.5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4</a:t>
            </a:r>
            <a:endParaRPr lang="en-US" altLang="zh-CN" sz="3200" b="1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⑶ log</a:t>
            </a:r>
            <a:r>
              <a:rPr lang="en-US" altLang="zh-CN" sz="32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0.1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0.5 </a:t>
            </a:r>
            <a:r>
              <a:rPr lang="en-US" altLang="zh-CN" sz="3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   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log</a:t>
            </a:r>
            <a:r>
              <a:rPr lang="en-US" altLang="zh-CN" sz="32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0.1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0.6</a:t>
            </a:r>
            <a:endParaRPr lang="en-US" altLang="zh-CN" sz="3200" b="1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⑷ log</a:t>
            </a:r>
            <a:r>
              <a:rPr lang="en-US" altLang="zh-CN" sz="32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1.5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1.6 </a:t>
            </a:r>
            <a:r>
              <a:rPr lang="en-US" altLang="zh-CN" sz="3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   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log</a:t>
            </a:r>
            <a:r>
              <a:rPr lang="en-US" altLang="zh-CN" sz="32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1.5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1.4</a:t>
            </a:r>
            <a:endParaRPr lang="en-US" altLang="zh-CN" sz="3200" b="1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  <a:defRPr/>
            </a:pPr>
            <a:endParaRPr lang="en-US" altLang="zh-CN" b="1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913983" y="1781936"/>
            <a:ext cx="762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＜</a:t>
            </a:r>
            <a:endParaRPr lang="zh-CN" altLang="en-US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294983" y="2470057"/>
            <a:ext cx="957262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＜</a:t>
            </a:r>
            <a:endParaRPr lang="zh-CN" altLang="en-US" sz="4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441031" y="3158178"/>
            <a:ext cx="693738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＞</a:t>
            </a:r>
            <a:endParaRPr lang="zh-CN" altLang="en-US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441031" y="3884306"/>
            <a:ext cx="693738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＞</a:t>
            </a:r>
            <a:endParaRPr lang="zh-CN" altLang="en-US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跟踪训练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/>
      <p:bldP spid="80901" grpId="0"/>
      <p:bldP spid="809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353" y="-24248"/>
            <a:ext cx="18161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复习巩固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129" name="文本框 126977"/>
          <p:cNvSpPr txBox="1">
            <a:spLocks noChangeArrowheads="1"/>
          </p:cNvSpPr>
          <p:nvPr/>
        </p:nvSpPr>
        <p:spPr bwMode="auto">
          <a:xfrm>
            <a:off x="877613" y="1077857"/>
            <a:ext cx="9598653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说说对</a:t>
            </a:r>
            <a:r>
              <a:rPr lang="zh-CN" altLang="en-US" sz="3200" b="1" smtClean="0">
                <a:solidFill>
                  <a:srgbClr val="0000FF"/>
                </a:solidFill>
                <a:latin typeface="宋体" panose="02010600030101010101" pitchFamily="2" charset="-122"/>
              </a:rPr>
              <a:t>数函数的概念？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3200" b="1" smtClean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3200" b="1" smtClean="0">
                <a:solidFill>
                  <a:srgbClr val="0000FF"/>
                </a:solidFill>
                <a:latin typeface="宋体" panose="02010600030101010101" pitchFamily="2" charset="-122"/>
              </a:rPr>
              <a:t>如何确定</a:t>
            </a:r>
            <a:r>
              <a:rPr lang="zh-CN" altLang="en-US" sz="3200" b="1" smtClean="0">
                <a:solidFill>
                  <a:srgbClr val="0000FF"/>
                </a:solidFill>
                <a:latin typeface="宋体" panose="02010600030101010101" pitchFamily="2" charset="-122"/>
              </a:rPr>
              <a:t>对数函数的定义域 ？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上节课讲了几类题型？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7"/>
          <p:cNvSpPr>
            <a:spLocks noChangeArrowheads="1"/>
          </p:cNvSpPr>
          <p:nvPr/>
        </p:nvSpPr>
        <p:spPr bwMode="auto">
          <a:xfrm>
            <a:off x="1524000" y="827088"/>
            <a:ext cx="9144000" cy="6030912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03388" y="836613"/>
            <a:ext cx="77724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0">
                <a:latin typeface="+mj-lt"/>
                <a:ea typeface="+mj-ea"/>
                <a:cs typeface="+mj-cs"/>
              </a:rPr>
              <a:t>比较对数值的大小</a:t>
            </a:r>
            <a:r>
              <a:rPr lang="en-US" altLang="zh-CN" sz="3200" b="1" kern="0">
                <a:latin typeface="+mj-lt"/>
                <a:ea typeface="+mj-ea"/>
                <a:cs typeface="+mj-cs"/>
              </a:rPr>
              <a:t>——</a:t>
            </a:r>
            <a:r>
              <a:rPr lang="zh-CN" altLang="en-US" sz="3200" b="1" kern="0">
                <a:latin typeface="+mj-lt"/>
                <a:ea typeface="+mj-ea"/>
                <a:cs typeface="+mj-cs"/>
              </a:rPr>
              <a:t>方法总结</a:t>
            </a:r>
            <a:endParaRPr lang="zh-CN" altLang="en-US" sz="3200" b="1" kern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703388" y="3213100"/>
          <a:ext cx="69135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" imgW="2844800" imgH="457200" progId="Equation.DSMT4">
                  <p:embed/>
                </p:oleObj>
              </mc:Choice>
              <mc:Fallback>
                <p:oleObj name="Equation" r:id="rId1" imgW="28448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03388" y="3213100"/>
                        <a:ext cx="6913562" cy="1111250"/>
                      </a:xfrm>
                      <a:prstGeom prst="rect">
                        <a:avLst/>
                      </a:prstGeom>
                      <a:solidFill>
                        <a:srgbClr val="CC99FF">
                          <a:alpha val="23137"/>
                        </a:srgbClr>
                      </a:solidFill>
                      <a:ln w="57150" cmpd="thinThick">
                        <a:solidFill>
                          <a:srgbClr val="CC99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703388" y="2420938"/>
          <a:ext cx="87963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" imgW="3619500" imgH="215900" progId="Equation.DSMT4">
                  <p:embed/>
                </p:oleObj>
              </mc:Choice>
              <mc:Fallback>
                <p:oleObj name="Equation" r:id="rId3" imgW="361950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03388" y="2420938"/>
                        <a:ext cx="8796337" cy="523875"/>
                      </a:xfrm>
                      <a:prstGeom prst="rect">
                        <a:avLst/>
                      </a:prstGeom>
                      <a:solidFill>
                        <a:srgbClr val="CCFFCC">
                          <a:alpha val="65881"/>
                        </a:srgbClr>
                      </a:solidFill>
                      <a:ln w="57150" cmpd="thinThick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1703388" y="1628775"/>
          <a:ext cx="84248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5" imgW="3467100" imgH="215900" progId="Equation.DSMT4">
                  <p:embed/>
                </p:oleObj>
              </mc:Choice>
              <mc:Fallback>
                <p:oleObj name="Equation" r:id="rId5" imgW="346710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03388" y="1628775"/>
                        <a:ext cx="8424862" cy="523875"/>
                      </a:xfrm>
                      <a:prstGeom prst="rect">
                        <a:avLst/>
                      </a:prstGeom>
                      <a:solidFill>
                        <a:srgbClr val="FFCCFF">
                          <a:alpha val="65881"/>
                        </a:srgbClr>
                      </a:solidFill>
                      <a:ln w="57150" cmpd="thinThick">
                        <a:solidFill>
                          <a:srgbClr val="FF66CC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太阳形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39375" y="6429375"/>
            <a:ext cx="428625" cy="428625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kern="0">
                <a:solidFill>
                  <a:srgbClr val="37600F"/>
                </a:solidFill>
                <a:ea typeface="隶书" pitchFamily="49" charset="-122"/>
              </a:rPr>
              <a:t>例题总结</a:t>
            </a:r>
            <a:endParaRPr lang="zh-CN" altLang="en-US" sz="2800" b="1" kern="0">
              <a:solidFill>
                <a:srgbClr val="37600F"/>
              </a:solidFill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60400" y="815626"/>
            <a:ext cx="105156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/>
              <a:t>练习</a:t>
            </a:r>
            <a:r>
              <a:rPr lang="en-US" altLang="zh-CN" sz="3200" b="1"/>
              <a:t>2</a:t>
            </a:r>
            <a:r>
              <a:rPr lang="zh-CN" altLang="en-US" sz="3200" b="1"/>
              <a:t>：已知下列不等式，比较正数</a:t>
            </a:r>
            <a:r>
              <a:rPr lang="en-US" altLang="zh-CN" sz="3200" b="1"/>
              <a:t>m</a:t>
            </a:r>
            <a:r>
              <a:rPr lang="zh-CN" altLang="en-US" sz="3200" b="1"/>
              <a:t>，</a:t>
            </a:r>
            <a:r>
              <a:rPr lang="en-US" altLang="zh-CN" sz="3200" b="1"/>
              <a:t>n </a:t>
            </a:r>
            <a:r>
              <a:rPr lang="zh-CN" altLang="en-US" sz="3200" b="1"/>
              <a:t>的大小：</a:t>
            </a:r>
            <a:endParaRPr lang="zh-CN" altLang="en-US" sz="3200" b="1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/>
              <a:t>        </a:t>
            </a:r>
            <a:r>
              <a:rPr lang="en-US" altLang="zh-CN" sz="3200" b="1"/>
              <a:t>(1) log</a:t>
            </a:r>
            <a:r>
              <a:rPr lang="en-US" altLang="zh-CN" sz="3200" b="1" baseline="-30000"/>
              <a:t> 3</a:t>
            </a:r>
            <a:r>
              <a:rPr lang="en-US" altLang="zh-CN" sz="3200" b="1"/>
              <a:t> m &lt; log</a:t>
            </a:r>
            <a:r>
              <a:rPr lang="en-US" altLang="zh-CN" sz="3200" b="1" baseline="-30000"/>
              <a:t> 3</a:t>
            </a:r>
            <a:r>
              <a:rPr lang="en-US" altLang="zh-CN" sz="3200" b="1"/>
              <a:t> n    </a:t>
            </a:r>
            <a:endParaRPr lang="en-US" altLang="zh-CN" sz="3200" b="1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/>
              <a:t>        (2) log</a:t>
            </a:r>
            <a:r>
              <a:rPr lang="en-US" altLang="zh-CN" sz="3200" b="1" baseline="-30000"/>
              <a:t> 0.3</a:t>
            </a:r>
            <a:r>
              <a:rPr lang="en-US" altLang="zh-CN" sz="3200" b="1"/>
              <a:t> m &gt; log </a:t>
            </a:r>
            <a:r>
              <a:rPr lang="en-US" altLang="zh-CN" sz="3200" b="1" baseline="-30000"/>
              <a:t>0.3</a:t>
            </a:r>
            <a:r>
              <a:rPr lang="en-US" altLang="zh-CN" sz="3200" b="1"/>
              <a:t> n</a:t>
            </a:r>
            <a:endParaRPr lang="en-US" altLang="zh-CN" sz="3200" b="1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/>
              <a:t>        (3) log</a:t>
            </a:r>
            <a:r>
              <a:rPr lang="en-US" altLang="zh-CN" sz="3200" b="1" baseline="-30000"/>
              <a:t> a</a:t>
            </a:r>
            <a:r>
              <a:rPr lang="en-US" altLang="zh-CN" sz="3200" b="1"/>
              <a:t> m &lt; log</a:t>
            </a:r>
            <a:r>
              <a:rPr lang="en-US" altLang="zh-CN" sz="3200" b="1" baseline="-30000" err="1"/>
              <a:t>a</a:t>
            </a:r>
            <a:r>
              <a:rPr lang="en-US" altLang="zh-CN" sz="3200" b="1"/>
              <a:t> n  (0&lt;a&lt;1)   </a:t>
            </a:r>
            <a:endParaRPr lang="en-US" altLang="zh-CN" sz="3200" b="1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/>
              <a:t>        (4) log</a:t>
            </a:r>
            <a:r>
              <a:rPr lang="en-US" altLang="zh-CN" sz="3200" b="1" baseline="-30000"/>
              <a:t> a</a:t>
            </a:r>
            <a:r>
              <a:rPr lang="en-US" altLang="zh-CN" sz="3200" b="1"/>
              <a:t> m &gt; log </a:t>
            </a:r>
            <a:r>
              <a:rPr lang="en-US" altLang="zh-CN" sz="3200" b="1" baseline="-30000"/>
              <a:t>a</a:t>
            </a:r>
            <a:r>
              <a:rPr lang="en-US" altLang="zh-CN" sz="3200" b="1"/>
              <a:t> n  (a&gt;1)</a:t>
            </a:r>
            <a:endParaRPr lang="en-US" altLang="zh-CN" sz="3200" b="1"/>
          </a:p>
          <a:p>
            <a:pPr>
              <a:spcBef>
                <a:spcPct val="0"/>
              </a:spcBef>
            </a:pPr>
            <a:endParaRPr lang="en-US" altLang="zh-CN" sz="2800" b="1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965157" y="1569619"/>
            <a:ext cx="3744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ym typeface="Wingdings" panose="05000000000000000000" pitchFamily="2" charset="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sym typeface="Wingdings" panose="05000000000000000000" pitchFamily="2" charset="2"/>
              </a:rPr>
              <a:t>m &lt; n</a:t>
            </a:r>
            <a:endParaRPr lang="en-US" altLang="zh-CN" sz="3200" b="1">
              <a:solidFill>
                <a:srgbClr val="FF330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965157" y="2149056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 </a:t>
            </a:r>
            <a:r>
              <a:rPr lang="en-US" altLang="zh-CN" sz="3200" b="1">
                <a:solidFill>
                  <a:srgbClr val="FF3300"/>
                </a:solidFill>
              </a:rPr>
              <a:t>m &lt; n</a:t>
            </a:r>
            <a:endParaRPr lang="en-US" altLang="zh-CN" sz="3200" b="1">
              <a:solidFill>
                <a:srgbClr val="FF33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079457" y="3134325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  </a:t>
            </a:r>
            <a:r>
              <a:rPr lang="en-US" altLang="zh-CN" sz="3200" b="1">
                <a:solidFill>
                  <a:srgbClr val="FF3300"/>
                </a:solidFill>
              </a:rPr>
              <a:t>m &gt; n</a:t>
            </a:r>
            <a:endParaRPr lang="en-US" altLang="zh-CN" sz="3200" b="1">
              <a:solidFill>
                <a:srgbClr val="FF3300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269957" y="4083245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3300"/>
                </a:solidFill>
              </a:rPr>
              <a:t>m &gt; n</a:t>
            </a:r>
            <a:endParaRPr lang="en-US" altLang="zh-CN" sz="3200" b="1">
              <a:solidFill>
                <a:srgbClr val="FF33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跟踪训练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"/>
          <p:cNvSpPr/>
          <p:nvPr>
            <p:custDataLst>
              <p:tags r:id="rId1"/>
            </p:custDataLst>
          </p:nvPr>
        </p:nvSpPr>
        <p:spPr>
          <a:xfrm>
            <a:off x="6776085" y="620331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P135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30163" y="693738"/>
          <a:ext cx="11863388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" imgW="133197600" imgH="34747200" progId="Equation.DSMT4">
                  <p:embed/>
                </p:oleObj>
              </mc:Choice>
              <mc:Fallback>
                <p:oleObj name="Equation" r:id="rId1" imgW="133197600" imgH="3474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163" y="693738"/>
                        <a:ext cx="11863388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77788" y="3881438"/>
          <a:ext cx="8420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05765600" imgH="10058400" progId="Equation.DSMT4">
                  <p:embed/>
                </p:oleObj>
              </mc:Choice>
              <mc:Fallback>
                <p:oleObj name="Equation" r:id="rId3" imgW="1057656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8" y="3881438"/>
                        <a:ext cx="84201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246857" y="4876303"/>
          <a:ext cx="78486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5245100" imgH="1206500" progId="Equation.DSMT4">
                  <p:embed/>
                </p:oleObj>
              </mc:Choice>
              <mc:Fallback>
                <p:oleObj name="Equation" r:id="rId5" imgW="5245100" imgH="1206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6857" y="4876303"/>
                        <a:ext cx="784860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例题解析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328612" y="4305301"/>
          <a:ext cx="77057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" imgW="3759200" imgH="647700" progId="Equation.DSMT4">
                  <p:embed/>
                </p:oleObj>
              </mc:Choice>
              <mc:Fallback>
                <p:oleObj name="Equation" r:id="rId1" imgW="3759200" imgH="647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8612" y="4305301"/>
                        <a:ext cx="770572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503" name="Group 7"/>
          <p:cNvGrpSpPr/>
          <p:nvPr/>
        </p:nvGrpSpPr>
        <p:grpSpPr>
          <a:xfrm>
            <a:off x="328612" y="5976938"/>
            <a:ext cx="7948613" cy="569913"/>
            <a:chOff x="500" y="3494"/>
            <a:chExt cx="5007" cy="359"/>
          </a:xfrm>
        </p:grpSpPr>
        <p:graphicFrame>
          <p:nvGraphicFramePr>
            <p:cNvPr id="106504" name="Object 8"/>
            <p:cNvGraphicFramePr>
              <a:graphicFrameLocks noChangeAspect="1"/>
            </p:cNvGraphicFramePr>
            <p:nvPr/>
          </p:nvGraphicFramePr>
          <p:xfrm>
            <a:off x="500" y="3521"/>
            <a:ext cx="5007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公式" r:id="rId3" imgW="3251200" imgH="215900" progId="Equation.3">
                    <p:embed/>
                  </p:oleObj>
                </mc:Choice>
                <mc:Fallback>
                  <p:oleObj name="公式" r:id="rId3" imgW="32512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00" y="3521"/>
                          <a:ext cx="5007" cy="332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4377" y="3494"/>
              <a:ext cx="4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zh-CN" altLang="en-US"/>
                <a:t>～</a:t>
              </a:r>
              <a:endParaRPr lang="zh-CN" altLang="en-US"/>
            </a:p>
          </p:txBody>
        </p:sp>
      </p:grp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28612" y="763589"/>
          <a:ext cx="11863388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133197600" imgH="34747200" progId="Equation.DSMT4">
                  <p:embed/>
                </p:oleObj>
              </mc:Choice>
              <mc:Fallback>
                <p:oleObj name="Equation" r:id="rId5" imgW="133197600" imgH="3474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612" y="763589"/>
                        <a:ext cx="11863388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2"/>
          <p:cNvSpPr/>
          <p:nvPr>
            <p:custDataLst>
              <p:tags r:id="rId7"/>
            </p:custDataLst>
          </p:nvPr>
        </p:nvSpPr>
        <p:spPr>
          <a:xfrm>
            <a:off x="7254875" y="510603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P135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-269876" y="5277743"/>
            <a:ext cx="12093576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因此，函数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log</a:t>
            </a:r>
            <a:r>
              <a:rPr lang="en-US" altLang="zh-CN" sz="3200" b="1" baseline="-25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(a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a≠1)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与指数函数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a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互为反函数。</a:t>
            </a:r>
            <a:endParaRPr lang="zh-CN" altLang="en-US" sz="32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450056" y="1169415"/>
            <a:ext cx="1065371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smtClean="0">
                <a:ea typeface="+mn-ea"/>
                <a:cs typeface="Times New Roman" panose="02020603050405020304" pitchFamily="18" charset="0"/>
              </a:rPr>
              <a:t>     已知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函数 </a:t>
            </a:r>
            <a:r>
              <a:rPr lang="en-US" altLang="zh-CN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y=2</a:t>
            </a:r>
            <a:r>
              <a:rPr lang="en-US" altLang="zh-CN" b="1" baseline="3000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x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b="1" err="1">
                <a:ea typeface="+mn-ea"/>
                <a:cs typeface="Times New Roman" panose="02020603050405020304" pitchFamily="18" charset="0"/>
              </a:rPr>
              <a:t>x∈R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y ∈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+∞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） </a:t>
            </a:r>
            <a:r>
              <a:rPr lang="zh-CN" altLang="en-US" b="1" smtClean="0">
                <a:ea typeface="+mn-ea"/>
                <a:cs typeface="Times New Roman" panose="02020603050405020304" pitchFamily="18" charset="0"/>
              </a:rPr>
              <a:t>可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得到</a:t>
            </a:r>
            <a:r>
              <a:rPr lang="en-US" altLang="zh-CN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x=log</a:t>
            </a:r>
            <a:r>
              <a:rPr lang="en-US" altLang="zh-CN" b="1" baseline="-2500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b="1" baseline="3000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，对于任意一个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y∈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+∞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），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通过式子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x=log</a:t>
            </a:r>
            <a:r>
              <a:rPr lang="en-US" altLang="zh-CN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b="1" baseline="30000"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在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中都有唯一确定的值和它对应。也就是说，可以把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作为自变量，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作为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的函数，这是我们就说</a:t>
            </a:r>
            <a:r>
              <a:rPr lang="en-US" altLang="zh-CN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x=log</a:t>
            </a:r>
            <a:r>
              <a:rPr lang="en-US" altLang="zh-CN" b="1" baseline="-2500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b="1" baseline="3000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b="1" baseline="30000"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y∈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+∞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）是函数 </a:t>
            </a:r>
            <a:r>
              <a:rPr lang="en-US" altLang="zh-CN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y=2</a:t>
            </a:r>
            <a:r>
              <a:rPr lang="en-US" altLang="zh-CN" b="1" baseline="3000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x </a:t>
            </a:r>
            <a:r>
              <a:rPr lang="en-US" altLang="zh-CN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（</a:t>
            </a:r>
            <a:r>
              <a:rPr lang="zh-CN" altLang="en-US" b="1" baseline="30000">
                <a:ea typeface="+mn-ea"/>
                <a:cs typeface="Times New Roman" panose="02020603050405020304" pitchFamily="18" charset="0"/>
              </a:rPr>
              <a:t>   </a:t>
            </a:r>
            <a:r>
              <a:rPr lang="en-US" altLang="zh-CN" b="1" err="1">
                <a:ea typeface="+mn-ea"/>
                <a:cs typeface="Times New Roman" panose="02020603050405020304" pitchFamily="18" charset="0"/>
              </a:rPr>
              <a:t>x∈R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en-US" b="1" baseline="30000"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反函数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b="1"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b="1" smtClean="0">
                <a:ea typeface="+mn-ea"/>
                <a:cs typeface="Times New Roman" panose="02020603050405020304" pitchFamily="18" charset="0"/>
              </a:rPr>
              <a:t>  但</a:t>
            </a:r>
            <a:r>
              <a:rPr lang="zh-CN" altLang="en-US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习惯上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，我们通常用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表示自变量，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表示函数。为此我们常常对调函数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x=log</a:t>
            </a:r>
            <a:r>
              <a:rPr lang="en-US" altLang="zh-CN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b="1" baseline="30000"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中的字母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，把它写成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y=log</a:t>
            </a:r>
            <a:r>
              <a:rPr lang="en-US" altLang="zh-CN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x  ,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这样，对数函数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y=log</a:t>
            </a:r>
            <a:r>
              <a:rPr lang="en-US" altLang="zh-CN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x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（ 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x∈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+∞</a:t>
            </a:r>
            <a:r>
              <a:rPr lang="zh-CN" altLang="en-US" b="1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 ）是指数函数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y=2</a:t>
            </a:r>
            <a:r>
              <a:rPr lang="en-US" altLang="zh-CN" b="1" baseline="30000"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b="1"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b="1" err="1">
                <a:ea typeface="+mn-ea"/>
                <a:cs typeface="Times New Roman" panose="02020603050405020304" pitchFamily="18" charset="0"/>
              </a:rPr>
              <a:t>x∈R </a:t>
            </a:r>
            <a:r>
              <a:rPr lang="zh-CN" altLang="en-US" b="1">
                <a:ea typeface="+mn-ea"/>
                <a:cs typeface="Times New Roman" panose="02020603050405020304" pitchFamily="18" charset="0"/>
              </a:rPr>
              <a:t>）的反函数。 </a:t>
            </a:r>
            <a:endParaRPr lang="zh-CN" altLang="en-US" b="1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38817" y="393632"/>
            <a:ext cx="590296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合作学习：完成书本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P135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页探究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732" y="81212"/>
            <a:ext cx="1420582" cy="107721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反函数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29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/>
      <p:bldP spid="82955" grpId="1"/>
      <p:bldP spid="82954" grpId="0" animBg="1"/>
      <p:bldP spid="8295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237" name="Group 173"/>
          <p:cNvGraphicFramePr>
            <a:graphicFrameLocks noGrp="1"/>
          </p:cNvGraphicFramePr>
          <p:nvPr>
            <p:ph/>
          </p:nvPr>
        </p:nvGraphicFramePr>
        <p:xfrm>
          <a:off x="1703388" y="817564"/>
          <a:ext cx="8856662" cy="5926139"/>
        </p:xfrm>
        <a:graphic>
          <a:graphicData uri="http://schemas.openxmlformats.org/drawingml/2006/table">
            <a:tbl>
              <a:tblPr/>
              <a:tblGrid>
                <a:gridCol w="504825"/>
                <a:gridCol w="4175125"/>
                <a:gridCol w="4176712"/>
              </a:tblGrid>
              <a:tr h="576294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5851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图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象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88">
                <a:tc rowSpan="5"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性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  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质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        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88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1056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7496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9066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T="45722" marB="45722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92" name="Text Box 130"/>
          <p:cNvSpPr txBox="1">
            <a:spLocks noChangeArrowheads="1"/>
          </p:cNvSpPr>
          <p:nvPr/>
        </p:nvSpPr>
        <p:spPr bwMode="auto">
          <a:xfrm>
            <a:off x="6456363" y="83026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对数函数</a:t>
            </a:r>
            <a:r>
              <a:rPr lang="en-US" altLang="zh-CN"/>
              <a:t>y=log</a:t>
            </a:r>
            <a:r>
              <a:rPr lang="en-US" altLang="zh-CN" baseline="-30000"/>
              <a:t> a </a:t>
            </a:r>
            <a:r>
              <a:rPr lang="en-US" altLang="zh-CN"/>
              <a:t>x (a&gt;0, a≠1)</a:t>
            </a:r>
            <a:endParaRPr lang="en-US" altLang="zh-CN"/>
          </a:p>
        </p:txBody>
      </p:sp>
      <p:sp>
        <p:nvSpPr>
          <p:cNvPr id="15393" name="Text Box 131"/>
          <p:cNvSpPr txBox="1">
            <a:spLocks noChangeArrowheads="1"/>
          </p:cNvSpPr>
          <p:nvPr/>
        </p:nvSpPr>
        <p:spPr bwMode="auto">
          <a:xfrm>
            <a:off x="2265363" y="830263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/>
              <a:t>指数函数</a:t>
            </a:r>
            <a:r>
              <a:rPr lang="en-US" altLang="zh-CN"/>
              <a:t>y=a</a:t>
            </a:r>
            <a:r>
              <a:rPr lang="en-US" altLang="zh-CN" baseline="30000"/>
              <a:t>x</a:t>
            </a:r>
            <a:r>
              <a:rPr lang="en-US" altLang="zh-CN"/>
              <a:t> (a&gt;0,a≠1)</a:t>
            </a:r>
            <a:endParaRPr lang="en-US" altLang="zh-CN"/>
          </a:p>
        </p:txBody>
      </p:sp>
      <p:sp>
        <p:nvSpPr>
          <p:cNvPr id="15394" name="Text Box 132"/>
          <p:cNvSpPr txBox="1">
            <a:spLocks noChangeArrowheads="1"/>
          </p:cNvSpPr>
          <p:nvPr/>
        </p:nvSpPr>
        <p:spPr bwMode="auto">
          <a:xfrm>
            <a:off x="2189163" y="471646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(4) </a:t>
            </a:r>
            <a:r>
              <a:rPr lang="en-US" altLang="zh-CN" b="1"/>
              <a:t>a&gt;1</a:t>
            </a:r>
            <a:r>
              <a:rPr lang="zh-CN" altLang="en-US" b="1"/>
              <a:t>时</a:t>
            </a:r>
            <a:r>
              <a:rPr lang="en-US" altLang="zh-CN" b="1"/>
              <a:t>, x&lt;0,0&lt;y&lt;1;  x&gt;0,y&gt;1</a:t>
            </a:r>
            <a:endParaRPr lang="en-US" altLang="zh-CN" b="1"/>
          </a:p>
        </p:txBody>
      </p:sp>
      <p:sp>
        <p:nvSpPr>
          <p:cNvPr id="15395" name="Text Box 133"/>
          <p:cNvSpPr txBox="1">
            <a:spLocks noChangeArrowheads="1"/>
          </p:cNvSpPr>
          <p:nvPr/>
        </p:nvSpPr>
        <p:spPr bwMode="auto">
          <a:xfrm>
            <a:off x="2189163" y="5249863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</a:t>
            </a:r>
            <a:r>
              <a:rPr lang="en-US" altLang="zh-CN" b="1"/>
              <a:t>0&lt;a&lt;1</a:t>
            </a:r>
            <a:r>
              <a:rPr lang="zh-CN" altLang="en-US" b="1"/>
              <a:t>时</a:t>
            </a:r>
            <a:r>
              <a:rPr lang="en-US" altLang="zh-CN" b="1"/>
              <a:t>,x&lt;0,y&gt;1;x&gt;0,0&lt;y&lt;1</a:t>
            </a:r>
            <a:endParaRPr lang="en-US" altLang="zh-CN" b="1"/>
          </a:p>
        </p:txBody>
      </p:sp>
      <p:sp>
        <p:nvSpPr>
          <p:cNvPr id="15396" name="Text Box 134"/>
          <p:cNvSpPr txBox="1">
            <a:spLocks noChangeArrowheads="1"/>
          </p:cNvSpPr>
          <p:nvPr/>
        </p:nvSpPr>
        <p:spPr bwMode="auto">
          <a:xfrm>
            <a:off x="6456363" y="4716463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(4) </a:t>
            </a:r>
            <a:r>
              <a:rPr lang="en-US" altLang="zh-CN" b="1"/>
              <a:t>a&gt;1</a:t>
            </a:r>
            <a:r>
              <a:rPr lang="zh-CN" altLang="en-US" b="1"/>
              <a:t>时</a:t>
            </a:r>
            <a:r>
              <a:rPr lang="en-US" altLang="zh-CN" b="1"/>
              <a:t>,0&lt;x&lt;1,y&lt;0; x&gt;1,y&gt;0</a:t>
            </a:r>
            <a:endParaRPr lang="en-US" altLang="zh-CN" b="1"/>
          </a:p>
        </p:txBody>
      </p:sp>
      <p:sp>
        <p:nvSpPr>
          <p:cNvPr id="15397" name="Text Box 135"/>
          <p:cNvSpPr txBox="1">
            <a:spLocks noChangeArrowheads="1"/>
          </p:cNvSpPr>
          <p:nvPr/>
        </p:nvSpPr>
        <p:spPr bwMode="auto">
          <a:xfrm>
            <a:off x="6456363" y="5249863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</a:t>
            </a:r>
            <a:r>
              <a:rPr lang="en-US" altLang="zh-CN" b="1"/>
              <a:t>0&lt;a&lt;1</a:t>
            </a:r>
            <a:r>
              <a:rPr lang="zh-CN" altLang="en-US" b="1"/>
              <a:t>时</a:t>
            </a:r>
            <a:r>
              <a:rPr lang="en-US" altLang="zh-CN" b="1"/>
              <a:t>,0&lt;x&lt;1,y&gt;0; x&gt;1,y&lt;0</a:t>
            </a:r>
            <a:endParaRPr lang="en-US" altLang="zh-CN" b="1"/>
          </a:p>
        </p:txBody>
      </p:sp>
      <p:sp>
        <p:nvSpPr>
          <p:cNvPr id="15398" name="Text Box 136"/>
          <p:cNvSpPr txBox="1">
            <a:spLocks noChangeArrowheads="1"/>
          </p:cNvSpPr>
          <p:nvPr/>
        </p:nvSpPr>
        <p:spPr bwMode="auto">
          <a:xfrm>
            <a:off x="2265363" y="5859463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/>
              <a:t>(5) </a:t>
            </a:r>
            <a:r>
              <a:rPr lang="en-US" altLang="zh-CN" sz="2000" b="1"/>
              <a:t>a&gt;1</a:t>
            </a:r>
            <a:r>
              <a:rPr lang="zh-CN" altLang="en-US" sz="2000" b="1"/>
              <a:t>时</a:t>
            </a:r>
            <a:r>
              <a:rPr lang="en-US" altLang="zh-CN" sz="2000" b="1"/>
              <a:t>, </a:t>
            </a:r>
            <a:r>
              <a:rPr lang="zh-CN" altLang="en-US" sz="2000" b="1"/>
              <a:t>在</a:t>
            </a:r>
            <a:r>
              <a:rPr lang="en-US" altLang="zh-CN" sz="2000" b="1"/>
              <a:t>R</a:t>
            </a:r>
            <a:r>
              <a:rPr lang="zh-CN" altLang="en-US" sz="2000" b="1"/>
              <a:t>上是增函数；</a:t>
            </a:r>
            <a:endParaRPr lang="zh-CN" altLang="en-US" sz="2000" b="1"/>
          </a:p>
          <a:p>
            <a:pPr eaLnBrk="1" hangingPunct="1"/>
            <a:r>
              <a:rPr lang="zh-CN" altLang="en-US" sz="2000" b="1"/>
              <a:t>    </a:t>
            </a:r>
            <a:r>
              <a:rPr lang="en-US" altLang="zh-CN" sz="2000" b="1"/>
              <a:t>0&lt;a&lt;1</a:t>
            </a:r>
            <a:r>
              <a:rPr lang="zh-CN" altLang="en-US" sz="2000" b="1"/>
              <a:t>时</a:t>
            </a:r>
            <a:r>
              <a:rPr lang="en-US" altLang="zh-CN" sz="2000" b="1"/>
              <a:t>,</a:t>
            </a:r>
            <a:r>
              <a:rPr lang="zh-CN" altLang="en-US" sz="2000" b="1"/>
              <a:t>在</a:t>
            </a:r>
            <a:r>
              <a:rPr lang="en-US" altLang="zh-CN" sz="2000" b="1"/>
              <a:t>R</a:t>
            </a:r>
            <a:r>
              <a:rPr lang="zh-CN" altLang="en-US" sz="2000" b="1"/>
              <a:t>上是减函数</a:t>
            </a:r>
            <a:endParaRPr lang="zh-CN" altLang="en-US" sz="2000" b="1"/>
          </a:p>
        </p:txBody>
      </p:sp>
      <p:sp>
        <p:nvSpPr>
          <p:cNvPr id="15399" name="Text Box 137"/>
          <p:cNvSpPr txBox="1">
            <a:spLocks noChangeArrowheads="1"/>
          </p:cNvSpPr>
          <p:nvPr/>
        </p:nvSpPr>
        <p:spPr bwMode="auto">
          <a:xfrm>
            <a:off x="6456363" y="5959475"/>
            <a:ext cx="419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/>
              <a:t>(5) </a:t>
            </a:r>
            <a:r>
              <a:rPr lang="en-US" altLang="zh-CN" sz="2000" b="1"/>
              <a:t>a&gt;1</a:t>
            </a:r>
            <a:r>
              <a:rPr lang="zh-CN" altLang="en-US" sz="2000" b="1"/>
              <a:t>时</a:t>
            </a:r>
            <a:r>
              <a:rPr lang="en-US" altLang="zh-CN" sz="2000" b="1"/>
              <a:t>,</a:t>
            </a:r>
            <a:r>
              <a:rPr lang="zh-CN" altLang="en-US" sz="2000" b="1"/>
              <a:t>在</a:t>
            </a:r>
            <a:r>
              <a:rPr lang="en-US" altLang="zh-CN" sz="2000" b="1"/>
              <a:t>(0,+∞)</a:t>
            </a:r>
            <a:r>
              <a:rPr lang="zh-CN" altLang="en-US" sz="2000" b="1"/>
              <a:t>是增函数；</a:t>
            </a:r>
            <a:endParaRPr lang="zh-CN" altLang="en-US" sz="2000" b="1"/>
          </a:p>
          <a:p>
            <a:pPr eaLnBrk="1" hangingPunct="1"/>
            <a:r>
              <a:rPr lang="zh-CN" altLang="en-US" sz="2000" b="1"/>
              <a:t>    </a:t>
            </a:r>
            <a:r>
              <a:rPr lang="en-US" altLang="zh-CN" sz="2000" b="1"/>
              <a:t>0&lt;a&lt;1</a:t>
            </a:r>
            <a:r>
              <a:rPr lang="zh-CN" altLang="en-US" sz="2000" b="1"/>
              <a:t>时</a:t>
            </a:r>
            <a:r>
              <a:rPr lang="en-US" altLang="zh-CN" sz="2000" b="1"/>
              <a:t>,</a:t>
            </a:r>
            <a:r>
              <a:rPr lang="zh-CN" altLang="en-US" sz="2000" b="1"/>
              <a:t>在</a:t>
            </a:r>
            <a:r>
              <a:rPr lang="en-US" altLang="zh-CN" sz="2000" b="1"/>
              <a:t>(0,+∞)</a:t>
            </a:r>
            <a:r>
              <a:rPr lang="zh-CN" altLang="en-US" sz="2000" b="1"/>
              <a:t>是减函数</a:t>
            </a:r>
            <a:endParaRPr lang="zh-CN" altLang="en-US" sz="2000" b="1"/>
          </a:p>
        </p:txBody>
      </p:sp>
      <p:sp>
        <p:nvSpPr>
          <p:cNvPr id="15400" name="Text Box 138"/>
          <p:cNvSpPr txBox="1">
            <a:spLocks noChangeArrowheads="1"/>
          </p:cNvSpPr>
          <p:nvPr/>
        </p:nvSpPr>
        <p:spPr bwMode="auto">
          <a:xfrm>
            <a:off x="2189163" y="4106863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 b="1"/>
              <a:t>过点</a:t>
            </a:r>
            <a:r>
              <a:rPr lang="en-US" altLang="zh-CN" b="1"/>
              <a:t>(0,1), </a:t>
            </a:r>
            <a:r>
              <a:rPr lang="zh-CN" altLang="en-US" b="1"/>
              <a:t>即</a:t>
            </a:r>
            <a:r>
              <a:rPr lang="en-US" altLang="zh-CN" b="1"/>
              <a:t>x=0 </a:t>
            </a:r>
            <a:r>
              <a:rPr lang="zh-CN" altLang="en-US" b="1"/>
              <a:t>时</a:t>
            </a:r>
            <a:r>
              <a:rPr lang="en-US" altLang="zh-CN" b="1"/>
              <a:t>, y=1</a:t>
            </a:r>
            <a:endParaRPr lang="en-US" altLang="zh-CN" b="1"/>
          </a:p>
        </p:txBody>
      </p:sp>
      <p:sp>
        <p:nvSpPr>
          <p:cNvPr id="15401" name="Text Box 139"/>
          <p:cNvSpPr txBox="1">
            <a:spLocks noChangeArrowheads="1"/>
          </p:cNvSpPr>
          <p:nvPr/>
        </p:nvSpPr>
        <p:spPr bwMode="auto">
          <a:xfrm>
            <a:off x="6380163" y="410686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 b="1"/>
              <a:t>过点</a:t>
            </a:r>
            <a:r>
              <a:rPr lang="en-US" altLang="zh-CN" b="1"/>
              <a:t>(1,0), </a:t>
            </a:r>
            <a:r>
              <a:rPr lang="zh-CN" altLang="en-US" b="1"/>
              <a:t>即</a:t>
            </a:r>
            <a:r>
              <a:rPr lang="en-US" altLang="zh-CN" b="1"/>
              <a:t>x=1 </a:t>
            </a:r>
            <a:r>
              <a:rPr lang="zh-CN" altLang="en-US" b="1"/>
              <a:t>时</a:t>
            </a:r>
            <a:r>
              <a:rPr lang="en-US" altLang="zh-CN" b="1"/>
              <a:t>, y=0</a:t>
            </a:r>
            <a:endParaRPr lang="en-US" altLang="zh-CN" b="1"/>
          </a:p>
        </p:txBody>
      </p:sp>
      <p:sp>
        <p:nvSpPr>
          <p:cNvPr id="15402" name="Text Box 140"/>
          <p:cNvSpPr txBox="1">
            <a:spLocks noChangeArrowheads="1"/>
          </p:cNvSpPr>
          <p:nvPr/>
        </p:nvSpPr>
        <p:spPr bwMode="auto">
          <a:xfrm>
            <a:off x="2189163" y="3344863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5403" name="Text Box 141"/>
          <p:cNvSpPr txBox="1">
            <a:spLocks noChangeArrowheads="1"/>
          </p:cNvSpPr>
          <p:nvPr/>
        </p:nvSpPr>
        <p:spPr bwMode="auto">
          <a:xfrm>
            <a:off x="2189163" y="3573463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en-US" b="1"/>
              <a:t>值域：</a:t>
            </a:r>
            <a:r>
              <a:rPr lang="en-US" altLang="zh-CN" b="1"/>
              <a:t>(0,+∞)</a:t>
            </a:r>
            <a:endParaRPr lang="en-US" altLang="zh-CN" b="1"/>
          </a:p>
        </p:txBody>
      </p:sp>
      <p:sp>
        <p:nvSpPr>
          <p:cNvPr id="15404" name="Text Box 142"/>
          <p:cNvSpPr txBox="1">
            <a:spLocks noChangeArrowheads="1"/>
          </p:cNvSpPr>
          <p:nvPr/>
        </p:nvSpPr>
        <p:spPr bwMode="auto">
          <a:xfrm>
            <a:off x="2189163" y="3040063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en-US" b="1"/>
              <a:t>定义域：</a:t>
            </a:r>
            <a:r>
              <a:rPr lang="en-US" altLang="zh-CN" b="1"/>
              <a:t>R</a:t>
            </a:r>
            <a:endParaRPr lang="en-US" altLang="zh-CN" b="1"/>
          </a:p>
        </p:txBody>
      </p:sp>
      <p:sp>
        <p:nvSpPr>
          <p:cNvPr id="15405" name="Text Box 143"/>
          <p:cNvSpPr txBox="1">
            <a:spLocks noChangeArrowheads="1"/>
          </p:cNvSpPr>
          <p:nvPr/>
        </p:nvSpPr>
        <p:spPr bwMode="auto">
          <a:xfrm>
            <a:off x="6380163" y="3116263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en-US" b="1"/>
              <a:t>定义域</a:t>
            </a:r>
            <a:r>
              <a:rPr lang="zh-CN" altLang="en-US" b="1">
                <a:sym typeface="Wingdings" panose="05000000000000000000" pitchFamily="2" charset="2"/>
              </a:rPr>
              <a:t>： </a:t>
            </a:r>
            <a:r>
              <a:rPr lang="en-US" altLang="zh-CN" b="1"/>
              <a:t>(0,+∞)</a:t>
            </a:r>
            <a:endParaRPr lang="en-US" altLang="zh-CN" b="1"/>
          </a:p>
        </p:txBody>
      </p:sp>
      <p:sp>
        <p:nvSpPr>
          <p:cNvPr id="15406" name="Text Box 144"/>
          <p:cNvSpPr txBox="1">
            <a:spLocks noChangeArrowheads="1"/>
          </p:cNvSpPr>
          <p:nvPr/>
        </p:nvSpPr>
        <p:spPr bwMode="auto">
          <a:xfrm>
            <a:off x="6380163" y="357346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en-US" b="1"/>
              <a:t>值域：</a:t>
            </a:r>
            <a:r>
              <a:rPr lang="en-US" altLang="zh-CN" b="1"/>
              <a:t>R</a:t>
            </a:r>
            <a:endParaRPr lang="en-US" altLang="zh-CN" b="1"/>
          </a:p>
        </p:txBody>
      </p:sp>
      <p:sp>
        <p:nvSpPr>
          <p:cNvPr id="15407" name="Line 145"/>
          <p:cNvSpPr>
            <a:spLocks noChangeShapeType="1"/>
          </p:cNvSpPr>
          <p:nvPr/>
        </p:nvSpPr>
        <p:spPr bwMode="auto">
          <a:xfrm flipH="1" flipV="1">
            <a:off x="4246563" y="136366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08" name="Line 146"/>
          <p:cNvSpPr>
            <a:spLocks noChangeShapeType="1"/>
          </p:cNvSpPr>
          <p:nvPr/>
        </p:nvSpPr>
        <p:spPr bwMode="auto">
          <a:xfrm>
            <a:off x="3255963" y="2811463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09" name="Freeform 147"/>
          <p:cNvSpPr/>
          <p:nvPr/>
        </p:nvSpPr>
        <p:spPr bwMode="auto">
          <a:xfrm>
            <a:off x="3484563" y="1592263"/>
            <a:ext cx="1524000" cy="1143000"/>
          </a:xfrm>
          <a:custGeom>
            <a:avLst/>
            <a:gdLst>
              <a:gd name="T0" fmla="*/ 0 w 930"/>
              <a:gd name="T1" fmla="*/ 1143000 h 660"/>
              <a:gd name="T2" fmla="*/ 786581 w 930"/>
              <a:gd name="T3" fmla="*/ 893618 h 660"/>
              <a:gd name="T4" fmla="*/ 1224116 w 930"/>
              <a:gd name="T5" fmla="*/ 486641 h 660"/>
              <a:gd name="T6" fmla="*/ 1524000 w 930"/>
              <a:gd name="T7" fmla="*/ 0 h 660"/>
              <a:gd name="T8" fmla="*/ 0 60000 65536"/>
              <a:gd name="T9" fmla="*/ 0 60000 65536"/>
              <a:gd name="T10" fmla="*/ 0 60000 65536"/>
              <a:gd name="T11" fmla="*/ 0 60000 65536"/>
              <a:gd name="T12" fmla="*/ 0 w 930"/>
              <a:gd name="T13" fmla="*/ 0 h 660"/>
              <a:gd name="T14" fmla="*/ 930 w 930"/>
              <a:gd name="T15" fmla="*/ 660 h 6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0" h="660">
                <a:moveTo>
                  <a:pt x="0" y="660"/>
                </a:moveTo>
                <a:cubicBezTo>
                  <a:pt x="164" y="644"/>
                  <a:pt x="356" y="579"/>
                  <a:pt x="480" y="516"/>
                </a:cubicBezTo>
                <a:cubicBezTo>
                  <a:pt x="604" y="453"/>
                  <a:pt x="672" y="367"/>
                  <a:pt x="747" y="281"/>
                </a:cubicBezTo>
                <a:cubicBezTo>
                  <a:pt x="822" y="195"/>
                  <a:pt x="892" y="59"/>
                  <a:pt x="93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10" name="Freeform 148"/>
          <p:cNvSpPr/>
          <p:nvPr/>
        </p:nvSpPr>
        <p:spPr bwMode="auto">
          <a:xfrm>
            <a:off x="3484563" y="1592263"/>
            <a:ext cx="1524000" cy="1143000"/>
          </a:xfrm>
          <a:custGeom>
            <a:avLst/>
            <a:gdLst>
              <a:gd name="T0" fmla="*/ 1524000 w 941"/>
              <a:gd name="T1" fmla="*/ 1143000 h 674"/>
              <a:gd name="T2" fmla="*/ 887516 w 941"/>
              <a:gd name="T3" fmla="*/ 976807 h 674"/>
              <a:gd name="T4" fmla="*/ 296378 w 941"/>
              <a:gd name="T5" fmla="*/ 524016 h 674"/>
              <a:gd name="T6" fmla="*/ 0 w 941"/>
              <a:gd name="T7" fmla="*/ 0 h 674"/>
              <a:gd name="T8" fmla="*/ 0 60000 65536"/>
              <a:gd name="T9" fmla="*/ 0 60000 65536"/>
              <a:gd name="T10" fmla="*/ 0 60000 65536"/>
              <a:gd name="T11" fmla="*/ 0 60000 65536"/>
              <a:gd name="T12" fmla="*/ 0 w 941"/>
              <a:gd name="T13" fmla="*/ 0 h 674"/>
              <a:gd name="T14" fmla="*/ 941 w 941"/>
              <a:gd name="T15" fmla="*/ 674 h 6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1" h="674">
                <a:moveTo>
                  <a:pt x="941" y="674"/>
                </a:moveTo>
                <a:cubicBezTo>
                  <a:pt x="878" y="658"/>
                  <a:pt x="674" y="637"/>
                  <a:pt x="548" y="576"/>
                </a:cubicBezTo>
                <a:cubicBezTo>
                  <a:pt x="422" y="515"/>
                  <a:pt x="274" y="405"/>
                  <a:pt x="183" y="309"/>
                </a:cubicBezTo>
                <a:cubicBezTo>
                  <a:pt x="92" y="213"/>
                  <a:pt x="38" y="65"/>
                  <a:pt x="0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11" name="Text Box 149"/>
          <p:cNvSpPr txBox="1">
            <a:spLocks noChangeArrowheads="1"/>
          </p:cNvSpPr>
          <p:nvPr/>
        </p:nvSpPr>
        <p:spPr bwMode="auto">
          <a:xfrm>
            <a:off x="5084763" y="1439864"/>
            <a:ext cx="121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r>
              <a:rPr kumimoji="0" lang="en-US" altLang="zh-CN"/>
              <a:t>y=a</a:t>
            </a:r>
            <a:r>
              <a:rPr kumimoji="0" lang="en-US" altLang="zh-CN" baseline="30000"/>
              <a:t>x</a:t>
            </a:r>
            <a:endParaRPr kumimoji="0" lang="en-US" altLang="zh-CN"/>
          </a:p>
          <a:p>
            <a:pPr>
              <a:spcBef>
                <a:spcPct val="0"/>
              </a:spcBef>
            </a:pPr>
            <a:r>
              <a:rPr kumimoji="0" lang="en-US" altLang="zh-CN"/>
              <a:t> (a&gt;1)</a:t>
            </a:r>
            <a:r>
              <a:rPr kumimoji="0" lang="en-US" altLang="zh-CN">
                <a:solidFill>
                  <a:srgbClr val="0000CC"/>
                </a:solidFill>
              </a:rPr>
              <a:t> </a:t>
            </a:r>
            <a:endParaRPr kumimoji="0" lang="en-US" altLang="zh-CN">
              <a:solidFill>
                <a:srgbClr val="0000CC"/>
              </a:solidFill>
            </a:endParaRPr>
          </a:p>
        </p:txBody>
      </p:sp>
      <p:sp>
        <p:nvSpPr>
          <p:cNvPr id="15412" name="Text Box 150"/>
          <p:cNvSpPr txBox="1">
            <a:spLocks noChangeArrowheads="1"/>
          </p:cNvSpPr>
          <p:nvPr/>
        </p:nvSpPr>
        <p:spPr bwMode="auto">
          <a:xfrm>
            <a:off x="2493963" y="1363664"/>
            <a:ext cx="144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r>
              <a:rPr kumimoji="0" lang="en-US" altLang="zh-CN">
                <a:solidFill>
                  <a:srgbClr val="FF3300"/>
                </a:solidFill>
              </a:rPr>
              <a:t>y=a</a:t>
            </a:r>
            <a:r>
              <a:rPr kumimoji="0" lang="en-US" altLang="zh-CN" baseline="30000">
                <a:solidFill>
                  <a:srgbClr val="FF3300"/>
                </a:solidFill>
              </a:rPr>
              <a:t>x</a:t>
            </a:r>
            <a:r>
              <a:rPr kumimoji="0" lang="en-US" altLang="zh-CN">
                <a:solidFill>
                  <a:srgbClr val="FF3300"/>
                </a:solidFill>
              </a:rPr>
              <a:t> </a:t>
            </a:r>
            <a:endParaRPr kumimoji="0" lang="en-US" altLang="zh-CN">
              <a:solidFill>
                <a:srgbClr val="FF3300"/>
              </a:solidFill>
            </a:endParaRPr>
          </a:p>
          <a:p>
            <a:pPr algn="just">
              <a:spcBef>
                <a:spcPct val="0"/>
              </a:spcBef>
            </a:pPr>
            <a:r>
              <a:rPr kumimoji="0" lang="en-US" altLang="zh-CN">
                <a:solidFill>
                  <a:srgbClr val="FF3300"/>
                </a:solidFill>
              </a:rPr>
              <a:t>(0&lt;a&lt;1)</a:t>
            </a:r>
            <a:endParaRPr kumimoji="0" lang="en-US" altLang="zh-CN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</a:pPr>
            <a:endParaRPr kumimoji="0" lang="en-US" altLang="zh-CN">
              <a:solidFill>
                <a:srgbClr val="FF3300"/>
              </a:solidFill>
            </a:endParaRPr>
          </a:p>
        </p:txBody>
      </p:sp>
      <p:sp>
        <p:nvSpPr>
          <p:cNvPr id="15413" name="Text Box 151"/>
          <p:cNvSpPr txBox="1">
            <a:spLocks noChangeArrowheads="1"/>
          </p:cNvSpPr>
          <p:nvPr/>
        </p:nvSpPr>
        <p:spPr bwMode="auto">
          <a:xfrm>
            <a:off x="5465763" y="25828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CN"/>
              <a:t>x</a:t>
            </a:r>
            <a:endParaRPr kumimoji="0" lang="en-US" altLang="zh-CN"/>
          </a:p>
        </p:txBody>
      </p:sp>
      <p:sp>
        <p:nvSpPr>
          <p:cNvPr id="15414" name="Text Box 152"/>
          <p:cNvSpPr txBox="1">
            <a:spLocks noChangeArrowheads="1"/>
          </p:cNvSpPr>
          <p:nvPr/>
        </p:nvSpPr>
        <p:spPr bwMode="auto">
          <a:xfrm>
            <a:off x="4322763" y="12112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CN"/>
              <a:t>y</a:t>
            </a:r>
            <a:endParaRPr kumimoji="0" lang="en-US" altLang="zh-CN"/>
          </a:p>
        </p:txBody>
      </p:sp>
      <p:sp>
        <p:nvSpPr>
          <p:cNvPr id="15415" name="Text Box 153"/>
          <p:cNvSpPr txBox="1">
            <a:spLocks noChangeArrowheads="1"/>
          </p:cNvSpPr>
          <p:nvPr/>
        </p:nvSpPr>
        <p:spPr bwMode="auto">
          <a:xfrm>
            <a:off x="4322763" y="26590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CN"/>
              <a:t>o</a:t>
            </a:r>
            <a:endParaRPr kumimoji="0" lang="en-US" altLang="zh-CN"/>
          </a:p>
        </p:txBody>
      </p:sp>
      <p:sp>
        <p:nvSpPr>
          <p:cNvPr id="15416" name="Text Box 154"/>
          <p:cNvSpPr txBox="1">
            <a:spLocks noChangeArrowheads="1"/>
          </p:cNvSpPr>
          <p:nvPr/>
        </p:nvSpPr>
        <p:spPr bwMode="auto">
          <a:xfrm>
            <a:off x="4170363" y="21256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CN"/>
              <a:t>1</a:t>
            </a:r>
            <a:endParaRPr kumimoji="0" lang="en-US" altLang="zh-CN"/>
          </a:p>
        </p:txBody>
      </p:sp>
      <p:sp>
        <p:nvSpPr>
          <p:cNvPr id="15417" name="Line 155"/>
          <p:cNvSpPr>
            <a:spLocks noChangeShapeType="1"/>
          </p:cNvSpPr>
          <p:nvPr/>
        </p:nvSpPr>
        <p:spPr bwMode="auto">
          <a:xfrm>
            <a:off x="3332163" y="2506663"/>
            <a:ext cx="2057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18" name="Line 156"/>
          <p:cNvSpPr>
            <a:spLocks noChangeShapeType="1"/>
          </p:cNvSpPr>
          <p:nvPr/>
        </p:nvSpPr>
        <p:spPr bwMode="auto">
          <a:xfrm>
            <a:off x="6913563" y="220186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19" name="Line 157"/>
          <p:cNvSpPr>
            <a:spLocks noChangeShapeType="1"/>
          </p:cNvSpPr>
          <p:nvPr/>
        </p:nvSpPr>
        <p:spPr bwMode="auto">
          <a:xfrm flipH="1" flipV="1">
            <a:off x="7294563" y="136366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20" name="Freeform 158"/>
          <p:cNvSpPr/>
          <p:nvPr/>
        </p:nvSpPr>
        <p:spPr bwMode="auto">
          <a:xfrm>
            <a:off x="7370763" y="1592263"/>
            <a:ext cx="1427162" cy="1143000"/>
          </a:xfrm>
          <a:custGeom>
            <a:avLst/>
            <a:gdLst>
              <a:gd name="T0" fmla="*/ 0 w 899"/>
              <a:gd name="T1" fmla="*/ 1143000 h 744"/>
              <a:gd name="T2" fmla="*/ 227012 w 899"/>
              <a:gd name="T3" fmla="*/ 645242 h 744"/>
              <a:gd name="T4" fmla="*/ 781050 w 899"/>
              <a:gd name="T5" fmla="*/ 236589 h 744"/>
              <a:gd name="T6" fmla="*/ 1427162 w 899"/>
              <a:gd name="T7" fmla="*/ 0 h 744"/>
              <a:gd name="T8" fmla="*/ 0 60000 65536"/>
              <a:gd name="T9" fmla="*/ 0 60000 65536"/>
              <a:gd name="T10" fmla="*/ 0 60000 65536"/>
              <a:gd name="T11" fmla="*/ 0 60000 65536"/>
              <a:gd name="T12" fmla="*/ 0 w 899"/>
              <a:gd name="T13" fmla="*/ 0 h 744"/>
              <a:gd name="T14" fmla="*/ 899 w 899"/>
              <a:gd name="T15" fmla="*/ 744 h 7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9" h="744">
                <a:moveTo>
                  <a:pt x="0" y="744"/>
                </a:moveTo>
                <a:cubicBezTo>
                  <a:pt x="24" y="690"/>
                  <a:pt x="61" y="518"/>
                  <a:pt x="143" y="420"/>
                </a:cubicBezTo>
                <a:cubicBezTo>
                  <a:pt x="225" y="322"/>
                  <a:pt x="366" y="224"/>
                  <a:pt x="492" y="154"/>
                </a:cubicBezTo>
                <a:cubicBezTo>
                  <a:pt x="618" y="84"/>
                  <a:pt x="814" y="32"/>
                  <a:pt x="899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21" name="Freeform 159"/>
          <p:cNvSpPr/>
          <p:nvPr/>
        </p:nvSpPr>
        <p:spPr bwMode="auto">
          <a:xfrm>
            <a:off x="7370763" y="1592263"/>
            <a:ext cx="1524000" cy="1143000"/>
          </a:xfrm>
          <a:custGeom>
            <a:avLst/>
            <a:gdLst>
              <a:gd name="T0" fmla="*/ 0 w 960"/>
              <a:gd name="T1" fmla="*/ 0 h 720"/>
              <a:gd name="T2" fmla="*/ 304800 w 960"/>
              <a:gd name="T3" fmla="*/ 609600 h 720"/>
              <a:gd name="T4" fmla="*/ 893763 w 960"/>
              <a:gd name="T5" fmla="*/ 958850 h 720"/>
              <a:gd name="T6" fmla="*/ 1524000 w 960"/>
              <a:gd name="T7" fmla="*/ 114300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720"/>
              <a:gd name="T14" fmla="*/ 960 w 96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720">
                <a:moveTo>
                  <a:pt x="0" y="0"/>
                </a:moveTo>
                <a:cubicBezTo>
                  <a:pt x="16" y="132"/>
                  <a:pt x="98" y="283"/>
                  <a:pt x="192" y="384"/>
                </a:cubicBezTo>
                <a:cubicBezTo>
                  <a:pt x="286" y="485"/>
                  <a:pt x="435" y="548"/>
                  <a:pt x="563" y="604"/>
                </a:cubicBezTo>
                <a:cubicBezTo>
                  <a:pt x="691" y="660"/>
                  <a:pt x="877" y="696"/>
                  <a:pt x="960" y="72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22" name="Text Box 160"/>
          <p:cNvSpPr txBox="1">
            <a:spLocks noChangeArrowheads="1"/>
          </p:cNvSpPr>
          <p:nvPr/>
        </p:nvSpPr>
        <p:spPr bwMode="auto">
          <a:xfrm>
            <a:off x="8818563" y="1363664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r>
              <a:rPr kumimoji="0" lang="en-US" altLang="zh-CN"/>
              <a:t>y=log</a:t>
            </a:r>
            <a:r>
              <a:rPr kumimoji="0" lang="en-US" altLang="zh-CN" baseline="-25000"/>
              <a:t>a</a:t>
            </a:r>
            <a:r>
              <a:rPr kumimoji="0" lang="en-US" altLang="zh-CN"/>
              <a:t>x </a:t>
            </a:r>
            <a:endParaRPr kumimoji="0" lang="en-US" altLang="zh-CN"/>
          </a:p>
          <a:p>
            <a:pPr algn="just">
              <a:spcBef>
                <a:spcPct val="0"/>
              </a:spcBef>
            </a:pPr>
            <a:r>
              <a:rPr kumimoji="0" lang="en-US" altLang="zh-CN"/>
              <a:t>(a&gt;1)</a:t>
            </a:r>
            <a:endParaRPr kumimoji="0" lang="en-US" altLang="zh-CN"/>
          </a:p>
          <a:p>
            <a:pPr>
              <a:spcBef>
                <a:spcPct val="0"/>
              </a:spcBef>
            </a:pPr>
            <a:endParaRPr kumimoji="0" lang="en-US" altLang="zh-CN"/>
          </a:p>
        </p:txBody>
      </p:sp>
      <p:sp>
        <p:nvSpPr>
          <p:cNvPr id="15423" name="Text Box 161"/>
          <p:cNvSpPr txBox="1">
            <a:spLocks noChangeArrowheads="1"/>
          </p:cNvSpPr>
          <p:nvPr/>
        </p:nvSpPr>
        <p:spPr bwMode="auto">
          <a:xfrm>
            <a:off x="8208963" y="265906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r>
              <a:rPr kumimoji="0" lang="en-US" altLang="zh-CN">
                <a:solidFill>
                  <a:srgbClr val="FF3300"/>
                </a:solidFill>
              </a:rPr>
              <a:t>y=log</a:t>
            </a:r>
            <a:r>
              <a:rPr kumimoji="0" lang="en-US" altLang="zh-CN" baseline="-25000">
                <a:solidFill>
                  <a:srgbClr val="FF3300"/>
                </a:solidFill>
              </a:rPr>
              <a:t>a</a:t>
            </a:r>
            <a:r>
              <a:rPr kumimoji="0" lang="en-US" altLang="zh-CN">
                <a:solidFill>
                  <a:srgbClr val="FF3300"/>
                </a:solidFill>
              </a:rPr>
              <a:t>x (0&lt;a&lt;1)</a:t>
            </a:r>
            <a:endParaRPr kumimoji="0" lang="en-US" altLang="zh-CN">
              <a:solidFill>
                <a:srgbClr val="FF3300"/>
              </a:solidFill>
            </a:endParaRPr>
          </a:p>
        </p:txBody>
      </p:sp>
      <p:sp>
        <p:nvSpPr>
          <p:cNvPr id="15424" name="Text Box 162"/>
          <p:cNvSpPr txBox="1">
            <a:spLocks noChangeArrowheads="1"/>
          </p:cNvSpPr>
          <p:nvPr/>
        </p:nvSpPr>
        <p:spPr bwMode="auto">
          <a:xfrm>
            <a:off x="9428163" y="2049463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CN"/>
              <a:t>x</a:t>
            </a:r>
            <a:endParaRPr kumimoji="0" lang="en-US" altLang="zh-CN"/>
          </a:p>
        </p:txBody>
      </p:sp>
      <p:sp>
        <p:nvSpPr>
          <p:cNvPr id="15425" name="Text Box 163"/>
          <p:cNvSpPr txBox="1">
            <a:spLocks noChangeArrowheads="1"/>
          </p:cNvSpPr>
          <p:nvPr/>
        </p:nvSpPr>
        <p:spPr bwMode="auto">
          <a:xfrm>
            <a:off x="6989763" y="12874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CN"/>
              <a:t>y</a:t>
            </a:r>
            <a:endParaRPr kumimoji="0" lang="en-US" altLang="zh-CN"/>
          </a:p>
        </p:txBody>
      </p:sp>
      <p:sp>
        <p:nvSpPr>
          <p:cNvPr id="15426" name="Text Box 164"/>
          <p:cNvSpPr txBox="1">
            <a:spLocks noChangeArrowheads="1"/>
          </p:cNvSpPr>
          <p:nvPr/>
        </p:nvSpPr>
        <p:spPr bwMode="auto">
          <a:xfrm>
            <a:off x="6989763" y="21256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CN"/>
              <a:t>o</a:t>
            </a:r>
            <a:endParaRPr kumimoji="0" lang="en-US" altLang="zh-CN"/>
          </a:p>
        </p:txBody>
      </p:sp>
      <p:sp>
        <p:nvSpPr>
          <p:cNvPr id="15427" name="Text Box 165"/>
          <p:cNvSpPr txBox="1">
            <a:spLocks noChangeArrowheads="1"/>
          </p:cNvSpPr>
          <p:nvPr/>
        </p:nvSpPr>
        <p:spPr bwMode="auto">
          <a:xfrm>
            <a:off x="7675563" y="19732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CN"/>
              <a:t>1</a:t>
            </a:r>
            <a:endParaRPr kumimoji="0" lang="en-US" altLang="zh-CN"/>
          </a:p>
        </p:txBody>
      </p:sp>
      <p:sp>
        <p:nvSpPr>
          <p:cNvPr id="15428" name="Line 166"/>
          <p:cNvSpPr>
            <a:spLocks noChangeShapeType="1"/>
          </p:cNvSpPr>
          <p:nvPr/>
        </p:nvSpPr>
        <p:spPr bwMode="auto">
          <a:xfrm flipH="1">
            <a:off x="7675563" y="1592263"/>
            <a:ext cx="0" cy="1447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29" name="WordArt 167">
            <a:hlinkClick r:id="rId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41563" y="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0000FF"/>
                  </a:solidFill>
                  <a:miter lim="800000"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指数函数、对数函数的图象和性质</a:t>
            </a:r>
            <a:endParaRPr lang="zh-CN" altLang="en-US" sz="3600" kern="10">
              <a:ln w="12700">
                <a:solidFill>
                  <a:srgbClr val="0000FF"/>
                </a:solidFill>
                <a:miter lim="800000"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433153"/>
          <p:cNvGraphicFramePr/>
          <p:nvPr/>
        </p:nvGraphicFramePr>
        <p:xfrm>
          <a:off x="309563" y="764451"/>
          <a:ext cx="102489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1" imgW="10382885" imgH="5017135" progId="Word.Document.8">
                  <p:embed/>
                </p:oleObj>
              </mc:Choice>
              <mc:Fallback>
                <p:oleObj name="Document" r:id="rId1" imgW="10382885" imgH="50171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9563" y="764451"/>
                        <a:ext cx="102489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5" name="对象 433154"/>
          <p:cNvGraphicFramePr/>
          <p:nvPr/>
        </p:nvGraphicFramePr>
        <p:xfrm>
          <a:off x="2482850" y="5937250"/>
          <a:ext cx="108489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3" imgW="10382885" imgH="534670" progId="Word.Document.8">
                  <p:embed/>
                </p:oleObj>
              </mc:Choice>
              <mc:Fallback>
                <p:oleObj name="Document" r:id="rId3" imgW="10382885" imgH="5346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2850" y="5937250"/>
                        <a:ext cx="108489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635905"/>
          <p:cNvGraphicFramePr/>
          <p:nvPr/>
        </p:nvGraphicFramePr>
        <p:xfrm>
          <a:off x="238125" y="796925"/>
          <a:ext cx="10848975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1" imgW="10382885" imgH="4846320" progId="Word.Document.8">
                  <p:embed/>
                </p:oleObj>
              </mc:Choice>
              <mc:Fallback>
                <p:oleObj name="Document" r:id="rId1" imgW="10382885" imgH="48463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8125" y="796925"/>
                        <a:ext cx="10848975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76300" y="4618022"/>
            <a:ext cx="10845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ct val="0"/>
              </a:spcAft>
              <a:tabLst>
                <a:tab pos="4229100" algn="l"/>
              </a:tabLst>
            </a:pPr>
            <a:r>
              <a:rPr lang="zh-CN" altLang="en-US" sz="2800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解析：</a:t>
            </a:r>
            <a:r>
              <a:rPr lang="en-US" altLang="zh-CN" sz="28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[(1)</a:t>
            </a:r>
            <a:r>
              <a:rPr lang="en-US" altLang="zh-CN" sz="2800" kern="10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&gt;1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Times New Roman" panose="02020603050405020304" pitchFamily="18" charset="0"/>
              </a:rPr>
              <a:t>∴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0&lt;&lt;1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a</a:t>
            </a:r>
            <a:r>
              <a:rPr lang="zh-CN" altLang="zh-CN" sz="2800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是减函数</a:t>
            </a:r>
            <a:r>
              <a:rPr lang="zh-CN" altLang="zh-CN" sz="2800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</a:t>
            </a:r>
            <a:endParaRPr lang="en-US" altLang="zh-CN" sz="2800" kern="100" smtClean="0">
              <a:solidFill>
                <a:srgbClr val="FF0000"/>
              </a:solidFill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ct val="0"/>
              </a:spcAft>
              <a:tabLst>
                <a:tab pos="4229100" algn="l"/>
              </a:tabLst>
            </a:pPr>
            <a:r>
              <a:rPr lang="en-US" altLang="zh-CN" sz="2800" i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            y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＝</a:t>
            </a:r>
            <a:r>
              <a:rPr lang="en-US" altLang="zh-CN" sz="2800" kern="100" err="1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log</a:t>
            </a:r>
            <a:r>
              <a:rPr lang="en-US" altLang="zh-CN" sz="2800" i="1" kern="100" baseline="-25000" err="1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a</a:t>
            </a:r>
            <a:r>
              <a:rPr lang="en-US" altLang="zh-CN" sz="2800" i="1" kern="100" err="1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是增函数，故选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C.]</a:t>
            </a:r>
            <a:endParaRPr lang="zh-CN" altLang="zh-CN" sz="2800" kern="100">
              <a:solidFill>
                <a:srgbClr val="FF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1350" y="815311"/>
            <a:ext cx="102489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ct val="0"/>
              </a:spcAft>
              <a:tabLst>
                <a:tab pos="422910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log</a:t>
            </a:r>
            <a:r>
              <a:rPr lang="en-US" altLang="zh-CN" sz="2800" i="1" kern="100" baseline="-25000" err="1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|</a:t>
            </a:r>
            <a:r>
              <a:rPr lang="en-US" altLang="zh-CN" sz="2800" i="1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|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，满足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5)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，试画出函数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的图象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lang="zh-CN" altLang="zh-CN" sz="28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634881"/>
          <p:cNvGraphicFramePr/>
          <p:nvPr/>
        </p:nvGraphicFramePr>
        <p:xfrm>
          <a:off x="641350" y="2032000"/>
          <a:ext cx="10850563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1" imgW="10382885" imgH="5227320" progId="Word.Document.8">
                  <p:embed/>
                </p:oleObj>
              </mc:Choice>
              <mc:Fallback>
                <p:oleObj name="Document" r:id="rId1" imgW="10382885" imgH="52273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1350" y="2032000"/>
                        <a:ext cx="10850563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417793"/>
          <p:cNvGraphicFramePr/>
          <p:nvPr/>
        </p:nvGraphicFramePr>
        <p:xfrm>
          <a:off x="469331" y="1064582"/>
          <a:ext cx="11002700" cy="57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1" imgW="10382885" imgH="542290" progId="Word.Document.8">
                  <p:embed/>
                </p:oleObj>
              </mc:Choice>
              <mc:Fallback>
                <p:oleObj name="Document" r:id="rId1" imgW="10382885" imgH="5422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331" y="1064582"/>
                        <a:ext cx="11002700" cy="577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对象 417794"/>
          <p:cNvGraphicFramePr/>
          <p:nvPr/>
        </p:nvGraphicFramePr>
        <p:xfrm>
          <a:off x="939231" y="2302484"/>
          <a:ext cx="11002700" cy="170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3" imgW="10382885" imgH="1607820" progId="Word.Document.8">
                  <p:embed/>
                </p:oleObj>
              </mc:Choice>
              <mc:Fallback>
                <p:oleObj name="Document" r:id="rId3" imgW="10382885" imgH="16078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231" y="2302484"/>
                        <a:ext cx="11002700" cy="1706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600" y="1632635"/>
            <a:ext cx="93091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smtClean="0">
                <a:latin typeface="SSJ-PK7482000052a-Identity-H"/>
              </a:rPr>
              <a:t>   类比指数函数的图象和性质，我们该如何去研究对数函数的图象和性质呢？</a:t>
            </a:r>
            <a:endParaRPr lang="en-US" altLang="zh-CN" sz="3600" smtClean="0">
              <a:latin typeface="SSJ-PK7482000052a-Identity-H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114300" y="514783"/>
            <a:ext cx="8305800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0" indent="-76708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b="0" smtClean="0">
                <a:ea typeface="+mn-ea"/>
                <a:cs typeface="Times New Roman" panose="02020603050405020304" pitchFamily="18" charset="0"/>
              </a:rPr>
              <a:t>5.</a:t>
            </a:r>
            <a:r>
              <a:rPr lang="zh-CN" altLang="en-US" b="0" smtClean="0">
                <a:ea typeface="+mn-ea"/>
                <a:cs typeface="Times New Roman" panose="02020603050405020304" pitchFamily="18" charset="0"/>
              </a:rPr>
              <a:t>比较</a:t>
            </a:r>
            <a:r>
              <a:rPr lang="zh-CN" altLang="en-US" b="0">
                <a:ea typeface="+mn-ea"/>
                <a:cs typeface="Times New Roman" panose="02020603050405020304" pitchFamily="18" charset="0"/>
              </a:rPr>
              <a:t>下列各组数中两个值的大小</a:t>
            </a:r>
            <a:r>
              <a:rPr lang="en-US" altLang="zh-CN" b="0">
                <a:ea typeface="+mn-ea"/>
                <a:cs typeface="Times New Roman" panose="02020603050405020304" pitchFamily="18" charset="0"/>
              </a:rPr>
              <a:t>:</a:t>
            </a:r>
            <a:endParaRPr lang="en-US" altLang="zh-CN" b="0"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314" name="Object 5"/>
          <p:cNvGraphicFramePr/>
          <p:nvPr/>
        </p:nvGraphicFramePr>
        <p:xfrm>
          <a:off x="590550" y="1355163"/>
          <a:ext cx="2781300" cy="90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" r:id="rId1" imgW="1536700" imgH="520700" progId="Equation.3">
                  <p:embed/>
                </p:oleObj>
              </mc:Choice>
              <mc:Fallback>
                <p:oleObj name="" r:id="rId1" imgW="1536700" imgH="520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0550" y="1355163"/>
                        <a:ext cx="2781300" cy="904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/>
          <p:nvPr/>
        </p:nvGraphicFramePr>
        <p:xfrm>
          <a:off x="5473700" y="1329420"/>
          <a:ext cx="3390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" r:id="rId3" imgW="1739900" imgH="520700" progId="Equation.3">
                  <p:embed/>
                </p:oleObj>
              </mc:Choice>
              <mc:Fallback>
                <p:oleObj name="" r:id="rId3" imgW="1739900" imgH="520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73700" y="1329420"/>
                        <a:ext cx="3390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590550" y="2541929"/>
            <a:ext cx="4427538" cy="194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解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:(1)∵log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6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7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＞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6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6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1</a:t>
            </a:r>
            <a:endParaRPr lang="en-US" altLang="zh-CN" b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    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　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7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6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＜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7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7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1</a:t>
            </a:r>
            <a:endParaRPr lang="en-US" altLang="zh-CN" b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   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　 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∴log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6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7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＞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7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6</a:t>
            </a:r>
            <a:endParaRPr lang="en-US" altLang="zh-CN" b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842352" y="2635817"/>
            <a:ext cx="33778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(2)∵log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3</a:t>
            </a:r>
            <a:r>
              <a:rPr lang="en-US" altLang="zh-CN" b="0" i="1">
                <a:solidFill>
                  <a:srgbClr val="FF0000"/>
                </a:solidFill>
              </a:rPr>
              <a:t>π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＞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3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1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0</a:t>
            </a:r>
            <a:endParaRPr lang="en-US" altLang="zh-CN" b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2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0.8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＜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2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1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＝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0</a:t>
            </a:r>
            <a:endParaRPr lang="en-US" altLang="zh-CN" b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   ∴log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3</a:t>
            </a:r>
            <a:r>
              <a:rPr lang="en-US" altLang="zh-CN" b="0" i="1">
                <a:solidFill>
                  <a:srgbClr val="FF0000"/>
                </a:solidFill>
              </a:rPr>
              <a:t>π</a:t>
            </a:r>
            <a:r>
              <a:rPr lang="zh-CN" altLang="en-US" b="0">
                <a:solidFill>
                  <a:srgbClr val="FF0000"/>
                </a:solidFill>
                <a:ea typeface="黑体" panose="02010609060101010101" pitchFamily="2" charset="-122"/>
              </a:rPr>
              <a:t>＞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log</a:t>
            </a:r>
            <a:r>
              <a:rPr lang="en-US" altLang="zh-CN" b="0" baseline="-25000">
                <a:solidFill>
                  <a:srgbClr val="FF0000"/>
                </a:solidFill>
                <a:ea typeface="黑体" panose="02010609060101010101" pitchFamily="2" charset="-122"/>
              </a:rPr>
              <a:t>2</a:t>
            </a:r>
            <a:r>
              <a:rPr lang="en-US" altLang="zh-CN" b="0">
                <a:solidFill>
                  <a:srgbClr val="FF0000"/>
                </a:solidFill>
                <a:ea typeface="黑体" panose="02010609060101010101" pitchFamily="2" charset="-122"/>
              </a:rPr>
              <a:t>0.8</a:t>
            </a:r>
            <a:endParaRPr lang="en-US" altLang="zh-CN" b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990600" y="4932423"/>
            <a:ext cx="10961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ctr"/>
            <a:r>
              <a:rPr lang="zh-CN" altLang="en-US" sz="3600">
                <a:solidFill>
                  <a:srgbClr val="0070C0"/>
                </a:solidFill>
              </a:rPr>
              <a:t>方法</a:t>
            </a:r>
            <a:r>
              <a:rPr lang="en-US" altLang="zh-CN" sz="3600" smtClean="0">
                <a:solidFill>
                  <a:srgbClr val="0070C0"/>
                </a:solidFill>
              </a:rPr>
              <a:t>:</a:t>
            </a:r>
            <a:r>
              <a:rPr lang="zh-CN" altLang="en-US" sz="3600" smtClean="0">
                <a:solidFill>
                  <a:srgbClr val="0070C0"/>
                </a:solidFill>
                <a:latin typeface="宋体" panose="02010600030101010101" pitchFamily="2" charset="-122"/>
              </a:rPr>
              <a:t>当</a:t>
            </a:r>
            <a:r>
              <a:rPr lang="zh-CN" altLang="en-US" sz="3600">
                <a:solidFill>
                  <a:srgbClr val="0070C0"/>
                </a:solidFill>
                <a:latin typeface="宋体" panose="02010600030101010101" pitchFamily="2" charset="-122"/>
              </a:rPr>
              <a:t>底数不同，真数不同时</a:t>
            </a:r>
            <a:r>
              <a:rPr lang="zh-CN" altLang="en-US" sz="3600" smtClean="0">
                <a:solidFill>
                  <a:srgbClr val="0070C0"/>
                </a:solidFill>
                <a:latin typeface="宋体" panose="02010600030101010101" pitchFamily="2" charset="-122"/>
              </a:rPr>
              <a:t>，</a:t>
            </a:r>
            <a:endParaRPr lang="en-US" altLang="zh-CN" sz="3600" smtClean="0">
              <a:solidFill>
                <a:srgbClr val="0070C0"/>
              </a:solidFill>
              <a:latin typeface="宋体" panose="02010600030101010101" pitchFamily="2" charset="-122"/>
            </a:endParaRPr>
          </a:p>
          <a:p>
            <a:pPr fontAlgn="ctr"/>
            <a:r>
              <a:rPr lang="en-US" altLang="zh-CN" sz="3600">
                <a:solidFill>
                  <a:srgbClr val="0070C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600" smtClean="0">
                <a:solidFill>
                  <a:srgbClr val="0070C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smtClean="0">
                <a:solidFill>
                  <a:srgbClr val="0070C0"/>
                </a:solidFill>
              </a:rPr>
              <a:t>可</a:t>
            </a:r>
            <a:r>
              <a:rPr lang="zh-CN" altLang="en-US" sz="3600">
                <a:solidFill>
                  <a:srgbClr val="0070C0"/>
                </a:solidFill>
              </a:rPr>
              <a:t>考虑这些数与</a:t>
            </a:r>
            <a:r>
              <a:rPr lang="en-US" altLang="zh-CN" sz="3600">
                <a:solidFill>
                  <a:srgbClr val="0070C0"/>
                </a:solidFill>
              </a:rPr>
              <a:t>1</a:t>
            </a:r>
            <a:r>
              <a:rPr lang="zh-CN" altLang="en-US" sz="3600">
                <a:solidFill>
                  <a:srgbClr val="0070C0"/>
                </a:solidFill>
              </a:rPr>
              <a:t>或</a:t>
            </a:r>
            <a:r>
              <a:rPr lang="en-US" altLang="zh-CN" sz="3600">
                <a:solidFill>
                  <a:srgbClr val="0070C0"/>
                </a:solidFill>
              </a:rPr>
              <a:t>0</a:t>
            </a:r>
            <a:r>
              <a:rPr lang="zh-CN" altLang="en-US" sz="3600">
                <a:solidFill>
                  <a:srgbClr val="0070C0"/>
                </a:solidFill>
              </a:rPr>
              <a:t>的大小 。</a:t>
            </a:r>
            <a:endParaRPr lang="zh-CN" altLang="en-US" sz="3600" b="0">
              <a:solidFill>
                <a:srgbClr val="0070C0"/>
              </a:solidFill>
            </a:endParaRPr>
          </a:p>
          <a:p>
            <a:pPr fontAlgn="ctr"/>
            <a:endParaRPr lang="zh-CN" altLang="en-US" sz="3600">
              <a:latin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  <p:bldP spid="174088" grpId="0"/>
      <p:bldP spid="1740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52400" y="78105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0" smtClean="0">
                <a:latin typeface="+mn-ea"/>
                <a:ea typeface="+mn-ea"/>
              </a:rPr>
              <a:t>6:</a:t>
            </a:r>
            <a:r>
              <a:rPr lang="zh-CN" altLang="en-US" sz="3200" b="0">
                <a:latin typeface="+mn-ea"/>
                <a:ea typeface="+mn-ea"/>
              </a:rPr>
              <a:t>解不等式</a:t>
            </a:r>
            <a:r>
              <a:rPr lang="en-US" altLang="zh-CN" sz="3200" b="0">
                <a:latin typeface="+mn-ea"/>
                <a:ea typeface="+mn-ea"/>
              </a:rPr>
              <a:t>:</a:t>
            </a:r>
            <a:endParaRPr lang="en-US" altLang="zh-CN" sz="3200" b="0">
              <a:latin typeface="+mn-ea"/>
              <a:ea typeface="+mn-ea"/>
            </a:endParaRPr>
          </a:p>
        </p:txBody>
      </p:sp>
      <p:graphicFrame>
        <p:nvGraphicFramePr>
          <p:cNvPr id="16386" name="Object 3"/>
          <p:cNvGraphicFramePr/>
          <p:nvPr/>
        </p:nvGraphicFramePr>
        <p:xfrm>
          <a:off x="2671763" y="736887"/>
          <a:ext cx="4665662" cy="111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" r:id="rId1" imgW="1727200" imgH="457200" progId="Equation.3">
                  <p:embed/>
                </p:oleObj>
              </mc:Choice>
              <mc:Fallback>
                <p:oleObj name="" r:id="rId1" imgW="1727200" imgH="457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71763" y="736887"/>
                        <a:ext cx="4665662" cy="1110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86568" y="2574132"/>
            <a:ext cx="5580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</a:rPr>
              <a:t>解：原不等式可化为：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graphicFrame>
        <p:nvGraphicFramePr>
          <p:cNvPr id="1845253" name="Object 5"/>
          <p:cNvGraphicFramePr/>
          <p:nvPr/>
        </p:nvGraphicFramePr>
        <p:xfrm>
          <a:off x="4524375" y="2344491"/>
          <a:ext cx="2524125" cy="134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" r:id="rId3" imgW="914400" imgH="609600" progId="Equation.3">
                  <p:embed/>
                </p:oleObj>
              </mc:Choice>
              <mc:Fallback>
                <p:oleObj name="" r:id="rId3" imgW="914400" imgH="609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24375" y="2344491"/>
                        <a:ext cx="2524125" cy="1341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4" name="Object 6"/>
          <p:cNvGraphicFramePr/>
          <p:nvPr/>
        </p:nvGraphicFramePr>
        <p:xfrm>
          <a:off x="4759325" y="4174552"/>
          <a:ext cx="2578100" cy="98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" r:id="rId5" imgW="1130300" imgH="520700" progId="Equation.3">
                  <p:embed/>
                </p:oleObj>
              </mc:Choice>
              <mc:Fallback>
                <p:oleObj name="" r:id="rId5" imgW="1130300" imgH="520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59325" y="4174552"/>
                        <a:ext cx="2578100" cy="986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5" name="Object 7"/>
          <p:cNvGraphicFramePr/>
          <p:nvPr/>
        </p:nvGraphicFramePr>
        <p:xfrm>
          <a:off x="3029744" y="5334003"/>
          <a:ext cx="5478462" cy="1069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" r:id="rId7" imgW="2540000" imgH="571500" progId="Equation.3">
                  <p:embed/>
                </p:oleObj>
              </mc:Choice>
              <mc:Fallback>
                <p:oleObj name="" r:id="rId7" imgW="2540000" imgH="571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29744" y="5334003"/>
                        <a:ext cx="5478462" cy="1069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437249"/>
          <p:cNvGraphicFramePr/>
          <p:nvPr/>
        </p:nvGraphicFramePr>
        <p:xfrm>
          <a:off x="540896" y="527983"/>
          <a:ext cx="11081652" cy="579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1" imgW="10516870" imgH="5471160" progId="Word.Document.8">
                  <p:embed/>
                </p:oleObj>
              </mc:Choice>
              <mc:Fallback>
                <p:oleObj name="Document" r:id="rId1" imgW="10516870" imgH="54711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0896" y="527983"/>
                        <a:ext cx="11081652" cy="5793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1" name="对象 437250"/>
          <p:cNvGraphicFramePr/>
          <p:nvPr/>
        </p:nvGraphicFramePr>
        <p:xfrm>
          <a:off x="5455997" y="4890429"/>
          <a:ext cx="5642454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" r:id="rId3" imgW="5335270" imgH="402590" progId="Word.Document.8">
                  <p:embed/>
                </p:oleObj>
              </mc:Choice>
              <mc:Fallback>
                <p:oleObj name="" r:id="rId3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55997" y="4890429"/>
                        <a:ext cx="5642454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2" name="对象 437251"/>
          <p:cNvGraphicFramePr/>
          <p:nvPr/>
        </p:nvGraphicFramePr>
        <p:xfrm>
          <a:off x="7334015" y="4940823"/>
          <a:ext cx="5642454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" r:id="rId5" imgW="5335270" imgH="402590" progId="Word.Document.8">
                  <p:embed/>
                </p:oleObj>
              </mc:Choice>
              <mc:Fallback>
                <p:oleObj name="" r:id="rId5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34015" y="4940823"/>
                        <a:ext cx="5642454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3" name="对象 437252"/>
          <p:cNvGraphicFramePr/>
          <p:nvPr/>
        </p:nvGraphicFramePr>
        <p:xfrm>
          <a:off x="8622423" y="4915626"/>
          <a:ext cx="5642453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" r:id="rId7" imgW="5335270" imgH="402590" progId="Word.Document.8">
                  <p:embed/>
                </p:oleObj>
              </mc:Choice>
              <mc:Fallback>
                <p:oleObj name="" r:id="rId7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622423" y="4915626"/>
                        <a:ext cx="5642453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4" name="对象 437253"/>
          <p:cNvGraphicFramePr/>
          <p:nvPr/>
        </p:nvGraphicFramePr>
        <p:xfrm>
          <a:off x="5650854" y="5508596"/>
          <a:ext cx="5642454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" r:id="rId9" imgW="5335270" imgH="402590" progId="Word.Document.8">
                  <p:embed/>
                </p:oleObj>
              </mc:Choice>
              <mc:Fallback>
                <p:oleObj name="" r:id="rId9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50854" y="5508596"/>
                        <a:ext cx="5642454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5" name="对象 437254"/>
          <p:cNvGraphicFramePr/>
          <p:nvPr/>
        </p:nvGraphicFramePr>
        <p:xfrm>
          <a:off x="10058653" y="5508596"/>
          <a:ext cx="5642454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" r:id="rId11" imgW="5335270" imgH="402590" progId="Word.Document.8">
                  <p:embed/>
                </p:oleObj>
              </mc:Choice>
              <mc:Fallback>
                <p:oleObj name="" r:id="rId11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058653" y="5508596"/>
                        <a:ext cx="5642454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435201"/>
          <p:cNvGraphicFramePr/>
          <p:nvPr/>
        </p:nvGraphicFramePr>
        <p:xfrm>
          <a:off x="228600" y="998538"/>
          <a:ext cx="109743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1" imgW="10363200" imgH="1089660" progId="Word.Document.8">
                  <p:embed/>
                </p:oleObj>
              </mc:Choice>
              <mc:Fallback>
                <p:oleObj name="Document" r:id="rId1" imgW="10363200" imgH="10896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998538"/>
                        <a:ext cx="1097438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3" name="对象 435202"/>
          <p:cNvGraphicFramePr/>
          <p:nvPr/>
        </p:nvGraphicFramePr>
        <p:xfrm>
          <a:off x="1394237" y="1575641"/>
          <a:ext cx="5642453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" r:id="rId3" imgW="5326380" imgH="402590" progId="Word.Document.8">
                  <p:embed/>
                </p:oleObj>
              </mc:Choice>
              <mc:Fallback>
                <p:oleObj name="" r:id="rId3" imgW="532638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94237" y="1575641"/>
                        <a:ext cx="5642453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4" name="对象 435203"/>
          <p:cNvGraphicFramePr/>
          <p:nvPr/>
        </p:nvGraphicFramePr>
        <p:xfrm>
          <a:off x="6725927" y="1575641"/>
          <a:ext cx="5642453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" r:id="rId5" imgW="5335270" imgH="402590" progId="Word.Document.8">
                  <p:embed/>
                </p:oleObj>
              </mc:Choice>
              <mc:Fallback>
                <p:oleObj name="" r:id="rId5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25927" y="1575641"/>
                        <a:ext cx="5642453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28770" y="3530602"/>
            <a:ext cx="104182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smtClean="0">
                <a:latin typeface="宋体" panose="02010600030101010101" pitchFamily="2" charset="-122"/>
              </a:rPr>
              <a:t>3.</a:t>
            </a:r>
            <a:r>
              <a:rPr lang="zh-CN" altLang="en-US" sz="2800" smtClean="0">
                <a:latin typeface="宋体" panose="02010600030101010101" pitchFamily="2" charset="-122"/>
              </a:rPr>
              <a:t>思想方法类比： 类比的思想方法；类比指数函数</a:t>
            </a:r>
            <a:r>
              <a:rPr lang="zh-CN" altLang="en-US" sz="2800">
                <a:latin typeface="宋体" panose="02010600030101010101" pitchFamily="2" charset="-122"/>
              </a:rPr>
              <a:t>的研究</a:t>
            </a:r>
            <a:r>
              <a:rPr lang="zh-CN" altLang="en-US" sz="2800" smtClean="0">
                <a:latin typeface="宋体" panose="02010600030101010101" pitchFamily="2" charset="-122"/>
              </a:rPr>
              <a:t>方法；</a:t>
            </a:r>
            <a:endParaRPr lang="en-US" altLang="zh-CN" sz="2800" smtClean="0">
              <a:latin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</a:rPr>
              <a:t> </a:t>
            </a:r>
            <a:r>
              <a:rPr lang="en-US" altLang="zh-CN" sz="2800" smtClean="0">
                <a:latin typeface="宋体" panose="02010600030101010101" pitchFamily="2" charset="-122"/>
              </a:rPr>
              <a:t>             </a:t>
            </a:r>
            <a:r>
              <a:rPr lang="zh-CN" altLang="en-US" sz="2800" smtClean="0">
                <a:latin typeface="宋体" panose="02010600030101010101" pitchFamily="2" charset="-122"/>
              </a:rPr>
              <a:t>数</a:t>
            </a:r>
            <a:r>
              <a:rPr lang="zh-CN" altLang="en-US" sz="2800">
                <a:latin typeface="宋体" panose="02010600030101010101" pitchFamily="2" charset="-122"/>
              </a:rPr>
              <a:t>形</a:t>
            </a:r>
            <a:r>
              <a:rPr lang="zh-CN" altLang="en-US" sz="2800" smtClean="0">
                <a:latin typeface="宋体" panose="02010600030101010101" pitchFamily="2" charset="-122"/>
              </a:rPr>
              <a:t>结合思想方法是研究</a:t>
            </a:r>
            <a:r>
              <a:rPr lang="zh-CN" altLang="en-US" sz="2800">
                <a:latin typeface="宋体" panose="02010600030101010101" pitchFamily="2" charset="-122"/>
              </a:rPr>
              <a:t>函数图像和</a:t>
            </a:r>
            <a:r>
              <a:rPr lang="zh-CN" altLang="en-US" sz="2800" smtClean="0">
                <a:latin typeface="宋体" panose="02010600030101010101" pitchFamily="2" charset="-122"/>
              </a:rPr>
              <a:t>性质；</a:t>
            </a:r>
            <a:endParaRPr lang="zh-CN" altLang="en-US" sz="2800">
              <a:latin typeface="宋体" panose="02010600030101010101" pitchFamily="2" charset="-122"/>
            </a:endParaRPr>
          </a:p>
          <a:p>
            <a:pPr algn="ctr"/>
            <a:endParaRPr lang="zh-CN" altLang="en-US" sz="2800">
              <a:latin typeface="宋体" panose="02010600030101010101" pitchFamily="2" charset="-122"/>
            </a:endParaRPr>
          </a:p>
          <a:p>
            <a:pPr algn="ctr"/>
            <a:endParaRPr lang="zh-CN" altLang="en-US" sz="280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3735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9211" y="1462116"/>
            <a:ext cx="11892995" cy="28714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课本：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P140 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题</a:t>
            </a:r>
            <a:endParaRPr lang="zh-CN" altLang="en-US" sz="451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预习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P136--139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:P69--70</a:t>
            </a:r>
            <a:endParaRPr lang="zh-CN" altLang="en-US" sz="451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28727" y="193251"/>
            <a:ext cx="232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版必修第一册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pic>
        <p:nvPicPr>
          <p:cNvPr id="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290300" y="12331700"/>
            <a:ext cx="355600" cy="4699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569527" y="3899833"/>
            <a:ext cx="80021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</a:rPr>
              <a:t>列表</a:t>
            </a:r>
            <a:endParaRPr lang="zh-CN" altLang="en-US" sz="4000">
              <a:solidFill>
                <a:srgbClr val="FF0000"/>
              </a:solidFill>
            </a:endParaRPr>
          </a:p>
        </p:txBody>
      </p:sp>
      <p:graphicFrame>
        <p:nvGraphicFramePr>
          <p:cNvPr id="60475" name="表格 60474"/>
          <p:cNvGraphicFramePr>
            <a:graphicFrameLocks noGrp="1"/>
          </p:cNvGraphicFramePr>
          <p:nvPr/>
        </p:nvGraphicFramePr>
        <p:xfrm>
          <a:off x="2371725" y="3668713"/>
          <a:ext cx="8064500" cy="1874838"/>
        </p:xfrm>
        <a:graphic>
          <a:graphicData uri="http://schemas.openxmlformats.org/drawingml/2006/table">
            <a:tbl>
              <a:tblPr/>
              <a:tblGrid>
                <a:gridCol w="2808605"/>
                <a:gridCol w="939800"/>
                <a:gridCol w="1003300"/>
                <a:gridCol w="792162"/>
                <a:gridCol w="865188"/>
                <a:gridCol w="1655445"/>
              </a:tblGrid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zh-CN" altLang="en-US" sz="35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1/4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1/2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  4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16" name="Object 2"/>
          <p:cNvGraphicFramePr>
            <a:graphicFrameLocks noChangeAspect="1"/>
          </p:cNvGraphicFramePr>
          <p:nvPr/>
        </p:nvGraphicFramePr>
        <p:xfrm>
          <a:off x="2465388" y="4306889"/>
          <a:ext cx="1814516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647700" imgH="215900" progId="Equation.3">
                  <p:embed/>
                </p:oleObj>
              </mc:Choice>
              <mc:Fallback>
                <p:oleObj name="" r:id="rId1" imgW="6477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65388" y="4306889"/>
                        <a:ext cx="1814516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5051425" y="4905375"/>
            <a:ext cx="4800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/>
              <a:t>   </a:t>
            </a:r>
            <a:r>
              <a:rPr lang="en-US" altLang="zh-CN" sz="3200">
                <a:solidFill>
                  <a:srgbClr val="2106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	    1	    0	  -1	  -2</a:t>
            </a:r>
            <a:endParaRPr lang="en-US" altLang="zh-CN" sz="3200">
              <a:solidFill>
                <a:srgbClr val="2106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418" name="Text Box 92"/>
          <p:cNvSpPr txBox="1">
            <a:spLocks noChangeArrowheads="1"/>
          </p:cNvSpPr>
          <p:nvPr/>
        </p:nvSpPr>
        <p:spPr bwMode="auto">
          <a:xfrm>
            <a:off x="5254626" y="4346575"/>
            <a:ext cx="529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2106C6"/>
                </a:solidFill>
              </a:rPr>
              <a:t> -2	  -1	  0	 1      2</a:t>
            </a:r>
            <a:r>
              <a:rPr lang="en-US" altLang="zh-CN" sz="3200"/>
              <a:t>	</a:t>
            </a:r>
            <a:endParaRPr lang="en-US" altLang="zh-CN" sz="3200"/>
          </a:p>
        </p:txBody>
      </p:sp>
      <p:graphicFrame>
        <p:nvGraphicFramePr>
          <p:cNvPr id="60508" name="Object 3"/>
          <p:cNvGraphicFramePr>
            <a:graphicFrameLocks noChangeAspect="1"/>
          </p:cNvGraphicFramePr>
          <p:nvPr/>
        </p:nvGraphicFramePr>
        <p:xfrm>
          <a:off x="2393952" y="4926013"/>
          <a:ext cx="1908174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661035" imgH="343535" progId="Equation.3">
                  <p:embed/>
                </p:oleObj>
              </mc:Choice>
              <mc:Fallback>
                <p:oleObj name="" r:id="rId3" imgW="661035" imgH="34353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93952" y="4926013"/>
                        <a:ext cx="1908174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0" name="直接连接符 60511"/>
          <p:cNvSpPr>
            <a:spLocks noChangeShapeType="1"/>
          </p:cNvSpPr>
          <p:nvPr/>
        </p:nvSpPr>
        <p:spPr bwMode="auto">
          <a:xfrm flipH="1">
            <a:off x="4552950" y="3668713"/>
            <a:ext cx="0" cy="1828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1" name="直接连接符 60512"/>
          <p:cNvSpPr>
            <a:spLocks noChangeShapeType="1"/>
          </p:cNvSpPr>
          <p:nvPr/>
        </p:nvSpPr>
        <p:spPr bwMode="auto">
          <a:xfrm flipH="1">
            <a:off x="9601200" y="3668713"/>
            <a:ext cx="0" cy="176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2" name="文本框 60513"/>
          <p:cNvSpPr txBox="1">
            <a:spLocks noChangeArrowheads="1"/>
          </p:cNvSpPr>
          <p:nvPr/>
        </p:nvSpPr>
        <p:spPr bwMode="auto">
          <a:xfrm>
            <a:off x="4732868" y="3803650"/>
            <a:ext cx="678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…   </a:t>
            </a:r>
            <a:endParaRPr lang="en-US" altLang="zh-CN" sz="2800"/>
          </a:p>
        </p:txBody>
      </p:sp>
      <p:sp>
        <p:nvSpPr>
          <p:cNvPr id="16423" name="文本框 60514"/>
          <p:cNvSpPr txBox="1">
            <a:spLocks noChangeArrowheads="1"/>
          </p:cNvSpPr>
          <p:nvPr/>
        </p:nvSpPr>
        <p:spPr bwMode="auto">
          <a:xfrm>
            <a:off x="4469346" y="4843463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6424" name="文本框 60515"/>
          <p:cNvSpPr txBox="1">
            <a:spLocks noChangeArrowheads="1"/>
          </p:cNvSpPr>
          <p:nvPr/>
        </p:nvSpPr>
        <p:spPr bwMode="auto">
          <a:xfrm>
            <a:off x="4609441" y="4324350"/>
            <a:ext cx="760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…   </a:t>
            </a:r>
            <a:endParaRPr lang="en-US" altLang="zh-CN" sz="2800"/>
          </a:p>
        </p:txBody>
      </p:sp>
      <p:sp>
        <p:nvSpPr>
          <p:cNvPr id="16425" name="文本框 60516"/>
          <p:cNvSpPr txBox="1">
            <a:spLocks noChangeArrowheads="1"/>
          </p:cNvSpPr>
          <p:nvPr/>
        </p:nvSpPr>
        <p:spPr bwMode="auto">
          <a:xfrm>
            <a:off x="9598559" y="4843463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6426" name="文本框 60517"/>
          <p:cNvSpPr txBox="1">
            <a:spLocks noChangeArrowheads="1"/>
          </p:cNvSpPr>
          <p:nvPr/>
        </p:nvSpPr>
        <p:spPr bwMode="auto">
          <a:xfrm>
            <a:off x="9790643" y="3560763"/>
            <a:ext cx="678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…   </a:t>
            </a:r>
            <a:endParaRPr lang="en-US" altLang="zh-CN" sz="2800"/>
          </a:p>
        </p:txBody>
      </p:sp>
      <p:sp>
        <p:nvSpPr>
          <p:cNvPr id="16427" name="文本框 60518"/>
          <p:cNvSpPr txBox="1">
            <a:spLocks noChangeArrowheads="1"/>
          </p:cNvSpPr>
          <p:nvPr/>
        </p:nvSpPr>
        <p:spPr bwMode="auto">
          <a:xfrm>
            <a:off x="9597765" y="4346575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6430" name="文本框 1"/>
          <p:cNvSpPr txBox="1">
            <a:spLocks noChangeArrowheads="1"/>
          </p:cNvSpPr>
          <p:nvPr/>
        </p:nvSpPr>
        <p:spPr bwMode="auto">
          <a:xfrm>
            <a:off x="2465388" y="2135615"/>
            <a:ext cx="2328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FF"/>
                </a:solidFill>
              </a:rPr>
              <a:t>作图步骤：</a:t>
            </a:r>
            <a:endParaRPr lang="zh-CN" altLang="en-US" sz="3200">
              <a:solidFill>
                <a:srgbClr val="FF00FF"/>
              </a:solidFill>
            </a:endParaRPr>
          </a:p>
        </p:txBody>
      </p:sp>
      <p:sp>
        <p:nvSpPr>
          <p:cNvPr id="13322" name="文本框 2"/>
          <p:cNvSpPr txBox="1">
            <a:spLocks noChangeArrowheads="1"/>
          </p:cNvSpPr>
          <p:nvPr/>
        </p:nvSpPr>
        <p:spPr bwMode="auto">
          <a:xfrm>
            <a:off x="4541309" y="2151042"/>
            <a:ext cx="4960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1. </a:t>
            </a:r>
            <a:r>
              <a:rPr lang="zh-CN" altLang="en-US" sz="3200"/>
              <a:t>列表  </a:t>
            </a:r>
            <a:r>
              <a:rPr lang="en-US" altLang="zh-CN" sz="3200"/>
              <a:t>2. </a:t>
            </a:r>
            <a:r>
              <a:rPr lang="zh-CN" altLang="en-US" sz="3200"/>
              <a:t>描点 </a:t>
            </a:r>
            <a:r>
              <a:rPr lang="en-US" altLang="zh-CN" sz="3200"/>
              <a:t>3. </a:t>
            </a:r>
            <a:r>
              <a:rPr lang="zh-CN" altLang="en-US" sz="3200"/>
              <a:t>连线</a:t>
            </a:r>
            <a:endParaRPr lang="zh-CN" altLang="en-US" sz="3200"/>
          </a:p>
        </p:txBody>
      </p:sp>
      <p:grpSp>
        <p:nvGrpSpPr>
          <p:cNvPr id="3" name="组合 2"/>
          <p:cNvGrpSpPr/>
          <p:nvPr/>
        </p:nvGrpSpPr>
        <p:grpSpPr>
          <a:xfrm>
            <a:off x="1377685" y="877212"/>
            <a:ext cx="9446418" cy="795398"/>
            <a:chOff x="1437482" y="623977"/>
            <a:chExt cx="9446418" cy="795398"/>
          </a:xfrm>
        </p:grpSpPr>
        <p:sp>
          <p:nvSpPr>
            <p:cNvPr id="16429" name="文本框 2"/>
            <p:cNvSpPr txBox="1">
              <a:spLocks noChangeArrowheads="1"/>
            </p:cNvSpPr>
            <p:nvPr/>
          </p:nvSpPr>
          <p:spPr bwMode="auto">
            <a:xfrm>
              <a:off x="1437482" y="671464"/>
              <a:ext cx="94464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800" smtClean="0"/>
                <a:t>问题</a:t>
              </a:r>
              <a:r>
                <a:rPr lang="en-US" altLang="zh-CN" sz="2800" smtClean="0"/>
                <a:t>1. </a:t>
              </a:r>
              <a:r>
                <a:rPr lang="zh-CN" altLang="en-US" sz="2800" smtClean="0"/>
                <a:t>画</a:t>
              </a:r>
              <a:r>
                <a:rPr lang="zh-CN" altLang="en-US" sz="2800"/>
                <a:t>出函数                    </a:t>
              </a:r>
              <a:r>
                <a:rPr lang="zh-CN" altLang="en-US" sz="2800" smtClean="0"/>
                <a:t>   和                         的</a:t>
              </a:r>
              <a:r>
                <a:rPr lang="zh-CN" altLang="en-US" sz="2800"/>
                <a:t>图象。</a:t>
              </a:r>
              <a:endParaRPr lang="zh-CN" altLang="en-US" sz="2800"/>
            </a:p>
          </p:txBody>
        </p:sp>
        <p:graphicFrame>
          <p:nvGraphicFramePr>
            <p:cNvPr id="16432" name="Object 2"/>
            <p:cNvGraphicFramePr>
              <a:graphicFrameLocks noChangeAspect="1"/>
            </p:cNvGraphicFramePr>
            <p:nvPr/>
          </p:nvGraphicFramePr>
          <p:xfrm>
            <a:off x="4138612" y="623977"/>
            <a:ext cx="1701801" cy="618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5" imgW="647700" imgH="215900" progId="Equation.3">
                    <p:embed/>
                  </p:oleObj>
                </mc:Choice>
                <mc:Fallback>
                  <p:oleObj name="" r:id="rId5" imgW="6477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138612" y="623977"/>
                          <a:ext cx="1701801" cy="618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3" name="Object 3"/>
            <p:cNvGraphicFramePr>
              <a:graphicFrameLocks noChangeAspect="1"/>
            </p:cNvGraphicFramePr>
            <p:nvPr/>
          </p:nvGraphicFramePr>
          <p:xfrm>
            <a:off x="6349541" y="638325"/>
            <a:ext cx="1854199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6" imgW="661035" imgH="343535" progId="Equation.3">
                    <p:embed/>
                  </p:oleObj>
                </mc:Choice>
                <mc:Fallback>
                  <p:oleObj name="" r:id="rId6" imgW="661035" imgH="34353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349541" y="638325"/>
                          <a:ext cx="1854199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矩形 22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9" grpId="0"/>
      <p:bldP spid="16418" grpId="0"/>
      <p:bldP spid="13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253365" y="2955925"/>
            <a:ext cx="80021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描点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3" name="Arc 31"/>
          <p:cNvSpPr>
            <a:spLocks noChangeArrowheads="1"/>
          </p:cNvSpPr>
          <p:nvPr/>
        </p:nvSpPr>
        <p:spPr bwMode="auto">
          <a:xfrm rot="-5400000">
            <a:off x="4171950" y="2771775"/>
            <a:ext cx="3200400" cy="3733800"/>
          </a:xfrm>
          <a:custGeom>
            <a:avLst/>
            <a:gdLst>
              <a:gd name="T0" fmla="*/ 0 w 21745"/>
              <a:gd name="T1" fmla="*/ 0 h 21600"/>
              <a:gd name="T2" fmla="*/ 145 w 21745"/>
              <a:gd name="T3" fmla="*/ 0 h 21600"/>
              <a:gd name="T4" fmla="*/ 21745 w 21745"/>
              <a:gd name="T5" fmla="*/ 21600 h 21600"/>
              <a:gd name="T6" fmla="*/ 0 w 21745"/>
              <a:gd name="T7" fmla="*/ 0 h 21600"/>
              <a:gd name="T8" fmla="*/ 145 w 21745"/>
              <a:gd name="T9" fmla="*/ 0 h 21600"/>
              <a:gd name="T10" fmla="*/ 21745 w 21745"/>
              <a:gd name="T11" fmla="*/ 21600 h 21600"/>
              <a:gd name="T12" fmla="*/ 145 w 21745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745" h="21600" fill="none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1284170" y="4822828"/>
            <a:ext cx="80021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连线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810000" y="3327400"/>
            <a:ext cx="2286000" cy="1295400"/>
            <a:chOff x="0" y="0"/>
            <a:chExt cx="1440" cy="816"/>
          </a:xfrm>
        </p:grpSpPr>
        <p:sp>
          <p:nvSpPr>
            <p:cNvPr id="17413" name="Line 34"/>
            <p:cNvSpPr>
              <a:spLocks noChangeShapeType="1"/>
            </p:cNvSpPr>
            <p:nvPr/>
          </p:nvSpPr>
          <p:spPr bwMode="auto">
            <a:xfrm flipH="1">
              <a:off x="1440" y="0"/>
              <a:ext cx="0" cy="8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4" name="Line 35"/>
            <p:cNvSpPr>
              <a:spLocks noChangeShapeType="1"/>
            </p:cNvSpPr>
            <p:nvPr/>
          </p:nvSpPr>
          <p:spPr bwMode="auto">
            <a:xfrm>
              <a:off x="0" y="16"/>
              <a:ext cx="14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6042025" y="3298825"/>
            <a:ext cx="107950" cy="107950"/>
          </a:xfrm>
          <a:prstGeom prst="ellipse">
            <a:avLst/>
          </a:prstGeom>
          <a:solidFill>
            <a:srgbClr val="CC00CC"/>
          </a:solidFill>
          <a:ln w="28575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3810000" y="3962400"/>
            <a:ext cx="1143000" cy="609600"/>
            <a:chOff x="0" y="0"/>
            <a:chExt cx="720" cy="384"/>
          </a:xfrm>
        </p:grpSpPr>
        <p:sp>
          <p:nvSpPr>
            <p:cNvPr id="17417" name="Line 38"/>
            <p:cNvSpPr>
              <a:spLocks noChangeShapeType="1"/>
            </p:cNvSpPr>
            <p:nvPr/>
          </p:nvSpPr>
          <p:spPr bwMode="auto">
            <a:xfrm>
              <a:off x="0" y="48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Line 39"/>
            <p:cNvSpPr>
              <a:spLocks noChangeShapeType="1"/>
            </p:cNvSpPr>
            <p:nvPr/>
          </p:nvSpPr>
          <p:spPr bwMode="auto">
            <a:xfrm flipH="1">
              <a:off x="720" y="0"/>
              <a:ext cx="0" cy="38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4887913" y="3952875"/>
            <a:ext cx="107950" cy="107950"/>
          </a:xfrm>
          <a:prstGeom prst="ellipse">
            <a:avLst/>
          </a:prstGeom>
          <a:solidFill>
            <a:srgbClr val="CC00CC"/>
          </a:solidFill>
          <a:ln w="28575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4" name="Group 41"/>
          <p:cNvGrpSpPr/>
          <p:nvPr/>
        </p:nvGrpSpPr>
        <p:grpSpPr>
          <a:xfrm>
            <a:off x="3810000" y="4545014"/>
            <a:ext cx="261938" cy="636587"/>
            <a:chOff x="0" y="0"/>
            <a:chExt cx="165" cy="401"/>
          </a:xfrm>
        </p:grpSpPr>
        <p:sp>
          <p:nvSpPr>
            <p:cNvPr id="17421" name="Line 42"/>
            <p:cNvSpPr>
              <a:spLocks noChangeShapeType="1"/>
            </p:cNvSpPr>
            <p:nvPr/>
          </p:nvSpPr>
          <p:spPr bwMode="auto">
            <a:xfrm flipH="1">
              <a:off x="165" y="0"/>
              <a:ext cx="0" cy="38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Line 43"/>
            <p:cNvSpPr>
              <a:spLocks noChangeShapeType="1"/>
            </p:cNvSpPr>
            <p:nvPr/>
          </p:nvSpPr>
          <p:spPr bwMode="auto">
            <a:xfrm>
              <a:off x="0" y="401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4029075" y="5073650"/>
            <a:ext cx="107950" cy="107950"/>
          </a:xfrm>
          <a:prstGeom prst="ellipse">
            <a:avLst/>
          </a:prstGeom>
          <a:solidFill>
            <a:srgbClr val="CC00CC"/>
          </a:solidFill>
          <a:ln w="28575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5" name="Group 45"/>
          <p:cNvGrpSpPr/>
          <p:nvPr/>
        </p:nvGrpSpPr>
        <p:grpSpPr>
          <a:xfrm>
            <a:off x="3792538" y="4538663"/>
            <a:ext cx="152400" cy="1143000"/>
            <a:chOff x="0" y="0"/>
            <a:chExt cx="96" cy="720"/>
          </a:xfrm>
        </p:grpSpPr>
        <p:sp>
          <p:nvSpPr>
            <p:cNvPr id="17425" name="Line 46"/>
            <p:cNvSpPr>
              <a:spLocks noChangeShapeType="1"/>
            </p:cNvSpPr>
            <p:nvPr/>
          </p:nvSpPr>
          <p:spPr bwMode="auto">
            <a:xfrm flipH="1">
              <a:off x="95" y="0"/>
              <a:ext cx="0" cy="72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Line 47"/>
            <p:cNvSpPr>
              <a:spLocks noChangeShapeType="1"/>
            </p:cNvSpPr>
            <p:nvPr/>
          </p:nvSpPr>
          <p:spPr bwMode="auto">
            <a:xfrm>
              <a:off x="0" y="713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60" name="Oval 48"/>
          <p:cNvSpPr>
            <a:spLocks noChangeArrowheads="1"/>
          </p:cNvSpPr>
          <p:nvPr/>
        </p:nvSpPr>
        <p:spPr bwMode="auto">
          <a:xfrm>
            <a:off x="3876675" y="5616575"/>
            <a:ext cx="107950" cy="107950"/>
          </a:xfrm>
          <a:prstGeom prst="ellipse">
            <a:avLst/>
          </a:prstGeom>
          <a:solidFill>
            <a:srgbClr val="CC00CC"/>
          </a:solidFill>
          <a:ln w="28575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4359275" y="4505325"/>
            <a:ext cx="107950" cy="107950"/>
          </a:xfrm>
          <a:prstGeom prst="ellipse">
            <a:avLst/>
          </a:prstGeom>
          <a:solidFill>
            <a:srgbClr val="CC00CC"/>
          </a:solidFill>
          <a:ln w="28575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17429" name="Group 50"/>
          <p:cNvGrpSpPr/>
          <p:nvPr/>
        </p:nvGrpSpPr>
        <p:grpSpPr>
          <a:xfrm>
            <a:off x="3143250" y="2636838"/>
            <a:ext cx="4406900" cy="3505200"/>
            <a:chOff x="0" y="0"/>
            <a:chExt cx="2776" cy="2208"/>
          </a:xfrm>
        </p:grpSpPr>
        <p:grpSp>
          <p:nvGrpSpPr>
            <p:cNvPr id="17430" name="Group 51"/>
            <p:cNvGrpSpPr/>
            <p:nvPr/>
          </p:nvGrpSpPr>
          <p:grpSpPr>
            <a:xfrm>
              <a:off x="0" y="0"/>
              <a:ext cx="2776" cy="2208"/>
              <a:chOff x="0" y="0"/>
              <a:chExt cx="2776" cy="2208"/>
            </a:xfrm>
          </p:grpSpPr>
          <p:sp>
            <p:nvSpPr>
              <p:cNvPr id="17431" name="Line 52"/>
              <p:cNvSpPr>
                <a:spLocks noChangeShapeType="1"/>
              </p:cNvSpPr>
              <p:nvPr/>
            </p:nvSpPr>
            <p:spPr bwMode="auto">
              <a:xfrm>
                <a:off x="0" y="1200"/>
                <a:ext cx="26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" name="Line 53"/>
              <p:cNvSpPr>
                <a:spLocks noChangeShapeType="1"/>
              </p:cNvSpPr>
              <p:nvPr/>
            </p:nvSpPr>
            <p:spPr bwMode="auto">
              <a:xfrm flipH="1" flipV="1">
                <a:off x="416" y="96"/>
                <a:ext cx="0" cy="2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Text Box 54"/>
              <p:cNvSpPr txBox="1">
                <a:spLocks noChangeArrowheads="1"/>
              </p:cNvSpPr>
              <p:nvPr/>
            </p:nvSpPr>
            <p:spPr bwMode="auto">
              <a:xfrm>
                <a:off x="169" y="302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2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4" name="Text Box 55"/>
              <p:cNvSpPr txBox="1">
                <a:spLocks noChangeArrowheads="1"/>
              </p:cNvSpPr>
              <p:nvPr/>
            </p:nvSpPr>
            <p:spPr bwMode="auto">
              <a:xfrm>
                <a:off x="190" y="714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1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5" name="Text Box 56"/>
              <p:cNvSpPr txBox="1">
                <a:spLocks noChangeArrowheads="1"/>
              </p:cNvSpPr>
              <p:nvPr/>
            </p:nvSpPr>
            <p:spPr bwMode="auto">
              <a:xfrm>
                <a:off x="141" y="1433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-1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6" name="Text Box 57"/>
              <p:cNvSpPr txBox="1">
                <a:spLocks noChangeArrowheads="1"/>
              </p:cNvSpPr>
              <p:nvPr/>
            </p:nvSpPr>
            <p:spPr bwMode="auto">
              <a:xfrm>
                <a:off x="141" y="1782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-2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7" name="Text Box 58"/>
              <p:cNvSpPr txBox="1">
                <a:spLocks noChangeArrowheads="1"/>
              </p:cNvSpPr>
              <p:nvPr/>
            </p:nvSpPr>
            <p:spPr bwMode="auto">
              <a:xfrm>
                <a:off x="674" y="1139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1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8" name="Text Box 59"/>
              <p:cNvSpPr txBox="1">
                <a:spLocks noChangeArrowheads="1"/>
              </p:cNvSpPr>
              <p:nvPr/>
            </p:nvSpPr>
            <p:spPr bwMode="auto">
              <a:xfrm>
                <a:off x="1016" y="1134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2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9" name="Text Box 60"/>
              <p:cNvSpPr txBox="1">
                <a:spLocks noChangeArrowheads="1"/>
              </p:cNvSpPr>
              <p:nvPr/>
            </p:nvSpPr>
            <p:spPr bwMode="auto">
              <a:xfrm>
                <a:off x="1714" y="1142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4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0" name="Text Box 61"/>
              <p:cNvSpPr txBox="1">
                <a:spLocks noChangeArrowheads="1"/>
              </p:cNvSpPr>
              <p:nvPr/>
            </p:nvSpPr>
            <p:spPr bwMode="auto">
              <a:xfrm>
                <a:off x="240" y="1136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0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1" name="Text Box 62"/>
              <p:cNvSpPr txBox="1">
                <a:spLocks noChangeArrowheads="1"/>
              </p:cNvSpPr>
              <p:nvPr/>
            </p:nvSpPr>
            <p:spPr bwMode="auto">
              <a:xfrm>
                <a:off x="192" y="0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y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2" name="Text Box 63"/>
              <p:cNvSpPr txBox="1">
                <a:spLocks noChangeArrowheads="1"/>
              </p:cNvSpPr>
              <p:nvPr/>
            </p:nvSpPr>
            <p:spPr bwMode="auto">
              <a:xfrm>
                <a:off x="2584" y="1120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x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3" name="Text Box 64"/>
              <p:cNvSpPr txBox="1">
                <a:spLocks noChangeArrowheads="1"/>
              </p:cNvSpPr>
              <p:nvPr/>
            </p:nvSpPr>
            <p:spPr bwMode="auto">
              <a:xfrm>
                <a:off x="1336" y="1128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3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17444" name="Object 65"/>
            <p:cNvGraphicFramePr>
              <a:graphicFrameLocks noChangeAspect="1"/>
            </p:cNvGraphicFramePr>
            <p:nvPr/>
          </p:nvGraphicFramePr>
          <p:xfrm>
            <a:off x="521" y="917"/>
            <a:ext cx="14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" r:id="rId1" imgW="153035" imgH="394970" progId="Equation.DSMT4">
                    <p:embed/>
                  </p:oleObj>
                </mc:Choice>
                <mc:Fallback>
                  <p:oleObj name="" r:id="rId1" imgW="153035" imgH="39497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21" y="917"/>
                          <a:ext cx="14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5" name="Object 66"/>
            <p:cNvGraphicFramePr>
              <a:graphicFrameLocks noChangeAspect="1"/>
            </p:cNvGraphicFramePr>
            <p:nvPr/>
          </p:nvGraphicFramePr>
          <p:xfrm>
            <a:off x="433" y="918"/>
            <a:ext cx="104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3" imgW="165735" imgH="471170" progId="Equation.DSMT4">
                    <p:embed/>
                  </p:oleObj>
                </mc:Choice>
                <mc:Fallback>
                  <p:oleObj name="" r:id="rId3" imgW="165735" imgH="47117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33" y="918"/>
                          <a:ext cx="104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521" name="圆角矩形标注 60520"/>
          <p:cNvSpPr>
            <a:spLocks noChangeArrowheads="1"/>
          </p:cNvSpPr>
          <p:nvPr/>
        </p:nvSpPr>
        <p:spPr bwMode="auto">
          <a:xfrm>
            <a:off x="6765925" y="3298825"/>
            <a:ext cx="1066800" cy="533400"/>
          </a:xfrm>
          <a:prstGeom prst="wedgeRoundRectCallout">
            <a:avLst>
              <a:gd name="adj1" fmla="val -68454"/>
              <a:gd name="adj2" fmla="val -84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/>
              <a:t>y=log</a:t>
            </a:r>
            <a:r>
              <a:rPr lang="en-US" altLang="zh-CN" baseline="-25000"/>
              <a:t>2</a:t>
            </a:r>
            <a:r>
              <a:rPr lang="en-US" altLang="zh-CN"/>
              <a:t>x</a:t>
            </a:r>
            <a:endParaRPr lang="en-US" altLang="zh-CN"/>
          </a:p>
        </p:txBody>
      </p:sp>
      <p:graphicFrame>
        <p:nvGraphicFramePr>
          <p:cNvPr id="60475" name="表格 60474"/>
          <p:cNvGraphicFramePr>
            <a:graphicFrameLocks noGrp="1"/>
          </p:cNvGraphicFramePr>
          <p:nvPr/>
        </p:nvGraphicFramePr>
        <p:xfrm>
          <a:off x="2333625" y="671514"/>
          <a:ext cx="8064499" cy="1874838"/>
        </p:xfrm>
        <a:graphic>
          <a:graphicData uri="http://schemas.openxmlformats.org/drawingml/2006/table">
            <a:tbl>
              <a:tblPr/>
              <a:tblGrid>
                <a:gridCol w="2808398"/>
                <a:gridCol w="939837"/>
                <a:gridCol w="1003339"/>
                <a:gridCol w="792193"/>
                <a:gridCol w="865222"/>
                <a:gridCol w="1655510"/>
              </a:tblGrid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zh-CN" altLang="en-US" sz="35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1/4</a:t>
                      </a:r>
                      <a:endParaRPr lang="zh-CN" altLang="en-US" sz="28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1/2</a:t>
                      </a:r>
                      <a:endParaRPr lang="zh-CN" altLang="en-US" sz="28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28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28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  4</a:t>
                      </a:r>
                      <a:endParaRPr lang="zh-CN" altLang="en-US" sz="28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77" name="Object 2"/>
          <p:cNvGraphicFramePr>
            <a:graphicFrameLocks noChangeAspect="1"/>
          </p:cNvGraphicFramePr>
          <p:nvPr/>
        </p:nvGraphicFramePr>
        <p:xfrm>
          <a:off x="2383902" y="1315245"/>
          <a:ext cx="2057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5" imgW="647700" imgH="215900" progId="Equation.3">
                  <p:embed/>
                </p:oleObj>
              </mc:Choice>
              <mc:Fallback>
                <p:oleObj name="" r:id="rId5" imgW="6477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83902" y="1315245"/>
                        <a:ext cx="20574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8" name="Object 3"/>
          <p:cNvGraphicFramePr>
            <a:graphicFrameLocks noChangeAspect="1"/>
          </p:cNvGraphicFramePr>
          <p:nvPr/>
        </p:nvGraphicFramePr>
        <p:xfrm>
          <a:off x="2383902" y="1893233"/>
          <a:ext cx="202393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7" imgW="661035" imgH="343535" progId="Equation.3">
                  <p:embed/>
                </p:oleObj>
              </mc:Choice>
              <mc:Fallback>
                <p:oleObj name="" r:id="rId7" imgW="661035" imgH="34353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83902" y="1893233"/>
                        <a:ext cx="202393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79" name="Text Box 92"/>
          <p:cNvSpPr txBox="1">
            <a:spLocks noChangeArrowheads="1"/>
          </p:cNvSpPr>
          <p:nvPr/>
        </p:nvSpPr>
        <p:spPr bwMode="auto">
          <a:xfrm>
            <a:off x="5060950" y="1329464"/>
            <a:ext cx="5292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2106C6"/>
                </a:solidFill>
              </a:rPr>
              <a:t>  -2	   -1	   0	   1      2</a:t>
            </a:r>
            <a:r>
              <a:rPr lang="en-US" altLang="zh-CN" sz="3200"/>
              <a:t>	</a:t>
            </a:r>
            <a:endParaRPr lang="en-US" altLang="zh-CN" sz="3200"/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5258463" y="1944963"/>
            <a:ext cx="4800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/>
              <a:t>  </a:t>
            </a:r>
            <a:r>
              <a:rPr lang="en-US" altLang="zh-CN" sz="3200">
                <a:solidFill>
                  <a:srgbClr val="2106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	   1	   0	 -1	 -2</a:t>
            </a:r>
            <a:endParaRPr lang="en-US" altLang="zh-CN" sz="3200">
              <a:solidFill>
                <a:srgbClr val="2106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28733" y="671514"/>
            <a:ext cx="1056" cy="187012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483726" y="563564"/>
            <a:ext cx="41275" cy="1874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83" name="文本框 60518"/>
          <p:cNvSpPr txBox="1">
            <a:spLocks noChangeArrowheads="1"/>
          </p:cNvSpPr>
          <p:nvPr/>
        </p:nvSpPr>
        <p:spPr bwMode="auto">
          <a:xfrm>
            <a:off x="4455852" y="1781175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7484" name="文本框 60518"/>
          <p:cNvSpPr txBox="1">
            <a:spLocks noChangeArrowheads="1"/>
          </p:cNvSpPr>
          <p:nvPr/>
        </p:nvSpPr>
        <p:spPr bwMode="auto">
          <a:xfrm>
            <a:off x="4431777" y="1241753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7485" name="文本框 60518"/>
          <p:cNvSpPr txBox="1">
            <a:spLocks noChangeArrowheads="1"/>
          </p:cNvSpPr>
          <p:nvPr/>
        </p:nvSpPr>
        <p:spPr bwMode="auto">
          <a:xfrm>
            <a:off x="4455852" y="546100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7486" name="文本框 60518"/>
          <p:cNvSpPr txBox="1">
            <a:spLocks noChangeArrowheads="1"/>
          </p:cNvSpPr>
          <p:nvPr/>
        </p:nvSpPr>
        <p:spPr bwMode="auto">
          <a:xfrm>
            <a:off x="9621577" y="1800225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7487" name="文本框 60518"/>
          <p:cNvSpPr txBox="1">
            <a:spLocks noChangeArrowheads="1"/>
          </p:cNvSpPr>
          <p:nvPr/>
        </p:nvSpPr>
        <p:spPr bwMode="auto">
          <a:xfrm>
            <a:off x="9621577" y="1247775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7488" name="文本框 60518"/>
          <p:cNvSpPr txBox="1">
            <a:spLocks noChangeArrowheads="1"/>
          </p:cNvSpPr>
          <p:nvPr/>
        </p:nvSpPr>
        <p:spPr bwMode="auto">
          <a:xfrm>
            <a:off x="9578715" y="576263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7489" name="Text Box 2"/>
          <p:cNvSpPr txBox="1">
            <a:spLocks noChangeArrowheads="1"/>
          </p:cNvSpPr>
          <p:nvPr/>
        </p:nvSpPr>
        <p:spPr bwMode="auto">
          <a:xfrm>
            <a:off x="1230986" y="897732"/>
            <a:ext cx="80021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</a:rPr>
              <a:t>列表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/>
      <p:bldP spid="13344" grpId="0"/>
      <p:bldP spid="13348" grpId="0"/>
      <p:bldP spid="13352" grpId="0"/>
      <p:bldP spid="13356" grpId="0"/>
      <p:bldP spid="13360" grpId="0"/>
      <p:bldP spid="13361" grpId="0"/>
      <p:bldP spid="605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6400" y="899204"/>
            <a:ext cx="10960100" cy="3785652"/>
            <a:chOff x="406400" y="899204"/>
            <a:chExt cx="10960100" cy="3785652"/>
          </a:xfrm>
        </p:grpSpPr>
        <p:sp>
          <p:nvSpPr>
            <p:cNvPr id="2" name="矩形 1"/>
            <p:cNvSpPr/>
            <p:nvPr/>
          </p:nvSpPr>
          <p:spPr>
            <a:xfrm>
              <a:off x="406400" y="899204"/>
              <a:ext cx="109601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我们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知道，底数互为倒数的两个指数函数的图象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关</a:t>
              </a:r>
              <a:endPara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于 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轴对称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．对于底数互为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倒数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的两个对数函数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endPara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比如                        和                       ，它们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的图象是否也有某种对称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关系呢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？可否利用其中一个函数的图象画出另一个函数的图象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？</a:t>
              </a: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1609202" y="2492786"/>
            <a:ext cx="2057400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" r:id="rId1" imgW="647700" imgH="215900" progId="Equation.3">
                    <p:embed/>
                  </p:oleObj>
                </mc:Choice>
                <mc:Fallback>
                  <p:oleObj name="" r:id="rId1" imgW="6477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609202" y="2492786"/>
                          <a:ext cx="2057400" cy="598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4552548" y="2492786"/>
            <a:ext cx="1889125" cy="973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" r:id="rId3" imgW="661035" imgH="343535" progId="Equation.3">
                    <p:embed/>
                  </p:oleObj>
                </mc:Choice>
                <mc:Fallback>
                  <p:oleObj name="" r:id="rId3" imgW="661035" imgH="34353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552548" y="2492786"/>
                          <a:ext cx="1889125" cy="9739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163460" y="2916239"/>
            <a:ext cx="80021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</a:rPr>
              <a:t>描点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49652" y="4883153"/>
            <a:ext cx="80021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</a:rPr>
              <a:t>连线</a:t>
            </a:r>
            <a:endParaRPr lang="zh-CN" altLang="en-US" sz="4000">
              <a:solidFill>
                <a:srgbClr val="FF0000"/>
              </a:solidFill>
            </a:endParaRPr>
          </a:p>
        </p:txBody>
      </p:sp>
      <p:grpSp>
        <p:nvGrpSpPr>
          <p:cNvPr id="18435" name="Group 6"/>
          <p:cNvGrpSpPr/>
          <p:nvPr/>
        </p:nvGrpSpPr>
        <p:grpSpPr>
          <a:xfrm>
            <a:off x="3173414" y="2514601"/>
            <a:ext cx="4421187" cy="3592513"/>
            <a:chOff x="0" y="0"/>
            <a:chExt cx="2785" cy="2263"/>
          </a:xfrm>
        </p:grpSpPr>
        <p:sp>
          <p:nvSpPr>
            <p:cNvPr id="18436" name="Arc 7"/>
            <p:cNvSpPr>
              <a:spLocks noChangeArrowheads="1"/>
            </p:cNvSpPr>
            <p:nvPr/>
          </p:nvSpPr>
          <p:spPr bwMode="auto">
            <a:xfrm rot="-5400000">
              <a:off x="601" y="79"/>
              <a:ext cx="2016" cy="2352"/>
            </a:xfrm>
            <a:custGeom>
              <a:avLst/>
              <a:gdLst>
                <a:gd name="T0" fmla="*/ 0 w 21745"/>
                <a:gd name="T1" fmla="*/ 0 h 21600"/>
                <a:gd name="T2" fmla="*/ 145 w 21745"/>
                <a:gd name="T3" fmla="*/ 0 h 21600"/>
                <a:gd name="T4" fmla="*/ 21745 w 21745"/>
                <a:gd name="T5" fmla="*/ 21600 h 21600"/>
                <a:gd name="T6" fmla="*/ 0 w 21745"/>
                <a:gd name="T7" fmla="*/ 0 h 21600"/>
                <a:gd name="T8" fmla="*/ 145 w 21745"/>
                <a:gd name="T9" fmla="*/ 0 h 21600"/>
                <a:gd name="T10" fmla="*/ 21745 w 21745"/>
                <a:gd name="T11" fmla="*/ 21600 h 21600"/>
                <a:gd name="T12" fmla="*/ 145 w 21745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45" h="21600" fill="none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37" name="Group 8"/>
            <p:cNvGrpSpPr/>
            <p:nvPr/>
          </p:nvGrpSpPr>
          <p:grpSpPr>
            <a:xfrm>
              <a:off x="401" y="429"/>
              <a:ext cx="1440" cy="816"/>
              <a:chOff x="0" y="0"/>
              <a:chExt cx="1440" cy="816"/>
            </a:xfrm>
          </p:grpSpPr>
          <p:sp>
            <p:nvSpPr>
              <p:cNvPr id="18438" name="Line 9"/>
              <p:cNvSpPr>
                <a:spLocks noChangeShapeType="1"/>
              </p:cNvSpPr>
              <p:nvPr/>
            </p:nvSpPr>
            <p:spPr bwMode="auto">
              <a:xfrm flipH="1">
                <a:off x="1440" y="0"/>
                <a:ext cx="0" cy="81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39" name="Line 10"/>
              <p:cNvSpPr>
                <a:spLocks noChangeShapeType="1"/>
              </p:cNvSpPr>
              <p:nvPr/>
            </p:nvSpPr>
            <p:spPr bwMode="auto">
              <a:xfrm>
                <a:off x="0" y="16"/>
                <a:ext cx="144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40" name="Oval 11"/>
            <p:cNvSpPr>
              <a:spLocks noChangeArrowheads="1"/>
            </p:cNvSpPr>
            <p:nvPr/>
          </p:nvSpPr>
          <p:spPr bwMode="auto">
            <a:xfrm>
              <a:off x="1807" y="411"/>
              <a:ext cx="68" cy="68"/>
            </a:xfrm>
            <a:prstGeom prst="ellipse">
              <a:avLst/>
            </a:prstGeom>
            <a:solidFill>
              <a:srgbClr val="CC00CC"/>
            </a:solidFill>
            <a:ln w="2857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18441" name="Group 12"/>
            <p:cNvGrpSpPr/>
            <p:nvPr/>
          </p:nvGrpSpPr>
          <p:grpSpPr>
            <a:xfrm>
              <a:off x="401" y="829"/>
              <a:ext cx="720" cy="384"/>
              <a:chOff x="0" y="0"/>
              <a:chExt cx="720" cy="384"/>
            </a:xfrm>
          </p:grpSpPr>
          <p:sp>
            <p:nvSpPr>
              <p:cNvPr id="18442" name="Line 13"/>
              <p:cNvSpPr>
                <a:spLocks noChangeShapeType="1"/>
              </p:cNvSpPr>
              <p:nvPr/>
            </p:nvSpPr>
            <p:spPr bwMode="auto">
              <a:xfrm>
                <a:off x="0" y="48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3" name="Line 14"/>
              <p:cNvSpPr>
                <a:spLocks noChangeShapeType="1"/>
              </p:cNvSpPr>
              <p:nvPr/>
            </p:nvSpPr>
            <p:spPr bwMode="auto">
              <a:xfrm flipH="1">
                <a:off x="720" y="0"/>
                <a:ext cx="0" cy="38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44" name="Oval 15"/>
            <p:cNvSpPr>
              <a:spLocks noChangeArrowheads="1"/>
            </p:cNvSpPr>
            <p:nvPr/>
          </p:nvSpPr>
          <p:spPr bwMode="auto">
            <a:xfrm>
              <a:off x="1080" y="823"/>
              <a:ext cx="68" cy="68"/>
            </a:xfrm>
            <a:prstGeom prst="ellipse">
              <a:avLst/>
            </a:prstGeom>
            <a:solidFill>
              <a:srgbClr val="CC00CC"/>
            </a:solidFill>
            <a:ln w="2857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18445" name="Group 16"/>
            <p:cNvGrpSpPr/>
            <p:nvPr/>
          </p:nvGrpSpPr>
          <p:grpSpPr>
            <a:xfrm>
              <a:off x="417" y="1204"/>
              <a:ext cx="165" cy="401"/>
              <a:chOff x="0" y="0"/>
              <a:chExt cx="165" cy="401"/>
            </a:xfrm>
          </p:grpSpPr>
          <p:sp>
            <p:nvSpPr>
              <p:cNvPr id="18446" name="Line 17"/>
              <p:cNvSpPr>
                <a:spLocks noChangeShapeType="1"/>
              </p:cNvSpPr>
              <p:nvPr/>
            </p:nvSpPr>
            <p:spPr bwMode="auto">
              <a:xfrm flipH="1">
                <a:off x="165" y="0"/>
                <a:ext cx="0" cy="38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7" name="Line 18"/>
              <p:cNvSpPr>
                <a:spLocks noChangeShapeType="1"/>
              </p:cNvSpPr>
              <p:nvPr/>
            </p:nvSpPr>
            <p:spPr bwMode="auto">
              <a:xfrm>
                <a:off x="0" y="401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48" name="Oval 19"/>
            <p:cNvSpPr>
              <a:spLocks noChangeArrowheads="1"/>
            </p:cNvSpPr>
            <p:nvPr/>
          </p:nvSpPr>
          <p:spPr bwMode="auto">
            <a:xfrm>
              <a:off x="541" y="1529"/>
              <a:ext cx="68" cy="68"/>
            </a:xfrm>
            <a:prstGeom prst="ellipse">
              <a:avLst/>
            </a:prstGeom>
            <a:solidFill>
              <a:srgbClr val="CC00CC"/>
            </a:solidFill>
            <a:ln w="2857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18449" name="Group 20"/>
            <p:cNvGrpSpPr/>
            <p:nvPr/>
          </p:nvGrpSpPr>
          <p:grpSpPr>
            <a:xfrm>
              <a:off x="406" y="1197"/>
              <a:ext cx="75" cy="771"/>
              <a:chOff x="0" y="0"/>
              <a:chExt cx="96" cy="720"/>
            </a:xfrm>
          </p:grpSpPr>
          <p:sp>
            <p:nvSpPr>
              <p:cNvPr id="18450" name="Line 21"/>
              <p:cNvSpPr>
                <a:spLocks noChangeShapeType="1"/>
              </p:cNvSpPr>
              <p:nvPr/>
            </p:nvSpPr>
            <p:spPr bwMode="auto">
              <a:xfrm flipH="1">
                <a:off x="95" y="0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1" name="Line 22"/>
              <p:cNvSpPr>
                <a:spLocks noChangeShapeType="1"/>
              </p:cNvSpPr>
              <p:nvPr/>
            </p:nvSpPr>
            <p:spPr bwMode="auto">
              <a:xfrm>
                <a:off x="0" y="713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52" name="Oval 23"/>
            <p:cNvSpPr>
              <a:spLocks noChangeArrowheads="1"/>
            </p:cNvSpPr>
            <p:nvPr/>
          </p:nvSpPr>
          <p:spPr bwMode="auto">
            <a:xfrm>
              <a:off x="427" y="1935"/>
              <a:ext cx="68" cy="68"/>
            </a:xfrm>
            <a:prstGeom prst="ellipse">
              <a:avLst/>
            </a:prstGeom>
            <a:solidFill>
              <a:srgbClr val="CC00CC"/>
            </a:solidFill>
            <a:ln w="2857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8453" name="Oval 24"/>
            <p:cNvSpPr>
              <a:spLocks noChangeArrowheads="1"/>
            </p:cNvSpPr>
            <p:nvPr/>
          </p:nvSpPr>
          <p:spPr bwMode="auto">
            <a:xfrm>
              <a:off x="747" y="1171"/>
              <a:ext cx="68" cy="68"/>
            </a:xfrm>
            <a:prstGeom prst="ellipse">
              <a:avLst/>
            </a:prstGeom>
            <a:solidFill>
              <a:srgbClr val="CC00CC"/>
            </a:solidFill>
            <a:ln w="2857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18454" name="Group 25"/>
            <p:cNvGrpSpPr/>
            <p:nvPr/>
          </p:nvGrpSpPr>
          <p:grpSpPr>
            <a:xfrm>
              <a:off x="0" y="0"/>
              <a:ext cx="2776" cy="2208"/>
              <a:chOff x="0" y="0"/>
              <a:chExt cx="2776" cy="2208"/>
            </a:xfrm>
          </p:grpSpPr>
          <p:grpSp>
            <p:nvGrpSpPr>
              <p:cNvPr id="18455" name="Group 26"/>
              <p:cNvGrpSpPr/>
              <p:nvPr/>
            </p:nvGrpSpPr>
            <p:grpSpPr>
              <a:xfrm>
                <a:off x="0" y="0"/>
                <a:ext cx="2776" cy="2208"/>
                <a:chOff x="0" y="0"/>
                <a:chExt cx="2776" cy="2208"/>
              </a:xfrm>
            </p:grpSpPr>
            <p:sp>
              <p:nvSpPr>
                <p:cNvPr id="18456" name="Line 27"/>
                <p:cNvSpPr>
                  <a:spLocks noChangeShapeType="1"/>
                </p:cNvSpPr>
                <p:nvPr/>
              </p:nvSpPr>
              <p:spPr bwMode="auto">
                <a:xfrm>
                  <a:off x="0" y="1200"/>
                  <a:ext cx="26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416" y="96"/>
                  <a:ext cx="0" cy="21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9" y="302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2</a:t>
                  </a:r>
                  <a:endParaRPr lang="en-US" altLang="zh-CN" sz="2800"/>
                </a:p>
              </p:txBody>
            </p:sp>
            <p:sp>
              <p:nvSpPr>
                <p:cNvPr id="1845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0" y="714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1</a:t>
                  </a:r>
                  <a:endParaRPr lang="en-US" altLang="zh-CN" sz="2800"/>
                </a:p>
              </p:txBody>
            </p:sp>
            <p:sp>
              <p:nvSpPr>
                <p:cNvPr id="1846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1" y="1433"/>
                  <a:ext cx="33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-1</a:t>
                  </a:r>
                  <a:endParaRPr lang="en-US" altLang="zh-CN" sz="2800"/>
                </a:p>
              </p:txBody>
            </p:sp>
            <p:sp>
              <p:nvSpPr>
                <p:cNvPr id="1846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1" y="1782"/>
                  <a:ext cx="33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-2</a:t>
                  </a:r>
                  <a:endParaRPr lang="en-US" altLang="zh-CN" sz="2800"/>
                </a:p>
              </p:txBody>
            </p:sp>
            <p:sp>
              <p:nvSpPr>
                <p:cNvPr id="1846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74" y="1139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1</a:t>
                  </a:r>
                  <a:endParaRPr lang="en-US" altLang="zh-CN" sz="2800"/>
                </a:p>
              </p:txBody>
            </p:sp>
            <p:sp>
              <p:nvSpPr>
                <p:cNvPr id="1846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16" y="1134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2</a:t>
                  </a:r>
                  <a:endParaRPr lang="en-US" altLang="zh-CN" sz="2800"/>
                </a:p>
              </p:txBody>
            </p:sp>
            <p:sp>
              <p:nvSpPr>
                <p:cNvPr id="1846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14" y="1142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4</a:t>
                  </a:r>
                  <a:endParaRPr lang="en-US" altLang="zh-CN" sz="2800"/>
                </a:p>
              </p:txBody>
            </p:sp>
            <p:sp>
              <p:nvSpPr>
                <p:cNvPr id="1846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40" y="1136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/>
                    <a:t>0</a:t>
                  </a:r>
                  <a:endParaRPr lang="en-US" altLang="zh-CN"/>
                </a:p>
              </p:txBody>
            </p:sp>
            <p:sp>
              <p:nvSpPr>
                <p:cNvPr id="1846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92" y="0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y</a:t>
                  </a:r>
                  <a:endParaRPr lang="en-US" altLang="zh-CN" sz="2800"/>
                </a:p>
              </p:txBody>
            </p:sp>
            <p:sp>
              <p:nvSpPr>
                <p:cNvPr id="1846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584" y="1120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x</a:t>
                  </a:r>
                  <a:endParaRPr lang="en-US" altLang="zh-CN" sz="2800"/>
                </a:p>
              </p:txBody>
            </p:sp>
            <p:sp>
              <p:nvSpPr>
                <p:cNvPr id="1846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36" y="1128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/>
                    <a:t>3</a:t>
                  </a:r>
                  <a:endParaRPr lang="en-US" altLang="zh-CN" sz="2800"/>
                </a:p>
              </p:txBody>
            </p:sp>
          </p:grpSp>
          <p:graphicFrame>
            <p:nvGraphicFramePr>
              <p:cNvPr id="18469" name="Object 4"/>
              <p:cNvGraphicFramePr>
                <a:graphicFrameLocks noChangeAspect="1"/>
              </p:cNvGraphicFramePr>
              <p:nvPr/>
            </p:nvGraphicFramePr>
            <p:xfrm>
              <a:off x="521" y="917"/>
              <a:ext cx="144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" name="" r:id="rId1" imgW="153035" imgH="394970" progId="Equation.DSMT4">
                      <p:embed/>
                    </p:oleObj>
                  </mc:Choice>
                  <mc:Fallback>
                    <p:oleObj name="" r:id="rId1" imgW="153035" imgH="39497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21" y="917"/>
                            <a:ext cx="144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70" name="Object 5"/>
              <p:cNvGraphicFramePr>
                <a:graphicFrameLocks noChangeAspect="1"/>
              </p:cNvGraphicFramePr>
              <p:nvPr/>
            </p:nvGraphicFramePr>
            <p:xfrm>
              <a:off x="433" y="918"/>
              <a:ext cx="104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name="" r:id="rId3" imgW="165735" imgH="471170" progId="Equation.DSMT4">
                      <p:embed/>
                    </p:oleObj>
                  </mc:Choice>
                  <mc:Fallback>
                    <p:oleObj name="" r:id="rId3" imgW="165735" imgH="47117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33" y="918"/>
                            <a:ext cx="104" cy="2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" name="Group 42"/>
          <p:cNvGrpSpPr/>
          <p:nvPr/>
        </p:nvGrpSpPr>
        <p:grpSpPr>
          <a:xfrm>
            <a:off x="3810000" y="4394200"/>
            <a:ext cx="2286000" cy="1295400"/>
            <a:chOff x="0" y="0"/>
            <a:chExt cx="1440" cy="816"/>
          </a:xfrm>
        </p:grpSpPr>
        <p:sp>
          <p:nvSpPr>
            <p:cNvPr id="18472" name="Line 43"/>
            <p:cNvSpPr>
              <a:spLocks noChangeShapeType="1"/>
            </p:cNvSpPr>
            <p:nvPr/>
          </p:nvSpPr>
          <p:spPr bwMode="auto">
            <a:xfrm flipH="1">
              <a:off x="1440" y="0"/>
              <a:ext cx="0" cy="8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Line 44"/>
            <p:cNvSpPr>
              <a:spLocks noChangeShapeType="1"/>
            </p:cNvSpPr>
            <p:nvPr/>
          </p:nvSpPr>
          <p:spPr bwMode="auto">
            <a:xfrm>
              <a:off x="0" y="808"/>
              <a:ext cx="14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3810000" y="4445000"/>
            <a:ext cx="1143000" cy="609600"/>
            <a:chOff x="0" y="0"/>
            <a:chExt cx="720" cy="384"/>
          </a:xfrm>
        </p:grpSpPr>
        <p:sp>
          <p:nvSpPr>
            <p:cNvPr id="18475" name="Line 46"/>
            <p:cNvSpPr>
              <a:spLocks noChangeShapeType="1"/>
            </p:cNvSpPr>
            <p:nvPr/>
          </p:nvSpPr>
          <p:spPr bwMode="auto">
            <a:xfrm>
              <a:off x="0" y="376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Line 47"/>
            <p:cNvSpPr>
              <a:spLocks noChangeShapeType="1"/>
            </p:cNvSpPr>
            <p:nvPr/>
          </p:nvSpPr>
          <p:spPr bwMode="auto">
            <a:xfrm flipH="1">
              <a:off x="720" y="0"/>
              <a:ext cx="0" cy="38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3810000" y="3886200"/>
            <a:ext cx="261938" cy="609600"/>
            <a:chOff x="0" y="0"/>
            <a:chExt cx="165" cy="384"/>
          </a:xfrm>
        </p:grpSpPr>
        <p:sp>
          <p:nvSpPr>
            <p:cNvPr id="18478" name="Line 49"/>
            <p:cNvSpPr>
              <a:spLocks noChangeShapeType="1"/>
            </p:cNvSpPr>
            <p:nvPr/>
          </p:nvSpPr>
          <p:spPr bwMode="auto">
            <a:xfrm flipH="1">
              <a:off x="165" y="0"/>
              <a:ext cx="0" cy="38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Line 50"/>
            <p:cNvSpPr>
              <a:spLocks noChangeShapeType="1"/>
            </p:cNvSpPr>
            <p:nvPr/>
          </p:nvSpPr>
          <p:spPr bwMode="auto">
            <a:xfrm>
              <a:off x="0" y="17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51"/>
          <p:cNvGrpSpPr/>
          <p:nvPr/>
        </p:nvGrpSpPr>
        <p:grpSpPr>
          <a:xfrm>
            <a:off x="3797300" y="3200400"/>
            <a:ext cx="152400" cy="1143000"/>
            <a:chOff x="0" y="0"/>
            <a:chExt cx="96" cy="720"/>
          </a:xfrm>
        </p:grpSpPr>
        <p:sp>
          <p:nvSpPr>
            <p:cNvPr id="18481" name="Line 52"/>
            <p:cNvSpPr>
              <a:spLocks noChangeShapeType="1"/>
            </p:cNvSpPr>
            <p:nvPr/>
          </p:nvSpPr>
          <p:spPr bwMode="auto">
            <a:xfrm flipH="1">
              <a:off x="95" y="0"/>
              <a:ext cx="0" cy="72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2" name="Line 53"/>
            <p:cNvSpPr>
              <a:spLocks noChangeShapeType="1"/>
            </p:cNvSpPr>
            <p:nvPr/>
          </p:nvSpPr>
          <p:spPr bwMode="auto">
            <a:xfrm>
              <a:off x="0" y="21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469" name="Arc 54"/>
          <p:cNvSpPr>
            <a:spLocks noChangeArrowheads="1"/>
          </p:cNvSpPr>
          <p:nvPr/>
        </p:nvSpPr>
        <p:spPr bwMode="auto">
          <a:xfrm rot="10800000">
            <a:off x="3886200" y="2654300"/>
            <a:ext cx="3530600" cy="3276600"/>
          </a:xfrm>
          <a:custGeom>
            <a:avLst/>
            <a:gdLst>
              <a:gd name="T0" fmla="*/ 0 w 22758"/>
              <a:gd name="T1" fmla="*/ 31 h 21600"/>
              <a:gd name="T2" fmla="*/ 1158 w 22758"/>
              <a:gd name="T3" fmla="*/ 0 h 21600"/>
              <a:gd name="T4" fmla="*/ 22758 w 22758"/>
              <a:gd name="T5" fmla="*/ 21600 h 21600"/>
              <a:gd name="T6" fmla="*/ 0 w 22758"/>
              <a:gd name="T7" fmla="*/ 31 h 21600"/>
              <a:gd name="T8" fmla="*/ 1158 w 22758"/>
              <a:gd name="T9" fmla="*/ 0 h 21600"/>
              <a:gd name="T10" fmla="*/ 22758 w 22758"/>
              <a:gd name="T11" fmla="*/ 21600 h 21600"/>
              <a:gd name="T12" fmla="*/ 1158 w 22758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58" h="21600" fill="none">
                <a:moveTo>
                  <a:pt x="0" y="31"/>
                </a:moveTo>
                <a:cubicBezTo>
                  <a:pt x="385" y="10"/>
                  <a:pt x="771" y="-1"/>
                  <a:pt x="1158" y="0"/>
                </a:cubicBezTo>
                <a:cubicBezTo>
                  <a:pt x="13087" y="0"/>
                  <a:pt x="22758" y="9670"/>
                  <a:pt x="22758" y="21600"/>
                </a:cubicBezTo>
              </a:path>
              <a:path w="22758" h="21600" stroke="0">
                <a:moveTo>
                  <a:pt x="0" y="31"/>
                </a:moveTo>
                <a:cubicBezTo>
                  <a:pt x="385" y="10"/>
                  <a:pt x="771" y="-1"/>
                  <a:pt x="1158" y="0"/>
                </a:cubicBezTo>
                <a:cubicBezTo>
                  <a:pt x="13087" y="0"/>
                  <a:pt x="22758" y="9670"/>
                  <a:pt x="22758" y="21600"/>
                </a:cubicBezTo>
                <a:lnTo>
                  <a:pt x="1158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rgbClr val="FF66CC"/>
          </a:solidFill>
          <a:ln w="38100">
            <a:solidFill>
              <a:srgbClr val="99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800"/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4876800" y="4978400"/>
            <a:ext cx="76200" cy="76200"/>
          </a:xfrm>
          <a:prstGeom prst="ellipse">
            <a:avLst/>
          </a:prstGeom>
          <a:solidFill>
            <a:srgbClr val="FF66CC"/>
          </a:solidFill>
          <a:ln w="38100">
            <a:solidFill>
              <a:srgbClr val="99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800"/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4381500" y="4368800"/>
            <a:ext cx="76200" cy="76200"/>
          </a:xfrm>
          <a:prstGeom prst="ellipse">
            <a:avLst/>
          </a:prstGeom>
          <a:solidFill>
            <a:srgbClr val="FF66CC"/>
          </a:solidFill>
          <a:ln w="38100">
            <a:solidFill>
              <a:srgbClr val="99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800"/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4064000" y="3835400"/>
            <a:ext cx="76200" cy="76200"/>
          </a:xfrm>
          <a:prstGeom prst="ellipse">
            <a:avLst/>
          </a:prstGeom>
          <a:solidFill>
            <a:srgbClr val="FF66CC"/>
          </a:solidFill>
          <a:ln w="38100">
            <a:solidFill>
              <a:srgbClr val="99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800"/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3898900" y="3200400"/>
            <a:ext cx="76200" cy="76200"/>
          </a:xfrm>
          <a:prstGeom prst="ellipse">
            <a:avLst/>
          </a:prstGeom>
          <a:solidFill>
            <a:srgbClr val="FF66CC"/>
          </a:solidFill>
          <a:ln w="38100">
            <a:solidFill>
              <a:srgbClr val="99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800"/>
          </a:p>
        </p:txBody>
      </p:sp>
      <p:sp>
        <p:nvSpPr>
          <p:cNvPr id="60520" name="圆角矩形标注 60519"/>
          <p:cNvSpPr>
            <a:spLocks noChangeArrowheads="1"/>
          </p:cNvSpPr>
          <p:nvPr/>
        </p:nvSpPr>
        <p:spPr bwMode="auto">
          <a:xfrm>
            <a:off x="6400800" y="5257800"/>
            <a:ext cx="1193800" cy="533400"/>
          </a:xfrm>
          <a:prstGeom prst="wedgeRoundRectCallout">
            <a:avLst>
              <a:gd name="adj1" fmla="val -38333"/>
              <a:gd name="adj2" fmla="val 72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/>
              <a:t>y=log</a:t>
            </a:r>
            <a:r>
              <a:rPr lang="en-US" altLang="zh-CN" baseline="-25000"/>
              <a:t>1/2</a:t>
            </a:r>
            <a:r>
              <a:rPr lang="en-US" altLang="zh-CN"/>
              <a:t>x</a:t>
            </a:r>
            <a:endParaRPr lang="en-US" altLang="zh-CN"/>
          </a:p>
        </p:txBody>
      </p:sp>
      <p:sp>
        <p:nvSpPr>
          <p:cNvPr id="18490" name="圆角矩形标注 1"/>
          <p:cNvSpPr>
            <a:spLocks noChangeArrowheads="1"/>
          </p:cNvSpPr>
          <p:nvPr/>
        </p:nvSpPr>
        <p:spPr bwMode="auto">
          <a:xfrm>
            <a:off x="6629400" y="3200400"/>
            <a:ext cx="1066800" cy="533400"/>
          </a:xfrm>
          <a:prstGeom prst="wedgeRoundRectCallout">
            <a:avLst>
              <a:gd name="adj1" fmla="val -68454"/>
              <a:gd name="adj2" fmla="val -84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/>
              <a:t>y=log</a:t>
            </a:r>
            <a:r>
              <a:rPr lang="en-US" altLang="zh-CN" baseline="-25000"/>
              <a:t>2</a:t>
            </a:r>
            <a:r>
              <a:rPr lang="en-US" altLang="zh-CN"/>
              <a:t>x</a:t>
            </a:r>
            <a:endParaRPr lang="en-US" altLang="zh-CN"/>
          </a:p>
        </p:txBody>
      </p:sp>
      <p:graphicFrame>
        <p:nvGraphicFramePr>
          <p:cNvPr id="60475" name="表格 60474"/>
          <p:cNvGraphicFramePr>
            <a:graphicFrameLocks noGrp="1"/>
          </p:cNvGraphicFramePr>
          <p:nvPr/>
        </p:nvGraphicFramePr>
        <p:xfrm>
          <a:off x="2281498" y="647838"/>
          <a:ext cx="7877176" cy="1874838"/>
        </p:xfrm>
        <a:graphic>
          <a:graphicData uri="http://schemas.openxmlformats.org/drawingml/2006/table">
            <a:tbl>
              <a:tblPr/>
              <a:tblGrid>
                <a:gridCol w="2711669"/>
                <a:gridCol w="923364"/>
                <a:gridCol w="986235"/>
                <a:gridCol w="778573"/>
                <a:gridCol w="850334"/>
                <a:gridCol w="1627001"/>
              </a:tblGrid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zh-CN" altLang="en-US" sz="35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1/4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1/2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500" b="1">
                          <a:solidFill>
                            <a:srgbClr val="2106C6"/>
                          </a:solidFill>
                          <a:latin typeface="Times New Roman" panose="02020603050405020304" pitchFamily="18" charset="0"/>
                        </a:rPr>
                        <a:t>  4</a:t>
                      </a:r>
                      <a:endParaRPr lang="zh-CN" altLang="en-US" sz="3500" b="1">
                        <a:solidFill>
                          <a:srgbClr val="2106C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946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3500" b="1">
                        <a:latin typeface="Times New Roman" panose="02020603050405020304" pitchFamily="18" charset="0"/>
                      </a:endParaRPr>
                    </a:p>
                  </a:txBody>
                  <a:tcPr marL="91447" marR="91447" marT="45728" marB="45728" vert="horz">
                    <a:lnL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" name="直接连接符 1"/>
          <p:cNvCxnSpPr/>
          <p:nvPr/>
        </p:nvCxnSpPr>
        <p:spPr>
          <a:xfrm flipH="1">
            <a:off x="4293651" y="639109"/>
            <a:ext cx="2513" cy="18453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9204199" y="666094"/>
            <a:ext cx="11113" cy="1838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23" name="文本框 60518"/>
          <p:cNvSpPr txBox="1">
            <a:spLocks noChangeArrowheads="1"/>
          </p:cNvSpPr>
          <p:nvPr/>
        </p:nvSpPr>
        <p:spPr bwMode="auto">
          <a:xfrm>
            <a:off x="4437593" y="600075"/>
            <a:ext cx="678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…   </a:t>
            </a:r>
            <a:endParaRPr lang="en-US" altLang="zh-CN" sz="2800"/>
          </a:p>
        </p:txBody>
      </p:sp>
      <p:sp>
        <p:nvSpPr>
          <p:cNvPr id="18524" name="文本框 60518"/>
          <p:cNvSpPr txBox="1">
            <a:spLocks noChangeArrowheads="1"/>
          </p:cNvSpPr>
          <p:nvPr/>
        </p:nvSpPr>
        <p:spPr bwMode="auto">
          <a:xfrm>
            <a:off x="3859213" y="1703388"/>
            <a:ext cx="108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/>
              <a:t>   …   </a:t>
            </a:r>
            <a:endParaRPr lang="en-US" altLang="zh-CN" sz="2800"/>
          </a:p>
        </p:txBody>
      </p:sp>
      <p:sp>
        <p:nvSpPr>
          <p:cNvPr id="18525" name="文本框 60518"/>
          <p:cNvSpPr txBox="1">
            <a:spLocks noChangeArrowheads="1"/>
          </p:cNvSpPr>
          <p:nvPr/>
        </p:nvSpPr>
        <p:spPr bwMode="auto">
          <a:xfrm>
            <a:off x="4297498" y="1185863"/>
            <a:ext cx="760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…   </a:t>
            </a:r>
            <a:endParaRPr lang="en-US" altLang="zh-CN" sz="2800"/>
          </a:p>
        </p:txBody>
      </p:sp>
      <p:sp>
        <p:nvSpPr>
          <p:cNvPr id="18526" name="文本框 60518"/>
          <p:cNvSpPr txBox="1">
            <a:spLocks noChangeArrowheads="1"/>
          </p:cNvSpPr>
          <p:nvPr/>
        </p:nvSpPr>
        <p:spPr bwMode="auto">
          <a:xfrm>
            <a:off x="9327890" y="1863725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8527" name="文本框 60518"/>
          <p:cNvSpPr txBox="1">
            <a:spLocks noChangeArrowheads="1"/>
          </p:cNvSpPr>
          <p:nvPr/>
        </p:nvSpPr>
        <p:spPr bwMode="auto">
          <a:xfrm>
            <a:off x="9316777" y="1185863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sp>
        <p:nvSpPr>
          <p:cNvPr id="18528" name="文本框 60518"/>
          <p:cNvSpPr txBox="1">
            <a:spLocks noChangeArrowheads="1"/>
          </p:cNvSpPr>
          <p:nvPr/>
        </p:nvSpPr>
        <p:spPr bwMode="auto">
          <a:xfrm>
            <a:off x="9327890" y="600075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  …   </a:t>
            </a:r>
            <a:endParaRPr lang="en-US" altLang="zh-CN" sz="2800"/>
          </a:p>
        </p:txBody>
      </p:sp>
      <p:graphicFrame>
        <p:nvGraphicFramePr>
          <p:cNvPr id="18529" name="Object 2"/>
          <p:cNvGraphicFramePr>
            <a:graphicFrameLocks noChangeAspect="1"/>
          </p:cNvGraphicFramePr>
          <p:nvPr/>
        </p:nvGraphicFramePr>
        <p:xfrm>
          <a:off x="2324101" y="1219201"/>
          <a:ext cx="20574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5" imgW="647700" imgH="215900" progId="Equation.3">
                  <p:embed/>
                </p:oleObj>
              </mc:Choice>
              <mc:Fallback>
                <p:oleObj name="" r:id="rId5" imgW="6477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24101" y="1219201"/>
                        <a:ext cx="20574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0" name="Object 3"/>
          <p:cNvGraphicFramePr>
            <a:graphicFrameLocks noChangeAspect="1"/>
          </p:cNvGraphicFramePr>
          <p:nvPr/>
        </p:nvGraphicFramePr>
        <p:xfrm>
          <a:off x="2291948" y="1930403"/>
          <a:ext cx="18891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7" imgW="661035" imgH="343535" progId="Equation.3">
                  <p:embed/>
                </p:oleObj>
              </mc:Choice>
              <mc:Fallback>
                <p:oleObj name="" r:id="rId7" imgW="661035" imgH="34353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91948" y="1930403"/>
                        <a:ext cx="18891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1" name="Text Box 92"/>
          <p:cNvSpPr txBox="1">
            <a:spLocks noChangeArrowheads="1"/>
          </p:cNvSpPr>
          <p:nvPr/>
        </p:nvSpPr>
        <p:spPr bwMode="auto">
          <a:xfrm>
            <a:off x="4880304" y="1299726"/>
            <a:ext cx="5292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2106C6"/>
                </a:solidFill>
              </a:rPr>
              <a:t>  -2	   -1	   0	   1      2</a:t>
            </a:r>
            <a:r>
              <a:rPr lang="en-US" altLang="zh-CN" sz="3200"/>
              <a:t>	</a:t>
            </a:r>
            <a:endParaRPr lang="en-US" altLang="zh-CN" sz="3200"/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4913288" y="1942662"/>
            <a:ext cx="48006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/>
              <a:t>  </a:t>
            </a:r>
            <a:r>
              <a:rPr lang="en-US" altLang="zh-CN" sz="3200">
                <a:solidFill>
                  <a:srgbClr val="2106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	   1	   0	 -1	 -2</a:t>
            </a:r>
            <a:endParaRPr lang="en-US" altLang="zh-CN" sz="3200">
              <a:solidFill>
                <a:srgbClr val="2106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33" name="Text Box 2"/>
          <p:cNvSpPr txBox="1">
            <a:spLocks noChangeArrowheads="1"/>
          </p:cNvSpPr>
          <p:nvPr/>
        </p:nvSpPr>
        <p:spPr bwMode="auto">
          <a:xfrm>
            <a:off x="1131312" y="908845"/>
            <a:ext cx="80021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</a:rPr>
              <a:t>列表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2383" name="AutoShape 95"/>
          <p:cNvSpPr>
            <a:spLocks noChangeArrowheads="1"/>
          </p:cNvSpPr>
          <p:nvPr/>
        </p:nvSpPr>
        <p:spPr bwMode="auto">
          <a:xfrm>
            <a:off x="7364412" y="3363913"/>
            <a:ext cx="4065588" cy="2436812"/>
          </a:xfrm>
          <a:prstGeom prst="cloudCallout">
            <a:avLst>
              <a:gd name="adj1" fmla="val -76657"/>
              <a:gd name="adj2" fmla="val -2128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>
                <a:latin typeface="宋体" panose="02010600030101010101" pitchFamily="2" charset="-122"/>
              </a:rPr>
              <a:t>这两个函数的图象</a:t>
            </a:r>
            <a:r>
              <a:rPr lang="zh-CN" altLang="en-US" sz="2800"/>
              <a:t>有什么关系呢？</a:t>
            </a:r>
            <a:endParaRPr lang="zh-CN" altLang="en-US" sz="2800"/>
          </a:p>
        </p:txBody>
      </p:sp>
      <p:sp>
        <p:nvSpPr>
          <p:cNvPr id="12384" name="AutoShape 96"/>
          <p:cNvSpPr>
            <a:spLocks noChangeArrowheads="1"/>
          </p:cNvSpPr>
          <p:nvPr/>
        </p:nvSpPr>
        <p:spPr bwMode="auto">
          <a:xfrm>
            <a:off x="7780338" y="5930900"/>
            <a:ext cx="2667000" cy="609600"/>
          </a:xfrm>
          <a:prstGeom prst="wedgeRoundRectCallout">
            <a:avLst>
              <a:gd name="adj1" fmla="val -31667"/>
              <a:gd name="adj2" fmla="val 45574"/>
              <a:gd name="adj3" fmla="val 16667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3200"/>
              <a:t>关于</a:t>
            </a:r>
            <a:r>
              <a:rPr lang="en-US" altLang="zh-CN" sz="3200"/>
              <a:t>x</a:t>
            </a:r>
            <a:r>
              <a:rPr lang="zh-CN" altLang="en-US" sz="3200"/>
              <a:t>轴对称</a:t>
            </a:r>
            <a:endParaRPr lang="zh-CN" altLang="en-US" sz="3200"/>
          </a:p>
        </p:txBody>
      </p:sp>
      <p:sp>
        <p:nvSpPr>
          <p:cNvPr id="4" name="文本框 2"/>
          <p:cNvSpPr/>
          <p:nvPr>
            <p:custDataLst>
              <p:tags r:id="rId9"/>
            </p:custDataLst>
          </p:nvPr>
        </p:nvSpPr>
        <p:spPr>
          <a:xfrm>
            <a:off x="2125980" y="620331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P135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60469" grpId="0"/>
      <p:bldP spid="12343" grpId="0"/>
      <p:bldP spid="12344" grpId="0"/>
      <p:bldP spid="12345" grpId="0"/>
      <p:bldP spid="12346" grpId="0"/>
      <p:bldP spid="12347" grpId="0"/>
      <p:bldP spid="60520" grpId="0"/>
      <p:bldP spid="12383" grpId="0"/>
      <p:bldP spid="1238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4500" y="1031430"/>
            <a:ext cx="11137900" cy="3785652"/>
            <a:chOff x="444500" y="1031430"/>
            <a:chExt cx="11137900" cy="3785652"/>
          </a:xfrm>
        </p:grpSpPr>
        <p:sp>
          <p:nvSpPr>
            <p:cNvPr id="2" name="矩形 1"/>
            <p:cNvSpPr/>
            <p:nvPr/>
          </p:nvSpPr>
          <p:spPr>
            <a:xfrm>
              <a:off x="444500" y="1031430"/>
              <a:ext cx="111379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问题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：底数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＞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０，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且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≠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１）的若干个不同的值，在同一直角坐标系内画出相应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的对数函数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的图象．观察这些图象的位置、公共点和变化趋势，它们有哪些共性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？</a:t>
              </a:r>
              <a:endPara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由此你能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概括出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对数函数 </a:t>
              </a:r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＞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０，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且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≠</a:t>
              </a:r>
              <a:r>
                <a: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１）的值域和性质吗？</a:t>
              </a: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5543550" y="3335416"/>
            <a:ext cx="2057400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1" imgW="15544800" imgH="5486400" progId="Equation.DSMT4">
                    <p:embed/>
                  </p:oleObj>
                </mc:Choice>
                <mc:Fallback>
                  <p:oleObj name="Equation" r:id="rId1" imgW="15544800" imgH="5486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543550" y="3335416"/>
                          <a:ext cx="2057400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0637" y="1040930"/>
            <a:ext cx="5110179" cy="46740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7268" y="-45788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AS_UNIQUEID" val="243"/>
</p:tagLst>
</file>

<file path=ppt/tags/tag2.xml><?xml version="1.0" encoding="utf-8"?>
<p:tagLst xmlns:p="http://schemas.openxmlformats.org/presentationml/2006/main">
  <p:tag name="AS_UNIQUEID" val="58"/>
</p:tagLst>
</file>

<file path=ppt/tags/tag3.xml><?xml version="1.0" encoding="utf-8"?>
<p:tagLst xmlns:p="http://schemas.openxmlformats.org/presentationml/2006/main">
  <p:tag name="AS_UNIQUEID" val="58"/>
</p:tagLst>
</file>

<file path=ppt/tags/tag4.xml><?xml version="1.0" encoding="utf-8"?>
<p:tagLst xmlns:p="http://schemas.openxmlformats.org/presentationml/2006/main">
  <p:tag name="AS_UNIQUEID" val="58"/>
</p:tagLst>
</file>

<file path=ppt/tags/tag5.xml><?xml version="1.0" encoding="utf-8"?>
<p:tagLst xmlns:p="http://schemas.openxmlformats.org/presentationml/2006/main">
  <p:tag name="AS_UNIQUEID" val="21"/>
</p:tagLst>
</file>

<file path=ppt/tags/tag6.xml><?xml version="1.0" encoding="utf-8"?>
<p:tagLst xmlns:p="http://schemas.openxmlformats.org/presentationml/2006/main">
  <p:tag name="AS_UNIQUEID" val="335"/>
</p:tagLst>
</file>

<file path=ppt/tags/tag7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3606</Words>
  <Application>WPS 演示</Application>
  <PresentationFormat>宽屏</PresentationFormat>
  <Paragraphs>581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54</vt:i4>
      </vt:variant>
      <vt:variant>
        <vt:lpstr>幻灯片标题</vt:lpstr>
      </vt:variant>
      <vt:variant>
        <vt:i4>35</vt:i4>
      </vt:variant>
    </vt:vector>
  </HeadingPairs>
  <TitlesOfParts>
    <vt:vector size="112" baseType="lpstr">
      <vt:lpstr>Arial</vt:lpstr>
      <vt:lpstr>宋体</vt:lpstr>
      <vt:lpstr>Wingdings</vt:lpstr>
      <vt:lpstr>微软雅黑</vt:lpstr>
      <vt:lpstr>楷体</vt:lpstr>
      <vt:lpstr>SSJ-PK7482000052a-Identity-H</vt:lpstr>
      <vt:lpstr>Segoe Print</vt:lpstr>
      <vt:lpstr>Times New Roman</vt:lpstr>
      <vt:lpstr>Calibri</vt:lpstr>
      <vt:lpstr>Arial Unicode MS</vt:lpstr>
      <vt:lpstr>楷体_GB2312</vt:lpstr>
      <vt:lpstr>新宋体</vt:lpstr>
      <vt:lpstr>华文隶书</vt:lpstr>
      <vt:lpstr>黑体</vt:lpstr>
      <vt:lpstr>隶书</vt:lpstr>
      <vt:lpstr>Arial</vt:lpstr>
      <vt:lpstr>华文新魏</vt:lpstr>
      <vt:lpstr>仿宋_GB2312</vt:lpstr>
      <vt:lpstr>仿宋</vt:lpstr>
      <vt:lpstr>Courier New</vt:lpstr>
      <vt:lpstr>1_Office 主题</vt:lpstr>
      <vt:lpstr>2_Office 主题</vt:lpstr>
      <vt:lpstr>3_Office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Equation.3</vt:lpstr>
      <vt:lpstr>Equation.DSMT4</vt:lpstr>
      <vt:lpstr>Equation.DSMT4</vt:lpstr>
      <vt:lpstr>Equation.3</vt:lpstr>
      <vt:lpstr>Equation.3</vt:lpstr>
      <vt:lpstr>Equation.DSMT4</vt:lpstr>
      <vt:lpstr>Equation.KSEE3</vt:lpstr>
      <vt:lpstr>Equation.KSEE3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257</cp:revision>
  <dcterms:created xsi:type="dcterms:W3CDTF">2019-01-12T04:39:00Z</dcterms:created>
  <dcterms:modified xsi:type="dcterms:W3CDTF">2020-11-10T01:27:12Z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