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9" r:id="rId3"/>
    <p:sldId id="450" r:id="rId4"/>
    <p:sldId id="452" r:id="rId5"/>
    <p:sldId id="451" r:id="rId6"/>
    <p:sldId id="443" r:id="rId7"/>
    <p:sldId id="461" r:id="rId8"/>
    <p:sldId id="444" r:id="rId9"/>
    <p:sldId id="445" r:id="rId10"/>
    <p:sldId id="468" r:id="rId11"/>
    <p:sldId id="446" r:id="rId12"/>
    <p:sldId id="471" r:id="rId13"/>
    <p:sldId id="472" r:id="rId14"/>
    <p:sldId id="469" r:id="rId15"/>
    <p:sldId id="484" r:id="rId16"/>
    <p:sldId id="485" r:id="rId17"/>
    <p:sldId id="486" r:id="rId18"/>
    <p:sldId id="479" r:id="rId19"/>
    <p:sldId id="487" r:id="rId20"/>
    <p:sldId id="480" r:id="rId21"/>
    <p:sldId id="497" r:id="rId22"/>
    <p:sldId id="482" r:id="rId23"/>
    <p:sldId id="470" r:id="rId24"/>
    <p:sldId id="473" r:id="rId25"/>
    <p:sldId id="498" r:id="rId26"/>
    <p:sldId id="449" r:id="rId27"/>
    <p:sldId id="330" r:id="rId28"/>
  </p:sldIdLst>
  <p:sldSz cx="12192000" cy="6858000"/>
  <p:notesSz cx="7104063" cy="10234613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tags" Target="tags/tag1.xml" /><Relationship Id="rId3" Type="http://schemas.openxmlformats.org/officeDocument/2006/relationships/slide" Target="slides/slide1.xml" /><Relationship Id="rId30" Type="http://schemas.openxmlformats.org/officeDocument/2006/relationships/presProps" Target="presProps.xml" /><Relationship Id="rId31" Type="http://schemas.openxmlformats.org/officeDocument/2006/relationships/viewProps" Target="viewProps.xml" /><Relationship Id="rId32" Type="http://schemas.openxmlformats.org/officeDocument/2006/relationships/theme" Target="theme/theme1.xml" /><Relationship Id="rId33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wmf" /><Relationship Id="rId2" Type="http://schemas.openxmlformats.org/officeDocument/2006/relationships/image" Target="../media/image4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5.wmf" /><Relationship Id="rId2" Type="http://schemas.openxmlformats.org/officeDocument/2006/relationships/image" Target="../media/image38.wmf" /><Relationship Id="rId3" Type="http://schemas.openxmlformats.org/officeDocument/2006/relationships/image" Target="../media/image37.w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9.w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0.wmf" /><Relationship Id="rId2" Type="http://schemas.openxmlformats.org/officeDocument/2006/relationships/image" Target="../media/image41.wmf" /><Relationship Id="rId3" Type="http://schemas.openxmlformats.org/officeDocument/2006/relationships/image" Target="../media/image42.w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3.w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4.wmf" /></Relationships>
</file>

<file path=ppt/drawings/_rels/vmlDrawing1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5.wmf" /><Relationship Id="rId2" Type="http://schemas.openxmlformats.org/officeDocument/2006/relationships/image" Target="../media/image46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Relationship Id="rId2" Type="http://schemas.openxmlformats.org/officeDocument/2006/relationships/image" Target="../media/image6.wmf" /><Relationship Id="rId3" Type="http://schemas.openxmlformats.org/officeDocument/2006/relationships/image" Target="../media/image7.wmf" /><Relationship Id="rId4" Type="http://schemas.openxmlformats.org/officeDocument/2006/relationships/image" Target="../media/image8.wmf" /><Relationship Id="rId5" Type="http://schemas.openxmlformats.org/officeDocument/2006/relationships/image" Target="../media/image9.wmf" /><Relationship Id="rId6" Type="http://schemas.openxmlformats.org/officeDocument/2006/relationships/image" Target="../media/image10.wmf" /><Relationship Id="rId7" Type="http://schemas.openxmlformats.org/officeDocument/2006/relationships/image" Target="../media/image11.wmf" /><Relationship Id="rId8" Type="http://schemas.openxmlformats.org/officeDocument/2006/relationships/image" Target="../media/image12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wmf" /><Relationship Id="rId2" Type="http://schemas.openxmlformats.org/officeDocument/2006/relationships/image" Target="../media/image15.wmf" /><Relationship Id="rId3" Type="http://schemas.openxmlformats.org/officeDocument/2006/relationships/image" Target="../media/image4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wmf" /><Relationship Id="rId2" Type="http://schemas.openxmlformats.org/officeDocument/2006/relationships/image" Target="../media/image17.wmf" /><Relationship Id="rId3" Type="http://schemas.openxmlformats.org/officeDocument/2006/relationships/image" Target="../media/image18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wmf" /><Relationship Id="rId2" Type="http://schemas.openxmlformats.org/officeDocument/2006/relationships/image" Target="../media/image20.wmf" /><Relationship Id="rId3" Type="http://schemas.openxmlformats.org/officeDocument/2006/relationships/image" Target="../media/image18.wmf" /><Relationship Id="rId4" Type="http://schemas.openxmlformats.org/officeDocument/2006/relationships/image" Target="../media/image17.wmf" /><Relationship Id="rId5" Type="http://schemas.openxmlformats.org/officeDocument/2006/relationships/image" Target="../media/image21.wmf" /><Relationship Id="rId6" Type="http://schemas.openxmlformats.org/officeDocument/2006/relationships/image" Target="../media/image22.wmf" /><Relationship Id="rId7" Type="http://schemas.openxmlformats.org/officeDocument/2006/relationships/image" Target="../media/image23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wmf" /><Relationship Id="rId2" Type="http://schemas.openxmlformats.org/officeDocument/2006/relationships/image" Target="../media/image17.wmf" /><Relationship Id="rId3" Type="http://schemas.openxmlformats.org/officeDocument/2006/relationships/image" Target="../media/image18.wmf" /><Relationship Id="rId4" Type="http://schemas.openxmlformats.org/officeDocument/2006/relationships/image" Target="../media/image25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7.wmf" /><Relationship Id="rId2" Type="http://schemas.openxmlformats.org/officeDocument/2006/relationships/image" Target="../media/image28.wmf" /><Relationship Id="rId3" Type="http://schemas.openxmlformats.org/officeDocument/2006/relationships/image" Target="../media/image18.wmf" /><Relationship Id="rId4" Type="http://schemas.openxmlformats.org/officeDocument/2006/relationships/image" Target="../media/image29.wmf" /><Relationship Id="rId5" Type="http://schemas.openxmlformats.org/officeDocument/2006/relationships/image" Target="../media/image21.wmf" /><Relationship Id="rId6" Type="http://schemas.openxmlformats.org/officeDocument/2006/relationships/image" Target="../media/image30.wmf" /><Relationship Id="rId7" Type="http://schemas.openxmlformats.org/officeDocument/2006/relationships/image" Target="../media/image31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2.wmf" /><Relationship Id="rId2" Type="http://schemas.openxmlformats.org/officeDocument/2006/relationships/image" Target="../media/image33.wmf" /><Relationship Id="rId3" Type="http://schemas.openxmlformats.org/officeDocument/2006/relationships/image" Target="../media/image34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5.wmf" /><Relationship Id="rId2" Type="http://schemas.openxmlformats.org/officeDocument/2006/relationships/image" Target="../media/image36.wmf" /><Relationship Id="rId3" Type="http://schemas.openxmlformats.org/officeDocument/2006/relationships/image" Target="../media/image37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02167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02167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02167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8737600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image" Target="../media/image1.png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25.wmf" /><Relationship Id="rId11" Type="http://schemas.openxmlformats.org/officeDocument/2006/relationships/image" Target="../media/image26.png" /><Relationship Id="rId12" Type="http://schemas.openxmlformats.org/officeDocument/2006/relationships/vmlDrawing" Target="../drawings/vmlDrawing6.vml" /><Relationship Id="rId2" Type="http://schemas.openxmlformats.org/officeDocument/2006/relationships/oleObject" Target="../embeddings/oleObject32.bin" TargetMode="Internal" /><Relationship Id="rId3" Type="http://schemas.openxmlformats.org/officeDocument/2006/relationships/image" Target="../media/image24.wmf" /><Relationship Id="rId4" Type="http://schemas.openxmlformats.org/officeDocument/2006/relationships/oleObject" Target="../embeddings/oleObject33.bin" TargetMode="Internal" /><Relationship Id="rId5" Type="http://schemas.openxmlformats.org/officeDocument/2006/relationships/image" Target="../media/image17.wmf" /><Relationship Id="rId6" Type="http://schemas.openxmlformats.org/officeDocument/2006/relationships/oleObject" Target="../embeddings/oleObject34.bin" TargetMode="Internal" /><Relationship Id="rId7" Type="http://schemas.openxmlformats.org/officeDocument/2006/relationships/image" Target="../media/image18.wmf" /><Relationship Id="rId8" Type="http://schemas.openxmlformats.org/officeDocument/2006/relationships/oleObject" Target="../embeddings/oleObject35.bin" TargetMode="Internal" /><Relationship Id="rId9" Type="http://schemas.openxmlformats.org/officeDocument/2006/relationships/oleObject" Target="../embeddings/oleObject36.bin" TargetMode="Interna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oleObject" Target="../embeddings/oleObject41.bin" TargetMode="Internal" /><Relationship Id="rId11" Type="http://schemas.openxmlformats.org/officeDocument/2006/relationships/image" Target="../media/image21.wmf" /><Relationship Id="rId12" Type="http://schemas.openxmlformats.org/officeDocument/2006/relationships/oleObject" Target="../embeddings/oleObject42.bin" TargetMode="Internal" /><Relationship Id="rId13" Type="http://schemas.openxmlformats.org/officeDocument/2006/relationships/image" Target="../media/image30.wmf" /><Relationship Id="rId14" Type="http://schemas.openxmlformats.org/officeDocument/2006/relationships/oleObject" Target="../embeddings/oleObject43.bin" TargetMode="Internal" /><Relationship Id="rId15" Type="http://schemas.openxmlformats.org/officeDocument/2006/relationships/image" Target="../media/image31.wmf" /><Relationship Id="rId16" Type="http://schemas.openxmlformats.org/officeDocument/2006/relationships/vmlDrawing" Target="../drawings/vmlDrawing7.vml" /><Relationship Id="rId2" Type="http://schemas.openxmlformats.org/officeDocument/2006/relationships/oleObject" Target="../embeddings/oleObject37.bin" TargetMode="Internal" /><Relationship Id="rId3" Type="http://schemas.openxmlformats.org/officeDocument/2006/relationships/image" Target="../media/image27.wmf" /><Relationship Id="rId4" Type="http://schemas.openxmlformats.org/officeDocument/2006/relationships/oleObject" Target="../embeddings/oleObject38.bin" TargetMode="Internal" /><Relationship Id="rId5" Type="http://schemas.openxmlformats.org/officeDocument/2006/relationships/image" Target="../media/image28.wmf" /><Relationship Id="rId6" Type="http://schemas.openxmlformats.org/officeDocument/2006/relationships/oleObject" Target="../embeddings/oleObject39.bin" TargetMode="Internal" /><Relationship Id="rId7" Type="http://schemas.openxmlformats.org/officeDocument/2006/relationships/image" Target="../media/image18.wmf" /><Relationship Id="rId8" Type="http://schemas.openxmlformats.org/officeDocument/2006/relationships/oleObject" Target="../embeddings/oleObject40.bin" TargetMode="Internal" /><Relationship Id="rId9" Type="http://schemas.openxmlformats.org/officeDocument/2006/relationships/image" Target="../media/image29.wmf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44.bin" TargetMode="Internal" /><Relationship Id="rId3" Type="http://schemas.openxmlformats.org/officeDocument/2006/relationships/image" Target="../media/image32.wmf" /><Relationship Id="rId4" Type="http://schemas.openxmlformats.org/officeDocument/2006/relationships/oleObject" Target="../embeddings/oleObject45.bin" TargetMode="Internal" /><Relationship Id="rId5" Type="http://schemas.openxmlformats.org/officeDocument/2006/relationships/image" Target="../media/image33.wmf" /><Relationship Id="rId6" Type="http://schemas.openxmlformats.org/officeDocument/2006/relationships/oleObject" Target="../embeddings/oleObject46.bin" TargetMode="Internal" /><Relationship Id="rId7" Type="http://schemas.openxmlformats.org/officeDocument/2006/relationships/image" Target="../media/image34.wmf" /><Relationship Id="rId8" Type="http://schemas.openxmlformats.org/officeDocument/2006/relationships/vmlDrawing" Target="../drawings/vmlDrawing8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47.bin" TargetMode="Internal" /><Relationship Id="rId3" Type="http://schemas.openxmlformats.org/officeDocument/2006/relationships/image" Target="../media/image35.wmf" /><Relationship Id="rId4" Type="http://schemas.openxmlformats.org/officeDocument/2006/relationships/oleObject" Target="../embeddings/oleObject48.bin" TargetMode="Internal" /><Relationship Id="rId5" Type="http://schemas.openxmlformats.org/officeDocument/2006/relationships/image" Target="../media/image36.wmf" /><Relationship Id="rId6" Type="http://schemas.openxmlformats.org/officeDocument/2006/relationships/oleObject" Target="../embeddings/oleObject49.bin" TargetMode="Internal" /><Relationship Id="rId7" Type="http://schemas.openxmlformats.org/officeDocument/2006/relationships/image" Target="../media/image37.wmf" /><Relationship Id="rId8" Type="http://schemas.openxmlformats.org/officeDocument/2006/relationships/vmlDrawing" Target="../drawings/vmlDrawing9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50.bin" TargetMode="Internal" /><Relationship Id="rId3" Type="http://schemas.openxmlformats.org/officeDocument/2006/relationships/image" Target="../media/image35.wmf" /><Relationship Id="rId4" Type="http://schemas.openxmlformats.org/officeDocument/2006/relationships/oleObject" Target="../embeddings/oleObject51.bin" TargetMode="Internal" /><Relationship Id="rId5" Type="http://schemas.openxmlformats.org/officeDocument/2006/relationships/image" Target="../media/image38.wmf" /><Relationship Id="rId6" Type="http://schemas.openxmlformats.org/officeDocument/2006/relationships/oleObject" Target="../embeddings/oleObject52.bin" TargetMode="Internal" /><Relationship Id="rId7" Type="http://schemas.openxmlformats.org/officeDocument/2006/relationships/image" Target="../media/image37.wmf" /><Relationship Id="rId8" Type="http://schemas.openxmlformats.org/officeDocument/2006/relationships/vmlDrawing" Target="../drawings/vmlDrawing10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53.bin" TargetMode="Internal" /><Relationship Id="rId3" Type="http://schemas.openxmlformats.org/officeDocument/2006/relationships/image" Target="../media/image39.wmf" /><Relationship Id="rId4" Type="http://schemas.openxmlformats.org/officeDocument/2006/relationships/vmlDrawing" Target="../drawings/vmlDrawing11.v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54.bin" TargetMode="Internal" /><Relationship Id="rId3" Type="http://schemas.openxmlformats.org/officeDocument/2006/relationships/image" Target="../media/image40.wmf" /><Relationship Id="rId4" Type="http://schemas.openxmlformats.org/officeDocument/2006/relationships/oleObject" Target="../embeddings/oleObject55.bin" TargetMode="Internal" /><Relationship Id="rId5" Type="http://schemas.openxmlformats.org/officeDocument/2006/relationships/image" Target="../media/image41.wmf" /><Relationship Id="rId6" Type="http://schemas.openxmlformats.org/officeDocument/2006/relationships/oleObject" Target="../embeddings/oleObject56.bin" TargetMode="Internal" /><Relationship Id="rId7" Type="http://schemas.openxmlformats.org/officeDocument/2006/relationships/image" Target="../media/image42.wmf" /><Relationship Id="rId8" Type="http://schemas.openxmlformats.org/officeDocument/2006/relationships/oleObject" Target="../embeddings/oleObject57.bin" TargetMode="Internal" /><Relationship Id="rId9" Type="http://schemas.openxmlformats.org/officeDocument/2006/relationships/vmlDrawing" Target="../drawings/vmlDrawing12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.xml" TargetMode="Internal" /><Relationship Id="rId3" Type="http://schemas.openxmlformats.org/officeDocument/2006/relationships/oleObject" Target="../embeddings/oleObject58.bin" TargetMode="Internal" /><Relationship Id="rId4" Type="http://schemas.openxmlformats.org/officeDocument/2006/relationships/image" Target="../media/image43.wmf" /><Relationship Id="rId5" Type="http://schemas.openxmlformats.org/officeDocument/2006/relationships/vmlDrawing" Target="../drawings/vmlDrawing13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59.bin" TargetMode="Internal" /><Relationship Id="rId3" Type="http://schemas.openxmlformats.org/officeDocument/2006/relationships/image" Target="../media/image44.wmf" /><Relationship Id="rId4" Type="http://schemas.openxmlformats.org/officeDocument/2006/relationships/oleObject" Target="../embeddings/oleObject60.bin" TargetMode="Internal" /><Relationship Id="rId5" Type="http://schemas.openxmlformats.org/officeDocument/2006/relationships/oleObject" Target="../embeddings/oleObject61.bin" TargetMode="Internal" /><Relationship Id="rId6" Type="http://schemas.openxmlformats.org/officeDocument/2006/relationships/oleObject" Target="../embeddings/oleObject62.bin" TargetMode="Internal" /><Relationship Id="rId7" Type="http://schemas.openxmlformats.org/officeDocument/2006/relationships/vmlDrawing" Target="../drawings/vmlDrawing14.v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63.bin" TargetMode="Internal" /><Relationship Id="rId3" Type="http://schemas.openxmlformats.org/officeDocument/2006/relationships/image" Target="../media/image45.wmf" /><Relationship Id="rId4" Type="http://schemas.openxmlformats.org/officeDocument/2006/relationships/oleObject" Target="../embeddings/oleObject64.bin" TargetMode="Internal" /><Relationship Id="rId5" Type="http://schemas.openxmlformats.org/officeDocument/2006/relationships/image" Target="../media/image46.wmf" /><Relationship Id="rId6" Type="http://schemas.openxmlformats.org/officeDocument/2006/relationships/vmlDrawing" Target="../drawings/vmlDrawing15.vml" /><Relationship Id="rId7" Type="http://schemas.openxmlformats.org/officeDocument/2006/relationships/audio" Target="../media/audio11.wav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7.png" /><Relationship Id="rId3" Type="http://schemas.openxmlformats.org/officeDocument/2006/relationships/image" Target="../media/image48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3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4.wmf" /><Relationship Id="rId6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7.bin" TargetMode="Internal" /><Relationship Id="rId11" Type="http://schemas.openxmlformats.org/officeDocument/2006/relationships/image" Target="../media/image9.wmf" /><Relationship Id="rId12" Type="http://schemas.openxmlformats.org/officeDocument/2006/relationships/oleObject" Target="../embeddings/oleObject8.bin" TargetMode="Internal" /><Relationship Id="rId13" Type="http://schemas.openxmlformats.org/officeDocument/2006/relationships/image" Target="../media/image10.wmf" /><Relationship Id="rId14" Type="http://schemas.openxmlformats.org/officeDocument/2006/relationships/oleObject" Target="../embeddings/oleObject9.bin" TargetMode="Internal" /><Relationship Id="rId15" Type="http://schemas.openxmlformats.org/officeDocument/2006/relationships/image" Target="../media/image11.wmf" /><Relationship Id="rId16" Type="http://schemas.openxmlformats.org/officeDocument/2006/relationships/oleObject" Target="../embeddings/oleObject10.bin" TargetMode="Internal" /><Relationship Id="rId17" Type="http://schemas.openxmlformats.org/officeDocument/2006/relationships/image" Target="../media/image12.wmf" /><Relationship Id="rId18" Type="http://schemas.openxmlformats.org/officeDocument/2006/relationships/oleObject" Target="../embeddings/oleObject11.bin" TargetMode="Internal" /><Relationship Id="rId19" Type="http://schemas.openxmlformats.org/officeDocument/2006/relationships/oleObject" Target="../embeddings/oleObject12.bin" TargetMode="Internal" /><Relationship Id="rId2" Type="http://schemas.openxmlformats.org/officeDocument/2006/relationships/oleObject" Target="../embeddings/oleObject3.bin" TargetMode="Internal" /><Relationship Id="rId20" Type="http://schemas.openxmlformats.org/officeDocument/2006/relationships/oleObject" Target="../embeddings/oleObject13.bin" TargetMode="Internal" /><Relationship Id="rId21" Type="http://schemas.openxmlformats.org/officeDocument/2006/relationships/oleObject" Target="../embeddings/oleObject14.bin" TargetMode="Internal" /><Relationship Id="rId22" Type="http://schemas.openxmlformats.org/officeDocument/2006/relationships/oleObject" Target="../embeddings/oleObject15.bin" TargetMode="Internal" /><Relationship Id="rId23" Type="http://schemas.openxmlformats.org/officeDocument/2006/relationships/oleObject" Target="../embeddings/oleObject16.bin" TargetMode="Internal" /><Relationship Id="rId24" Type="http://schemas.openxmlformats.org/officeDocument/2006/relationships/image" Target="../media/image13.wmf" /><Relationship Id="rId25" Type="http://schemas.openxmlformats.org/officeDocument/2006/relationships/vmlDrawing" Target="../drawings/vmlDrawing2.vml" /><Relationship Id="rId3" Type="http://schemas.openxmlformats.org/officeDocument/2006/relationships/image" Target="../media/image5.wmf" /><Relationship Id="rId4" Type="http://schemas.openxmlformats.org/officeDocument/2006/relationships/oleObject" Target="../embeddings/oleObject4.bin" TargetMode="Internal" /><Relationship Id="rId5" Type="http://schemas.openxmlformats.org/officeDocument/2006/relationships/image" Target="../media/image6.wmf" /><Relationship Id="rId6" Type="http://schemas.openxmlformats.org/officeDocument/2006/relationships/oleObject" Target="../embeddings/oleObject5.bin" TargetMode="Internal" /><Relationship Id="rId7" Type="http://schemas.openxmlformats.org/officeDocument/2006/relationships/image" Target="../media/image7.wmf" /><Relationship Id="rId8" Type="http://schemas.openxmlformats.org/officeDocument/2006/relationships/oleObject" Target="../embeddings/oleObject6.bin" TargetMode="Internal" /><Relationship Id="rId9" Type="http://schemas.openxmlformats.org/officeDocument/2006/relationships/image" Target="../media/image8.wm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7.bin" TargetMode="Internal" /><Relationship Id="rId3" Type="http://schemas.openxmlformats.org/officeDocument/2006/relationships/image" Target="../media/image14.wmf" /><Relationship Id="rId4" Type="http://schemas.openxmlformats.org/officeDocument/2006/relationships/oleObject" Target="../embeddings/oleObject18.bin" TargetMode="Internal" /><Relationship Id="rId5" Type="http://schemas.openxmlformats.org/officeDocument/2006/relationships/image" Target="../media/image15.wmf" /><Relationship Id="rId6" Type="http://schemas.openxmlformats.org/officeDocument/2006/relationships/oleObject" Target="../embeddings/oleObject19.bin" TargetMode="Internal" /><Relationship Id="rId7" Type="http://schemas.openxmlformats.org/officeDocument/2006/relationships/image" Target="../media/image4.wmf" /><Relationship Id="rId8" Type="http://schemas.openxmlformats.org/officeDocument/2006/relationships/vmlDrawing" Target="../drawings/vmlDrawing3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vmlDrawing" Target="../drawings/vmlDrawing4.vml" /><Relationship Id="rId2" Type="http://schemas.openxmlformats.org/officeDocument/2006/relationships/oleObject" Target="../embeddings/oleObject20.bin" TargetMode="Internal" /><Relationship Id="rId3" Type="http://schemas.openxmlformats.org/officeDocument/2006/relationships/image" Target="../media/image16.wmf" /><Relationship Id="rId4" Type="http://schemas.openxmlformats.org/officeDocument/2006/relationships/oleObject" Target="../embeddings/oleObject21.bin" TargetMode="Internal" /><Relationship Id="rId5" Type="http://schemas.openxmlformats.org/officeDocument/2006/relationships/image" Target="../media/image17.wmf" /><Relationship Id="rId6" Type="http://schemas.openxmlformats.org/officeDocument/2006/relationships/oleObject" Target="../embeddings/oleObject22.bin" TargetMode="Internal" /><Relationship Id="rId7" Type="http://schemas.openxmlformats.org/officeDocument/2006/relationships/image" Target="../media/image18.wmf" /><Relationship Id="rId8" Type="http://schemas.openxmlformats.org/officeDocument/2006/relationships/oleObject" Target="../embeddings/oleObject23.bin" TargetMode="Internal" /><Relationship Id="rId9" Type="http://schemas.openxmlformats.org/officeDocument/2006/relationships/oleObject" Target="../embeddings/oleObject24.bin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oleObject" Target="../embeddings/oleObject29.bin" TargetMode="Internal" /><Relationship Id="rId11" Type="http://schemas.openxmlformats.org/officeDocument/2006/relationships/image" Target="../media/image21.wmf" /><Relationship Id="rId12" Type="http://schemas.openxmlformats.org/officeDocument/2006/relationships/oleObject" Target="../embeddings/oleObject30.bin" TargetMode="Internal" /><Relationship Id="rId13" Type="http://schemas.openxmlformats.org/officeDocument/2006/relationships/image" Target="../media/image22.wmf" /><Relationship Id="rId14" Type="http://schemas.openxmlformats.org/officeDocument/2006/relationships/oleObject" Target="../embeddings/oleObject31.bin" TargetMode="Internal" /><Relationship Id="rId15" Type="http://schemas.openxmlformats.org/officeDocument/2006/relationships/image" Target="../media/image23.wmf" /><Relationship Id="rId16" Type="http://schemas.openxmlformats.org/officeDocument/2006/relationships/vmlDrawing" Target="../drawings/vmlDrawing5.vml" /><Relationship Id="rId2" Type="http://schemas.openxmlformats.org/officeDocument/2006/relationships/oleObject" Target="../embeddings/oleObject25.bin" TargetMode="Internal" /><Relationship Id="rId3" Type="http://schemas.openxmlformats.org/officeDocument/2006/relationships/image" Target="../media/image19.wmf" /><Relationship Id="rId4" Type="http://schemas.openxmlformats.org/officeDocument/2006/relationships/oleObject" Target="../embeddings/oleObject26.bin" TargetMode="Internal" /><Relationship Id="rId5" Type="http://schemas.openxmlformats.org/officeDocument/2006/relationships/image" Target="../media/image20.wmf" /><Relationship Id="rId6" Type="http://schemas.openxmlformats.org/officeDocument/2006/relationships/oleObject" Target="../embeddings/oleObject27.bin" TargetMode="Internal" /><Relationship Id="rId7" Type="http://schemas.openxmlformats.org/officeDocument/2006/relationships/image" Target="../media/image18.wmf" /><Relationship Id="rId8" Type="http://schemas.openxmlformats.org/officeDocument/2006/relationships/oleObject" Target="../embeddings/oleObject28.bin" TargetMode="Internal" /><Relationship Id="rId9" Type="http://schemas.openxmlformats.org/officeDocument/2006/relationships/image" Target="../media/image17.wmf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9244669" y="193251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版必修第一册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54852" y="2921168"/>
            <a:ext cx="973201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1.4充分</a:t>
            </a:r>
            <a:r>
              <a:rPr lang="zh-CN" altLang="zh-CN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条件</a:t>
            </a:r>
            <a:r>
              <a:rPr lang="zh-CN" altLang="en-US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与必要条件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103505" y="524510"/>
            <a:ext cx="115087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思考：例</a:t>
            </a:r>
            <a:r>
              <a:rPr lang="en-US" altLang="zh-CN" sz="2800"/>
              <a:t>1</a:t>
            </a:r>
            <a:r>
              <a:rPr lang="zh-CN" altLang="en-US" sz="2800"/>
              <a:t>中命题（</a:t>
            </a:r>
            <a:r>
              <a:rPr lang="en-US" altLang="zh-CN" sz="2800"/>
              <a:t>1</a:t>
            </a:r>
            <a:r>
              <a:rPr lang="zh-CN" altLang="en-US" sz="2800"/>
              <a:t>）给出了</a:t>
            </a:r>
            <a:r>
              <a:rPr lang="en-US" altLang="zh-CN" sz="2800"/>
              <a:t>“</a:t>
            </a:r>
            <a:r>
              <a:rPr lang="zh-CN" altLang="en-US" sz="2800"/>
              <a:t>四边形是平行四边形</a:t>
            </a:r>
            <a:r>
              <a:rPr lang="en-US" altLang="zh-CN" sz="2800"/>
              <a:t>”</a:t>
            </a:r>
            <a:r>
              <a:rPr lang="zh-CN" altLang="en-US" sz="2800"/>
              <a:t>的一个充分条件，这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样的充分条件唯一吗？若不唯一，那么你能给出不同的充分条件吗？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7365" y="2190115"/>
            <a:ext cx="97840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四边形的两组对边分别相等，四边形的一组对边平行且相等，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四边形的两条对角线互相平分都是其充分条件</a:t>
            </a:r>
            <a:r>
              <a:rPr lang="zh-CN" altLang="en-US"/>
              <a:t>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07365" y="4455160"/>
            <a:ext cx="7650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思考：你能说出几个两条直线平行的充分条件？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3505" y="5386705"/>
            <a:ext cx="108508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C00000"/>
                </a:solidFill>
              </a:rPr>
              <a:t>一般地，数学中的每一条判定定理都给出了相应数学结论成立的一个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C00000"/>
                </a:solidFill>
              </a:rPr>
              <a:t>  充分条件</a:t>
            </a:r>
            <a:r>
              <a:rPr lang="zh-CN" altLang="en-US"/>
              <a:t>。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66091" y="835343"/>
          <a:ext cx="9975850" cy="339217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9" r:id="rId2" imgW="4762500" imgH="1651000" progId="Equation.DSMT4">
                  <p:embed/>
                </p:oleObj>
              </mc:Choice>
              <mc:Fallback>
                <p:oleObj r:id="rId2" imgW="4762500" imgH="165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6091" y="835343"/>
                        <a:ext cx="9975850" cy="339217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84785" y="4362450"/>
            <a:ext cx="11822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）这是一条平行四边形的性质定理，              所以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7084060" y="4362450"/>
          <a:ext cx="1069975" cy="4267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0" r:id="rId4" imgW="444500" imgH="177165" progId="Equation.KSEE3">
                  <p:embed/>
                </p:oleObj>
              </mc:Choice>
              <mc:Fallback>
                <p:oleObj r:id="rId4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84060" y="436245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1" r:id="rId6" imgW="114300" imgH="215265" progId="Equation.KSEE3">
                  <p:embed/>
                </p:oleObj>
              </mc:Choice>
              <mc:Fallback>
                <p:oleObj r:id="rId6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111112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）这是一条相似三角形的性质定理，              所以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3455" y="5527675"/>
            <a:ext cx="1100010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）如图，四边形</a:t>
            </a:r>
            <a:r>
              <a:rPr lang="en-US" altLang="zh-CN" sz="2800">
                <a:solidFill>
                  <a:srgbClr val="FF0000"/>
                </a:solidFill>
              </a:rPr>
              <a:t>ABCD</a:t>
            </a:r>
            <a:r>
              <a:rPr lang="zh-CN" altLang="en-US" sz="2800">
                <a:solidFill>
                  <a:srgbClr val="FF0000"/>
                </a:solidFill>
              </a:rPr>
              <a:t>的对角线互相垂直，但它不是菱形，           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  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7223125" y="5053330"/>
          <a:ext cx="1069975" cy="4267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2" r:id="rId8" imgW="444500" imgH="177165" progId="Equation.KSEE3">
                  <p:embed/>
                </p:oleObj>
              </mc:Choice>
              <mc:Fallback>
                <p:oleObj r:id="rId8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23125" y="505333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10488295" y="5717858"/>
          <a:ext cx="977265" cy="4895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3" r:id="rId9" imgW="405765" imgH="203200" progId="Equation.KSEE3">
                  <p:embed/>
                </p:oleObj>
              </mc:Choice>
              <mc:Fallback>
                <p:oleObj r:id="rId9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88295" y="5717858"/>
                        <a:ext cx="977265" cy="489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10775" y="2838450"/>
            <a:ext cx="1270635" cy="1180465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12433" y="804545"/>
          <a:ext cx="9975215" cy="34182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4" r:id="rId2" imgW="4762500" imgH="1663700" progId="Equation.3">
                  <p:embed/>
                </p:oleObj>
              </mc:Choice>
              <mc:Fallback>
                <p:oleObj r:id="rId2" imgW="4762500" imgH="166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2433" y="804545"/>
                        <a:ext cx="9975215" cy="341820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98755" y="4362450"/>
            <a:ext cx="77971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）显然                 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809558" y="4378326"/>
          <a:ext cx="1070610" cy="4902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5" r:id="rId4" imgW="444500" imgH="203200" progId="Equation.KSEE3">
                  <p:embed/>
                </p:oleObj>
              </mc:Choice>
              <mc:Fallback>
                <p:oleObj r:id="rId4" imgW="4445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09558" y="4378326"/>
                        <a:ext cx="1070610" cy="490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6" r:id="rId6" imgW="114300" imgH="215265" progId="Equation.KSEE3">
                  <p:embed/>
                </p:oleObj>
              </mc:Choice>
              <mc:Fallback>
                <p:oleObj r:id="rId6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110559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5</a:t>
            </a:r>
            <a:r>
              <a:rPr lang="zh-CN" altLang="en-US" sz="2800">
                <a:solidFill>
                  <a:srgbClr val="FF0000"/>
                </a:solidFill>
              </a:rPr>
              <a:t>）由于 ，                 ，                                   ，所以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3455" y="5590540"/>
            <a:ext cx="1021715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6</a:t>
            </a:r>
            <a:r>
              <a:rPr lang="zh-CN" altLang="en-US" sz="2800">
                <a:solidFill>
                  <a:srgbClr val="FF0000"/>
                </a:solidFill>
              </a:rPr>
              <a:t>）                          为无理数，但            不全是无理数，             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764155" y="5005388"/>
          <a:ext cx="4799965" cy="52006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7" r:id="rId8" imgW="1993900" imgH="215900" progId="Equation.KSEE3">
                  <p:embed/>
                </p:oleObj>
              </mc:Choice>
              <mc:Fallback>
                <p:oleObj r:id="rId8" imgW="19939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64155" y="5005388"/>
                        <a:ext cx="4799965" cy="520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9410700" y="5670233"/>
          <a:ext cx="977265" cy="4895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8" r:id="rId10" imgW="405765" imgH="203200" progId="Equation.KSEE3">
                  <p:embed/>
                </p:oleObj>
              </mc:Choice>
              <mc:Fallback>
                <p:oleObj r:id="rId10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10700" y="5670233"/>
                        <a:ext cx="977265" cy="489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002790" y="5704840"/>
          <a:ext cx="2168525" cy="4552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9" r:id="rId12" imgW="1028700" imgH="215900" progId="Equation.KSEE3">
                  <p:embed/>
                </p:oleObj>
              </mc:Choice>
              <mc:Fallback>
                <p:oleObj r:id="rId12" imgW="10287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002790" y="5704840"/>
                        <a:ext cx="216852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325236" y="5704840"/>
          <a:ext cx="696595" cy="4552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0" r:id="rId14" imgW="330200" imgH="215900" progId="Equation.KSEE3">
                  <p:embed/>
                </p:oleObj>
              </mc:Choice>
              <mc:Fallback>
                <p:oleObj r:id="rId14" imgW="3302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325236" y="5704840"/>
                        <a:ext cx="69659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638810" y="626745"/>
            <a:ext cx="104952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思考：例</a:t>
            </a:r>
            <a:r>
              <a:rPr lang="en-US" altLang="zh-CN" sz="2800"/>
              <a:t>2</a:t>
            </a:r>
            <a:r>
              <a:rPr lang="zh-CN" altLang="en-US" sz="2800"/>
              <a:t>中命题（</a:t>
            </a:r>
            <a:r>
              <a:rPr lang="en-US" altLang="zh-CN" sz="2800"/>
              <a:t>1</a:t>
            </a:r>
            <a:r>
              <a:rPr lang="zh-CN" altLang="en-US" sz="2800"/>
              <a:t>）给出了</a:t>
            </a:r>
            <a:r>
              <a:rPr lang="en-US" altLang="zh-CN" sz="2800"/>
              <a:t>“</a:t>
            </a:r>
            <a:r>
              <a:rPr lang="zh-CN" altLang="en-US" sz="2800"/>
              <a:t>四边形是平行四边形</a:t>
            </a:r>
            <a:r>
              <a:rPr lang="en-US" altLang="zh-CN" sz="2800"/>
              <a:t>”</a:t>
            </a:r>
            <a:r>
              <a:rPr lang="zh-CN" altLang="en-US" sz="2800"/>
              <a:t>的一个必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要条件，这样的必要条件唯一吗？若不唯一，你能给出几个其它的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必要条件吗？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23595" y="3041650"/>
            <a:ext cx="97840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四边形的两组对边分别相等，四边形的一组对边平行且相等，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四边形的两条对角线互相平分都是其必要条件</a:t>
            </a:r>
            <a:r>
              <a:rPr lang="zh-CN" altLang="en-US"/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8810" y="4829175"/>
            <a:ext cx="108508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一般地，数学中的每一条性质定理都给出了相应数学结论成立的一个</a:t>
            </a:r>
          </a:p>
          <a:p>
            <a:r>
              <a:rPr lang="zh-CN" altLang="en-US" sz="2800">
                <a:solidFill>
                  <a:srgbClr val="FF0000"/>
                </a:solidFill>
              </a:rPr>
              <a:t>必要条件。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354330" y="54356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思考：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4330" y="1284605"/>
            <a:ext cx="11739880" cy="3969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下列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若</a:t>
            </a:r>
            <a:r>
              <a:rPr lang="en-US" altLang="zh-CN" sz="2800">
                <a:latin typeface="+mn-ea"/>
                <a:cs typeface="+mn-ea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，则</a:t>
            </a:r>
            <a:r>
              <a:rPr lang="en-US" altLang="zh-CN" sz="2800">
                <a:latin typeface="+mn-ea"/>
                <a:cs typeface="+mn-ea"/>
              </a:rPr>
              <a:t>q”</a:t>
            </a:r>
            <a:r>
              <a:rPr lang="zh-CN" altLang="en-US" sz="2800">
                <a:latin typeface="+mn-ea"/>
                <a:cs typeface="+mn-ea"/>
              </a:rPr>
              <a:t>形式的命题中，哪些命题与它们的逆命题都是真命题？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）若两个三角形的两角和其中一角所对的边分别相等，则这两个三角形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     全等；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）若两个三角形</a:t>
            </a:r>
            <a:r>
              <a:rPr lang="zh-CN" altLang="en-US" sz="2800">
                <a:latin typeface="+mn-ea"/>
                <a:cs typeface="+mn-ea"/>
                <a:sym typeface="+mn-ea"/>
              </a:rPr>
              <a:t>全等</a:t>
            </a:r>
            <a:r>
              <a:rPr lang="zh-CN" altLang="en-US" sz="2800">
                <a:latin typeface="+mn-ea"/>
                <a:cs typeface="+mn-ea"/>
              </a:rPr>
              <a:t>，则这两个三角形</a:t>
            </a:r>
            <a:r>
              <a:rPr lang="zh-CN" altLang="en-US" sz="2800">
                <a:latin typeface="+mn-ea"/>
                <a:cs typeface="+mn-ea"/>
                <a:sym typeface="+mn-ea"/>
              </a:rPr>
              <a:t>的周长相等</a:t>
            </a:r>
            <a:r>
              <a:rPr lang="zh-CN" altLang="en-US" sz="2800">
                <a:latin typeface="+mn-ea"/>
                <a:cs typeface="+mn-ea"/>
              </a:rPr>
              <a:t>；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3</a:t>
            </a:r>
            <a:r>
              <a:rPr lang="zh-CN" altLang="en-US" sz="2800">
                <a:latin typeface="+mn-ea"/>
                <a:cs typeface="+mn-ea"/>
              </a:rPr>
              <a:t>）若一元二次方程              有两个不相等的实数根，则                                                 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4</a:t>
            </a:r>
            <a:r>
              <a:rPr lang="zh-CN" altLang="en-US" sz="2800">
                <a:latin typeface="+mn-ea"/>
                <a:cs typeface="+mn-ea"/>
              </a:rPr>
              <a:t>）若     是空集，则</a:t>
            </a:r>
            <a:r>
              <a:rPr lang="en-US" altLang="zh-CN" sz="2800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与</a:t>
            </a:r>
            <a:r>
              <a:rPr lang="en-US" altLang="zh-CN" sz="2800">
                <a:latin typeface="+mn-ea"/>
                <a:cs typeface="+mn-ea"/>
              </a:rPr>
              <a:t>B</a:t>
            </a:r>
            <a:r>
              <a:rPr lang="zh-CN" altLang="en-US" sz="2800">
                <a:latin typeface="+mn-ea"/>
                <a:cs typeface="+mn-ea"/>
              </a:rPr>
              <a:t>均是空集。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3865880" y="3970655"/>
          <a:ext cx="2345690" cy="47498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1" r:id="rId2" imgW="3215640" imgH="516890" progId="Equation.KSEE3">
                  <p:embed/>
                </p:oleObj>
              </mc:Choice>
              <mc:Fallback>
                <p:oleObj r:id="rId2" imgW="3215640" imgH="51689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65880" y="3970655"/>
                        <a:ext cx="2345690" cy="474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10620375" y="3983355"/>
          <a:ext cx="1038225" cy="46164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r:id="rId4" imgW="457200" imgH="203200" progId="Equation.KSEE3">
                  <p:embed/>
                </p:oleObj>
              </mc:Choice>
              <mc:Fallback>
                <p:oleObj r:id="rId4" imgW="4572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20375" y="3983355"/>
                        <a:ext cx="1038225" cy="461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1630045" y="4719320"/>
          <a:ext cx="822960" cy="39878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3" r:id="rId6" imgW="393700" imgH="190500" progId="Equation.KSEE3">
                  <p:embed/>
                </p:oleObj>
              </mc:Choice>
              <mc:Fallback>
                <p:oleObj r:id="rId6" imgW="393700" imgH="190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30045" y="4719320"/>
                        <a:ext cx="822960" cy="398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1330960" y="5411470"/>
            <a:ext cx="71602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命题</a:t>
            </a:r>
            <a:r>
              <a:rPr lang="en-US" altLang="zh-CN" sz="2800">
                <a:solidFill>
                  <a:srgbClr val="FF0000"/>
                </a:solidFill>
              </a:rPr>
              <a:t>(1)</a:t>
            </a:r>
            <a:r>
              <a:rPr lang="zh-CN" altLang="en-US" sz="2800">
                <a:solidFill>
                  <a:srgbClr val="FF0000"/>
                </a:solidFill>
              </a:rPr>
              <a:t>、（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）与它们的逆命题都是真命题。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Text Box 4"/>
          <p:cNvSpPr txBox="1"/>
          <p:nvPr/>
        </p:nvSpPr>
        <p:spPr>
          <a:xfrm>
            <a:off x="1919288" y="476250"/>
            <a:ext cx="83534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zh-CN" sz="3200" b="1">
                <a:latin typeface="Verdana" panose="020b0604030504040204" pitchFamily="34" charset="0"/>
              </a:rPr>
              <a:t>定义</a:t>
            </a:r>
          </a:p>
        </p:txBody>
      </p:sp>
      <p:sp>
        <p:nvSpPr>
          <p:cNvPr id="36869" name="Text Box 5"/>
          <p:cNvSpPr txBox="1"/>
          <p:nvPr/>
        </p:nvSpPr>
        <p:spPr>
          <a:xfrm>
            <a:off x="1703388" y="1412875"/>
            <a:ext cx="8856662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一般地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如果既有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，又有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就记作</a:t>
            </a:r>
          </a:p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</a:p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此时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我们说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的充分必要条件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简称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充要条件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显然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如果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那么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也是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.(p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等价于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q)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即：如果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q,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那么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与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互为充要条件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b="1">
              <a:latin typeface="Times New Roman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03705" y="5883910"/>
            <a:ext cx="8895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上思考中，命题（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）、（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4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）中，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p 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与 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互为充要条件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uiExpand="1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92" name="Text Box 4"/>
          <p:cNvSpPr txBox="1"/>
          <p:nvPr/>
        </p:nvSpPr>
        <p:spPr>
          <a:xfrm>
            <a:off x="2028190" y="420053"/>
            <a:ext cx="8135938" cy="3753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一般地，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但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</a:p>
          <a:p>
            <a:pPr algn="just" eaLnBrk="1" hangingPunct="1">
              <a:spcBef>
                <a:spcPct val="50000"/>
              </a:spcBef>
            </a:pPr>
            <a:endParaRPr lang="zh-CN" altLang="en-US" sz="2800" b="1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的；</a:t>
            </a:r>
          </a:p>
          <a:p>
            <a:pPr algn="just" eaLnBrk="1" hangingPunct="1">
              <a:spcBef>
                <a:spcPct val="50000"/>
              </a:spcBef>
            </a:pP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，且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zh-CN" altLang="en-US" sz="2800" b="1">
              <a:latin typeface="Times New Roman" pitchFamily="18" charset="0"/>
              <a:ea typeface="Times New Roman" panose="02020603050405020304" pitchFamily="18" charset="0"/>
            </a:endParaRPr>
          </a:p>
        </p:txBody>
      </p:sp>
      <p:sp>
        <p:nvSpPr>
          <p:cNvPr id="37894" name="Text Box 6"/>
          <p:cNvSpPr txBox="1"/>
          <p:nvPr/>
        </p:nvSpPr>
        <p:spPr>
          <a:xfrm>
            <a:off x="4151313" y="1773238"/>
            <a:ext cx="4392612" cy="860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充分不必要条件；</a:t>
            </a:r>
          </a:p>
          <a:p>
            <a:pPr eaLnBrk="1" hangingPunct="1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7895" name="Text Box 7"/>
          <p:cNvSpPr txBox="1"/>
          <p:nvPr/>
        </p:nvSpPr>
        <p:spPr>
          <a:xfrm>
            <a:off x="4295775" y="3284538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必要不充分条件</a:t>
            </a:r>
          </a:p>
        </p:txBody>
      </p:sp>
      <p:sp>
        <p:nvSpPr>
          <p:cNvPr id="37896" name="Text Box 8"/>
          <p:cNvSpPr txBox="1"/>
          <p:nvPr/>
        </p:nvSpPr>
        <p:spPr>
          <a:xfrm>
            <a:off x="4151630" y="4868863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既不充分也不必要条件．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uiExpand="1" build="p"/>
      <p:bldP spid="37894" grpId="0"/>
      <p:bldP spid="37895" grpId="0"/>
      <p:bldP spid="378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454025" y="613410"/>
            <a:ext cx="981710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例</a:t>
            </a:r>
            <a:r>
              <a:rPr lang="en-US" altLang="zh-CN" sz="2800"/>
              <a:t>3  </a:t>
            </a:r>
            <a:r>
              <a:rPr lang="zh-CN" altLang="en-US" sz="2800"/>
              <a:t>下列各题中，哪些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的充要条件？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四边形是正方形，</a:t>
            </a:r>
            <a:r>
              <a:rPr lang="en-US" altLang="zh-CN" sz="2800"/>
              <a:t>q:</a:t>
            </a:r>
            <a:r>
              <a:rPr lang="zh-CN" altLang="en-US" sz="2800"/>
              <a:t>四边形的对角线互相垂直且平分；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两个三角形相似，</a:t>
            </a:r>
            <a:r>
              <a:rPr lang="en-US" altLang="zh-CN" sz="2800"/>
              <a:t>q:</a:t>
            </a:r>
            <a:r>
              <a:rPr lang="zh-CN" altLang="en-US" sz="2800"/>
              <a:t>两个三角形三边成比例；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3</a:t>
            </a:r>
            <a:r>
              <a:rPr lang="zh-CN" altLang="en-US" sz="2800"/>
              <a:t>）</a:t>
            </a:r>
            <a:r>
              <a:rPr lang="en-US" altLang="zh-CN" sz="2800"/>
              <a:t>p:xy&gt;0,q:x&gt;0,y&gt;0;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/>
              <a:t>(4) p:x=1</a:t>
            </a:r>
            <a:r>
              <a:rPr lang="zh-CN" altLang="en-US" sz="2800"/>
              <a:t>是一元二次方程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300220" y="3329940"/>
          <a:ext cx="6887845" cy="5187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4" r:id="rId2" imgW="3035300" imgH="228600" progId="Equation.KSEE3">
                  <p:embed/>
                </p:oleObj>
              </mc:Choice>
              <mc:Fallback>
                <p:oleObj r:id="rId2" imgW="30353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00220" y="3329940"/>
                        <a:ext cx="6887845" cy="518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25425" y="3936365"/>
            <a:ext cx="1224089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解：（</a:t>
            </a:r>
            <a:r>
              <a:rPr lang="en-US" altLang="zh-CN" sz="2800"/>
              <a:t>1</a:t>
            </a:r>
            <a:r>
              <a:rPr lang="zh-CN" altLang="en-US" sz="2800"/>
              <a:t>）因为对角线互相垂直平分的四边形不一定是正方形，所以               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           所以</a:t>
            </a:r>
            <a:r>
              <a:rPr lang="en-US" altLang="zh-CN" sz="2800"/>
              <a:t>p</a:t>
            </a:r>
            <a:r>
              <a:rPr lang="zh-CN" altLang="en-US" sz="2800"/>
              <a:t>不是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595" y="5104130"/>
            <a:ext cx="116611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）因为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p</a:t>
            </a:r>
            <a:r>
              <a:rPr lang="zh-CN" altLang="en-US" sz="2800"/>
              <a:t>，则</a:t>
            </a:r>
            <a:r>
              <a:rPr lang="en-US" altLang="zh-CN" sz="2800"/>
              <a:t>q”</a:t>
            </a:r>
            <a:r>
              <a:rPr lang="zh-CN" altLang="en-US" sz="2800"/>
              <a:t>是相似三角形的性质定理，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q</a:t>
            </a:r>
            <a:r>
              <a:rPr lang="zh-CN" altLang="en-US" sz="2800"/>
              <a:t>，则</a:t>
            </a:r>
            <a:r>
              <a:rPr lang="en-US" altLang="zh-CN" sz="2800"/>
              <a:t>p”</a:t>
            </a:r>
            <a:r>
              <a:rPr lang="zh-CN" altLang="en-US" sz="2800"/>
              <a:t>是相似三角形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的判定定理，所以它们均是真命题，即              ，所以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10867390" y="4135120"/>
          <a:ext cx="1130300" cy="3257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5" r:id="rId4" imgW="405765" imgH="203200" progId="Equation.KSEE3">
                  <p:embed/>
                </p:oleObj>
              </mc:Choice>
              <mc:Fallback>
                <p:oleObj r:id="rId4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867390" y="4135120"/>
                        <a:ext cx="1130300" cy="325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201410" y="5885180"/>
          <a:ext cx="1041400" cy="5022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6" r:id="rId6" imgW="457200" imgH="177165" progId="Equation.KSEE3">
                  <p:embed/>
                </p:oleObj>
              </mc:Choice>
              <mc:Fallback>
                <p:oleObj r:id="rId6" imgW="4572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201410" y="5885180"/>
                        <a:ext cx="1041400" cy="502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454025" y="613410"/>
            <a:ext cx="981710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例</a:t>
            </a:r>
            <a:r>
              <a:rPr lang="en-US" altLang="zh-CN" sz="2800"/>
              <a:t>3  </a:t>
            </a:r>
            <a:r>
              <a:rPr lang="zh-CN" altLang="en-US" sz="2800"/>
              <a:t>下列各题中，哪些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的充要条件？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四边形是正方形，</a:t>
            </a:r>
            <a:r>
              <a:rPr lang="en-US" altLang="zh-CN" sz="2800"/>
              <a:t>q:</a:t>
            </a:r>
            <a:r>
              <a:rPr lang="zh-CN" altLang="en-US" sz="2800"/>
              <a:t>四边形的对角线互相垂直且平分；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两个三角形相似，</a:t>
            </a:r>
            <a:r>
              <a:rPr lang="en-US" altLang="zh-CN" sz="2800"/>
              <a:t>q:</a:t>
            </a:r>
            <a:r>
              <a:rPr lang="zh-CN" altLang="en-US" sz="2800"/>
              <a:t>两个三角形三边成比例；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3</a:t>
            </a:r>
            <a:r>
              <a:rPr lang="zh-CN" altLang="en-US" sz="2800"/>
              <a:t>）</a:t>
            </a:r>
            <a:r>
              <a:rPr lang="en-US" altLang="zh-CN" sz="2800"/>
              <a:t>p:xy&gt;0,q:x&gt;0,y&gt;0;</a:t>
            </a:r>
          </a:p>
          <a:p>
            <a:pPr fontAlgn="auto">
              <a:lnSpc>
                <a:spcPct val="150000"/>
              </a:lnSpc>
            </a:pPr>
            <a:r>
              <a:rPr lang="en-US" altLang="zh-CN" sz="2800"/>
              <a:t>(4) p:x=1</a:t>
            </a:r>
            <a:r>
              <a:rPr lang="zh-CN" altLang="en-US" sz="2800"/>
              <a:t>是一元二次方程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300220" y="3329940"/>
          <a:ext cx="6887845" cy="5187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7" r:id="rId2" imgW="3035300" imgH="228600" progId="Equation.KSEE3">
                  <p:embed/>
                </p:oleObj>
              </mc:Choice>
              <mc:Fallback>
                <p:oleObj r:id="rId2" imgW="30353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00220" y="3329940"/>
                        <a:ext cx="6887845" cy="518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25425" y="3936365"/>
            <a:ext cx="940943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解：（</a:t>
            </a:r>
            <a:r>
              <a:rPr lang="en-US" altLang="zh-CN" sz="2800"/>
              <a:t>3</a:t>
            </a:r>
            <a:r>
              <a:rPr lang="zh-CN" altLang="en-US" sz="2800"/>
              <a:t>）因为</a:t>
            </a:r>
            <a:r>
              <a:rPr lang="en-US" altLang="zh-CN" sz="2800"/>
              <a:t>xy&gt;0</a:t>
            </a:r>
            <a:r>
              <a:rPr lang="zh-CN" altLang="en-US" sz="2800"/>
              <a:t>时，</a:t>
            </a:r>
            <a:r>
              <a:rPr lang="en-US" altLang="zh-CN" sz="2800"/>
              <a:t>x&gt;0,y&gt;0</a:t>
            </a:r>
            <a:r>
              <a:rPr lang="zh-CN" altLang="en-US" sz="2800"/>
              <a:t>不一定成立，所以               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           所以</a:t>
            </a:r>
            <a:r>
              <a:rPr lang="en-US" altLang="zh-CN" sz="2800"/>
              <a:t>p</a:t>
            </a:r>
            <a:r>
              <a:rPr lang="zh-CN" altLang="en-US" sz="2800"/>
              <a:t>不是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595" y="5104130"/>
            <a:ext cx="1030097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4</a:t>
            </a:r>
            <a:r>
              <a:rPr lang="zh-CN" altLang="en-US" sz="2800"/>
              <a:t>）因为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p</a:t>
            </a:r>
            <a:r>
              <a:rPr lang="zh-CN" altLang="en-US" sz="2800"/>
              <a:t>，则</a:t>
            </a:r>
            <a:r>
              <a:rPr lang="en-US" altLang="zh-CN" sz="2800"/>
              <a:t>q”</a:t>
            </a:r>
            <a:r>
              <a:rPr lang="zh-CN" altLang="en-US" sz="2800"/>
              <a:t>与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q</a:t>
            </a:r>
            <a:r>
              <a:rPr lang="zh-CN" altLang="en-US" sz="2800"/>
              <a:t>，则</a:t>
            </a:r>
            <a:r>
              <a:rPr lang="en-US" altLang="zh-CN" sz="2800"/>
              <a:t>p”</a:t>
            </a:r>
            <a:r>
              <a:rPr lang="zh-CN" altLang="en-US" sz="2800"/>
              <a:t>均为真命题，即            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           所以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8066405" y="4164965"/>
          <a:ext cx="1130300" cy="3257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8" r:id="rId4" imgW="405765" imgH="203200" progId="Equation.KSEE3">
                  <p:embed/>
                </p:oleObj>
              </mc:Choice>
              <mc:Fallback>
                <p:oleObj r:id="rId4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66405" y="4164965"/>
                        <a:ext cx="1130300" cy="325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8155305" y="5320030"/>
          <a:ext cx="1041400" cy="5022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9" r:id="rId6" imgW="457200" imgH="177165" progId="Equation.KSEE3">
                  <p:embed/>
                </p:oleObj>
              </mc:Choice>
              <mc:Fallback>
                <p:oleObj r:id="rId6" imgW="4572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55305" y="5320030"/>
                        <a:ext cx="1041400" cy="502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07315" y="973455"/>
            <a:ext cx="1191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+mn-ea"/>
                <a:cs typeface="+mn-ea"/>
              </a:rPr>
              <a:t>探究：通过上面的学习，你能给出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四边形是平行四边形</a:t>
            </a:r>
            <a:r>
              <a:rPr lang="en-US" altLang="zh-CN" sz="2800">
                <a:latin typeface="+mn-ea"/>
                <a:cs typeface="+mn-ea"/>
              </a:rPr>
              <a:t>”</a:t>
            </a:r>
            <a:r>
              <a:rPr lang="zh-CN" altLang="en-US" sz="2800">
                <a:latin typeface="+mn-ea"/>
                <a:cs typeface="+mn-ea"/>
              </a:rPr>
              <a:t>的充要条件吗？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7315" y="1725930"/>
            <a:ext cx="115620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四边形的两组对角分别相等、四边形的两组对边分别相等、四边形的一组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对边平行且相等、四边形的对角线互相平分、四边形的两组对边分别平行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都是它的充要条件。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3" name="Line 2"/>
          <p:cNvSpPr/>
          <p:nvPr/>
        </p:nvSpPr>
        <p:spPr>
          <a:xfrm flipV="1">
            <a:off x="6942138" y="3773488"/>
            <a:ext cx="685800" cy="762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067" name="Line 3"/>
          <p:cNvSpPr/>
          <p:nvPr/>
        </p:nvSpPr>
        <p:spPr>
          <a:xfrm flipV="1">
            <a:off x="6942138" y="3011488"/>
            <a:ext cx="685800" cy="762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45" name="Line 4"/>
          <p:cNvSpPr/>
          <p:nvPr/>
        </p:nvSpPr>
        <p:spPr>
          <a:xfrm>
            <a:off x="7780338" y="4154488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46" name="Line 5"/>
          <p:cNvSpPr/>
          <p:nvPr/>
        </p:nvSpPr>
        <p:spPr>
          <a:xfrm>
            <a:off x="7780338" y="3392488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47" name="Line 6"/>
          <p:cNvSpPr/>
          <p:nvPr/>
        </p:nvSpPr>
        <p:spPr>
          <a:xfrm flipH="1">
            <a:off x="8085138" y="3392488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 useBgFill="1">
        <p:nvSpPr>
          <p:cNvPr id="35848" name="Rectangle 7"/>
          <p:cNvSpPr/>
          <p:nvPr/>
        </p:nvSpPr>
        <p:spPr>
          <a:xfrm>
            <a:off x="6529388" y="3352800"/>
            <a:ext cx="762000" cy="1228725"/>
          </a:xfrm>
          <a:prstGeom prst="rect">
            <a:avLst/>
          </a:prstGeom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49" name="Line 8"/>
          <p:cNvSpPr/>
          <p:nvPr/>
        </p:nvSpPr>
        <p:spPr>
          <a:xfrm flipH="1">
            <a:off x="7018338" y="3392488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0" name="Line 9"/>
          <p:cNvSpPr/>
          <p:nvPr/>
        </p:nvSpPr>
        <p:spPr>
          <a:xfrm>
            <a:off x="7018338" y="4154488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1" name="Line 10"/>
          <p:cNvSpPr/>
          <p:nvPr/>
        </p:nvSpPr>
        <p:spPr>
          <a:xfrm>
            <a:off x="7018338" y="3392488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2" name="AutoShape 11"/>
          <p:cNvSpPr/>
          <p:nvPr/>
        </p:nvSpPr>
        <p:spPr>
          <a:xfrm>
            <a:off x="9151938" y="3544888"/>
            <a:ext cx="146050" cy="293687"/>
          </a:xfrm>
          <a:prstGeom prst="flowChartMagneticDisk">
            <a:avLst/>
          </a:prstGeom>
          <a:solidFill>
            <a:srgbClr val="80808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53" name="Line 12"/>
          <p:cNvSpPr/>
          <p:nvPr/>
        </p:nvSpPr>
        <p:spPr>
          <a:xfrm flipH="1">
            <a:off x="6551613" y="3740150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4" name="Line 13"/>
          <p:cNvSpPr/>
          <p:nvPr/>
        </p:nvSpPr>
        <p:spPr>
          <a:xfrm>
            <a:off x="6561138" y="5983288"/>
            <a:ext cx="2057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pSp>
        <p:nvGrpSpPr>
          <p:cNvPr id="35855" name="Group 14"/>
          <p:cNvGrpSpPr/>
          <p:nvPr/>
        </p:nvGrpSpPr>
        <p:grpSpPr>
          <a:xfrm>
            <a:off x="8650288" y="5783263"/>
            <a:ext cx="463550" cy="360362"/>
            <a:chOff x="1681" y="2726"/>
            <a:chExt cx="336" cy="432"/>
          </a:xfrm>
        </p:grpSpPr>
        <p:sp>
          <p:nvSpPr>
            <p:cNvPr id="35884" name="Line 15"/>
            <p:cNvSpPr/>
            <p:nvPr/>
          </p:nvSpPr>
          <p:spPr>
            <a:xfrm flipH="1">
              <a:off x="168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85" name="Line 16"/>
            <p:cNvSpPr/>
            <p:nvPr/>
          </p:nvSpPr>
          <p:spPr>
            <a:xfrm flipH="1">
              <a:off x="177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86" name="Line 17"/>
            <p:cNvSpPr/>
            <p:nvPr/>
          </p:nvSpPr>
          <p:spPr>
            <a:xfrm flipH="1">
              <a:off x="192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87" name="Line 18"/>
            <p:cNvSpPr/>
            <p:nvPr/>
          </p:nvSpPr>
          <p:spPr>
            <a:xfrm flipH="1">
              <a:off x="201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35856" name="Line 19"/>
          <p:cNvSpPr/>
          <p:nvPr/>
        </p:nvSpPr>
        <p:spPr>
          <a:xfrm>
            <a:off x="9151938" y="5983288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7" name="Line 20"/>
          <p:cNvSpPr/>
          <p:nvPr/>
        </p:nvSpPr>
        <p:spPr>
          <a:xfrm flipH="1" flipV="1">
            <a:off x="9913938" y="3773488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8" name="Oval 21"/>
          <p:cNvSpPr/>
          <p:nvPr/>
        </p:nvSpPr>
        <p:spPr>
          <a:xfrm>
            <a:off x="8999538" y="3163888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59" name="Line 22"/>
          <p:cNvSpPr/>
          <p:nvPr/>
        </p:nvSpPr>
        <p:spPr>
          <a:xfrm>
            <a:off x="9304338" y="3773488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60" name="Line 23"/>
          <p:cNvSpPr/>
          <p:nvPr/>
        </p:nvSpPr>
        <p:spPr>
          <a:xfrm>
            <a:off x="6529388" y="3789363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088" name="Oval 24"/>
          <p:cNvSpPr/>
          <p:nvPr/>
        </p:nvSpPr>
        <p:spPr>
          <a:xfrm>
            <a:off x="8999538" y="316388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noFill/>
          </a:ln>
          <a:effectLst>
            <a:prstShdw prst="shdw17" dist="17961" dir="2699999">
              <a:srgbClr val="990000"/>
            </a:prstShdw>
          </a:effectLst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89" name="Freeform 25"/>
          <p:cNvSpPr/>
          <p:nvPr/>
        </p:nvSpPr>
        <p:spPr>
          <a:xfrm>
            <a:off x="8923338" y="2935288"/>
            <a:ext cx="96837" cy="152400"/>
          </a:xfrm>
          <a:custGeom>
            <a:gdLst>
              <a:gd name="txL" fmla="*/ 0 w 61"/>
              <a:gd name="txT" fmla="*/ 0 h 96"/>
              <a:gd name="txR" fmla="*/ 61 w 61"/>
              <a:gd name="txB" fmla="*/ 96 h 96"/>
            </a:gdLst>
            <a:cxnLst>
              <a:cxn ang="0">
                <a:pos x="0" y="0"/>
              </a:cxn>
              <a:cxn ang="0">
                <a:pos x="61" y="96"/>
              </a:cxn>
            </a:cxnLst>
            <a:rect l="txL" t="txT" r="txR" b="txB"/>
            <a:pathLst>
              <a:path w="61" h="96">
                <a:moveTo>
                  <a:pt x="0" y="0"/>
                </a:moveTo>
                <a:lnTo>
                  <a:pt x="61" y="9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0" name="Freeform 26"/>
          <p:cNvSpPr/>
          <p:nvPr/>
        </p:nvSpPr>
        <p:spPr>
          <a:xfrm>
            <a:off x="9082088" y="2863850"/>
            <a:ext cx="66675" cy="168275"/>
          </a:xfrm>
          <a:custGeom>
            <a:gdLst>
              <a:gd name="txL" fmla="*/ 0 w 42"/>
              <a:gd name="txT" fmla="*/ 0 h 106"/>
              <a:gd name="txR" fmla="*/ 42 w 42"/>
              <a:gd name="txB" fmla="*/ 106 h 106"/>
            </a:gdLst>
            <a:cxnLst>
              <a:cxn ang="0">
                <a:pos x="0" y="0"/>
              </a:cxn>
              <a:cxn ang="0">
                <a:pos x="42" y="106"/>
              </a:cxn>
            </a:cxnLst>
            <a:rect l="txL" t="txT" r="txR" b="txB"/>
            <a:pathLst>
              <a:path w="42" h="105">
                <a:moveTo>
                  <a:pt x="0" y="0"/>
                </a:moveTo>
                <a:lnTo>
                  <a:pt x="42" y="10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1" name="Freeform 27"/>
          <p:cNvSpPr/>
          <p:nvPr/>
        </p:nvSpPr>
        <p:spPr>
          <a:xfrm>
            <a:off x="9234488" y="2863850"/>
            <a:ext cx="1587" cy="173038"/>
          </a:xfrm>
          <a:custGeom>
            <a:gdLst>
              <a:gd name="txL" fmla="*/ 0 w 1"/>
              <a:gd name="txT" fmla="*/ 0 h 109"/>
              <a:gd name="txR" fmla="*/ 1 w 1"/>
              <a:gd name="txB" fmla="*/ 109 h 109"/>
            </a:gdLst>
            <a:cxnLst>
              <a:cxn ang="0">
                <a:pos x="0" y="0"/>
              </a:cxn>
              <a:cxn ang="0">
                <a:pos x="0" y="109"/>
              </a:cxn>
            </a:cxnLst>
            <a:rect l="txL" t="txT" r="txR" b="txB"/>
            <a:pathLst>
              <a:path w="1" h="109">
                <a:moveTo>
                  <a:pt x="0" y="0"/>
                </a:moveTo>
                <a:lnTo>
                  <a:pt x="0" y="109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2" name="Freeform 28"/>
          <p:cNvSpPr/>
          <p:nvPr/>
        </p:nvSpPr>
        <p:spPr>
          <a:xfrm>
            <a:off x="9390063" y="2854325"/>
            <a:ext cx="34925" cy="193675"/>
          </a:xfrm>
          <a:custGeom>
            <a:gdLst>
              <a:gd name="txL" fmla="*/ 0 w 22"/>
              <a:gd name="txT" fmla="*/ 0 h 122"/>
              <a:gd name="txR" fmla="*/ 22 w 22"/>
              <a:gd name="txB" fmla="*/ 122 h 122"/>
            </a:gdLst>
            <a:cxnLst>
              <a:cxn ang="0">
                <a:pos x="22" y="0"/>
              </a:cxn>
              <a:cxn ang="0">
                <a:pos x="0" y="122"/>
              </a:cxn>
            </a:cxnLst>
            <a:rect l="txL" t="txT" r="txR" b="txB"/>
            <a:pathLst>
              <a:path w="22" h="122">
                <a:moveTo>
                  <a:pt x="22" y="0"/>
                </a:moveTo>
                <a:lnTo>
                  <a:pt x="0" y="12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3" name="Freeform 29"/>
          <p:cNvSpPr/>
          <p:nvPr/>
        </p:nvSpPr>
        <p:spPr>
          <a:xfrm>
            <a:off x="9456738" y="2935288"/>
            <a:ext cx="106362" cy="161925"/>
          </a:xfrm>
          <a:custGeom>
            <a:gdLst>
              <a:gd name="txL" fmla="*/ 0 w 67"/>
              <a:gd name="txT" fmla="*/ 0 h 102"/>
              <a:gd name="txR" fmla="*/ 67 w 67"/>
              <a:gd name="txB" fmla="*/ 102 h 102"/>
            </a:gdLst>
            <a:cxnLst>
              <a:cxn ang="0">
                <a:pos x="67" y="0"/>
              </a:cxn>
              <a:cxn ang="0">
                <a:pos x="0" y="102"/>
              </a:cxn>
            </a:cxnLst>
            <a:rect l="txL" t="txT" r="txR" b="txB"/>
            <a:pathLst>
              <a:path w="67" h="102">
                <a:moveTo>
                  <a:pt x="67" y="0"/>
                </a:moveTo>
                <a:lnTo>
                  <a:pt x="0" y="10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67" name="Line 30"/>
          <p:cNvSpPr/>
          <p:nvPr/>
        </p:nvSpPr>
        <p:spPr>
          <a:xfrm>
            <a:off x="9151938" y="3697288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68" name="Line 31"/>
          <p:cNvSpPr/>
          <p:nvPr/>
        </p:nvSpPr>
        <p:spPr>
          <a:xfrm>
            <a:off x="9151938" y="3773488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096" name="Freeform 32"/>
          <p:cNvSpPr/>
          <p:nvPr/>
        </p:nvSpPr>
        <p:spPr>
          <a:xfrm>
            <a:off x="9528175" y="3087688"/>
            <a:ext cx="187325" cy="85725"/>
          </a:xfrm>
          <a:custGeom>
            <a:gdLst>
              <a:gd name="txL" fmla="*/ 0 w 118"/>
              <a:gd name="txT" fmla="*/ 0 h 54"/>
              <a:gd name="txR" fmla="*/ 118 w 118"/>
              <a:gd name="txB" fmla="*/ 54 h 54"/>
            </a:gdLst>
            <a:cxnLst>
              <a:cxn ang="0">
                <a:pos x="118" y="0"/>
              </a:cxn>
              <a:cxn ang="0">
                <a:pos x="0" y="54"/>
              </a:cxn>
            </a:cxnLst>
            <a:rect l="txL" t="txT" r="txR" b="txB"/>
            <a:pathLst>
              <a:path w="118" h="54">
                <a:moveTo>
                  <a:pt x="118" y="0"/>
                </a:moveTo>
                <a:lnTo>
                  <a:pt x="0" y="54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7" name="Freeform 33"/>
          <p:cNvSpPr/>
          <p:nvPr/>
        </p:nvSpPr>
        <p:spPr>
          <a:xfrm>
            <a:off x="9609138" y="3275013"/>
            <a:ext cx="203200" cy="50800"/>
          </a:xfrm>
          <a:custGeom>
            <a:gdLst>
              <a:gd name="txL" fmla="*/ 0 w 128"/>
              <a:gd name="txT" fmla="*/ 0 h 32"/>
              <a:gd name="txR" fmla="*/ 128 w 128"/>
              <a:gd name="txB" fmla="*/ 32 h 32"/>
            </a:gdLst>
            <a:cxnLst>
              <a:cxn ang="0">
                <a:pos x="128" y="0"/>
              </a:cxn>
              <a:cxn ang="0">
                <a:pos x="0" y="32"/>
              </a:cxn>
            </a:cxnLst>
            <a:rect l="txL" t="txT" r="txR" b="txB"/>
            <a:pathLst>
              <a:path w="128" h="32">
                <a:moveTo>
                  <a:pt x="128" y="0"/>
                </a:moveTo>
                <a:lnTo>
                  <a:pt x="0" y="3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8" name="Freeform 34"/>
          <p:cNvSpPr/>
          <p:nvPr/>
        </p:nvSpPr>
        <p:spPr>
          <a:xfrm>
            <a:off x="8755063" y="3113088"/>
            <a:ext cx="168275" cy="50800"/>
          </a:xfrm>
          <a:custGeom>
            <a:gdLst>
              <a:gd name="txL" fmla="*/ 0 w 106"/>
              <a:gd name="txT" fmla="*/ 0 h 32"/>
              <a:gd name="txR" fmla="*/ 106 w 106"/>
              <a:gd name="txB" fmla="*/ 32 h 32"/>
            </a:gdLst>
            <a:cxnLst>
              <a:cxn ang="0">
                <a:pos x="106" y="32"/>
              </a:cxn>
              <a:cxn ang="0">
                <a:pos x="0" y="0"/>
              </a:cxn>
            </a:cxnLst>
            <a:rect l="txL" t="txT" r="txR" b="txB"/>
            <a:pathLst>
              <a:path w="105" h="32">
                <a:moveTo>
                  <a:pt x="106" y="32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9" name="Freeform 35"/>
          <p:cNvSpPr/>
          <p:nvPr/>
        </p:nvSpPr>
        <p:spPr>
          <a:xfrm>
            <a:off x="8694738" y="3316288"/>
            <a:ext cx="198437" cy="20637"/>
          </a:xfrm>
          <a:custGeom>
            <a:gdLst>
              <a:gd name="txL" fmla="*/ 0 w 125"/>
              <a:gd name="txT" fmla="*/ 0 h 13"/>
              <a:gd name="txR" fmla="*/ 125 w 125"/>
              <a:gd name="txB" fmla="*/ 13 h 13"/>
            </a:gdLst>
            <a:cxnLst>
              <a:cxn ang="0">
                <a:pos x="125" y="13"/>
              </a:cxn>
              <a:cxn ang="0">
                <a:pos x="0" y="0"/>
              </a:cxn>
            </a:cxnLst>
            <a:rect l="txL" t="txT" r="txR" b="txB"/>
            <a:pathLst>
              <a:path w="125" h="13">
                <a:moveTo>
                  <a:pt x="125" y="13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3" name="Line 36"/>
          <p:cNvSpPr/>
          <p:nvPr/>
        </p:nvSpPr>
        <p:spPr>
          <a:xfrm>
            <a:off x="8085138" y="3773488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102" name="Text Box 38"/>
          <p:cNvSpPr txBox="1">
            <a:spLocks noChangeArrowheads="1"/>
          </p:cNvSpPr>
          <p:nvPr/>
        </p:nvSpPr>
        <p:spPr bwMode="auto">
          <a:xfrm>
            <a:off x="1667828" y="960438"/>
            <a:ext cx="8999538" cy="2030095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如图所示电路中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(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整个电路及灯泡一切正常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),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记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p: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闭合开关</a:t>
            </a:r>
            <a:r>
              <a:rPr kumimoji="1" lang="en-US" altLang="zh-CN" sz="2800" i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A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,        q: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灯泡亮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。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请把这个电路图改写为“若</a:t>
            </a:r>
            <a:r>
              <a:rPr kumimoji="1" lang="en-US" altLang="zh-CN" sz="2800" i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，则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q”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形式的命题并判断真假。</a:t>
            </a:r>
          </a:p>
        </p:txBody>
      </p:sp>
      <p:sp>
        <p:nvSpPr>
          <p:cNvPr id="35875" name="Oval 41"/>
          <p:cNvSpPr/>
          <p:nvPr/>
        </p:nvSpPr>
        <p:spPr>
          <a:xfrm>
            <a:off x="7248525" y="3355975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6" name="Oval 42"/>
          <p:cNvSpPr/>
          <p:nvPr/>
        </p:nvSpPr>
        <p:spPr>
          <a:xfrm>
            <a:off x="7248525" y="4127500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7" name="Oval 43"/>
          <p:cNvSpPr/>
          <p:nvPr/>
        </p:nvSpPr>
        <p:spPr>
          <a:xfrm>
            <a:off x="7785100" y="3335338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8" name="Oval 44"/>
          <p:cNvSpPr/>
          <p:nvPr/>
        </p:nvSpPr>
        <p:spPr>
          <a:xfrm>
            <a:off x="7785100" y="4127500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117" name="Text Box 53"/>
          <p:cNvSpPr txBox="1">
            <a:spLocks noChangeArrowheads="1"/>
          </p:cNvSpPr>
          <p:nvPr/>
        </p:nvSpPr>
        <p:spPr bwMode="auto">
          <a:xfrm>
            <a:off x="1524000" y="0"/>
            <a:ext cx="1979613" cy="645160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2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情境一</a:t>
            </a:r>
            <a:r>
              <a:rPr kumimoji="1" lang="zh-CN" altLang="en-US" sz="36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：</a:t>
            </a:r>
          </a:p>
        </p:txBody>
      </p:sp>
      <p:sp>
        <p:nvSpPr>
          <p:cNvPr id="35880" name="Text Box 55"/>
          <p:cNvSpPr txBox="1"/>
          <p:nvPr/>
        </p:nvSpPr>
        <p:spPr>
          <a:xfrm>
            <a:off x="6888163" y="2781300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5881" name="Text Box 56"/>
          <p:cNvSpPr txBox="1"/>
          <p:nvPr/>
        </p:nvSpPr>
        <p:spPr>
          <a:xfrm>
            <a:off x="6816725" y="4005263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35882" name="Line 63"/>
          <p:cNvSpPr/>
          <p:nvPr/>
        </p:nvSpPr>
        <p:spPr>
          <a:xfrm flipH="1">
            <a:off x="8783638" y="5900738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83" name="Line 64"/>
          <p:cNvSpPr/>
          <p:nvPr/>
        </p:nvSpPr>
        <p:spPr>
          <a:xfrm flipH="1">
            <a:off x="9144000" y="5908675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Rot by="2700000">
                                      <p:cBhvr>
                                        <p:cTn id="6" dur="2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43" dur="2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8" grpId="0"/>
      <p:bldP spid="88089" grpId="0"/>
      <p:bldP spid="88090" grpId="0"/>
      <p:bldP spid="88091" grpId="0"/>
      <p:bldP spid="88092" grpId="0"/>
      <p:bldP spid="88093" grpId="0"/>
      <p:bldP spid="88096" grpId="0"/>
      <p:bldP spid="88097" grpId="0"/>
      <p:bldP spid="88098" grpId="0"/>
      <p:bldP spid="88099" grpId="0"/>
      <p:bldP spid="88099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4" name="Text Box 4"/>
          <p:cNvSpPr txBox="1"/>
          <p:nvPr/>
        </p:nvSpPr>
        <p:spPr>
          <a:xfrm>
            <a:off x="1524000" y="-13970"/>
            <a:ext cx="9144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：已知：⊙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的半径为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，圆心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到直线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的距离为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．求证：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是直线</a:t>
            </a:r>
            <a:r>
              <a:rPr lang="en-US" altLang="zh-CN" sz="2800" b="1" i="1">
                <a:latin typeface="Times New Roman" panose="02020603050405020304" pitchFamily="18" charset="0"/>
                <a:ea typeface="Arial Unicode MS" panose="020b0604020202020204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与⊙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相切的充要条件．</a:t>
            </a:r>
            <a:endParaRPr lang="zh-CN" altLang="en-US"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05" name="Text Box 5"/>
          <p:cNvSpPr txBox="1"/>
          <p:nvPr/>
        </p:nvSpPr>
        <p:spPr>
          <a:xfrm>
            <a:off x="1919288" y="1052513"/>
            <a:ext cx="8280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>
                <a:latin typeface="Verdana" panose="020b0604030504040204" pitchFamily="34" charset="0"/>
              </a:rPr>
              <a:t>分析：设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p: d=r,  q:</a:t>
            </a:r>
            <a:r>
              <a:rPr lang="en-US" altLang="zh-CN" sz="2800">
                <a:latin typeface="Verdana" panose="020b0604030504040204" pitchFamily="34" charset="0"/>
              </a:rPr>
              <a:t> </a:t>
            </a:r>
            <a:r>
              <a:rPr lang="en-US" altLang="zh-CN" sz="2800" i="1">
                <a:latin typeface="Times New Roman" panose="02020603050405020304" pitchFamily="18" charset="0"/>
                <a:ea typeface="Arial Unicode MS" panose="020b0604020202020204" charset="-122"/>
              </a:rPr>
              <a:t>l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与⊙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相切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>
              <a:latin typeface="Times New Roman" pitchFamily="18" charset="0"/>
              <a:ea typeface="Times New Roman" panose="02020603050405020304" pitchFamily="18" charset="0"/>
            </a:endParaRPr>
          </a:p>
        </p:txBody>
      </p:sp>
      <p:sp>
        <p:nvSpPr>
          <p:cNvPr id="51211" name="Text Box 11"/>
          <p:cNvSpPr txBox="1"/>
          <p:nvPr/>
        </p:nvSpPr>
        <p:spPr>
          <a:xfrm>
            <a:off x="340360" y="1773555"/>
            <a:ext cx="11410315" cy="349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证明：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如图所示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）充分性（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      q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）：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作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OP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⊥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于点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P,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OP=d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，若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d=r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，则点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在⊙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上，在直线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上任取一点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Q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异于点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)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，连接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OQ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  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在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Rt△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OPQ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中，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OQ&gt;OP=r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    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所以，除点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外直线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上的点都在⊙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的外部，即直线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与</a:t>
            </a:r>
            <a:r>
              <a:rPr lang="zh-CN" altLang="en-US" sz="2800" b="1" i="1">
                <a:latin typeface="Arial" panose="020b0604020202020204" pitchFamily="34" charset="0"/>
                <a:ea typeface="华文楷体" panose="02010600040101010101" pitchFamily="2" charset="-122"/>
              </a:rPr>
              <a:t>⊙</a:t>
            </a:r>
            <a:r>
              <a:rPr lang="en-US" altLang="zh-CN" sz="2800" b="1" i="1">
                <a:latin typeface="Arial" panose="020b0604020202020204" pitchFamily="34" charset="0"/>
                <a:ea typeface="华文楷体" panose="02010600040101010101" pitchFamily="2" charset="-122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仅有一个公共点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所以直线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与⊙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相切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33797" name="Object 12"/>
          <p:cNvGraphicFramePr>
            <a:graphicFrameLocks noChangeAspect="1"/>
          </p:cNvGraphicFramePr>
          <p:nvPr/>
        </p:nvGraphicFramePr>
        <p:xfrm>
          <a:off x="2900998" y="2416175"/>
          <a:ext cx="647700" cy="3587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0" r:id="rId2" imgW="190500" imgH="152400" progId="Equation.DSMT4">
                  <p:embed/>
                </p:oleObj>
              </mc:Choice>
              <mc:Fallback>
                <p:oleObj r:id="rId2" imgW="190500" imgH="15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00998" y="2416175"/>
                        <a:ext cx="647700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17" name="Group 17"/>
          <p:cNvGrpSpPr/>
          <p:nvPr/>
        </p:nvGrpSpPr>
        <p:grpSpPr>
          <a:xfrm>
            <a:off x="7175500" y="4840605"/>
            <a:ext cx="3492500" cy="1994351"/>
            <a:chOff x="1202" y="2750"/>
            <a:chExt cx="1996" cy="1100"/>
          </a:xfrm>
        </p:grpSpPr>
        <p:grpSp>
          <p:nvGrpSpPr>
            <p:cNvPr id="33803" name="Group 18"/>
            <p:cNvGrpSpPr/>
            <p:nvPr/>
          </p:nvGrpSpPr>
          <p:grpSpPr>
            <a:xfrm>
              <a:off x="1202" y="2750"/>
              <a:ext cx="1996" cy="1100"/>
              <a:chOff x="3016" y="2750"/>
              <a:chExt cx="1996" cy="1100"/>
            </a:xfrm>
          </p:grpSpPr>
          <p:sp>
            <p:nvSpPr>
              <p:cNvPr id="33807" name="Line 19"/>
              <p:cNvSpPr/>
              <p:nvPr/>
            </p:nvSpPr>
            <p:spPr>
              <a:xfrm flipV="1">
                <a:off x="3016" y="3612"/>
                <a:ext cx="15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08" name="Oval 20"/>
              <p:cNvSpPr/>
              <p:nvPr/>
            </p:nvSpPr>
            <p:spPr>
              <a:xfrm>
                <a:off x="3424" y="2750"/>
                <a:ext cx="862" cy="862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33809" name="Oval 21"/>
              <p:cNvSpPr/>
              <p:nvPr/>
            </p:nvSpPr>
            <p:spPr>
              <a:xfrm>
                <a:off x="3833" y="3158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33810" name="Line 22"/>
              <p:cNvSpPr/>
              <p:nvPr/>
            </p:nvSpPr>
            <p:spPr>
              <a:xfrm flipH="1">
                <a:off x="3833" y="3158"/>
                <a:ext cx="0" cy="45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11" name="Line 23"/>
              <p:cNvSpPr/>
              <p:nvPr/>
            </p:nvSpPr>
            <p:spPr>
              <a:xfrm>
                <a:off x="3878" y="3203"/>
                <a:ext cx="498" cy="409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12" name="Text Box 24"/>
              <p:cNvSpPr txBox="1"/>
              <p:nvPr/>
            </p:nvSpPr>
            <p:spPr>
              <a:xfrm>
                <a:off x="3741" y="3596"/>
                <a:ext cx="274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P</a:t>
                </a:r>
              </a:p>
            </p:txBody>
          </p:sp>
          <p:sp>
            <p:nvSpPr>
              <p:cNvPr id="33813" name="Text Box 25"/>
              <p:cNvSpPr txBox="1"/>
              <p:nvPr/>
            </p:nvSpPr>
            <p:spPr>
              <a:xfrm>
                <a:off x="4195" y="3596"/>
                <a:ext cx="363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Q</a:t>
                </a:r>
              </a:p>
            </p:txBody>
          </p:sp>
          <p:sp>
            <p:nvSpPr>
              <p:cNvPr id="33814" name="Text Box 26"/>
              <p:cNvSpPr txBox="1"/>
              <p:nvPr/>
            </p:nvSpPr>
            <p:spPr>
              <a:xfrm>
                <a:off x="4693" y="3475"/>
                <a:ext cx="319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l</a:t>
                </a:r>
              </a:p>
            </p:txBody>
          </p:sp>
          <p:sp>
            <p:nvSpPr>
              <p:cNvPr id="33815" name="Text Box 27"/>
              <p:cNvSpPr txBox="1"/>
              <p:nvPr/>
            </p:nvSpPr>
            <p:spPr>
              <a:xfrm>
                <a:off x="3923" y="2931"/>
                <a:ext cx="227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O</a:t>
                </a:r>
              </a:p>
            </p:txBody>
          </p:sp>
        </p:grpSp>
        <p:grpSp>
          <p:nvGrpSpPr>
            <p:cNvPr id="33804" name="Group 28"/>
            <p:cNvGrpSpPr/>
            <p:nvPr/>
          </p:nvGrpSpPr>
          <p:grpSpPr>
            <a:xfrm>
              <a:off x="2018" y="3475"/>
              <a:ext cx="136" cy="137"/>
              <a:chOff x="3833" y="3475"/>
              <a:chExt cx="90" cy="137"/>
            </a:xfrm>
          </p:grpSpPr>
          <p:sp>
            <p:nvSpPr>
              <p:cNvPr id="33805" name="Line 29"/>
              <p:cNvSpPr/>
              <p:nvPr/>
            </p:nvSpPr>
            <p:spPr>
              <a:xfrm>
                <a:off x="3833" y="3475"/>
                <a:ext cx="9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06" name="Line 30"/>
              <p:cNvSpPr/>
              <p:nvPr/>
            </p:nvSpPr>
            <p:spPr>
              <a:xfrm flipH="1">
                <a:off x="3923" y="3475"/>
                <a:ext cx="0" cy="13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  <p:bldP spid="512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440690" y="1070610"/>
            <a:ext cx="1054862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 必要性（               ）：若直线</a:t>
            </a:r>
            <a:r>
              <a:rPr lang="en-US" altLang="zh-CN" sz="2800"/>
              <a:t>l</a:t>
            </a:r>
            <a:r>
              <a:rPr lang="zh-CN" altLang="en-US" sz="2800"/>
              <a:t>与          相切，不妨设切点为</a:t>
            </a:r>
            <a:r>
              <a:rPr lang="en-US" altLang="zh-CN" sz="2800"/>
              <a:t>P</a:t>
            </a:r>
            <a:r>
              <a:rPr lang="zh-CN" altLang="en-US" sz="2800"/>
              <a:t>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则                     ，因此，</a:t>
            </a:r>
            <a:r>
              <a:rPr lang="en-US" altLang="zh-CN" sz="2800"/>
              <a:t>d=OP=r.</a:t>
            </a:r>
          </a:p>
        </p:txBody>
      </p:sp>
      <p:graphicFrame>
        <p:nvGraphicFramePr>
          <p:cNvPr id="6" name="对象 5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994025" y="1323340"/>
          <a:ext cx="1071245" cy="4273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1" r:id="rId2" imgW="444500" imgH="177165" progId="Equation.KSEE3">
                  <p:embed/>
                </p:oleObj>
              </mc:Choice>
              <mc:Fallback>
                <p:oleObj r:id="rId2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94025" y="1323340"/>
                        <a:ext cx="1071245" cy="427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447155" y="1285875"/>
          <a:ext cx="681990" cy="4648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2" r:id="rId4" imgW="279400" imgH="190500" progId="Equation.KSEE3">
                  <p:embed/>
                </p:oleObj>
              </mc:Choice>
              <mc:Fallback>
                <p:oleObj r:id="rId4" imgW="279400" imgH="190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7155" y="1285875"/>
                        <a:ext cx="681990" cy="464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1204595" y="1979930"/>
          <a:ext cx="1258570" cy="47434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3" r:id="rId6" imgW="469900" imgH="177165" progId="Equation.KSEE3">
                  <p:embed/>
                </p:oleObj>
              </mc:Choice>
              <mc:Fallback>
                <p:oleObj r:id="rId6" imgW="4699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04595" y="1979930"/>
                        <a:ext cx="1258570" cy="474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51205" y="3244850"/>
            <a:ext cx="10835005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/>
              <a:t>由（</a:t>
            </a:r>
            <a:r>
              <a:rPr lang="en-US" altLang="zh-CN" sz="2800"/>
              <a:t>1</a:t>
            </a:r>
            <a:r>
              <a:rPr lang="zh-CN" altLang="en-US" sz="2800"/>
              <a:t>）（</a:t>
            </a:r>
            <a:r>
              <a:rPr lang="en-US" altLang="zh-CN" sz="2800"/>
              <a:t>2</a:t>
            </a:r>
            <a:r>
              <a:rPr lang="zh-CN" altLang="en-US" sz="2800"/>
              <a:t>）可得，</a:t>
            </a:r>
            <a:r>
              <a:rPr lang="en-US" altLang="zh-CN" sz="2800">
                <a:sym typeface="+mn-ea"/>
              </a:rPr>
              <a:t>d=r</a:t>
            </a:r>
            <a:r>
              <a:rPr lang="zh-CN" altLang="en-US" sz="2800">
                <a:sym typeface="+mn-ea"/>
              </a:rPr>
              <a:t>是直线</a:t>
            </a:r>
            <a:r>
              <a:rPr lang="en-US" altLang="zh-CN" sz="2800">
                <a:sym typeface="+mn-ea"/>
              </a:rPr>
              <a:t>l</a:t>
            </a:r>
            <a:r>
              <a:rPr lang="zh-CN" altLang="en-US" sz="2800">
                <a:sym typeface="+mn-ea"/>
              </a:rPr>
              <a:t>与         相切的充要条件。</a:t>
            </a:r>
            <a:endParaRPr lang="zh-CN" altLang="en-US" sz="2800"/>
          </a:p>
          <a:p>
            <a:endParaRPr lang="zh-CN" altLang="en-US" sz="2800"/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162675" y="3465195"/>
          <a:ext cx="681990" cy="4648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4" r:id="rId8" imgW="279400" imgH="190500" progId="Equation.KSEE3">
                  <p:embed/>
                </p:oleObj>
              </mc:Choice>
              <mc:Fallback>
                <p:oleObj r:id="rId8" imgW="279400" imgH="190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62675" y="3465195"/>
                        <a:ext cx="681990" cy="464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78851" name="Object 3">
            <a:hlinkClick r:id="rId2" action="ppaction://hlinksldjump"/>
          </p:cNvPr>
          <p:cNvGraphicFramePr>
            <a:graphicFrameLocks noChangeAspect="1"/>
          </p:cNvGraphicFramePr>
          <p:nvPr/>
        </p:nvGraphicFramePr>
        <p:xfrm>
          <a:off x="1035368" y="1590040"/>
          <a:ext cx="7050405" cy="198564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5" r:id="rId3" imgW="3162300" imgH="939800" progId="Equation.DSMT4">
                  <p:embed/>
                </p:oleObj>
              </mc:Choice>
              <mc:Fallback>
                <p:oleObj r:id="rId3" imgW="3162300" imgH="939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5368" y="1590040"/>
                        <a:ext cx="7050405" cy="19856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12750" y="27749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达标检测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51580" y="2322195"/>
            <a:ext cx="3765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5"/>
          <p:cNvSpPr/>
          <p:nvPr/>
        </p:nvSpPr>
        <p:spPr>
          <a:xfrm>
            <a:off x="179705" y="511175"/>
            <a:ext cx="10659745" cy="4419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342900" indent="-342900" fontAlgn="auto">
              <a:lnSpc>
                <a:spcPct val="150000"/>
              </a:lnSpc>
              <a:spcBef>
                <a:spcPct val="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¡"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请用“充分不必要”、“必要不充分”、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充要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既不充分又不必要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填空：</a:t>
            </a:r>
          </a:p>
          <a:p>
            <a:pPr marL="342900" indent="-342900" fontAlgn="auto">
              <a:lnSpc>
                <a:spcPct val="150000"/>
              </a:lnSpc>
              <a:spcBef>
                <a:spcPct val="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</a:pP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9458" name="Rectangle 5"/>
          <p:cNvSpPr/>
          <p:nvPr/>
        </p:nvSpPr>
        <p:spPr>
          <a:xfrm>
            <a:off x="514668" y="2470944"/>
            <a:ext cx="8569325" cy="207264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 anchor="ctr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 i="1">
                <a:latin typeface="Times New Roman" panose="02020603050405020304" pitchFamily="18" charset="0"/>
              </a:rPr>
              <a:t>y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i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 i="1">
                <a:latin typeface="Times New Roman" panose="02020603050405020304" pitchFamily="18" charset="0"/>
              </a:rPr>
              <a:t>y</a:t>
            </a:r>
            <a:r>
              <a:rPr lang="en-US" altLang="zh-CN" sz="2800" b="1" i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_____________ 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</a:p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ab </a:t>
            </a:r>
            <a:r>
              <a:rPr lang="en-US" altLang="zh-CN" sz="2800" b="1">
                <a:latin typeface="Times New Roman" panose="02020603050405020304" pitchFamily="18" charset="0"/>
              </a:rPr>
              <a:t>= 0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a</a:t>
            </a:r>
            <a:r>
              <a:rPr lang="en-US" altLang="zh-CN" sz="2800" b="1">
                <a:latin typeface="Times New Roman" panose="02020603050405020304" pitchFamily="18" charset="0"/>
              </a:rPr>
              <a:t> = 0 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________________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</a:p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</a:rPr>
              <a:t>&gt;1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>
                <a:latin typeface="Times New Roman" panose="02020603050405020304" pitchFamily="18" charset="0"/>
              </a:rPr>
              <a:t>&lt;1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__________________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</a:p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4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或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＋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</a:rPr>
              <a:t>0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</a:p>
        </p:txBody>
      </p:sp>
      <p:sp>
        <p:nvSpPr>
          <p:cNvPr id="83989" name="Text Box 21"/>
          <p:cNvSpPr txBox="1"/>
          <p:nvPr/>
        </p:nvSpPr>
        <p:spPr>
          <a:xfrm>
            <a:off x="4619943" y="2225358"/>
            <a:ext cx="3024187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充分不必要</a:t>
            </a:r>
          </a:p>
        </p:txBody>
      </p:sp>
      <p:sp>
        <p:nvSpPr>
          <p:cNvPr id="83990" name="Text Box 22"/>
          <p:cNvSpPr txBox="1"/>
          <p:nvPr/>
        </p:nvSpPr>
        <p:spPr>
          <a:xfrm>
            <a:off x="4691380" y="2873058"/>
            <a:ext cx="2808288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必要不充分</a:t>
            </a:r>
          </a:p>
        </p:txBody>
      </p:sp>
      <p:sp>
        <p:nvSpPr>
          <p:cNvPr id="83991" name="Text Box 23"/>
          <p:cNvSpPr txBox="1"/>
          <p:nvPr/>
        </p:nvSpPr>
        <p:spPr>
          <a:xfrm>
            <a:off x="3970655" y="3449320"/>
            <a:ext cx="3959225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既不充分又不必要</a:t>
            </a:r>
          </a:p>
        </p:txBody>
      </p:sp>
      <p:sp>
        <p:nvSpPr>
          <p:cNvPr id="83992" name="Text Box 24"/>
          <p:cNvSpPr txBox="1"/>
          <p:nvPr/>
        </p:nvSpPr>
        <p:spPr>
          <a:xfrm>
            <a:off x="6778943" y="4070033"/>
            <a:ext cx="1189037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充要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9" grpId="0"/>
      <p:bldP spid="83990" grpId="0"/>
      <p:bldP spid="83991" grpId="0"/>
      <p:bldP spid="8399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778" name="标题 75777"/>
          <p:cNvSpPr>
            <a:spLocks noGrp="1"/>
          </p:cNvSpPr>
          <p:nvPr>
            <p:ph type="title"/>
          </p:nvPr>
        </p:nvSpPr>
        <p:spPr>
          <a:xfrm>
            <a:off x="1035685" y="335280"/>
            <a:ext cx="1908175" cy="1206500"/>
          </a:xfrm>
        </p:spPr>
        <p:txBody>
          <a:bodyPr anchor="ctr"/>
          <a:lstStyle/>
          <a:p>
            <a:r>
              <a:rPr lang="en-US" altLang="zh-CN" sz="2800"/>
              <a:t>3.</a:t>
            </a:r>
            <a:r>
              <a:rPr lang="zh-CN" altLang="en-US" sz="2800"/>
              <a:t>求证：</a:t>
            </a:r>
          </a:p>
        </p:txBody>
      </p:sp>
      <p:sp>
        <p:nvSpPr>
          <p:cNvPr id="75779" name="文本占位符 75778"/>
          <p:cNvSpPr>
            <a:spLocks noGrp="1"/>
          </p:cNvSpPr>
          <p:nvPr>
            <p:ph type="body" idx="1"/>
          </p:nvPr>
        </p:nvSpPr>
        <p:spPr>
          <a:xfrm>
            <a:off x="2640013" y="620713"/>
            <a:ext cx="8207375" cy="1439862"/>
          </a:xfrm>
        </p:spPr>
        <p:txBody>
          <a:bodyPr/>
          <a:lstStyle/>
          <a:p>
            <a:pPr>
              <a:buNone/>
            </a:pPr>
            <a:r>
              <a:rPr lang="zh-CN" altLang="en-US" sz="2800"/>
              <a:t>关于</a:t>
            </a:r>
            <a:r>
              <a:rPr lang="en-US" altLang="zh-CN" sz="2800"/>
              <a:t>x</a:t>
            </a:r>
            <a:r>
              <a:rPr lang="zh-CN" altLang="en-US" sz="2800"/>
              <a:t>的方程</a:t>
            </a:r>
            <a:r>
              <a:rPr lang="en-US" altLang="zh-CN" sz="2800" i="1"/>
              <a:t>ax</a:t>
            </a:r>
            <a:r>
              <a:rPr lang="en-US" altLang="zh-CN" sz="2800" baseline="30000"/>
              <a:t>2</a:t>
            </a:r>
            <a:r>
              <a:rPr lang="en-US" altLang="zh-CN" sz="2800"/>
              <a:t>+</a:t>
            </a:r>
            <a:r>
              <a:rPr lang="en-US" altLang="zh-CN" sz="2800" i="1"/>
              <a:t>bx</a:t>
            </a:r>
            <a:r>
              <a:rPr lang="en-US" altLang="zh-CN" sz="2800"/>
              <a:t>+</a:t>
            </a:r>
            <a:r>
              <a:rPr lang="en-US" altLang="zh-CN" sz="2800" i="1"/>
              <a:t>c</a:t>
            </a:r>
            <a:r>
              <a:rPr lang="en-US" altLang="zh-CN" sz="2800"/>
              <a:t>=0</a:t>
            </a:r>
            <a:r>
              <a:rPr lang="zh-CN" altLang="en-US" sz="2800"/>
              <a:t>有一根为</a:t>
            </a:r>
            <a:r>
              <a:rPr lang="en-US" altLang="zh-CN" sz="2800"/>
              <a:t>1</a:t>
            </a:r>
            <a:r>
              <a:rPr lang="zh-CN" altLang="en-US" sz="2800"/>
              <a:t>的充要条件是</a:t>
            </a:r>
            <a:r>
              <a:rPr lang="en-US" altLang="zh-CN" sz="2800" i="1" err="1"/>
              <a:t>a</a:t>
            </a:r>
            <a:r>
              <a:rPr lang="en-US" altLang="zh-CN" sz="2800" err="1"/>
              <a:t>+</a:t>
            </a:r>
            <a:r>
              <a:rPr lang="en-US" altLang="zh-CN" sz="2800" i="1" err="1"/>
              <a:t>b</a:t>
            </a:r>
            <a:r>
              <a:rPr lang="en-US" altLang="zh-CN" sz="2800" err="1"/>
              <a:t>+</a:t>
            </a:r>
            <a:r>
              <a:rPr lang="en-US" altLang="zh-CN" sz="2800" i="1" err="1"/>
              <a:t>c</a:t>
            </a:r>
            <a:r>
              <a:rPr lang="en-US" altLang="zh-CN" sz="2800"/>
              <a:t>=0</a:t>
            </a:r>
            <a:r>
              <a:rPr lang="zh-CN" altLang="en-US" sz="2800"/>
              <a:t>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4975" y="1624965"/>
            <a:ext cx="1132205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证明：（1）必要性，即“若x=1是方程ax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+bx+c=0的根，则a+b+c=0”．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∵x=1是方程的根，将x=1代入方程，得a  1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  1+c=0，即a+b+c=0．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（2）充分性，即“若a+b+c=0，则x=1是方程ax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+bx+c=0的根”．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把x=1代入方程的左边，得a  1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  1+c=a+b+c．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∵a+b+c=0，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∴x=1是方程的根．</a:t>
            </a: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综合（1）（2）知命题成立 </a:t>
            </a:r>
            <a:r>
              <a:rPr lang="en-US" altLang="zh-CN"/>
              <a:t> </a:t>
            </a:r>
          </a:p>
        </p:txBody>
      </p:sp>
      <p:graphicFrame>
        <p:nvGraphicFramePr>
          <p:cNvPr id="8" name="对象 7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691630" y="2512060"/>
          <a:ext cx="379730" cy="422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6" r:id="rId2" imgW="114300" imgH="127000" progId="Equation.KSEE3">
                  <p:embed/>
                </p:oleObj>
              </mc:Choice>
              <mc:Fallback>
                <p:oleObj r:id="rId2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91630" y="2512060"/>
                        <a:ext cx="379730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745990" y="3745230"/>
          <a:ext cx="337820" cy="3752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7" r:id="rId4" imgW="114300" imgH="127000" progId="Equation.KSEE3">
                  <p:embed/>
                </p:oleObj>
              </mc:Choice>
              <mc:Fallback>
                <p:oleObj r:id="rId4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45990" y="3745230"/>
                        <a:ext cx="337820" cy="375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5748655" y="3848735"/>
          <a:ext cx="337820" cy="3752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8" r:id="rId5" imgW="114300" imgH="127000" progId="Equation.KSEE3">
                  <p:embed/>
                </p:oleObj>
              </mc:Choice>
              <mc:Fallback>
                <p:oleObj r:id="rId5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48655" y="3848735"/>
                        <a:ext cx="337820" cy="375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7722870" y="2512060"/>
          <a:ext cx="379095" cy="422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9" r:id="rId6" imgW="114300" imgH="127000" progId="Equation.KSEE3">
                  <p:embed/>
                </p:oleObj>
              </mc:Choice>
              <mc:Fallback>
                <p:oleObj r:id="rId6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22870" y="2512060"/>
                        <a:ext cx="3790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Rectangle 2"/>
          <p:cNvSpPr>
            <a:spLocks noGrp="1" noRot="1"/>
          </p:cNvSpPr>
          <p:nvPr>
            <p:ph type="title"/>
          </p:nvPr>
        </p:nvSpPr>
        <p:spPr>
          <a:xfrm>
            <a:off x="3441700" y="243840"/>
            <a:ext cx="48768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sz="3200" b="1">
                <a:solidFill>
                  <a:srgbClr val="0C00F4"/>
                </a:solidFill>
              </a:rPr>
              <a:t>课堂小结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057400" y="3733800"/>
            <a:ext cx="7958138" cy="19812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判别技巧：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① 可先简化命题；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② 否定一个命题只要举出一个反例即可；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2A1AF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64" name="Rectangle 4"/>
          <p:cNvSpPr/>
          <p:nvPr/>
        </p:nvSpPr>
        <p:spPr>
          <a:xfrm>
            <a:off x="1689100" y="1295400"/>
            <a:ext cx="76111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zh-CN" altLang="en-US" sz="2800" b="1">
                <a:solidFill>
                  <a:srgbClr val="2A1AF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充分条件、必要条件、充要条件的概念</a:t>
            </a:r>
            <a:r>
              <a:rPr lang="en-US" altLang="zh-CN" sz="2800" b="1">
                <a:solidFill>
                  <a:srgbClr val="2A1AF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2A1AF8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600200" y="2057400"/>
            <a:ext cx="9067800" cy="1384301"/>
            <a:chOff x="48" y="1680"/>
            <a:chExt cx="5712" cy="872"/>
          </a:xfrm>
        </p:grpSpPr>
        <p:sp>
          <p:nvSpPr>
            <p:cNvPr id="30725" name="Rectangle 6"/>
            <p:cNvSpPr/>
            <p:nvPr/>
          </p:nvSpPr>
          <p:spPr>
            <a:xfrm>
              <a:off x="48" y="1680"/>
              <a:ext cx="5712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）判断充分、必要条件的基本步骤：</a:t>
              </a:r>
            </a:p>
            <a:p>
              <a:pPr eaLnBrk="0" hangingPunct="0"/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   ①认清条件和结论；</a:t>
              </a:r>
            </a:p>
            <a:p>
              <a:pPr eaLnBrk="0" hangingPunct="0"/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   ②考察  </a:t>
              </a:r>
              <a:r>
                <a:rPr lang="en-US" altLang="zh-CN" sz="2800" b="1" i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</a:t>
              </a:r>
              <a:r>
                <a:rPr lang="en-US" altLang="zh-CN" sz="2800" b="1" i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q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和 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        </a:t>
              </a:r>
              <a:r>
                <a:rPr lang="en-US" altLang="zh-CN" sz="2800" b="1" i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q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是否能成立</a:t>
              </a:r>
              <a:r>
                <a:rPr lang="zh-CN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</a:p>
          </p:txBody>
        </p:sp>
        <p:graphicFrame>
          <p:nvGraphicFramePr>
            <p:cNvPr id="30726" name="Object 7"/>
            <p:cNvGraphicFramePr>
              <a:graphicFrameLocks noChangeAspect="1"/>
            </p:cNvGraphicFramePr>
            <p:nvPr/>
          </p:nvGraphicFramePr>
          <p:xfrm>
            <a:off x="1584" y="2304"/>
            <a:ext cx="336" cy="23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0" r:id="rId2" imgW="330200" imgH="228600" progId="Equation.3">
                    <p:embed/>
                  </p:oleObj>
                </mc:Choice>
                <mc:Fallback>
                  <p:oleObj r:id="rId2" imgW="3302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584" y="2304"/>
                          <a:ext cx="336" cy="23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7" name="Object 8"/>
            <p:cNvGraphicFramePr>
              <a:graphicFrameLocks noChangeAspect="1"/>
            </p:cNvGraphicFramePr>
            <p:nvPr/>
          </p:nvGraphicFramePr>
          <p:xfrm>
            <a:off x="2592" y="2304"/>
            <a:ext cx="304" cy="21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1" r:id="rId4" imgW="330200" imgH="228600" progId="Equation.3">
                    <p:embed/>
                  </p:oleObj>
                </mc:Choice>
                <mc:Fallback>
                  <p:oleObj r:id="rId4" imgW="3302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592" y="2304"/>
                          <a:ext cx="304" cy="21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  <p:bldP spid="4096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9448801" y="193251"/>
            <a:ext cx="234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版必修第一册</a:t>
            </a:r>
          </a:p>
        </p:txBody>
      </p:sp>
      <p:pic>
        <p:nvPicPr>
          <p:cNvPr id="5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0172700" y="11087100"/>
            <a:ext cx="457200" cy="4445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524000" y="188913"/>
            <a:ext cx="1476375" cy="583565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1" lang="zh-CN" altLang="en-US" sz="32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宋体" panose="02010600030101010101" pitchFamily="2" charset="-122"/>
                <a:cs typeface="+mn-cs"/>
              </a:rPr>
              <a:t>情境一：</a:t>
            </a:r>
            <a:endParaRPr kumimoji="1" lang="en-US" altLang="zh-CN" sz="3200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新魏" pitchFamily="2" charset="-122"/>
              <a:ea typeface="华文新魏" pitchFamily="2" charset="-122"/>
              <a:cs typeface="+mn-cs"/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1703388" y="4581525"/>
            <a:ext cx="6697663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“若</a:t>
            </a:r>
            <a:r>
              <a:rPr kumimoji="1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p,</a:t>
            </a:r>
            <a:r>
              <a:rPr kumimoji="1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则 </a:t>
            </a:r>
            <a:r>
              <a:rPr kumimoji="1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q.”</a:t>
            </a: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是真</a:t>
            </a: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命题</a:t>
            </a:r>
          </a:p>
        </p:txBody>
      </p:sp>
      <p:sp>
        <p:nvSpPr>
          <p:cNvPr id="37892" name="Line 4"/>
          <p:cNvSpPr/>
          <p:nvPr/>
        </p:nvSpPr>
        <p:spPr>
          <a:xfrm flipV="1">
            <a:off x="4276725" y="1973263"/>
            <a:ext cx="685800" cy="762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3" name="Line 6"/>
          <p:cNvSpPr/>
          <p:nvPr/>
        </p:nvSpPr>
        <p:spPr>
          <a:xfrm>
            <a:off x="5114925" y="2354263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4" name="Line 7"/>
          <p:cNvSpPr/>
          <p:nvPr/>
        </p:nvSpPr>
        <p:spPr>
          <a:xfrm>
            <a:off x="5114925" y="1592263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5" name="Line 8"/>
          <p:cNvSpPr/>
          <p:nvPr/>
        </p:nvSpPr>
        <p:spPr>
          <a:xfrm flipH="1">
            <a:off x="5419725" y="1592263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 useBgFill="1">
        <p:nvSpPr>
          <p:cNvPr id="37896" name="Rectangle 9"/>
          <p:cNvSpPr/>
          <p:nvPr/>
        </p:nvSpPr>
        <p:spPr>
          <a:xfrm>
            <a:off x="3863975" y="1552575"/>
            <a:ext cx="762000" cy="1228725"/>
          </a:xfrm>
          <a:prstGeom prst="rect">
            <a:avLst/>
          </a:prstGeom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897" name="Line 10"/>
          <p:cNvSpPr/>
          <p:nvPr/>
        </p:nvSpPr>
        <p:spPr>
          <a:xfrm flipH="1">
            <a:off x="4352925" y="1592263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8" name="Line 11"/>
          <p:cNvSpPr/>
          <p:nvPr/>
        </p:nvSpPr>
        <p:spPr>
          <a:xfrm>
            <a:off x="4352925" y="2354263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9" name="Line 12"/>
          <p:cNvSpPr/>
          <p:nvPr/>
        </p:nvSpPr>
        <p:spPr>
          <a:xfrm>
            <a:off x="4352925" y="1592263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0" name="AutoShape 13"/>
          <p:cNvSpPr/>
          <p:nvPr/>
        </p:nvSpPr>
        <p:spPr>
          <a:xfrm>
            <a:off x="6486525" y="1744663"/>
            <a:ext cx="146050" cy="293687"/>
          </a:xfrm>
          <a:prstGeom prst="flowChartMagneticDisk">
            <a:avLst/>
          </a:prstGeom>
          <a:solidFill>
            <a:srgbClr val="80808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01" name="Line 14"/>
          <p:cNvSpPr/>
          <p:nvPr/>
        </p:nvSpPr>
        <p:spPr>
          <a:xfrm flipH="1">
            <a:off x="3886200" y="1939925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2" name="Line 15"/>
          <p:cNvSpPr/>
          <p:nvPr/>
        </p:nvSpPr>
        <p:spPr>
          <a:xfrm>
            <a:off x="3895725" y="4183063"/>
            <a:ext cx="2057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pSp>
        <p:nvGrpSpPr>
          <p:cNvPr id="37903" name="Group 16"/>
          <p:cNvGrpSpPr/>
          <p:nvPr/>
        </p:nvGrpSpPr>
        <p:grpSpPr>
          <a:xfrm>
            <a:off x="5984875" y="3983038"/>
            <a:ext cx="463550" cy="360362"/>
            <a:chOff x="1681" y="2726"/>
            <a:chExt cx="336" cy="432"/>
          </a:xfrm>
        </p:grpSpPr>
        <p:sp>
          <p:nvSpPr>
            <p:cNvPr id="37931" name="Line 17"/>
            <p:cNvSpPr/>
            <p:nvPr/>
          </p:nvSpPr>
          <p:spPr>
            <a:xfrm flipH="1">
              <a:off x="168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7932" name="Line 18"/>
            <p:cNvSpPr/>
            <p:nvPr/>
          </p:nvSpPr>
          <p:spPr>
            <a:xfrm flipH="1">
              <a:off x="177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7933" name="Line 19"/>
            <p:cNvSpPr/>
            <p:nvPr/>
          </p:nvSpPr>
          <p:spPr>
            <a:xfrm flipH="1">
              <a:off x="192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7934" name="Line 20"/>
            <p:cNvSpPr/>
            <p:nvPr/>
          </p:nvSpPr>
          <p:spPr>
            <a:xfrm flipH="1">
              <a:off x="201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37904" name="Line 21"/>
          <p:cNvSpPr/>
          <p:nvPr/>
        </p:nvSpPr>
        <p:spPr>
          <a:xfrm>
            <a:off x="6486525" y="4183063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5" name="Line 22"/>
          <p:cNvSpPr/>
          <p:nvPr/>
        </p:nvSpPr>
        <p:spPr>
          <a:xfrm flipH="1" flipV="1">
            <a:off x="7248525" y="1973263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6" name="Oval 23"/>
          <p:cNvSpPr/>
          <p:nvPr/>
        </p:nvSpPr>
        <p:spPr>
          <a:xfrm>
            <a:off x="6334125" y="1363663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07" name="Line 24"/>
          <p:cNvSpPr/>
          <p:nvPr/>
        </p:nvSpPr>
        <p:spPr>
          <a:xfrm>
            <a:off x="6638925" y="1973263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8" name="Line 25"/>
          <p:cNvSpPr/>
          <p:nvPr/>
        </p:nvSpPr>
        <p:spPr>
          <a:xfrm>
            <a:off x="3863975" y="1989138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9" name="Oval 26"/>
          <p:cNvSpPr/>
          <p:nvPr/>
        </p:nvSpPr>
        <p:spPr>
          <a:xfrm>
            <a:off x="6334125" y="1363663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noFill/>
          </a:ln>
          <a:effectLst>
            <a:prstShdw prst="shdw17" dist="17961" dir="2699999">
              <a:srgbClr val="990000"/>
            </a:prstShdw>
          </a:effectLst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0" name="Freeform 27"/>
          <p:cNvSpPr/>
          <p:nvPr/>
        </p:nvSpPr>
        <p:spPr>
          <a:xfrm>
            <a:off x="6257925" y="1135063"/>
            <a:ext cx="96838" cy="152400"/>
          </a:xfrm>
          <a:custGeom>
            <a:gdLst>
              <a:gd name="txL" fmla="*/ 0 w 61"/>
              <a:gd name="txT" fmla="*/ 0 h 96"/>
              <a:gd name="txR" fmla="*/ 61 w 61"/>
              <a:gd name="txB" fmla="*/ 96 h 96"/>
            </a:gdLst>
            <a:cxnLst>
              <a:cxn ang="0">
                <a:pos x="0" y="0"/>
              </a:cxn>
              <a:cxn ang="0">
                <a:pos x="61" y="96"/>
              </a:cxn>
            </a:cxnLst>
            <a:rect l="txL" t="txT" r="txR" b="txB"/>
            <a:pathLst>
              <a:path w="61" h="96">
                <a:moveTo>
                  <a:pt x="0" y="0"/>
                </a:moveTo>
                <a:lnTo>
                  <a:pt x="61" y="9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1" name="Freeform 28"/>
          <p:cNvSpPr/>
          <p:nvPr/>
        </p:nvSpPr>
        <p:spPr>
          <a:xfrm>
            <a:off x="6416675" y="1063625"/>
            <a:ext cx="66675" cy="168275"/>
          </a:xfrm>
          <a:custGeom>
            <a:gdLst>
              <a:gd name="txL" fmla="*/ 0 w 42"/>
              <a:gd name="txT" fmla="*/ 0 h 106"/>
              <a:gd name="txR" fmla="*/ 42 w 42"/>
              <a:gd name="txB" fmla="*/ 106 h 106"/>
            </a:gdLst>
            <a:cxnLst>
              <a:cxn ang="0">
                <a:pos x="0" y="0"/>
              </a:cxn>
              <a:cxn ang="0">
                <a:pos x="42" y="106"/>
              </a:cxn>
            </a:cxnLst>
            <a:rect l="txL" t="txT" r="txR" b="txB"/>
            <a:pathLst>
              <a:path w="42" h="105">
                <a:moveTo>
                  <a:pt x="0" y="0"/>
                </a:moveTo>
                <a:lnTo>
                  <a:pt x="42" y="10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2" name="Freeform 29"/>
          <p:cNvSpPr/>
          <p:nvPr/>
        </p:nvSpPr>
        <p:spPr>
          <a:xfrm>
            <a:off x="6569075" y="1063625"/>
            <a:ext cx="1588" cy="173038"/>
          </a:xfrm>
          <a:custGeom>
            <a:gdLst>
              <a:gd name="txL" fmla="*/ 0 w 1"/>
              <a:gd name="txT" fmla="*/ 0 h 109"/>
              <a:gd name="txR" fmla="*/ 1 w 1"/>
              <a:gd name="txB" fmla="*/ 109 h 109"/>
            </a:gdLst>
            <a:cxnLst>
              <a:cxn ang="0">
                <a:pos x="0" y="0"/>
              </a:cxn>
              <a:cxn ang="0">
                <a:pos x="0" y="109"/>
              </a:cxn>
            </a:cxnLst>
            <a:rect l="txL" t="txT" r="txR" b="txB"/>
            <a:pathLst>
              <a:path w="1" h="109">
                <a:moveTo>
                  <a:pt x="0" y="0"/>
                </a:moveTo>
                <a:lnTo>
                  <a:pt x="0" y="109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3" name="Freeform 30"/>
          <p:cNvSpPr/>
          <p:nvPr/>
        </p:nvSpPr>
        <p:spPr>
          <a:xfrm>
            <a:off x="6724650" y="1054100"/>
            <a:ext cx="34925" cy="193675"/>
          </a:xfrm>
          <a:custGeom>
            <a:gdLst>
              <a:gd name="txL" fmla="*/ 0 w 22"/>
              <a:gd name="txT" fmla="*/ 0 h 122"/>
              <a:gd name="txR" fmla="*/ 22 w 22"/>
              <a:gd name="txB" fmla="*/ 122 h 122"/>
            </a:gdLst>
            <a:cxnLst>
              <a:cxn ang="0">
                <a:pos x="22" y="0"/>
              </a:cxn>
              <a:cxn ang="0">
                <a:pos x="0" y="122"/>
              </a:cxn>
            </a:cxnLst>
            <a:rect l="txL" t="txT" r="txR" b="txB"/>
            <a:pathLst>
              <a:path w="22" h="122">
                <a:moveTo>
                  <a:pt x="22" y="0"/>
                </a:moveTo>
                <a:lnTo>
                  <a:pt x="0" y="12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4" name="Freeform 31"/>
          <p:cNvSpPr/>
          <p:nvPr/>
        </p:nvSpPr>
        <p:spPr>
          <a:xfrm>
            <a:off x="6791325" y="1135063"/>
            <a:ext cx="106363" cy="161925"/>
          </a:xfrm>
          <a:custGeom>
            <a:gdLst>
              <a:gd name="txL" fmla="*/ 0 w 67"/>
              <a:gd name="txT" fmla="*/ 0 h 102"/>
              <a:gd name="txR" fmla="*/ 67 w 67"/>
              <a:gd name="txB" fmla="*/ 102 h 102"/>
            </a:gdLst>
            <a:cxnLst>
              <a:cxn ang="0">
                <a:pos x="67" y="0"/>
              </a:cxn>
              <a:cxn ang="0">
                <a:pos x="0" y="102"/>
              </a:cxn>
            </a:cxnLst>
            <a:rect l="txL" t="txT" r="txR" b="txB"/>
            <a:pathLst>
              <a:path w="67" h="102">
                <a:moveTo>
                  <a:pt x="67" y="0"/>
                </a:moveTo>
                <a:lnTo>
                  <a:pt x="0" y="10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5" name="Line 32"/>
          <p:cNvSpPr/>
          <p:nvPr/>
        </p:nvSpPr>
        <p:spPr>
          <a:xfrm>
            <a:off x="6486525" y="1897063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16" name="Line 33"/>
          <p:cNvSpPr/>
          <p:nvPr/>
        </p:nvSpPr>
        <p:spPr>
          <a:xfrm>
            <a:off x="6486525" y="1973263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17" name="Freeform 34"/>
          <p:cNvSpPr/>
          <p:nvPr/>
        </p:nvSpPr>
        <p:spPr>
          <a:xfrm>
            <a:off x="6862763" y="1287463"/>
            <a:ext cx="187325" cy="85725"/>
          </a:xfrm>
          <a:custGeom>
            <a:gdLst>
              <a:gd name="txL" fmla="*/ 0 w 118"/>
              <a:gd name="txT" fmla="*/ 0 h 54"/>
              <a:gd name="txR" fmla="*/ 118 w 118"/>
              <a:gd name="txB" fmla="*/ 54 h 54"/>
            </a:gdLst>
            <a:cxnLst>
              <a:cxn ang="0">
                <a:pos x="118" y="0"/>
              </a:cxn>
              <a:cxn ang="0">
                <a:pos x="0" y="54"/>
              </a:cxn>
            </a:cxnLst>
            <a:rect l="txL" t="txT" r="txR" b="txB"/>
            <a:pathLst>
              <a:path w="118" h="54">
                <a:moveTo>
                  <a:pt x="118" y="0"/>
                </a:moveTo>
                <a:lnTo>
                  <a:pt x="0" y="54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8" name="Freeform 35"/>
          <p:cNvSpPr/>
          <p:nvPr/>
        </p:nvSpPr>
        <p:spPr>
          <a:xfrm>
            <a:off x="6943725" y="1474788"/>
            <a:ext cx="203200" cy="50800"/>
          </a:xfrm>
          <a:custGeom>
            <a:gdLst>
              <a:gd name="txL" fmla="*/ 0 w 128"/>
              <a:gd name="txT" fmla="*/ 0 h 32"/>
              <a:gd name="txR" fmla="*/ 128 w 128"/>
              <a:gd name="txB" fmla="*/ 32 h 32"/>
            </a:gdLst>
            <a:cxnLst>
              <a:cxn ang="0">
                <a:pos x="128" y="0"/>
              </a:cxn>
              <a:cxn ang="0">
                <a:pos x="0" y="32"/>
              </a:cxn>
            </a:cxnLst>
            <a:rect l="txL" t="txT" r="txR" b="txB"/>
            <a:pathLst>
              <a:path w="128" h="32">
                <a:moveTo>
                  <a:pt x="128" y="0"/>
                </a:moveTo>
                <a:lnTo>
                  <a:pt x="0" y="3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9" name="Freeform 36"/>
          <p:cNvSpPr/>
          <p:nvPr/>
        </p:nvSpPr>
        <p:spPr>
          <a:xfrm>
            <a:off x="6089650" y="1312863"/>
            <a:ext cx="168275" cy="50800"/>
          </a:xfrm>
          <a:custGeom>
            <a:gdLst>
              <a:gd name="txL" fmla="*/ 0 w 106"/>
              <a:gd name="txT" fmla="*/ 0 h 32"/>
              <a:gd name="txR" fmla="*/ 106 w 106"/>
              <a:gd name="txB" fmla="*/ 32 h 32"/>
            </a:gdLst>
            <a:cxnLst>
              <a:cxn ang="0">
                <a:pos x="106" y="32"/>
              </a:cxn>
              <a:cxn ang="0">
                <a:pos x="0" y="0"/>
              </a:cxn>
            </a:cxnLst>
            <a:rect l="txL" t="txT" r="txR" b="txB"/>
            <a:pathLst>
              <a:path w="105" h="32">
                <a:moveTo>
                  <a:pt x="106" y="32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9365" name="Freeform 37"/>
          <p:cNvSpPr/>
          <p:nvPr/>
        </p:nvSpPr>
        <p:spPr>
          <a:xfrm>
            <a:off x="6029325" y="1516063"/>
            <a:ext cx="198438" cy="20637"/>
          </a:xfrm>
          <a:custGeom>
            <a:gdLst>
              <a:gd name="txL" fmla="*/ 0 w 125"/>
              <a:gd name="txT" fmla="*/ 0 h 13"/>
              <a:gd name="txR" fmla="*/ 125 w 125"/>
              <a:gd name="txB" fmla="*/ 13 h 13"/>
            </a:gdLst>
            <a:cxnLst>
              <a:cxn ang="0">
                <a:pos x="125" y="13"/>
              </a:cxn>
              <a:cxn ang="0">
                <a:pos x="0" y="0"/>
              </a:cxn>
            </a:cxnLst>
            <a:rect l="txL" t="txT" r="txR" b="txB"/>
            <a:pathLst>
              <a:path w="125" h="13">
                <a:moveTo>
                  <a:pt x="125" y="13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1" name="Line 38"/>
          <p:cNvSpPr/>
          <p:nvPr/>
        </p:nvSpPr>
        <p:spPr>
          <a:xfrm>
            <a:off x="5419725" y="1973263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22" name="Oval 39"/>
          <p:cNvSpPr/>
          <p:nvPr/>
        </p:nvSpPr>
        <p:spPr>
          <a:xfrm>
            <a:off x="4583113" y="1555750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3" name="Oval 40"/>
          <p:cNvSpPr/>
          <p:nvPr/>
        </p:nvSpPr>
        <p:spPr>
          <a:xfrm>
            <a:off x="4583113" y="2327275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4" name="Oval 41"/>
          <p:cNvSpPr/>
          <p:nvPr/>
        </p:nvSpPr>
        <p:spPr>
          <a:xfrm>
            <a:off x="5119688" y="1535113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5" name="Oval 42"/>
          <p:cNvSpPr/>
          <p:nvPr/>
        </p:nvSpPr>
        <p:spPr>
          <a:xfrm>
            <a:off x="5119688" y="2327275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6" name="Text Box 43"/>
          <p:cNvSpPr txBox="1"/>
          <p:nvPr/>
        </p:nvSpPr>
        <p:spPr>
          <a:xfrm>
            <a:off x="4222750" y="981075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7927" name="Text Box 44"/>
          <p:cNvSpPr txBox="1"/>
          <p:nvPr/>
        </p:nvSpPr>
        <p:spPr>
          <a:xfrm>
            <a:off x="4151313" y="2205038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37928" name="Line 45"/>
          <p:cNvSpPr/>
          <p:nvPr/>
        </p:nvSpPr>
        <p:spPr>
          <a:xfrm flipH="1">
            <a:off x="6118225" y="4100513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29" name="Line 46"/>
          <p:cNvSpPr/>
          <p:nvPr/>
        </p:nvSpPr>
        <p:spPr>
          <a:xfrm flipH="1">
            <a:off x="6478588" y="4108450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30" name="Line 48"/>
          <p:cNvSpPr/>
          <p:nvPr/>
        </p:nvSpPr>
        <p:spPr>
          <a:xfrm>
            <a:off x="4654550" y="1557338"/>
            <a:ext cx="504825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524000" y="333375"/>
            <a:ext cx="1835150" cy="583565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1" lang="zh-CN" altLang="en-US" sz="32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宋体" panose="02010600030101010101" pitchFamily="2" charset="-122"/>
                <a:cs typeface="+mn-cs"/>
              </a:rPr>
              <a:t>情境二：</a:t>
            </a:r>
          </a:p>
        </p:txBody>
      </p:sp>
      <p:sp>
        <p:nvSpPr>
          <p:cNvPr id="89110" name="Text Box 22"/>
          <p:cNvSpPr txBox="1">
            <a:spLocks noChangeArrowheads="1"/>
          </p:cNvSpPr>
          <p:nvPr/>
        </p:nvSpPr>
        <p:spPr bwMode="auto">
          <a:xfrm>
            <a:off x="2063750" y="1412875"/>
            <a:ext cx="7777163" cy="1168400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记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p: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,  q: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 </a:t>
            </a:r>
            <a:r>
              <a:rPr kumimoji="1" lang="en-US" altLang="zh-CN" sz="2800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1" lang="zh-CN" altLang="en-US" sz="2800" kern="1200" cap="none" spc="0" normalizeH="0" baseline="0" noProof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。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判断命题</a:t>
            </a:r>
            <a:r>
              <a:rPr kumimoji="1" lang="zh-CN" altLang="en-US" sz="28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华文新魏" panose="02010800040101010101" pitchFamily="2" charset="-122"/>
                <a:cs typeface="+mn-cs"/>
              </a:rPr>
              <a:t>“</a:t>
            </a:r>
            <a:r>
              <a:rPr kumimoji="1" lang="zh-CN" altLang="en-US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若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 </a:t>
            </a:r>
            <a:r>
              <a:rPr kumimoji="1" lang="zh-CN" altLang="en-US" sz="28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则 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 </a:t>
            </a:r>
            <a:r>
              <a:rPr kumimoji="1" lang="en-US" altLang="zh-CN" sz="2800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0”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的真假。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1949133" y="3455670"/>
            <a:ext cx="6697663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“若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&gt;2 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则 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 </a:t>
            </a:r>
            <a:r>
              <a:rPr kumimoji="1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0”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是真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命题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  <p:cond evt="onBegin" delay="0">
                          <p:tn val="6"/>
                        </p:cond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1003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354330" y="54356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思考：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4865" y="1280160"/>
            <a:ext cx="1067308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下列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若</a:t>
            </a:r>
            <a:r>
              <a:rPr lang="en-US" altLang="zh-CN" sz="2800">
                <a:latin typeface="+mn-ea"/>
                <a:cs typeface="+mn-ea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，则</a:t>
            </a:r>
            <a:r>
              <a:rPr lang="en-US" altLang="zh-CN" sz="2800">
                <a:latin typeface="+mn-ea"/>
                <a:cs typeface="+mn-ea"/>
              </a:rPr>
              <a:t>q”</a:t>
            </a:r>
            <a:r>
              <a:rPr lang="zh-CN" altLang="en-US" sz="2800">
                <a:latin typeface="+mn-ea"/>
                <a:cs typeface="+mn-ea"/>
              </a:rPr>
              <a:t>形式的命题中，哪些是真命题？哪些是假命题？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）若平行四边形的对角线互相垂直，则这个平行四边形是菱形；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）若两个三角形的周长相等，则这两个三角形全等；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3</a:t>
            </a:r>
            <a:r>
              <a:rPr lang="zh-CN" altLang="en-US" sz="2800">
                <a:latin typeface="+mn-ea"/>
                <a:cs typeface="+mn-ea"/>
              </a:rPr>
              <a:t>）若                         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4</a:t>
            </a:r>
            <a:r>
              <a:rPr lang="zh-CN" altLang="en-US" sz="2800">
                <a:latin typeface="+mn-ea"/>
                <a:cs typeface="+mn-ea"/>
              </a:rPr>
              <a:t>）若平面内两条直线      均垂直于直线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>
                <a:latin typeface="+mn-ea"/>
                <a:cs typeface="+mn-ea"/>
              </a:rPr>
              <a:t>,</a:t>
            </a:r>
            <a:r>
              <a:rPr lang="zh-CN" altLang="en-US" sz="2800">
                <a:latin typeface="+mn-ea"/>
                <a:cs typeface="+mn-ea"/>
              </a:rPr>
              <a:t>则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//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800">
                <a:latin typeface="+mn-ea"/>
                <a:cs typeface="+mn-ea"/>
              </a:rPr>
              <a:t>。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299335" y="3319145"/>
          <a:ext cx="3215640" cy="51689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1422400" imgH="228600" progId="Equation.KSEE3">
                  <p:embed/>
                </p:oleObj>
              </mc:Choice>
              <mc:Fallback>
                <p:oleObj r:id="rId2" imgW="14224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99335" y="3319145"/>
                        <a:ext cx="3215640" cy="516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848860" y="3948430"/>
          <a:ext cx="795020" cy="4546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4" imgW="355600" imgH="203200" progId="Equation.KSEE3">
                  <p:embed/>
                </p:oleObj>
              </mc:Choice>
              <mc:Fallback>
                <p:oleObj r:id="rId4" imgW="3556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48860" y="3948430"/>
                        <a:ext cx="795020" cy="454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Text Box 9"/>
          <p:cNvSpPr txBox="1"/>
          <p:nvPr/>
        </p:nvSpPr>
        <p:spPr>
          <a:xfrm>
            <a:off x="11226165" y="2070735"/>
            <a:ext cx="838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真</a:t>
            </a:r>
          </a:p>
        </p:txBody>
      </p:sp>
      <p:sp>
        <p:nvSpPr>
          <p:cNvPr id="30731" name="Text Box 11"/>
          <p:cNvSpPr txBox="1"/>
          <p:nvPr/>
        </p:nvSpPr>
        <p:spPr>
          <a:xfrm>
            <a:off x="9668510" y="2681605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假</a:t>
            </a:r>
          </a:p>
        </p:txBody>
      </p:sp>
      <p:sp>
        <p:nvSpPr>
          <p:cNvPr id="8" name="Text Box 11"/>
          <p:cNvSpPr txBox="1"/>
          <p:nvPr/>
        </p:nvSpPr>
        <p:spPr>
          <a:xfrm>
            <a:off x="5856605" y="3429000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假</a:t>
            </a:r>
          </a:p>
        </p:txBody>
      </p:sp>
      <p:sp>
        <p:nvSpPr>
          <p:cNvPr id="9" name="Text Box 9"/>
          <p:cNvSpPr txBox="1"/>
          <p:nvPr/>
        </p:nvSpPr>
        <p:spPr>
          <a:xfrm>
            <a:off x="9439910" y="3948430"/>
            <a:ext cx="838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真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build="p"/>
      <p:bldP spid="30731" grpId="0" build="p"/>
      <p:bldP spid="8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4"/>
          <p:cNvSpPr/>
          <p:nvPr/>
        </p:nvSpPr>
        <p:spPr>
          <a:xfrm>
            <a:off x="234950" y="57150"/>
            <a:ext cx="1828800" cy="914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定义：</a:t>
            </a:r>
          </a:p>
        </p:txBody>
      </p:sp>
      <p:sp>
        <p:nvSpPr>
          <p:cNvPr id="11266" name="Text Box 11"/>
          <p:cNvSpPr txBox="1"/>
          <p:nvPr/>
        </p:nvSpPr>
        <p:spPr>
          <a:xfrm>
            <a:off x="410845" y="838200"/>
            <a:ext cx="10949940" cy="2214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fontAlgn="auto" hangingPunct="0">
              <a:lnSpc>
                <a:spcPct val="150000"/>
              </a:lnSpc>
            </a:pPr>
            <a:r>
              <a:rPr lang="en-US" altLang="zh-CN" sz="3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1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、充分条件与必要条件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：一般地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用    、  分别表示两个命题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如果命题    成立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可以推出命题    也成立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即             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那么     叫做     的充分条件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       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叫做     的必要条件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 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</a:p>
        </p:txBody>
      </p:sp>
      <p:graphicFrame>
        <p:nvGraphicFramePr>
          <p:cNvPr id="11267" name="Object 0"/>
          <p:cNvGraphicFramePr>
            <a:graphicFrameLocks noChangeAspect="1"/>
          </p:cNvGraphicFramePr>
          <p:nvPr/>
        </p:nvGraphicFramePr>
        <p:xfrm>
          <a:off x="6815455" y="1134110"/>
          <a:ext cx="396875" cy="441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2" imgW="114300" imgH="127000" progId="Equation.3">
                  <p:embed/>
                </p:oleObj>
              </mc:Choice>
              <mc:Fallback>
                <p:oleObj r:id="rId2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15455" y="1134110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"/>
          <p:cNvGraphicFramePr>
            <a:graphicFrameLocks noChangeAspect="1"/>
          </p:cNvGraphicFramePr>
          <p:nvPr/>
        </p:nvGraphicFramePr>
        <p:xfrm>
          <a:off x="6815138" y="1775143"/>
          <a:ext cx="1296987" cy="5191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4" imgW="316865" imgH="127000" progId="Equation.3">
                  <p:embed/>
                </p:oleObj>
              </mc:Choice>
              <mc:Fallback>
                <p:oleObj r:id="rId4" imgW="316865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15138" y="1775143"/>
                        <a:ext cx="1296987" cy="519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"/>
          <p:cNvGraphicFramePr>
            <a:graphicFrameLocks noChangeAspect="1"/>
          </p:cNvGraphicFramePr>
          <p:nvPr/>
        </p:nvGraphicFramePr>
        <p:xfrm>
          <a:off x="7428548" y="1125855"/>
          <a:ext cx="300037" cy="4492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6" imgW="101600" imgH="127000" progId="Equation.3">
                  <p:embed/>
                </p:oleObj>
              </mc:Choice>
              <mc:Fallback>
                <p:oleObj r:id="rId6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28548" y="1125855"/>
                        <a:ext cx="300037" cy="449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910330" y="3855720"/>
          <a:ext cx="2165350" cy="6051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8" imgW="405765" imgH="165100" progId="Equation.3">
                  <p:embed/>
                </p:oleObj>
              </mc:Choice>
              <mc:Fallback>
                <p:oleObj r:id="rId8" imgW="405765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10330" y="3855720"/>
                        <a:ext cx="2165350" cy="6051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4" name="Text Box 30"/>
          <p:cNvSpPr txBox="1"/>
          <p:nvPr/>
        </p:nvSpPr>
        <p:spPr>
          <a:xfrm>
            <a:off x="1749425" y="4460875"/>
            <a:ext cx="2160588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则称：</a:t>
            </a:r>
          </a:p>
        </p:txBody>
      </p:sp>
      <p:sp>
        <p:nvSpPr>
          <p:cNvPr id="31776" name="Text Box 32"/>
          <p:cNvSpPr txBox="1"/>
          <p:nvPr/>
        </p:nvSpPr>
        <p:spPr>
          <a:xfrm>
            <a:off x="2063750" y="5012055"/>
            <a:ext cx="60483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是  的充分条件， 是  的必要条件。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703388" y="5012055"/>
          <a:ext cx="442912" cy="4921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10" imgW="114300" imgH="127000" progId="Equation.3">
                  <p:embed/>
                </p:oleObj>
              </mc:Choice>
              <mc:Fallback>
                <p:oleObj r:id="rId10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03388" y="5012055"/>
                        <a:ext cx="442912" cy="492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4800600" y="5085080"/>
          <a:ext cx="412750" cy="515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12" imgW="101600" imgH="127000" progId="Equation.3">
                  <p:embed/>
                </p:oleObj>
              </mc:Choice>
              <mc:Fallback>
                <p:oleObj r:id="rId12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00600" y="5085080"/>
                        <a:ext cx="412750" cy="515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2495550" y="5012055"/>
          <a:ext cx="471488" cy="5905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14" imgW="101600" imgH="127000" progId="Equation.3">
                  <p:embed/>
                </p:oleObj>
              </mc:Choice>
              <mc:Fallback>
                <p:oleObj r:id="rId14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95550" y="5012055"/>
                        <a:ext cx="471488" cy="590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5519738" y="5156518"/>
          <a:ext cx="414337" cy="4603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16" imgW="114300" imgH="127000" progId="Equation.3">
                  <p:embed/>
                </p:oleObj>
              </mc:Choice>
              <mc:Fallback>
                <p:oleObj r:id="rId16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519738" y="5156518"/>
                        <a:ext cx="414337" cy="460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8"/>
          <p:cNvGraphicFramePr>
            <a:graphicFrameLocks noChangeAspect="1"/>
          </p:cNvGraphicFramePr>
          <p:nvPr/>
        </p:nvGraphicFramePr>
        <p:xfrm>
          <a:off x="8851265" y="1782763"/>
          <a:ext cx="396875" cy="441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18" imgW="114300" imgH="127000" progId="Equation.3">
                  <p:embed/>
                </p:oleObj>
              </mc:Choice>
              <mc:Fallback>
                <p:oleObj r:id="rId18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51265" y="1782763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9"/>
          <p:cNvGraphicFramePr>
            <a:graphicFrameLocks noChangeAspect="1"/>
          </p:cNvGraphicFramePr>
          <p:nvPr/>
        </p:nvGraphicFramePr>
        <p:xfrm>
          <a:off x="1521778" y="1790383"/>
          <a:ext cx="396875" cy="441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19" imgW="114300" imgH="127000" progId="Equation.3">
                  <p:embed/>
                </p:oleObj>
              </mc:Choice>
              <mc:Fallback>
                <p:oleObj r:id="rId19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1778" y="1790383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0"/>
          <p:cNvGraphicFramePr>
            <a:graphicFrameLocks noChangeAspect="1"/>
          </p:cNvGraphicFramePr>
          <p:nvPr/>
        </p:nvGraphicFramePr>
        <p:xfrm>
          <a:off x="3196908" y="2434908"/>
          <a:ext cx="396875" cy="441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20" imgW="114300" imgH="127000" progId="Equation.3">
                  <p:embed/>
                </p:oleObj>
              </mc:Choice>
              <mc:Fallback>
                <p:oleObj r:id="rId20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96908" y="2434908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1"/>
          <p:cNvGraphicFramePr>
            <a:graphicFrameLocks noChangeAspect="1"/>
          </p:cNvGraphicFramePr>
          <p:nvPr/>
        </p:nvGraphicFramePr>
        <p:xfrm>
          <a:off x="9925050" y="1782763"/>
          <a:ext cx="442913" cy="4492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21" imgW="101600" imgH="127000" progId="Equation.3">
                  <p:embed/>
                </p:oleObj>
              </mc:Choice>
              <mc:Fallback>
                <p:oleObj r:id="rId21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925050" y="1782763"/>
                        <a:ext cx="442913" cy="449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2"/>
          <p:cNvGraphicFramePr>
            <a:graphicFrameLocks noChangeAspect="1"/>
          </p:cNvGraphicFramePr>
          <p:nvPr/>
        </p:nvGraphicFramePr>
        <p:xfrm>
          <a:off x="2051368" y="2413000"/>
          <a:ext cx="300037" cy="4492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22" imgW="101600" imgH="127000" progId="Equation.3">
                  <p:embed/>
                </p:oleObj>
              </mc:Choice>
              <mc:Fallback>
                <p:oleObj r:id="rId22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51368" y="2413000"/>
                        <a:ext cx="300037" cy="449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3"/>
          <p:cNvGraphicFramePr>
            <a:graphicFrameLocks noChangeAspect="1"/>
          </p:cNvGraphicFramePr>
          <p:nvPr/>
        </p:nvGraphicFramePr>
        <p:xfrm>
          <a:off x="4913313" y="1775143"/>
          <a:ext cx="300037" cy="4492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23" imgW="101600" imgH="127000" progId="Equation.3">
                  <p:embed/>
                </p:oleObj>
              </mc:Choice>
              <mc:Fallback>
                <p:oleObj r:id="rId23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13313" y="1775143"/>
                        <a:ext cx="300037" cy="449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7934960" y="2646045"/>
            <a:ext cx="4067175" cy="1814830"/>
          </a:xfrm>
          <a:prstGeom prst="rect">
            <a:avLst/>
          </a:prstGeom>
          <a:blipFill rotWithShape="0">
            <a:blip r:embed="rId24"/>
            <a:stretch>
              <a:fillRect/>
            </a:stretch>
          </a:blipFill>
          <a:ln w="9525">
            <a:noFill/>
          </a:ln>
        </p:spPr>
        <p:txBody>
          <a:bodyPr anchor="t">
            <a:spAutoFit/>
          </a:bodyPr>
          <a:lstStyle/>
          <a:p>
            <a:pPr lvl="1" indent="0" algn="ctr" eaLnBrk="1" hangingPunct="1">
              <a:buChar char="•"/>
            </a:pP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P足以导致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,也就是说条件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充分了；</a:t>
            </a:r>
          </a:p>
          <a:p>
            <a:pPr algn="ctr">
              <a:buChar char="•"/>
            </a:pP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是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成立所 必须具备的前提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4" grpId="0"/>
      <p:bldP spid="31776" grpId="0"/>
      <p:bldP spid="22" grpId="0" uiExpan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ph sz="quarter" idx="3"/>
          </p:nvPr>
        </p:nvGraphicFramePr>
        <p:xfrm>
          <a:off x="925195" y="650875"/>
          <a:ext cx="10340975" cy="15195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2" imgW="3797300" imgH="685800" progId="Equation.DSMT4">
                  <p:embed/>
                </p:oleObj>
              </mc:Choice>
              <mc:Fallback>
                <p:oleObj r:id="rId2" imgW="3797300" imgH="685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25195" y="650875"/>
                        <a:ext cx="10340975" cy="1519555"/>
                      </a:xfrm>
                      <a:prstGeom prst="rect">
                        <a:avLst/>
                      </a:prstGeom>
                      <a:solidFill>
                        <a:srgbClr val="00FF00">
                          <a:alpha val="100000"/>
                        </a:srgbClr>
                      </a:solidFill>
                      <a:ln w="38100">
                        <a:miter/>
                      </a:ln>
                      <a:effectLst>
                        <a:outerShdw dist="71842" dir="2699999" algn="ctr" rotWithShape="0">
                          <a:srgbClr val="000000">
                            <a:alpha val="10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59460" y="2423795"/>
            <a:ext cx="1067308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思考：下列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若</a:t>
            </a:r>
            <a:r>
              <a:rPr lang="en-US" altLang="zh-CN" sz="2800">
                <a:latin typeface="+mn-ea"/>
                <a:cs typeface="+mn-ea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，则</a:t>
            </a:r>
            <a:r>
              <a:rPr lang="en-US" altLang="zh-CN" sz="2800">
                <a:latin typeface="+mn-ea"/>
                <a:cs typeface="+mn-ea"/>
              </a:rPr>
              <a:t>q”</a:t>
            </a:r>
            <a:r>
              <a:rPr lang="zh-CN" altLang="en-US" sz="2800">
                <a:latin typeface="+mn-ea"/>
                <a:cs typeface="+mn-ea"/>
              </a:rPr>
              <a:t>形式的命题中，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是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800">
                <a:latin typeface="+mn-ea"/>
                <a:cs typeface="+mn-ea"/>
              </a:rPr>
              <a:t> </a:t>
            </a:r>
            <a:r>
              <a:rPr lang="zh-CN" altLang="en-US" sz="2800">
                <a:latin typeface="+mn-ea"/>
                <a:cs typeface="+mn-ea"/>
              </a:rPr>
              <a:t>什么条件？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）若平行四边形的对角线互相垂直，则这个平行四边形是菱形；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）若两个三角形的周长相等，则这两个三角形全等；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3</a:t>
            </a:r>
            <a:r>
              <a:rPr lang="zh-CN" altLang="en-US" sz="2800">
                <a:latin typeface="+mn-ea"/>
                <a:cs typeface="+mn-ea"/>
              </a:rPr>
              <a:t>）若                         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4</a:t>
            </a:r>
            <a:r>
              <a:rPr lang="zh-CN" altLang="en-US" sz="2800">
                <a:latin typeface="+mn-ea"/>
                <a:cs typeface="+mn-ea"/>
              </a:rPr>
              <a:t>）若平面内两条直线      均垂直于直线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>
                <a:latin typeface="+mn-ea"/>
                <a:cs typeface="+mn-ea"/>
              </a:rPr>
              <a:t>,</a:t>
            </a:r>
            <a:r>
              <a:rPr lang="zh-CN" altLang="en-US" sz="2800">
                <a:latin typeface="+mn-ea"/>
                <a:cs typeface="+mn-ea"/>
              </a:rPr>
              <a:t>则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//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800">
                <a:latin typeface="+mn-ea"/>
                <a:cs typeface="+mn-ea"/>
              </a:rPr>
              <a:t>。</a:t>
            </a:r>
          </a:p>
        </p:txBody>
      </p:sp>
      <p:graphicFrame>
        <p:nvGraphicFramePr>
          <p:cNvPr id="7" name="对象 6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299335" y="4633595"/>
          <a:ext cx="3215640" cy="51689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4" imgW="1422400" imgH="228600" progId="Equation.KSEE3">
                  <p:embed/>
                </p:oleObj>
              </mc:Choice>
              <mc:Fallback>
                <p:oleObj r:id="rId4" imgW="14224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99335" y="4633595"/>
                        <a:ext cx="3215640" cy="516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848860" y="5262880"/>
          <a:ext cx="795020" cy="4546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r:id="rId6" imgW="355600" imgH="203200" progId="Equation.KSEE3">
                  <p:embed/>
                </p:oleObj>
              </mc:Choice>
              <mc:Fallback>
                <p:oleObj r:id="rId6" imgW="3556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48860" y="5262880"/>
                        <a:ext cx="795020" cy="454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309880" y="5602605"/>
            <a:ext cx="115722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）、（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）中，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的必要条件；（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）、（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）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中，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sym typeface="+mn-ea"/>
              </a:rPr>
              <a:t>   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的充分条件，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的必要条件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56883" y="835343"/>
          <a:ext cx="9975215" cy="339217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2" imgW="4762500" imgH="1651000" progId="Equation.DSMT4">
                  <p:embed/>
                </p:oleObj>
              </mc:Choice>
              <mc:Fallback>
                <p:oleObj r:id="rId2" imgW="4762500" imgH="165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6883" y="835343"/>
                        <a:ext cx="9975215" cy="339217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84785" y="4362450"/>
            <a:ext cx="11822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）这是一条平行四边形的判定定理，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7084060" y="4362450"/>
          <a:ext cx="1069975" cy="4267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4" imgW="444500" imgH="177165" progId="Equation.KSEE3">
                  <p:embed/>
                </p:oleObj>
              </mc:Choice>
              <mc:Fallback>
                <p:oleObj r:id="rId4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84060" y="436245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9" r:id="rId6" imgW="114300" imgH="215265" progId="Equation.KSEE3">
                  <p:embed/>
                </p:oleObj>
              </mc:Choice>
              <mc:Fallback>
                <p:oleObj r:id="rId6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111112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）这是一条相似三角形的判定定理，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3455" y="5701665"/>
            <a:ext cx="100958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）这是一条菱形的性质定理，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7223125" y="5053330"/>
          <a:ext cx="1069975" cy="4267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0" r:id="rId8" imgW="444500" imgH="177165" progId="Equation.KSEE3">
                  <p:embed/>
                </p:oleObj>
              </mc:Choice>
              <mc:Fallback>
                <p:oleObj r:id="rId8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23125" y="505333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153150" y="5749290"/>
          <a:ext cx="1069975" cy="4267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1" r:id="rId9" imgW="444500" imgH="177165" progId="Equation.KSEE3">
                  <p:embed/>
                </p:oleObj>
              </mc:Choice>
              <mc:Fallback>
                <p:oleObj r:id="rId9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3150" y="574929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39103" y="915035"/>
          <a:ext cx="9975215" cy="34182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2" r:id="rId2" imgW="4762500" imgH="1663700" progId="Equation.3">
                  <p:embed/>
                </p:oleObj>
              </mc:Choice>
              <mc:Fallback>
                <p:oleObj r:id="rId2" imgW="4762500" imgH="166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9103" y="915035"/>
                        <a:ext cx="9975215" cy="341820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98755" y="4362450"/>
            <a:ext cx="103778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）由于                                   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</a:p>
        </p:txBody>
      </p:sp>
      <p:graphicFrame>
        <p:nvGraphicFramePr>
          <p:cNvPr id="5" name="对象 4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2561590" y="4333240"/>
          <a:ext cx="3852545" cy="55118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3" r:id="rId4" imgW="1600200" imgH="228600" progId="Equation.KSEE3">
                  <p:embed/>
                </p:oleObj>
              </mc:Choice>
              <mc:Fallback>
                <p:oleObj r:id="rId4" imgW="16002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61590" y="4333240"/>
                        <a:ext cx="3852545" cy="55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4" r:id="rId6" imgW="114300" imgH="215265" progId="Equation.KSEE3">
                  <p:embed/>
                </p:oleObj>
              </mc:Choice>
              <mc:Fallback>
                <p:oleObj r:id="rId6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92195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5</a:t>
            </a:r>
            <a:r>
              <a:rPr lang="zh-CN" altLang="en-US" sz="2800">
                <a:solidFill>
                  <a:srgbClr val="FF0000"/>
                </a:solidFill>
              </a:rPr>
              <a:t>）由等式的性质知，                 ，所以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3455" y="5701665"/>
            <a:ext cx="1033399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6</a:t>
            </a:r>
            <a:r>
              <a:rPr lang="zh-CN" altLang="en-US" sz="2800">
                <a:solidFill>
                  <a:srgbClr val="FF0000"/>
                </a:solidFill>
              </a:rPr>
              <a:t>）    为无理数，但                     为有理数，             ，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</a:p>
          <a:p>
            <a:r>
              <a:rPr lang="en-US" altLang="zh-CN" sz="2800">
                <a:solidFill>
                  <a:srgbClr val="FF0000"/>
                </a:solidFill>
              </a:rPr>
              <a:t>          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</a:p>
        </p:txBody>
      </p:sp>
      <p:graphicFrame>
        <p:nvGraphicFramePr>
          <p:cNvPr id="9" name="对象 8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892040" y="5053330"/>
          <a:ext cx="1069975" cy="4267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5" r:id="rId8" imgW="444500" imgH="177165" progId="Equation.KSEE3">
                  <p:embed/>
                </p:oleObj>
              </mc:Choice>
              <mc:Fallback>
                <p:oleObj r:id="rId8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92040" y="505333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7850505" y="5670233"/>
          <a:ext cx="977265" cy="4895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6" r:id="rId10" imgW="405765" imgH="203200" progId="Equation.KSEE3">
                  <p:embed/>
                </p:oleObj>
              </mc:Choice>
              <mc:Fallback>
                <p:oleObj r:id="rId10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850505" y="5670233"/>
                        <a:ext cx="977265" cy="489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1868805" y="5734685"/>
          <a:ext cx="508635" cy="4552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7" r:id="rId12" imgW="241300" imgH="215900" progId="Equation.KSEE3">
                  <p:embed/>
                </p:oleObj>
              </mc:Choice>
              <mc:Fallback>
                <p:oleObj r:id="rId12" imgW="2413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68805" y="5734685"/>
                        <a:ext cx="50863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action="ppaction://ole?verb=0"/>
          </p:cNvPr>
          <p:cNvGraphicFramePr>
            <a:graphicFrameLocks noChangeAspect="1"/>
          </p:cNvGraphicFramePr>
          <p:nvPr/>
        </p:nvGraphicFramePr>
        <p:xfrm>
          <a:off x="4406583" y="5768340"/>
          <a:ext cx="1631950" cy="4552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8" r:id="rId14" imgW="774065" imgH="215900" progId="Equation.KSEE3">
                  <p:embed/>
                </p:oleObj>
              </mc:Choice>
              <mc:Fallback>
                <p:oleObj r:id="rId14" imgW="774065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06583" y="5768340"/>
                        <a:ext cx="1631950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r="http://schemas.openxmlformats.org/officeDocument/2006/relationships"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155</Paragraphs>
  <Slides>26</Slides>
  <Notes>0</Notes>
  <TotalTime>1</TotalTime>
  <HiddenSlides>1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3">
      <vt:lpstr>Arial</vt:lpstr>
      <vt:lpstr>Calibri</vt:lpstr>
      <vt:lpstr>宋体</vt:lpstr>
      <vt:lpstr>Calibri Light</vt:lpstr>
      <vt:lpstr>字魂27号-布丁体</vt:lpstr>
      <vt:lpstr>华文新魏</vt:lpstr>
      <vt:lpstr>Times New Roman</vt:lpstr>
      <vt:lpstr>楷体_GB2312</vt:lpstr>
      <vt:lpstr>幼圆</vt:lpstr>
      <vt:lpstr>Verdana</vt:lpstr>
      <vt:lpstr>Symbol</vt:lpstr>
      <vt:lpstr>Arial Unicode MS</vt:lpstr>
      <vt:lpstr>黑体</vt:lpstr>
      <vt:lpstr>华文楷体</vt:lpstr>
      <vt:lpstr>Wingdings 2</vt:lpstr>
      <vt:lpstr>Wingdings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3.求证：</vt:lpstr>
      <vt:lpstr>课堂小结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毕业活动策划</dc:title>
  <dc:creator>Administrator</dc:creator>
  <cp:lastModifiedBy>yang</cp:lastModifiedBy>
  <cp:revision>128</cp:revision>
  <dcterms:created xsi:type="dcterms:W3CDTF">2019-01-12T04:39:00Z</dcterms:created>
  <dcterms:modified xsi:type="dcterms:W3CDTF">2020-08-12T01:34:30Z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2052-11.1.0.8642</vt:lpwstr>
  </property>
</Properties>
</file>