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287" r:id="rId3"/>
    <p:sldId id="313" r:id="rId4"/>
    <p:sldId id="259" r:id="rId5"/>
    <p:sldId id="261" r:id="rId6"/>
    <p:sldId id="262" r:id="rId7"/>
    <p:sldId id="291" r:id="rId8"/>
    <p:sldId id="263" r:id="rId9"/>
    <p:sldId id="278" r:id="rId10"/>
    <p:sldId id="279" r:id="rId11"/>
    <p:sldId id="288" r:id="rId12"/>
    <p:sldId id="280" r:id="rId13"/>
    <p:sldId id="281" r:id="rId14"/>
    <p:sldId id="289" r:id="rId15"/>
    <p:sldId id="264" r:id="rId16"/>
    <p:sldId id="265" r:id="rId17"/>
    <p:sldId id="290" r:id="rId18"/>
    <p:sldId id="266" r:id="rId19"/>
    <p:sldId id="267" r:id="rId20"/>
    <p:sldId id="268" r:id="rId21"/>
    <p:sldId id="269" r:id="rId22"/>
    <p:sldId id="270" r:id="rId23"/>
    <p:sldId id="271" r:id="rId24"/>
    <p:sldId id="314" r:id="rId25"/>
    <p:sldId id="283" r:id="rId26"/>
    <p:sldId id="284" r:id="rId27"/>
    <p:sldId id="285" r:id="rId28"/>
    <p:sldId id="260" r:id="rId29"/>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 政坤" initials="卢"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0" autoAdjust="0"/>
    <p:restoredTop sz="86466" autoAdjust="0"/>
  </p:normalViewPr>
  <p:slideViewPr>
    <p:cSldViewPr snapToGrid="0">
      <p:cViewPr varScale="1">
        <p:scale>
          <a:sx n="72" d="100"/>
          <a:sy n="72" d="100"/>
        </p:scale>
        <p:origin x="85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33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gs" Target="tags/tag2.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4" Type="http://schemas.openxmlformats.org/officeDocument/2006/relationships/image" Target="../media/image5.wmf"/><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B4A61C-6C9E-4571-98AB-DCE859B0FB7B}"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93E652-97E8-4E43-81D4-B2F97C751BA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23CFE-E85A-4CB1-B388-FD452395EFF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3E388-8A17-44FA-AE8B-AAB64D77357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2085149"/>
            <a:ext cx="7315200" cy="1307275"/>
          </a:xfrm>
        </p:spPr>
        <p:txBody>
          <a:bodyPr/>
          <a:lstStyle>
            <a:lvl1pPr algn="ctr">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34FCE23-231B-4CFE-A76F-252AEF0EE01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F6536A5-DAEE-4F65-B2D5-30A7A77F84CB}" type="slidenum">
              <a:rPr lang="zh-CN" altLang="en-US" smtClean="0"/>
            </a:fld>
            <a:endParaRPr lang="zh-CN" altLang="en-US"/>
          </a:p>
        </p:txBody>
      </p:sp>
      <p:sp>
        <p:nvSpPr>
          <p:cNvPr id="9" name="副标题 2"/>
          <p:cNvSpPr>
            <a:spLocks noGrp="1"/>
          </p:cNvSpPr>
          <p:nvPr>
            <p:ph type="subTitle" idx="1"/>
          </p:nvPr>
        </p:nvSpPr>
        <p:spPr>
          <a:xfrm>
            <a:off x="838200" y="3392424"/>
            <a:ext cx="7315200" cy="759650"/>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38200" y="0"/>
            <a:ext cx="10515600" cy="822960"/>
          </a:xfrm>
        </p:spPr>
        <p:txBody>
          <a:bodyPr anchor="ctr" anchorCtr="0">
            <a:normAutofit/>
          </a:bodyPr>
          <a:lstStyle>
            <a:lvl1pPr algn="ctr">
              <a:defRPr sz="4000">
                <a:solidFill>
                  <a:schemeClr val="tx1">
                    <a:lumMod val="75000"/>
                    <a:lumOff val="25000"/>
                  </a:schemeClr>
                </a:solidFill>
              </a:defRPr>
            </a:lvl1pPr>
          </a:lstStyle>
          <a:p>
            <a:r>
              <a:rPr lang="zh-CN" altLang="en-US"/>
              <a:t>单击此处编辑母版标题样式</a:t>
            </a:r>
            <a:endParaRPr lang="zh-CN" altLang="en-US"/>
          </a:p>
        </p:txBody>
      </p:sp>
      <p:sp>
        <p:nvSpPr>
          <p:cNvPr id="19" name="内容占位符 2"/>
          <p:cNvSpPr>
            <a:spLocks noGrp="1"/>
          </p:cNvSpPr>
          <p:nvPr>
            <p:ph idx="1"/>
          </p:nvPr>
        </p:nvSpPr>
        <p:spPr>
          <a:xfrm>
            <a:off x="838200" y="1143000"/>
            <a:ext cx="10515600" cy="5033963"/>
          </a:xfrm>
        </p:spPr>
        <p:txBody>
          <a:bodyPr/>
          <a:lstStyle>
            <a:lvl1pPr marL="0" indent="0">
              <a:lnSpc>
                <a:spcPct val="100000"/>
              </a:lnSpc>
              <a:buNone/>
              <a:defRPr/>
            </a:lvl1pPr>
            <a:lvl2pPr marL="457200" indent="0">
              <a:lnSpc>
                <a:spcPct val="100000"/>
              </a:lnSpc>
              <a:buNone/>
              <a:defRPr/>
            </a:lvl2pPr>
            <a:lvl3pPr>
              <a:lnSpc>
                <a:spcPct val="100000"/>
              </a:lnSpc>
              <a:defRPr>
                <a:solidFill>
                  <a:schemeClr val="tx1">
                    <a:lumMod val="65000"/>
                    <a:lumOff val="35000"/>
                  </a:schemeClr>
                </a:solidFill>
                <a:latin typeface="黑体" panose="02010609060101010101" pitchFamily="49" charset="-122"/>
                <a:ea typeface="黑体" panose="02010609060101010101" pitchFamily="49" charset="-122"/>
              </a:defRPr>
            </a:lvl3pPr>
            <a:lvl4pPr>
              <a:defRPr>
                <a:latin typeface="楷体" panose="02010609060101010101" pitchFamily="49" charset="-122"/>
                <a:ea typeface="楷体" panose="02010609060101010101" pitchFamily="49" charset="-122"/>
              </a:defRPr>
            </a:lvl4pPr>
            <a:lvl5pPr>
              <a:defRPr>
                <a:latin typeface="楷体" panose="02010609060101010101" pitchFamily="49" charset="-122"/>
                <a:ea typeface="楷体" panose="02010609060101010101" pitchFamily="49"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lvl1pPr>
              <a:defRPr>
                <a:solidFill>
                  <a:schemeClr val="tx1"/>
                </a:solidFill>
              </a:defRPr>
            </a:lvl1pPr>
          </a:lstStyle>
          <a:p>
            <a:fld id="{C34FCE23-231B-4CFE-A76F-252AEF0EE017}"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solidFill>
                  <a:schemeClr val="tx1"/>
                </a:solidFill>
              </a:defRPr>
            </a:lvl1pPr>
          </a:lstStyle>
          <a:p>
            <a:endParaRPr lang="zh-CN" altLang="en-US"/>
          </a:p>
        </p:txBody>
      </p:sp>
      <p:sp>
        <p:nvSpPr>
          <p:cNvPr id="6" name="灯片编号占位符 5"/>
          <p:cNvSpPr>
            <a:spLocks noGrp="1"/>
          </p:cNvSpPr>
          <p:nvPr>
            <p:ph type="sldNum" sz="quarter" idx="12"/>
          </p:nvPr>
        </p:nvSpPr>
        <p:spPr/>
        <p:txBody>
          <a:bodyPr/>
          <a:lstStyle>
            <a:lvl1pPr>
              <a:defRPr>
                <a:solidFill>
                  <a:schemeClr val="tx1"/>
                </a:solidFill>
              </a:defRPr>
            </a:lvl1pPr>
          </a:lstStyle>
          <a:p>
            <a:fld id="{BF6536A5-DAEE-4F65-B2D5-30A7A77F84CB}" type="slidenum">
              <a:rPr lang="zh-CN" altLang="en-US" smtClean="0"/>
            </a:fld>
            <a:endParaRPr lang="zh-CN" altLang="en-US"/>
          </a:p>
        </p:txBody>
      </p:sp>
      <p:sp>
        <p:nvSpPr>
          <p:cNvPr id="12" name="标题 1"/>
          <p:cNvSpPr>
            <a:spLocks noGrp="1"/>
          </p:cNvSpPr>
          <p:nvPr>
            <p:ph type="title" hasCustomPrompt="1"/>
          </p:nvPr>
        </p:nvSpPr>
        <p:spPr>
          <a:xfrm>
            <a:off x="838200" y="2085149"/>
            <a:ext cx="7315200" cy="1307275"/>
          </a:xfrm>
        </p:spPr>
        <p:txBody>
          <a:bodyPr>
            <a:normAutofit/>
          </a:bodyPr>
          <a:lstStyle>
            <a:lvl1pPr algn="ctr">
              <a:defRPr sz="6000"/>
            </a:lvl1pPr>
          </a:lstStyle>
          <a:p>
            <a:r>
              <a:rPr lang="zh-CN" altLang="en-US"/>
              <a:t>再 见</a:t>
            </a:r>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1.pn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2816669"/>
            <a:ext cx="10515600" cy="13072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4123944"/>
            <a:ext cx="10515600" cy="152704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CE23-231B-4CFE-A76F-252AEF0EE01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536A5-DAEE-4F65-B2D5-30A7A77F84C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xStyles>
    <p:titleStyle>
      <a:lvl1pPr algn="l" defTabSz="914400" rtl="0" eaLnBrk="1" latinLnBrk="0" hangingPunct="1">
        <a:lnSpc>
          <a:spcPct val="100000"/>
        </a:lnSpc>
        <a:spcBef>
          <a:spcPct val="0"/>
        </a:spcBef>
        <a:buNone/>
        <a:defRPr sz="4400" b="1" kern="1200" baseline="0">
          <a:solidFill>
            <a:schemeClr val="tx1">
              <a:lumMod val="65000"/>
              <a:lumOff val="35000"/>
            </a:schemeClr>
          </a:solidFill>
          <a:latin typeface="Times New Roman" panose="02020603050405020304" pitchFamily="18" charset="0"/>
          <a:ea typeface="黑体" panose="02010609060101010101" pitchFamily="49" charset="-122"/>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9" Type="http://schemas.openxmlformats.org/officeDocument/2006/relationships/vmlDrawing" Target="../drawings/vmlDrawing5.vml"/><Relationship Id="rId8" Type="http://schemas.openxmlformats.org/officeDocument/2006/relationships/slideLayout" Target="../slideLayouts/slideLayout2.xml"/><Relationship Id="rId7" Type="http://schemas.openxmlformats.org/officeDocument/2006/relationships/image" Target="../media/image13.png"/><Relationship Id="rId6" Type="http://schemas.openxmlformats.org/officeDocument/2006/relationships/image" Target="../media/image16.wmf"/><Relationship Id="rId5" Type="http://schemas.openxmlformats.org/officeDocument/2006/relationships/oleObject" Target="../embeddings/oleObject11.bin"/><Relationship Id="rId4" Type="http://schemas.openxmlformats.org/officeDocument/2006/relationships/image" Target="../media/image15.wmf"/><Relationship Id="rId3" Type="http://schemas.openxmlformats.org/officeDocument/2006/relationships/oleObject" Target="../embeddings/oleObject10.bin"/><Relationship Id="rId2" Type="http://schemas.openxmlformats.org/officeDocument/2006/relationships/image" Target="../media/image14.wmf"/><Relationship Id="rId1"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2.xml"/><Relationship Id="rId4" Type="http://schemas.openxmlformats.org/officeDocument/2006/relationships/image" Target="../media/image19.wmf"/><Relationship Id="rId3" Type="http://schemas.openxmlformats.org/officeDocument/2006/relationships/oleObject" Target="../embeddings/oleObject13.bin"/><Relationship Id="rId2" Type="http://schemas.openxmlformats.org/officeDocument/2006/relationships/image" Target="../media/image18.wmf"/><Relationship Id="rId1"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2.xml"/><Relationship Id="rId3" Type="http://schemas.openxmlformats.org/officeDocument/2006/relationships/image" Target="../media/image21.wmf"/><Relationship Id="rId2" Type="http://schemas.openxmlformats.org/officeDocument/2006/relationships/oleObject" Target="../embeddings/oleObject14.bin"/><Relationship Id="rId1"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vmlDrawing" Target="../drawings/vmlDrawing8.vml"/><Relationship Id="rId7" Type="http://schemas.openxmlformats.org/officeDocument/2006/relationships/slideLayout" Target="../slideLayouts/slideLayout2.xml"/><Relationship Id="rId6" Type="http://schemas.openxmlformats.org/officeDocument/2006/relationships/image" Target="../media/image24.wmf"/><Relationship Id="rId5" Type="http://schemas.openxmlformats.org/officeDocument/2006/relationships/oleObject" Target="../embeddings/oleObject17.bin"/><Relationship Id="rId4" Type="http://schemas.openxmlformats.org/officeDocument/2006/relationships/image" Target="../media/image23.wmf"/><Relationship Id="rId3" Type="http://schemas.openxmlformats.org/officeDocument/2006/relationships/oleObject" Target="../embeddings/oleObject16.bin"/><Relationship Id="rId2" Type="http://schemas.openxmlformats.org/officeDocument/2006/relationships/image" Target="../media/image22.wmf"/><Relationship Id="rId1"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5" Type="http://schemas.openxmlformats.org/officeDocument/2006/relationships/vmlDrawing" Target="../drawings/vmlDrawing9.vml"/><Relationship Id="rId4" Type="http://schemas.openxmlformats.org/officeDocument/2006/relationships/slideLayout" Target="../slideLayouts/slideLayout2.xml"/><Relationship Id="rId3" Type="http://schemas.openxmlformats.org/officeDocument/2006/relationships/image" Target="../media/image27.png"/><Relationship Id="rId2" Type="http://schemas.openxmlformats.org/officeDocument/2006/relationships/image" Target="../media/image26.wmf"/><Relationship Id="rId1"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5.wmf"/><Relationship Id="rId7" Type="http://schemas.openxmlformats.org/officeDocument/2006/relationships/oleObject" Target="../embeddings/oleObject4.bin"/><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 Id="rId3" Type="http://schemas.openxmlformats.org/officeDocument/2006/relationships/oleObject" Target="../embeddings/oleObject2.bin"/><Relationship Id="rId2" Type="http://schemas.openxmlformats.org/officeDocument/2006/relationships/image" Target="../media/image2.wmf"/><Relationship Id="rId10" Type="http://schemas.openxmlformats.org/officeDocument/2006/relationships/vmlDrawing" Target="../drawings/vmlDrawing1.vml"/><Relationship Id="rId1"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4" Type="http://schemas.openxmlformats.org/officeDocument/2006/relationships/vmlDrawing" Target="../drawings/vmlDrawing10.vml"/><Relationship Id="rId3" Type="http://schemas.openxmlformats.org/officeDocument/2006/relationships/slideLayout" Target="../slideLayouts/slideLayout2.xml"/><Relationship Id="rId2" Type="http://schemas.openxmlformats.org/officeDocument/2006/relationships/image" Target="../media/image28.wmf"/><Relationship Id="rId1" Type="http://schemas.openxmlformats.org/officeDocument/2006/relationships/oleObject" Target="../embeddings/oleObject19.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9.emf"/></Relationships>
</file>

<file path=ppt/slides/_rels/slide26.xml.rels><?xml version="1.0" encoding="UTF-8" standalone="yes"?>
<Relationships xmlns="http://schemas.openxmlformats.org/package/2006/relationships"><Relationship Id="rId5" Type="http://schemas.openxmlformats.org/officeDocument/2006/relationships/vmlDrawing" Target="../drawings/vmlDrawing11.vml"/><Relationship Id="rId4" Type="http://schemas.openxmlformats.org/officeDocument/2006/relationships/slideLayout" Target="../slideLayouts/slideLayout2.xml"/><Relationship Id="rId3" Type="http://schemas.openxmlformats.org/officeDocument/2006/relationships/image" Target="../media/image31.wmf"/><Relationship Id="rId2" Type="http://schemas.openxmlformats.org/officeDocument/2006/relationships/oleObject" Target="../embeddings/oleObject20.bin"/><Relationship Id="rId1" Type="http://schemas.openxmlformats.org/officeDocument/2006/relationships/image" Target="../media/image30.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32.png"/></Relationships>
</file>

<file path=ppt/slides/_rels/slide3.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7.wmf"/><Relationship Id="rId2" Type="http://schemas.openxmlformats.org/officeDocument/2006/relationships/oleObject" Target="../embeddings/oleObject5.bin"/><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2.xml"/><Relationship Id="rId4" Type="http://schemas.openxmlformats.org/officeDocument/2006/relationships/image" Target="../media/image10.wmf"/><Relationship Id="rId3" Type="http://schemas.openxmlformats.org/officeDocument/2006/relationships/oleObject" Target="../embeddings/oleObject8.bin"/><Relationship Id="rId2" Type="http://schemas.openxmlformats.org/officeDocument/2006/relationships/image" Target="../media/image8.wmf"/><Relationship Id="rId1"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p:nvPr/>
        </p:nvSpPr>
        <p:spPr>
          <a:xfrm>
            <a:off x="2036233" y="3937010"/>
            <a:ext cx="7718778" cy="523220"/>
          </a:xfrm>
          <a:prstGeom prst="rect">
            <a:avLst/>
          </a:prstGeom>
        </p:spPr>
        <p:txBody>
          <a:bodyPr vert="horz" wrap="square" lIns="91440" tIns="45720" rIns="91440" bIns="45720" rtlCol="0">
            <a:spAutoFit/>
          </a:bodyPr>
          <a:lstStyle>
            <a:lvl1pPr marL="0" indent="0" algn="ctr" defTabSz="914400" rtl="0" eaLnBrk="1" latinLnBrk="0" hangingPunct="1">
              <a:lnSpc>
                <a:spcPct val="100000"/>
              </a:lnSpc>
              <a:spcBef>
                <a:spcPts val="1000"/>
              </a:spcBef>
              <a:buFont typeface="Arial" panose="020B0604020202020204" pitchFamily="34" charset="0"/>
              <a:buNone/>
              <a:defRPr sz="28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b="1">
                <a:solidFill>
                  <a:schemeClr val="tx1"/>
                </a:solidFill>
              </a:rPr>
              <a:t>第二课时</a:t>
            </a:r>
            <a:endParaRPr lang="zh-CN" altLang="en-US" b="1">
              <a:solidFill>
                <a:schemeClr val="tx1"/>
              </a:solidFill>
            </a:endParaRPr>
          </a:p>
        </p:txBody>
      </p:sp>
      <p:sp>
        <p:nvSpPr>
          <p:cNvPr id="2" name="文本框 4"/>
          <p:cNvSpPr txBox="1"/>
          <p:nvPr>
            <p:custDataLst>
              <p:tags r:id="rId1"/>
            </p:custDataLst>
          </p:nvPr>
        </p:nvSpPr>
        <p:spPr>
          <a:xfrm>
            <a:off x="3201035" y="1745615"/>
            <a:ext cx="5224780" cy="645160"/>
          </a:xfrm>
          <a:prstGeom prst="rect">
            <a:avLst/>
          </a:prstGeom>
          <a:solidFill>
            <a:srgbClr val="FFFF00">
              <a:alpha val="15000"/>
            </a:srgbClr>
          </a:solidFill>
          <a:ln w="9525">
            <a:noFill/>
          </a:ln>
          <a:effectLst>
            <a:glow rad="228600">
              <a:srgbClr val="FFFF00">
                <a:alpha val="40000"/>
              </a:srgbClr>
            </a:glow>
            <a:reflection blurRad="38100" stA="90000" endA="300" endPos="55500" dist="355600" dir="5400000" sy="-100000" algn="bl" rotWithShape="0"/>
          </a:effectLst>
        </p:spPr>
        <p:txBody>
          <a:bodyPr wrap="square">
            <a:spAutoFit/>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1" hangingPunct="1">
              <a:defRPr/>
            </a:pPr>
            <a:r>
              <a:rPr lang="en-US"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5.7 三角函数的应用</a:t>
            </a:r>
            <a:endParaRPr lang="en-US"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7" name="组合 36"/>
          <p:cNvGrpSpPr/>
          <p:nvPr/>
        </p:nvGrpSpPr>
        <p:grpSpPr>
          <a:xfrm>
            <a:off x="473508" y="3275221"/>
            <a:ext cx="7900471" cy="3106319"/>
            <a:chOff x="473508" y="3275221"/>
            <a:chExt cx="7900471" cy="3106319"/>
          </a:xfrm>
        </p:grpSpPr>
        <p:sp>
          <p:nvSpPr>
            <p:cNvPr id="36" name="圆角矩形 35"/>
            <p:cNvSpPr/>
            <p:nvPr/>
          </p:nvSpPr>
          <p:spPr>
            <a:xfrm>
              <a:off x="473508" y="3275221"/>
              <a:ext cx="7900471" cy="3106319"/>
            </a:xfrm>
            <a:prstGeom prst="roundRect">
              <a:avLst>
                <a:gd name="adj" fmla="val 4956"/>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3325547"/>
              <a:ext cx="6470839" cy="523220"/>
            </a:xfrm>
            <a:prstGeom prst="rect">
              <a:avLst/>
            </a:prstGeom>
            <a:noFill/>
          </p:spPr>
          <p:txBody>
            <a:bodyPr wrap="square" rtlCol="0">
              <a:spAutoFit/>
            </a:bodyPr>
            <a:lstStyle/>
            <a:p>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2.5</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h</a:t>
              </a:r>
              <a:r>
                <a:rPr lang="zh-CN" altLang="en-US" sz="2800" i="1">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5</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T</a:t>
              </a:r>
              <a:r>
                <a:rPr lang="zh-CN" altLang="en-US" sz="2800" i="1">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12.4</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1" name="TextBox 10"/>
          <p:cNvSpPr txBox="1"/>
          <p:nvPr/>
        </p:nvSpPr>
        <p:spPr>
          <a:xfrm>
            <a:off x="593152" y="4803083"/>
            <a:ext cx="664797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所以个港口的水深与时间的关系可用函数</a:t>
            </a:r>
            <a:endParaRPr lang="zh-CN" altLang="en-US" sz="2800">
              <a:latin typeface="Times New Roman" panose="02020603050405020304" pitchFamily="18" charset="0"/>
              <a:ea typeface="黑体" panose="02010609060101010101" pitchFamily="49" charset="-122"/>
            </a:endParaRPr>
          </a:p>
        </p:txBody>
      </p:sp>
      <p:sp>
        <p:nvSpPr>
          <p:cNvPr id="13" name="TextBox 12"/>
          <p:cNvSpPr txBox="1"/>
          <p:nvPr/>
        </p:nvSpPr>
        <p:spPr>
          <a:xfrm>
            <a:off x="6437040" y="5516944"/>
            <a:ext cx="198002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近似描述．</a:t>
            </a:r>
            <a:endParaRPr lang="zh-CN" altLang="en-US" sz="2800">
              <a:latin typeface="Times New Roman" panose="02020603050405020304" pitchFamily="18" charset="0"/>
              <a:ea typeface="黑体" panose="02010609060101010101" pitchFamily="49" charset="-122"/>
            </a:endParaRPr>
          </a:p>
        </p:txBody>
      </p:sp>
      <p:grpSp>
        <p:nvGrpSpPr>
          <p:cNvPr id="2" name="组合 1"/>
          <p:cNvGrpSpPr/>
          <p:nvPr/>
        </p:nvGrpSpPr>
        <p:grpSpPr>
          <a:xfrm>
            <a:off x="593152" y="3917944"/>
            <a:ext cx="4583306" cy="878394"/>
            <a:chOff x="593152" y="3581069"/>
            <a:chExt cx="4583306" cy="878394"/>
          </a:xfrm>
        </p:grpSpPr>
        <p:sp>
          <p:nvSpPr>
            <p:cNvPr id="10" name="TextBox 9"/>
            <p:cNvSpPr txBox="1"/>
            <p:nvPr/>
          </p:nvSpPr>
          <p:spPr>
            <a:xfrm>
              <a:off x="593152" y="3727440"/>
              <a:ext cx="458330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由</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得</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3074" name="Object 2"/>
            <p:cNvGraphicFramePr>
              <a:graphicFrameLocks noChangeAspect="1"/>
            </p:cNvGraphicFramePr>
            <p:nvPr/>
          </p:nvGraphicFramePr>
          <p:xfrm>
            <a:off x="1070706" y="3621263"/>
            <a:ext cx="2032000" cy="838200"/>
          </p:xfrm>
          <a:graphic>
            <a:graphicData uri="http://schemas.openxmlformats.org/presentationml/2006/ole">
              <mc:AlternateContent xmlns:mc="http://schemas.openxmlformats.org/markup-compatibility/2006">
                <mc:Choice xmlns:v="urn:schemas-microsoft-com:vml" Requires="v">
                  <p:oleObj spid="_x0000_s1042" name="Equation" r:id="rId1" imgW="48768000" imgH="20116800" progId="Equation.DSMT4">
                    <p:embed/>
                  </p:oleObj>
                </mc:Choice>
                <mc:Fallback>
                  <p:oleObj name="Equation" r:id="rId1" imgW="487680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070706" y="3621263"/>
                          <a:ext cx="2032000" cy="838200"/>
                        </a:xfrm>
                        <a:prstGeom prst="rect">
                          <a:avLst/>
                        </a:prstGeom>
                        <a:noFill/>
                        <a:ln>
                          <a:noFill/>
                        </a:ln>
                        <a:effectLst/>
                      </p:spPr>
                    </p:pic>
                  </p:oleObj>
                </mc:Fallback>
              </mc:AlternateContent>
            </a:graphicData>
          </a:graphic>
        </p:graphicFrame>
        <p:graphicFrame>
          <p:nvGraphicFramePr>
            <p:cNvPr id="3075" name="Object 3"/>
            <p:cNvGraphicFramePr>
              <a:graphicFrameLocks noChangeAspect="1"/>
            </p:cNvGraphicFramePr>
            <p:nvPr/>
          </p:nvGraphicFramePr>
          <p:xfrm>
            <a:off x="3546579" y="3581069"/>
            <a:ext cx="1079500" cy="838200"/>
          </p:xfrm>
          <a:graphic>
            <a:graphicData uri="http://schemas.openxmlformats.org/presentationml/2006/ole">
              <mc:AlternateContent xmlns:mc="http://schemas.openxmlformats.org/markup-compatibility/2006">
                <mc:Choice xmlns:v="urn:schemas-microsoft-com:vml" Requires="v">
                  <p:oleObj spid="_x0000_s1043" name="Equation" r:id="rId3" imgW="25908000" imgH="20116800" progId="Equation.DSMT4">
                    <p:embed/>
                  </p:oleObj>
                </mc:Choice>
                <mc:Fallback>
                  <p:oleObj name="Equation" r:id="rId3" imgW="259080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3546579" y="3581069"/>
                          <a:ext cx="1079500" cy="838200"/>
                        </a:xfrm>
                        <a:prstGeom prst="rect">
                          <a:avLst/>
                        </a:prstGeom>
                        <a:noFill/>
                        <a:ln>
                          <a:noFill/>
                        </a:ln>
                        <a:effectLst/>
                      </p:spPr>
                    </p:pic>
                  </p:oleObj>
                </mc:Fallback>
              </mc:AlternateContent>
            </a:graphicData>
          </a:graphic>
        </p:graphicFrame>
      </p:grpSp>
      <p:graphicFrame>
        <p:nvGraphicFramePr>
          <p:cNvPr id="3076" name="Object 4"/>
          <p:cNvGraphicFramePr>
            <a:graphicFrameLocks noChangeAspect="1"/>
          </p:cNvGraphicFramePr>
          <p:nvPr/>
        </p:nvGraphicFramePr>
        <p:xfrm>
          <a:off x="3771350" y="5385003"/>
          <a:ext cx="2705100" cy="838200"/>
        </p:xfrm>
        <a:graphic>
          <a:graphicData uri="http://schemas.openxmlformats.org/presentationml/2006/ole">
            <mc:AlternateContent xmlns:mc="http://schemas.openxmlformats.org/markup-compatibility/2006">
              <mc:Choice xmlns:v="urn:schemas-microsoft-com:vml" Requires="v">
                <p:oleObj spid="_x0000_s1044" name="Equation" r:id="rId5" imgW="64922400" imgH="20116800" progId="Equation.DSMT4">
                  <p:embed/>
                </p:oleObj>
              </mc:Choice>
              <mc:Fallback>
                <p:oleObj name="Equation" r:id="rId5" imgW="64922400" imgH="201168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3771350" y="5385003"/>
                        <a:ext cx="2705100" cy="838200"/>
                      </a:xfrm>
                      <a:prstGeom prst="rect">
                        <a:avLst/>
                      </a:prstGeom>
                      <a:noFill/>
                      <a:ln>
                        <a:noFill/>
                      </a:ln>
                      <a:effectLst/>
                    </p:spPr>
                  </p:pic>
                </p:oleObj>
              </mc:Fallback>
            </mc:AlternateContent>
          </a:graphicData>
        </a:graphic>
      </p:graphicFrame>
      <p:sp>
        <p:nvSpPr>
          <p:cNvPr id="15"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7" name="TextBox 16"/>
          <p:cNvSpPr txBox="1"/>
          <p:nvPr/>
        </p:nvSpPr>
        <p:spPr>
          <a:xfrm>
            <a:off x="1937713" y="926732"/>
            <a:ext cx="9930236" cy="2031325"/>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3</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观察表</a:t>
            </a:r>
            <a:r>
              <a:rPr lang="en-US" altLang="zh-CN"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中的数据，你发现了什么规律？根据数据做出散点图，观察图形，你可以用怎样的函数模型来刻画其中的规律？请试着完成（</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）的解答．</a:t>
            </a:r>
            <a:endParaRPr lang="zh-CN" altLang="en-US" sz="2800">
              <a:latin typeface="Times New Roman" panose="02020603050405020304" pitchFamily="18" charset="0"/>
              <a:ea typeface="黑体" panose="02010609060101010101" pitchFamily="49" charset="-122"/>
            </a:endParaRPr>
          </a:p>
        </p:txBody>
      </p:sp>
      <p:grpSp>
        <p:nvGrpSpPr>
          <p:cNvPr id="18" name="Group 16364"/>
          <p:cNvGrpSpPr/>
          <p:nvPr/>
        </p:nvGrpSpPr>
        <p:grpSpPr>
          <a:xfrm>
            <a:off x="556063" y="964871"/>
            <a:ext cx="1149025" cy="1147851"/>
            <a:chOff x="0" y="0"/>
            <a:chExt cx="1149024" cy="1147849"/>
          </a:xfrm>
        </p:grpSpPr>
        <p:sp>
          <p:nvSpPr>
            <p:cNvPr id="19"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1"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2"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3"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4"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5"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6"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7"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0"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5"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pic>
        <p:nvPicPr>
          <p:cNvPr id="39" name="Picture 6" descr="103"/>
          <p:cNvPicPr>
            <a:picLocks noChangeAspect="1" noChangeArrowheads="1"/>
          </p:cNvPicPr>
          <p:nvPr/>
        </p:nvPicPr>
        <p:blipFill>
          <a:blip r:embed="rId7"/>
          <a:stretch>
            <a:fillRect/>
          </a:stretch>
        </p:blipFill>
        <p:spPr bwMode="auto">
          <a:xfrm>
            <a:off x="8558541" y="2326853"/>
            <a:ext cx="2817686" cy="273159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500"/>
                            </p:stCondLst>
                            <p:childTnLst>
                              <p:par>
                                <p:cTn id="19" presetID="22" presetClass="entr" presetSubtype="8" fill="hold" nodeType="afterEffect">
                                  <p:childTnLst>
                                    <p:set>
                                      <p:cBhvr>
                                        <p:cTn id="20" dur="1" fill="hold">
                                          <p:stCondLst>
                                            <p:cond delay="0"/>
                                          </p:stCondLst>
                                        </p:cTn>
                                        <p:tgtEl>
                                          <p:spTgt spid="3076"/>
                                        </p:tgtEl>
                                        <p:attrNameLst>
                                          <p:attrName>style.visibility</p:attrName>
                                        </p:attrNameLst>
                                      </p:cBhvr>
                                      <p:to>
                                        <p:strVal val="visible"/>
                                      </p:to>
                                    </p:set>
                                    <p:animEffect transition="in" filter="wipe(left)">
                                      <p:cBhvr>
                                        <p:cTn id="21" dur="500"/>
                                        <p:tgtEl>
                                          <p:spTgt spid="3076"/>
                                        </p:tgtEl>
                                      </p:cBhvr>
                                    </p:animEffect>
                                  </p:childTnLst>
                                </p:cTn>
                              </p:par>
                            </p:childTnLst>
                          </p:cTn>
                        </p:par>
                        <p:par>
                          <p:cTn id="22" fill="hold">
                            <p:stCondLst>
                              <p:cond delay="1000"/>
                            </p:stCondLst>
                            <p:childTnLst>
                              <p:par>
                                <p:cTn id="23" presetID="22" presetClass="entr" presetSubtype="8" fill="hold" grpId="1" nodeType="afterEffec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660309" y="1751283"/>
            <a:ext cx="10973035"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整点时的水深的近似值为下表</a:t>
            </a:r>
            <a:endParaRPr lang="zh-CN" altLang="en-US" sz="2800">
              <a:solidFill>
                <a:srgbClr val="FF0000"/>
              </a:solidFill>
              <a:latin typeface="Times New Roman" panose="02020603050405020304" pitchFamily="18" charset="0"/>
              <a:ea typeface="黑体" panose="02010609060101010101" pitchFamily="49" charset="-122"/>
            </a:endParaRPr>
          </a:p>
        </p:txBody>
      </p:sp>
      <p:pic>
        <p:nvPicPr>
          <p:cNvPr id="8" name="Picture 1" descr="104"/>
          <p:cNvPicPr>
            <a:picLocks noChangeAspect="1" noChangeArrowheads="1"/>
          </p:cNvPicPr>
          <p:nvPr/>
        </p:nvPicPr>
        <p:blipFill>
          <a:blip r:embed="rId1"/>
          <a:stretch>
            <a:fillRect/>
          </a:stretch>
        </p:blipFill>
        <p:spPr bwMode="auto">
          <a:xfrm>
            <a:off x="607252" y="2749713"/>
            <a:ext cx="11079151" cy="2768049"/>
          </a:xfrm>
          <a:prstGeom prst="rect">
            <a:avLst/>
          </a:prstGeom>
          <a:noFill/>
        </p:spPr>
      </p:pic>
      <p:sp>
        <p:nvSpPr>
          <p:cNvPr id="9"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TextBox 7"/>
          <p:cNvSpPr txBox="1"/>
          <p:nvPr/>
        </p:nvSpPr>
        <p:spPr>
          <a:xfrm>
            <a:off x="1748181" y="1696526"/>
            <a:ext cx="1023870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从函数的解析式来看，满足怎样的条件时，该船能够进入港口？</a:t>
            </a:r>
            <a:endParaRPr lang="zh-CN" altLang="en-US" sz="2800">
              <a:latin typeface="Times New Roman" panose="02020603050405020304" pitchFamily="18" charset="0"/>
              <a:ea typeface="黑体" panose="02010609060101010101" pitchFamily="49" charset="-122"/>
            </a:endParaRPr>
          </a:p>
        </p:txBody>
      </p:sp>
      <p:sp>
        <p:nvSpPr>
          <p:cNvPr id="9" name="TextBox 8"/>
          <p:cNvSpPr txBox="1"/>
          <p:nvPr/>
        </p:nvSpPr>
        <p:spPr>
          <a:xfrm>
            <a:off x="1748181" y="2375275"/>
            <a:ext cx="269817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从图象上看呢？</a:t>
            </a:r>
            <a:endParaRPr lang="zh-CN" altLang="en-US" sz="2800">
              <a:latin typeface="Times New Roman" panose="02020603050405020304" pitchFamily="18" charset="0"/>
              <a:ea typeface="黑体" panose="02010609060101010101" pitchFamily="49" charset="-122"/>
            </a:endParaRPr>
          </a:p>
        </p:txBody>
      </p:sp>
      <p:grpSp>
        <p:nvGrpSpPr>
          <p:cNvPr id="42" name="组合 41"/>
          <p:cNvGrpSpPr/>
          <p:nvPr/>
        </p:nvGrpSpPr>
        <p:grpSpPr>
          <a:xfrm>
            <a:off x="435007" y="3024973"/>
            <a:ext cx="11250062" cy="3654960"/>
            <a:chOff x="435007" y="3024973"/>
            <a:chExt cx="11250062" cy="3654960"/>
          </a:xfrm>
        </p:grpSpPr>
        <p:sp>
          <p:nvSpPr>
            <p:cNvPr id="41" name="圆角矩形 40"/>
            <p:cNvSpPr/>
            <p:nvPr/>
          </p:nvSpPr>
          <p:spPr>
            <a:xfrm>
              <a:off x="435007" y="3024973"/>
              <a:ext cx="11250062" cy="3654960"/>
            </a:xfrm>
            <a:prstGeom prst="roundRect">
              <a:avLst>
                <a:gd name="adj" fmla="val 5772"/>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93152" y="3097432"/>
              <a:ext cx="7375737"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答案：</a:t>
              </a:r>
              <a:r>
                <a:rPr lang="zh-CN" altLang="en-US" sz="2800">
                  <a:latin typeface="Times New Roman" panose="02020603050405020304" pitchFamily="18" charset="0"/>
                  <a:ea typeface="黑体" panose="02010609060101010101" pitchFamily="49" charset="-122"/>
                </a:rPr>
                <a:t>货船需要的安全水深为</a:t>
              </a:r>
              <a:r>
                <a:rPr lang="en-US" sz="2800">
                  <a:latin typeface="Times New Roman" panose="02020603050405020304" pitchFamily="18" charset="0"/>
                  <a:ea typeface="黑体" panose="02010609060101010101" pitchFamily="49" charset="-122"/>
                </a:rPr>
                <a:t>4</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1.5</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5.5 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3" name="TextBox 12"/>
          <p:cNvSpPr txBox="1"/>
          <p:nvPr/>
        </p:nvSpPr>
        <p:spPr>
          <a:xfrm>
            <a:off x="593152" y="4686799"/>
            <a:ext cx="341632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该船能够进入港口；</a:t>
            </a:r>
            <a:endParaRPr lang="zh-CN" altLang="en-US" sz="2800">
              <a:latin typeface="Times New Roman" panose="02020603050405020304" pitchFamily="18" charset="0"/>
              <a:ea typeface="黑体" panose="02010609060101010101" pitchFamily="49" charset="-122"/>
            </a:endParaRPr>
          </a:p>
        </p:txBody>
      </p:sp>
      <p:grpSp>
        <p:nvGrpSpPr>
          <p:cNvPr id="23" name="组合 22"/>
          <p:cNvGrpSpPr/>
          <p:nvPr/>
        </p:nvGrpSpPr>
        <p:grpSpPr>
          <a:xfrm>
            <a:off x="593152" y="3734333"/>
            <a:ext cx="9230412" cy="838200"/>
            <a:chOff x="593152" y="3792083"/>
            <a:chExt cx="9230412" cy="838200"/>
          </a:xfrm>
        </p:grpSpPr>
        <p:sp>
          <p:nvSpPr>
            <p:cNvPr id="12" name="TextBox 11"/>
            <p:cNvSpPr txBox="1"/>
            <p:nvPr/>
          </p:nvSpPr>
          <p:spPr>
            <a:xfrm>
              <a:off x="593152" y="3919718"/>
              <a:ext cx="923041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从函数的解析式来看，满足</a:t>
              </a:r>
              <a:r>
                <a:rPr lang="en-US" sz="2800" i="1">
                  <a:latin typeface="Times New Roman" panose="02020603050405020304" pitchFamily="18" charset="0"/>
                  <a:ea typeface="黑体" panose="02010609060101010101" pitchFamily="49" charset="-122"/>
                </a:rPr>
                <a:t>y</a:t>
              </a:r>
              <a:r>
                <a:rPr lang="en-US" sz="2800">
                  <a:latin typeface="黑体" panose="02010609060101010101" pitchFamily="49" charset="-122"/>
                  <a:ea typeface="黑体" panose="02010609060101010101" pitchFamily="49" charset="-122"/>
                </a:rPr>
                <a:t>≥</a:t>
              </a:r>
              <a:r>
                <a:rPr lang="en-US" sz="2800">
                  <a:latin typeface="Times New Roman" panose="02020603050405020304" pitchFamily="18" charset="0"/>
                  <a:ea typeface="黑体" panose="02010609060101010101" pitchFamily="49" charset="-122"/>
                </a:rPr>
                <a:t>5.5</a:t>
              </a:r>
              <a:r>
                <a:rPr lang="zh-CN" altLang="en-US" sz="2800">
                  <a:latin typeface="Times New Roman" panose="02020603050405020304" pitchFamily="18" charset="0"/>
                  <a:ea typeface="黑体" panose="02010609060101010101" pitchFamily="49" charset="-122"/>
                </a:rPr>
                <a:t>即</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4098" name="Object 2"/>
            <p:cNvGraphicFramePr>
              <a:graphicFrameLocks noChangeAspect="1"/>
            </p:cNvGraphicFramePr>
            <p:nvPr/>
          </p:nvGraphicFramePr>
          <p:xfrm>
            <a:off x="6319374" y="3792083"/>
            <a:ext cx="3009900" cy="838200"/>
          </p:xfrm>
          <a:graphic>
            <a:graphicData uri="http://schemas.openxmlformats.org/presentationml/2006/ole">
              <mc:AlternateContent xmlns:mc="http://schemas.openxmlformats.org/markup-compatibility/2006">
                <mc:Choice xmlns:v="urn:schemas-microsoft-com:vml" Requires="v">
                  <p:oleObj spid="_x0000_s1045" name="Equation" r:id="rId1" imgW="72237600" imgH="20116800" progId="Equation.DSMT4">
                    <p:embed/>
                  </p:oleObj>
                </mc:Choice>
                <mc:Fallback>
                  <p:oleObj name="Equation" r:id="rId1" imgW="722376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6319374" y="3792083"/>
                          <a:ext cx="3009900" cy="838200"/>
                        </a:xfrm>
                        <a:prstGeom prst="rect">
                          <a:avLst/>
                        </a:prstGeom>
                        <a:noFill/>
                        <a:ln>
                          <a:noFill/>
                        </a:ln>
                        <a:effectLst/>
                      </p:spPr>
                    </p:pic>
                  </p:oleObj>
                </mc:Fallback>
              </mc:AlternateContent>
            </a:graphicData>
          </a:graphic>
        </p:graphicFrame>
      </p:grpSp>
      <p:sp>
        <p:nvSpPr>
          <p:cNvPr id="15" name="TextBox 14"/>
          <p:cNvSpPr txBox="1"/>
          <p:nvPr/>
        </p:nvSpPr>
        <p:spPr>
          <a:xfrm>
            <a:off x="3849245" y="4686799"/>
            <a:ext cx="233910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从图象上看，</a:t>
            </a:r>
            <a:endParaRPr lang="zh-CN" altLang="en-US" sz="2800">
              <a:latin typeface="Times New Roman" panose="02020603050405020304" pitchFamily="18" charset="0"/>
              <a:ea typeface="黑体" panose="02010609060101010101" pitchFamily="49" charset="-122"/>
            </a:endParaRPr>
          </a:p>
        </p:txBody>
      </p:sp>
      <p:sp>
        <p:nvSpPr>
          <p:cNvPr id="18" name="TextBox 17"/>
          <p:cNvSpPr txBox="1"/>
          <p:nvPr/>
        </p:nvSpPr>
        <p:spPr>
          <a:xfrm>
            <a:off x="593152" y="6116262"/>
            <a:ext cx="341632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该船能够进入港口．</a:t>
            </a:r>
            <a:endParaRPr lang="zh-CN" altLang="en-US" sz="2800">
              <a:latin typeface="Times New Roman" panose="02020603050405020304" pitchFamily="18" charset="0"/>
              <a:ea typeface="黑体" panose="02010609060101010101" pitchFamily="49" charset="-122"/>
            </a:endParaRPr>
          </a:p>
        </p:txBody>
      </p:sp>
      <p:grpSp>
        <p:nvGrpSpPr>
          <p:cNvPr id="21" name="组合 20"/>
          <p:cNvGrpSpPr/>
          <p:nvPr/>
        </p:nvGrpSpPr>
        <p:grpSpPr>
          <a:xfrm>
            <a:off x="593152" y="5271732"/>
            <a:ext cx="8961107" cy="838200"/>
            <a:chOff x="593152" y="5329482"/>
            <a:chExt cx="8961107" cy="838200"/>
          </a:xfrm>
        </p:grpSpPr>
        <p:sp>
          <p:nvSpPr>
            <p:cNvPr id="17" name="TextBox 16"/>
            <p:cNvSpPr txBox="1"/>
            <p:nvPr/>
          </p:nvSpPr>
          <p:spPr>
            <a:xfrm>
              <a:off x="593152" y="5459712"/>
              <a:ext cx="896110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就是函数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的图象在直线</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5.5</a:t>
              </a:r>
              <a:r>
                <a:rPr lang="zh-CN" altLang="en-US" sz="2800">
                  <a:latin typeface="Times New Roman" panose="02020603050405020304" pitchFamily="18" charset="0"/>
                  <a:ea typeface="黑体" panose="02010609060101010101" pitchFamily="49" charset="-122"/>
                </a:rPr>
                <a:t>上方时，</a:t>
              </a:r>
              <a:endParaRPr lang="zh-CN" altLang="en-US" sz="2800">
                <a:latin typeface="Times New Roman" panose="02020603050405020304" pitchFamily="18" charset="0"/>
                <a:ea typeface="黑体" panose="02010609060101010101" pitchFamily="49" charset="-122"/>
              </a:endParaRPr>
            </a:p>
          </p:txBody>
        </p:sp>
        <p:graphicFrame>
          <p:nvGraphicFramePr>
            <p:cNvPr id="4099" name="Object 3"/>
            <p:cNvGraphicFramePr>
              <a:graphicFrameLocks noChangeAspect="1"/>
            </p:cNvGraphicFramePr>
            <p:nvPr/>
          </p:nvGraphicFramePr>
          <p:xfrm>
            <a:off x="2150975" y="5329482"/>
            <a:ext cx="2705100" cy="838200"/>
          </p:xfrm>
          <a:graphic>
            <a:graphicData uri="http://schemas.openxmlformats.org/presentationml/2006/ole">
              <mc:AlternateContent xmlns:mc="http://schemas.openxmlformats.org/markup-compatibility/2006">
                <mc:Choice xmlns:v="urn:schemas-microsoft-com:vml" Requires="v">
                  <p:oleObj spid="_x0000_s1046" name="Equation" r:id="rId3" imgW="64922400" imgH="20116800" progId="Equation.DSMT4">
                    <p:embed/>
                  </p:oleObj>
                </mc:Choice>
                <mc:Fallback>
                  <p:oleObj name="Equation" r:id="rId3" imgW="649224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2150975" y="5329482"/>
                          <a:ext cx="2705100" cy="838200"/>
                        </a:xfrm>
                        <a:prstGeom prst="rect">
                          <a:avLst/>
                        </a:prstGeom>
                        <a:noFill/>
                        <a:ln>
                          <a:noFill/>
                        </a:ln>
                        <a:effectLst/>
                      </p:spPr>
                    </p:pic>
                  </p:oleObj>
                </mc:Fallback>
              </mc:AlternateContent>
            </a:graphicData>
          </a:graphic>
        </p:graphicFrame>
      </p:grpSp>
      <p:sp>
        <p:nvSpPr>
          <p:cNvPr id="19"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22" name="TextBox 21"/>
          <p:cNvSpPr txBox="1"/>
          <p:nvPr/>
        </p:nvSpPr>
        <p:spPr>
          <a:xfrm>
            <a:off x="1937713" y="926732"/>
            <a:ext cx="9416087"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4</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）中，货船需要的安全深度是多少？</a:t>
            </a:r>
            <a:endParaRPr lang="zh-CN" altLang="en-US" sz="2800">
              <a:latin typeface="Times New Roman" panose="02020603050405020304" pitchFamily="18" charset="0"/>
              <a:ea typeface="黑体" panose="02010609060101010101" pitchFamily="49" charset="-122"/>
            </a:endParaRPr>
          </a:p>
        </p:txBody>
      </p:sp>
      <p:grpSp>
        <p:nvGrpSpPr>
          <p:cNvPr id="24" name="Group 16364"/>
          <p:cNvGrpSpPr/>
          <p:nvPr/>
        </p:nvGrpSpPr>
        <p:grpSpPr>
          <a:xfrm>
            <a:off x="556063" y="964871"/>
            <a:ext cx="1149025" cy="1147851"/>
            <a:chOff x="0" y="0"/>
            <a:chExt cx="1149024" cy="1147849"/>
          </a:xfrm>
        </p:grpSpPr>
        <p:sp>
          <p:nvSpPr>
            <p:cNvPr id="2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30"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31"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32"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5"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6"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7"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8"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9"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0"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1"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nodeType="afterEffec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2"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left)">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1"/>
      <p:bldP spid="18"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 name="TextBox 10"/>
          <p:cNvSpPr txBox="1"/>
          <p:nvPr/>
        </p:nvSpPr>
        <p:spPr>
          <a:xfrm>
            <a:off x="593152" y="3155182"/>
            <a:ext cx="1261884"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答案：</a:t>
            </a:r>
            <a:endParaRPr lang="zh-CN" altLang="en-US" sz="2800">
              <a:latin typeface="Times New Roman" panose="02020603050405020304" pitchFamily="18" charset="0"/>
              <a:ea typeface="黑体" panose="02010609060101010101" pitchFamily="49" charset="-122"/>
            </a:endParaRPr>
          </a:p>
        </p:txBody>
      </p:sp>
      <p:sp>
        <p:nvSpPr>
          <p:cNvPr id="13" name="TextBox 12"/>
          <p:cNvSpPr txBox="1"/>
          <p:nvPr/>
        </p:nvSpPr>
        <p:spPr>
          <a:xfrm>
            <a:off x="593152" y="4804837"/>
            <a:ext cx="449353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求得交点的横坐标分别为：</a:t>
            </a:r>
            <a:endParaRPr lang="zh-CN" altLang="en-US" sz="2800">
              <a:latin typeface="Times New Roman" panose="02020603050405020304" pitchFamily="18" charset="0"/>
              <a:ea typeface="黑体" panose="02010609060101010101" pitchFamily="49" charset="-122"/>
            </a:endParaRPr>
          </a:p>
        </p:txBody>
      </p:sp>
      <p:pic>
        <p:nvPicPr>
          <p:cNvPr id="19" name="Picture 5" descr="105"/>
          <p:cNvPicPr>
            <a:picLocks noChangeAspect="1" noChangeArrowheads="1"/>
          </p:cNvPicPr>
          <p:nvPr/>
        </p:nvPicPr>
        <p:blipFill>
          <a:blip r:embed="rId1"/>
          <a:stretch>
            <a:fillRect/>
          </a:stretch>
        </p:blipFill>
        <p:spPr bwMode="auto">
          <a:xfrm>
            <a:off x="4829374" y="2635769"/>
            <a:ext cx="4739239" cy="2169068"/>
          </a:xfrm>
          <a:prstGeom prst="rect">
            <a:avLst/>
          </a:prstGeom>
          <a:noFill/>
        </p:spPr>
      </p:pic>
      <p:graphicFrame>
        <p:nvGraphicFramePr>
          <p:cNvPr id="5124" name="Object 4"/>
          <p:cNvGraphicFramePr>
            <a:graphicFrameLocks noChangeAspect="1"/>
          </p:cNvGraphicFramePr>
          <p:nvPr/>
        </p:nvGraphicFramePr>
        <p:xfrm>
          <a:off x="2366963" y="5652477"/>
          <a:ext cx="8140700" cy="431800"/>
        </p:xfrm>
        <a:graphic>
          <a:graphicData uri="http://schemas.openxmlformats.org/presentationml/2006/ole">
            <mc:AlternateContent xmlns:mc="http://schemas.openxmlformats.org/markup-compatibility/2006">
              <mc:Choice xmlns:v="urn:schemas-microsoft-com:vml" Requires="v">
                <p:oleObj spid="_x0000_s1047" name="Equation" r:id="rId2" imgW="195376800" imgH="10363200" progId="Equation.DSMT4">
                  <p:embed/>
                </p:oleObj>
              </mc:Choice>
              <mc:Fallback>
                <p:oleObj name="Equation" r:id="rId2" imgW="195376800" imgH="10363200" progId="Equation.DSMT4">
                  <p:embed/>
                  <p:pic>
                    <p:nvPicPr>
                      <p:cNvPr id="0" name="OLE substitute image"/>
                      <p:cNvPicPr/>
                      <p:nvPr/>
                    </p:nvPicPr>
                    <p:blipFill>
                      <a:blip r:embed="rId3">
                        <a:extLst>
                          <a:ext uri="{28A0092B-C50C-407E-A947-70E740481C1C}">
                            <a14:useLocalDpi xmlns:a14="http://schemas.microsoft.com/office/drawing/2010/main" val="0"/>
                          </a:ext>
                        </a:extLst>
                      </a:blip>
                      <a:stretch>
                        <a:fillRect/>
                      </a:stretch>
                    </p:blipFill>
                    <p:spPr>
                      <a:xfrm>
                        <a:off x="2366963" y="5652477"/>
                        <a:ext cx="8140700" cy="431800"/>
                      </a:xfrm>
                      <a:prstGeom prst="rect">
                        <a:avLst/>
                      </a:prstGeom>
                      <a:noFill/>
                      <a:ln>
                        <a:noFill/>
                      </a:ln>
                      <a:effectLst/>
                    </p:spPr>
                  </p:pic>
                </p:oleObj>
              </mc:Fallback>
            </mc:AlternateContent>
          </a:graphicData>
        </a:graphic>
      </p:graphicFrame>
      <p:sp>
        <p:nvSpPr>
          <p:cNvPr id="14"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5" name="TextBox 14"/>
          <p:cNvSpPr txBox="1"/>
          <p:nvPr/>
        </p:nvSpPr>
        <p:spPr>
          <a:xfrm>
            <a:off x="1748181" y="2375275"/>
            <a:ext cx="269817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从图象上看呢？</a:t>
            </a:r>
            <a:endParaRPr lang="zh-CN" altLang="en-US" sz="2800">
              <a:latin typeface="Times New Roman" panose="02020603050405020304" pitchFamily="18" charset="0"/>
              <a:ea typeface="黑体" panose="02010609060101010101" pitchFamily="49" charset="-122"/>
            </a:endParaRPr>
          </a:p>
        </p:txBody>
      </p:sp>
      <p:sp>
        <p:nvSpPr>
          <p:cNvPr id="16" name="TextBox 15"/>
          <p:cNvSpPr txBox="1"/>
          <p:nvPr/>
        </p:nvSpPr>
        <p:spPr>
          <a:xfrm>
            <a:off x="1937713" y="926732"/>
            <a:ext cx="9416087"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4</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）中，货船需要的安全深度是多少？</a:t>
            </a:r>
            <a:endParaRPr lang="zh-CN" altLang="en-US" sz="2800">
              <a:latin typeface="Times New Roman" panose="02020603050405020304" pitchFamily="18" charset="0"/>
              <a:ea typeface="黑体" panose="02010609060101010101" pitchFamily="49" charset="-122"/>
            </a:endParaRPr>
          </a:p>
        </p:txBody>
      </p:sp>
      <p:grpSp>
        <p:nvGrpSpPr>
          <p:cNvPr id="17" name="Group 16364"/>
          <p:cNvGrpSpPr/>
          <p:nvPr/>
        </p:nvGrpSpPr>
        <p:grpSpPr>
          <a:xfrm>
            <a:off x="556063" y="964871"/>
            <a:ext cx="1149025" cy="1147851"/>
            <a:chOff x="0" y="0"/>
            <a:chExt cx="1149024" cy="1147849"/>
          </a:xfrm>
        </p:grpSpPr>
        <p:sp>
          <p:nvSpPr>
            <p:cNvPr id="18"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1"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2"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3"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4"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5"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6"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7"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0"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5"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
        <p:nvSpPr>
          <p:cNvPr id="36" name="TextBox 35"/>
          <p:cNvSpPr txBox="1"/>
          <p:nvPr/>
        </p:nvSpPr>
        <p:spPr>
          <a:xfrm>
            <a:off x="1748181" y="1696526"/>
            <a:ext cx="1023870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从函数的解析式来看，满足怎样的条件时，该船能够进入港口？</a:t>
            </a:r>
            <a:endParaRPr lang="zh-CN" altLang="en-US" sz="2800">
              <a:latin typeface="Times New Roman" panose="02020603050405020304" pitchFamily="18"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9" presetClass="entr" presetSubtype="0" fill="hold" nodeType="afterEffect">
                                  <p:childTnLst>
                                    <p:set>
                                      <p:cBhvr>
                                        <p:cTn id="10" dur="1" fill="hold">
                                          <p:stCondLst>
                                            <p:cond delay="0"/>
                                          </p:stCondLst>
                                        </p:cTn>
                                        <p:tgtEl>
                                          <p:spTgt spid="19"/>
                                        </p:tgtEl>
                                        <p:attrNameLst>
                                          <p:attrName>style.visibility</p:attrName>
                                        </p:attrNameLst>
                                      </p:cBhvr>
                                      <p:to>
                                        <p:strVal val="visible"/>
                                      </p:to>
                                    </p:set>
                                    <p:animEffect transition="in" filter="dissolve">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1"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124"/>
                                        </p:tgtEl>
                                        <p:attrNameLst>
                                          <p:attrName>style.visibility</p:attrName>
                                        </p:attrNameLst>
                                      </p:cBhvr>
                                      <p:to>
                                        <p:strVal val="visible"/>
                                      </p:to>
                                    </p:set>
                                    <p:animEffect transition="in" filter="fade">
                                      <p:cBhvr>
                                        <p:cTn id="21"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5" name="组合 34"/>
          <p:cNvGrpSpPr/>
          <p:nvPr/>
        </p:nvGrpSpPr>
        <p:grpSpPr>
          <a:xfrm>
            <a:off x="454258" y="2428206"/>
            <a:ext cx="11481068" cy="3866716"/>
            <a:chOff x="454258" y="2428206"/>
            <a:chExt cx="11481068" cy="3866716"/>
          </a:xfrm>
        </p:grpSpPr>
        <p:sp>
          <p:nvSpPr>
            <p:cNvPr id="34" name="圆角矩形 33"/>
            <p:cNvSpPr/>
            <p:nvPr/>
          </p:nvSpPr>
          <p:spPr>
            <a:xfrm>
              <a:off x="454258" y="2428206"/>
              <a:ext cx="11481068" cy="3866716"/>
            </a:xfrm>
            <a:prstGeom prst="roundRect">
              <a:avLst>
                <a:gd name="adj" fmla="val 5772"/>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2581127"/>
              <a:ext cx="880241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事实上为了安全，进港时间要比算出的时间推后一些，</a:t>
              </a:r>
              <a:endParaRPr lang="zh-CN" altLang="en-US" sz="2800">
                <a:latin typeface="Times New Roman" panose="02020603050405020304" pitchFamily="18" charset="0"/>
                <a:ea typeface="黑体" panose="02010609060101010101" pitchFamily="49" charset="-122"/>
              </a:endParaRPr>
            </a:p>
          </p:txBody>
        </p:sp>
      </p:grpSp>
      <p:sp>
        <p:nvSpPr>
          <p:cNvPr id="9" name="TextBox 8"/>
          <p:cNvSpPr txBox="1"/>
          <p:nvPr/>
        </p:nvSpPr>
        <p:spPr>
          <a:xfrm>
            <a:off x="593152" y="3340422"/>
            <a:ext cx="592982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出港时间要比算出的时间提前一些，</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6210177" y="3340422"/>
            <a:ext cx="592982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这样才能保证货船始终在安全水域．</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4099717"/>
            <a:ext cx="1005916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因此，货船可以在零时</a:t>
            </a:r>
            <a:r>
              <a:rPr lang="en-US" sz="2800">
                <a:latin typeface="Times New Roman" panose="02020603050405020304" pitchFamily="18" charset="0"/>
                <a:ea typeface="黑体" panose="02010609060101010101" pitchFamily="49" charset="-122"/>
              </a:rPr>
              <a:t>30</a:t>
            </a:r>
            <a:r>
              <a:rPr lang="zh-CN" altLang="en-US" sz="2800">
                <a:latin typeface="Times New Roman" panose="02020603050405020304" pitchFamily="18" charset="0"/>
                <a:ea typeface="黑体" panose="02010609060101010101" pitchFamily="49" charset="-122"/>
              </a:rPr>
              <a:t>分左右进港，早晨</a:t>
            </a:r>
            <a:r>
              <a:rPr lang="en-US" sz="2800">
                <a:latin typeface="Times New Roman" panose="02020603050405020304" pitchFamily="18" charset="0"/>
                <a:ea typeface="黑体" panose="02010609060101010101" pitchFamily="49" charset="-122"/>
              </a:rPr>
              <a:t>5</a:t>
            </a:r>
            <a:r>
              <a:rPr lang="zh-CN" altLang="en-US" sz="2800">
                <a:latin typeface="Times New Roman" panose="02020603050405020304" pitchFamily="18" charset="0"/>
                <a:ea typeface="黑体" panose="02010609060101010101" pitchFamily="49" charset="-122"/>
              </a:rPr>
              <a:t>时</a:t>
            </a:r>
            <a:r>
              <a:rPr lang="en-US" sz="2800">
                <a:latin typeface="Times New Roman" panose="02020603050405020304" pitchFamily="18" charset="0"/>
                <a:ea typeface="黑体" panose="02010609060101010101" pitchFamily="49" charset="-122"/>
              </a:rPr>
              <a:t>45</a:t>
            </a:r>
            <a:r>
              <a:rPr lang="zh-CN" altLang="en-US" sz="2800">
                <a:latin typeface="Times New Roman" panose="02020603050405020304" pitchFamily="18" charset="0"/>
                <a:ea typeface="黑体" panose="02010609060101010101" pitchFamily="49" charset="-122"/>
              </a:rPr>
              <a:t>分左右出港；</a:t>
            </a:r>
            <a:endParaRPr lang="zh-CN" altLang="en-US" sz="2800">
              <a:latin typeface="Times New Roman" panose="02020603050405020304" pitchFamily="18" charset="0"/>
              <a:ea typeface="黑体" panose="02010609060101010101" pitchFamily="49" charset="-122"/>
            </a:endParaRPr>
          </a:p>
        </p:txBody>
      </p:sp>
      <p:sp>
        <p:nvSpPr>
          <p:cNvPr id="12" name="TextBox 11"/>
          <p:cNvSpPr txBox="1"/>
          <p:nvPr/>
        </p:nvSpPr>
        <p:spPr>
          <a:xfrm>
            <a:off x="593152" y="4859011"/>
            <a:ext cx="736611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或在下午</a:t>
            </a:r>
            <a:r>
              <a:rPr lang="en-US" sz="2800">
                <a:latin typeface="Times New Roman" panose="02020603050405020304" pitchFamily="18" charset="0"/>
                <a:ea typeface="黑体" panose="02010609060101010101" pitchFamily="49" charset="-122"/>
              </a:rPr>
              <a:t>13</a:t>
            </a:r>
            <a:r>
              <a:rPr lang="zh-CN" altLang="en-US" sz="2800">
                <a:latin typeface="Times New Roman" panose="02020603050405020304" pitchFamily="18" charset="0"/>
                <a:ea typeface="黑体" panose="02010609060101010101" pitchFamily="49" charset="-122"/>
              </a:rPr>
              <a:t>时左右进港，下午</a:t>
            </a:r>
            <a:r>
              <a:rPr lang="en-US" sz="2800">
                <a:latin typeface="Times New Roman" panose="02020603050405020304" pitchFamily="18" charset="0"/>
                <a:ea typeface="黑体" panose="02010609060101010101" pitchFamily="49" charset="-122"/>
              </a:rPr>
              <a:t>18</a:t>
            </a:r>
            <a:r>
              <a:rPr lang="zh-CN" altLang="en-US" sz="2800">
                <a:latin typeface="Times New Roman" panose="02020603050405020304" pitchFamily="18" charset="0"/>
                <a:ea typeface="黑体" panose="02010609060101010101" pitchFamily="49" charset="-122"/>
              </a:rPr>
              <a:t>时左右出港．</a:t>
            </a:r>
            <a:endParaRPr lang="zh-CN" altLang="en-US" sz="2800">
              <a:latin typeface="Times New Roman" panose="02020603050405020304" pitchFamily="18" charset="0"/>
              <a:ea typeface="黑体" panose="02010609060101010101" pitchFamily="49" charset="-122"/>
            </a:endParaRPr>
          </a:p>
        </p:txBody>
      </p:sp>
      <p:sp>
        <p:nvSpPr>
          <p:cNvPr id="13" name="TextBox 12"/>
          <p:cNvSpPr txBox="1"/>
          <p:nvPr/>
        </p:nvSpPr>
        <p:spPr>
          <a:xfrm>
            <a:off x="593152" y="5618305"/>
            <a:ext cx="539121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每次可以在港口停留</a:t>
            </a:r>
            <a:r>
              <a:rPr lang="en-US" sz="2800">
                <a:latin typeface="Times New Roman" panose="02020603050405020304" pitchFamily="18" charset="0"/>
                <a:ea typeface="黑体" panose="02010609060101010101" pitchFamily="49" charset="-122"/>
              </a:rPr>
              <a:t>5</a:t>
            </a:r>
            <a:r>
              <a:rPr lang="zh-CN" altLang="en-US" sz="2800">
                <a:latin typeface="Times New Roman" panose="02020603050405020304" pitchFamily="18" charset="0"/>
                <a:ea typeface="黑体" panose="02010609060101010101" pitchFamily="49" charset="-122"/>
              </a:rPr>
              <a:t>小时左右．</a:t>
            </a:r>
            <a:endParaRPr lang="zh-CN" altLang="en-US" sz="2800">
              <a:latin typeface="Times New Roman" panose="02020603050405020304" pitchFamily="18" charset="0"/>
              <a:ea typeface="黑体" panose="02010609060101010101" pitchFamily="49" charset="-122"/>
            </a:endParaRPr>
          </a:p>
        </p:txBody>
      </p:sp>
      <p:sp>
        <p:nvSpPr>
          <p:cNvPr id="14"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5" name="TextBox 14"/>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5</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可以将</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C</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D</a:t>
            </a:r>
            <a:r>
              <a:rPr lang="zh-CN" altLang="en-US" sz="2800">
                <a:latin typeface="Times New Roman" panose="02020603050405020304" pitchFamily="18" charset="0"/>
                <a:ea typeface="黑体" panose="02010609060101010101" pitchFamily="49" charset="-122"/>
              </a:rPr>
              <a:t>点的横坐标作为进出港时间吗？为什么？</a:t>
            </a:r>
            <a:endParaRPr lang="zh-CN" altLang="en-US" sz="2800">
              <a:latin typeface="Times New Roman" panose="02020603050405020304" pitchFamily="18" charset="0"/>
              <a:ea typeface="黑体" panose="02010609060101010101" pitchFamily="49" charset="-122"/>
            </a:endParaRPr>
          </a:p>
        </p:txBody>
      </p:sp>
      <p:grpSp>
        <p:nvGrpSpPr>
          <p:cNvPr id="16" name="Group 16364"/>
          <p:cNvGrpSpPr/>
          <p:nvPr/>
        </p:nvGrpSpPr>
        <p:grpSpPr>
          <a:xfrm>
            <a:off x="556063" y="964871"/>
            <a:ext cx="1149025" cy="1147851"/>
            <a:chOff x="0" y="0"/>
            <a:chExt cx="1149024" cy="1147849"/>
          </a:xfrm>
        </p:grpSpPr>
        <p:sp>
          <p:nvSpPr>
            <p:cNvPr id="17"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8"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9"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1"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2"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3"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4"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5"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8"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2"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3"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4"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p:bldP spid="11" grpId="2"/>
      <p:bldP spid="12" grpId="3"/>
      <p:bldP spid="13" grpId="4"/>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42" name="组合 41"/>
          <p:cNvGrpSpPr/>
          <p:nvPr/>
        </p:nvGrpSpPr>
        <p:grpSpPr>
          <a:xfrm>
            <a:off x="425382" y="2928720"/>
            <a:ext cx="11250061" cy="3760838"/>
            <a:chOff x="425382" y="2928720"/>
            <a:chExt cx="11250061" cy="3760838"/>
          </a:xfrm>
        </p:grpSpPr>
        <p:sp>
          <p:nvSpPr>
            <p:cNvPr id="41" name="圆角矩形 40"/>
            <p:cNvSpPr/>
            <p:nvPr/>
          </p:nvSpPr>
          <p:spPr>
            <a:xfrm>
              <a:off x="425382" y="2928720"/>
              <a:ext cx="11250061" cy="3760838"/>
            </a:xfrm>
            <a:prstGeom prst="roundRect">
              <a:avLst>
                <a:gd name="adj" fmla="val 4771"/>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3022867"/>
              <a:ext cx="544892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设在</a:t>
              </a:r>
              <a:r>
                <a:rPr lang="en-US" sz="2800" i="1">
                  <a:latin typeface="Times New Roman" panose="02020603050405020304" pitchFamily="18" charset="0"/>
                  <a:ea typeface="黑体" panose="02010609060101010101" pitchFamily="49" charset="-122"/>
                </a:rPr>
                <a:t>x </a:t>
              </a:r>
              <a:r>
                <a:rPr lang="en-US" sz="2800">
                  <a:latin typeface="Times New Roman" panose="02020603050405020304" pitchFamily="18" charset="0"/>
                  <a:ea typeface="黑体" panose="02010609060101010101" pitchFamily="49" charset="-122"/>
                </a:rPr>
                <a:t>h</a:t>
              </a:r>
              <a:r>
                <a:rPr lang="zh-CN" altLang="en-US" sz="2800">
                  <a:latin typeface="Times New Roman" panose="02020603050405020304" pitchFamily="18" charset="0"/>
                  <a:ea typeface="黑体" panose="02010609060101010101" pitchFamily="49" charset="-122"/>
                </a:rPr>
                <a:t>时货船的安全水深为</a:t>
              </a:r>
              <a:r>
                <a:rPr lang="en-US" sz="2800" i="1">
                  <a:latin typeface="Times New Roman" panose="02020603050405020304" pitchFamily="18" charset="0"/>
                  <a:ea typeface="黑体" panose="02010609060101010101" pitchFamily="49" charset="-122"/>
                </a:rPr>
                <a:t>y</a:t>
              </a:r>
              <a:r>
                <a:rPr lang="en-US" sz="2800">
                  <a:latin typeface="Times New Roman" panose="02020603050405020304" pitchFamily="18" charset="0"/>
                  <a:ea typeface="黑体" panose="02010609060101010101" pitchFamily="49" charset="-122"/>
                </a:rPr>
                <a:t> 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9" name="TextBox 8"/>
          <p:cNvSpPr txBox="1"/>
          <p:nvPr/>
        </p:nvSpPr>
        <p:spPr>
          <a:xfrm>
            <a:off x="5832178" y="3022867"/>
            <a:ext cx="491192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那么</a:t>
            </a:r>
            <a:r>
              <a:rPr lang="en-US" sz="2800" i="1">
                <a:latin typeface="Times New Roman" panose="02020603050405020304" pitchFamily="18" charset="0"/>
                <a:ea typeface="黑体" panose="02010609060101010101" pitchFamily="49" charset="-122"/>
              </a:rPr>
              <a:t>y</a:t>
            </a:r>
            <a:r>
              <a:rPr lang="zh-CN" altLang="en-US" sz="2800" i="1">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5.5</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0.3</a:t>
            </a:r>
            <a:r>
              <a:rPr lang="en-US" altLang="zh-CN"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x</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en-US" altLang="zh-CN"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x</a:t>
            </a:r>
            <a:r>
              <a:rPr lang="zh-CN" altLang="en-US" sz="2800">
                <a:latin typeface="黑体" panose="02010609060101010101" pitchFamily="49" charset="-122"/>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en-US" altLang="zh-CN"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3731716"/>
            <a:ext cx="765466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从函数的解析式来看，满足 </a:t>
            </a:r>
            <a:r>
              <a:rPr lang="en-US" sz="2800" i="1">
                <a:latin typeface="Times New Roman" panose="02020603050405020304" pitchFamily="18" charset="0"/>
                <a:ea typeface="黑体" panose="02010609060101010101" pitchFamily="49" charset="-122"/>
              </a:rPr>
              <a:t>y</a:t>
            </a:r>
            <a:r>
              <a:rPr lang="zh-CN" altLang="en-US" sz="2800">
                <a:latin typeface="黑体" panose="02010609060101010101" pitchFamily="49" charset="-122"/>
                <a:ea typeface="黑体" panose="02010609060101010101" pitchFamily="49" charset="-122"/>
              </a:rPr>
              <a:t>≥</a:t>
            </a:r>
            <a:r>
              <a:rPr lang="en-US" sz="2800">
                <a:latin typeface="Times New Roman" panose="02020603050405020304" pitchFamily="18" charset="0"/>
                <a:ea typeface="黑体" panose="02010609060101010101" pitchFamily="49" charset="-122"/>
              </a:rPr>
              <a:t>5.5</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0.3</a:t>
            </a:r>
            <a:r>
              <a:rPr lang="en-US" altLang="zh-CN"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x</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en-US" altLang="zh-CN"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nvGrpSpPr>
          <p:cNvPr id="21" name="组合 20"/>
          <p:cNvGrpSpPr/>
          <p:nvPr/>
        </p:nvGrpSpPr>
        <p:grpSpPr>
          <a:xfrm>
            <a:off x="593152" y="4302877"/>
            <a:ext cx="9329889" cy="838200"/>
            <a:chOff x="593152" y="4264377"/>
            <a:chExt cx="9329889" cy="838200"/>
          </a:xfrm>
        </p:grpSpPr>
        <p:sp>
          <p:nvSpPr>
            <p:cNvPr id="11" name="TextBox 10"/>
            <p:cNvSpPr txBox="1"/>
            <p:nvPr/>
          </p:nvSpPr>
          <p:spPr>
            <a:xfrm>
              <a:off x="593152" y="4402066"/>
              <a:ext cx="54373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即</a:t>
              </a:r>
              <a:endParaRPr lang="zh-CN" altLang="en-US" sz="2800">
                <a:latin typeface="Times New Roman" panose="02020603050405020304" pitchFamily="18" charset="0"/>
                <a:ea typeface="黑体" panose="02010609060101010101" pitchFamily="49" charset="-122"/>
              </a:endParaRPr>
            </a:p>
          </p:txBody>
        </p:sp>
        <p:graphicFrame>
          <p:nvGraphicFramePr>
            <p:cNvPr id="6146" name="Object 2"/>
            <p:cNvGraphicFramePr>
              <a:graphicFrameLocks noChangeAspect="1"/>
            </p:cNvGraphicFramePr>
            <p:nvPr/>
          </p:nvGraphicFramePr>
          <p:xfrm>
            <a:off x="1073638" y="4264377"/>
            <a:ext cx="4699000" cy="838200"/>
          </p:xfrm>
          <a:graphic>
            <a:graphicData uri="http://schemas.openxmlformats.org/presentationml/2006/ole">
              <mc:AlternateContent xmlns:mc="http://schemas.openxmlformats.org/markup-compatibility/2006">
                <mc:Choice xmlns:v="urn:schemas-microsoft-com:vml" Requires="v">
                  <p:oleObj spid="_x0000_s1048" name="Equation" r:id="rId1" imgW="112776000" imgH="20116800" progId="Equation.DSMT4">
                    <p:embed/>
                  </p:oleObj>
                </mc:Choice>
                <mc:Fallback>
                  <p:oleObj name="Equation" r:id="rId1" imgW="1127760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073638" y="4264377"/>
                          <a:ext cx="4699000" cy="838200"/>
                        </a:xfrm>
                        <a:prstGeom prst="rect">
                          <a:avLst/>
                        </a:prstGeom>
                        <a:noFill/>
                        <a:ln>
                          <a:noFill/>
                        </a:ln>
                        <a:effectLst/>
                      </p:spPr>
                    </p:pic>
                  </p:oleObj>
                </mc:Fallback>
              </mc:AlternateContent>
            </a:graphicData>
          </a:graphic>
        </p:graphicFrame>
        <p:sp>
          <p:nvSpPr>
            <p:cNvPr id="13" name="TextBox 12"/>
            <p:cNvSpPr txBox="1"/>
            <p:nvPr/>
          </p:nvSpPr>
          <p:spPr>
            <a:xfrm>
              <a:off x="5788576" y="4402066"/>
              <a:ext cx="413446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时，该船能够进入港口；</a:t>
              </a:r>
              <a:endParaRPr lang="zh-CN" altLang="en-US" sz="2800">
                <a:latin typeface="Times New Roman" panose="02020603050405020304" pitchFamily="18" charset="0"/>
                <a:ea typeface="黑体" panose="02010609060101010101" pitchFamily="49" charset="-122"/>
              </a:endParaRPr>
            </a:p>
          </p:txBody>
        </p:sp>
      </p:grpSp>
      <p:grpSp>
        <p:nvGrpSpPr>
          <p:cNvPr id="19" name="组合 18"/>
          <p:cNvGrpSpPr/>
          <p:nvPr/>
        </p:nvGrpSpPr>
        <p:grpSpPr>
          <a:xfrm>
            <a:off x="593152" y="5177062"/>
            <a:ext cx="8712642" cy="838200"/>
            <a:chOff x="593152" y="5138562"/>
            <a:chExt cx="8712642" cy="838200"/>
          </a:xfrm>
        </p:grpSpPr>
        <p:sp>
          <p:nvSpPr>
            <p:cNvPr id="14" name="TextBox 13"/>
            <p:cNvSpPr txBox="1"/>
            <p:nvPr/>
          </p:nvSpPr>
          <p:spPr>
            <a:xfrm>
              <a:off x="593152" y="5267060"/>
              <a:ext cx="871264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从图象上看，就是函数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的图象在直线</a:t>
              </a:r>
              <a:endParaRPr lang="zh-CN" altLang="en-US" sz="2800">
                <a:latin typeface="Times New Roman" panose="02020603050405020304" pitchFamily="18" charset="0"/>
                <a:ea typeface="黑体" panose="02010609060101010101" pitchFamily="49" charset="-122"/>
              </a:endParaRPr>
            </a:p>
          </p:txBody>
        </p:sp>
        <p:graphicFrame>
          <p:nvGraphicFramePr>
            <p:cNvPr id="6147" name="Object 3"/>
            <p:cNvGraphicFramePr>
              <a:graphicFrameLocks noChangeAspect="1"/>
            </p:cNvGraphicFramePr>
            <p:nvPr/>
          </p:nvGraphicFramePr>
          <p:xfrm>
            <a:off x="4301326" y="5138562"/>
            <a:ext cx="2705100" cy="838200"/>
          </p:xfrm>
          <a:graphic>
            <a:graphicData uri="http://schemas.openxmlformats.org/presentationml/2006/ole">
              <mc:AlternateContent xmlns:mc="http://schemas.openxmlformats.org/markup-compatibility/2006">
                <mc:Choice xmlns:v="urn:schemas-microsoft-com:vml" Requires="v">
                  <p:oleObj spid="_x0000_s1049" name="Equation" r:id="rId3" imgW="64922400" imgH="20116800" progId="Equation.DSMT4">
                    <p:embed/>
                  </p:oleObj>
                </mc:Choice>
                <mc:Fallback>
                  <p:oleObj name="Equation" r:id="rId3" imgW="649224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4301326" y="5138562"/>
                          <a:ext cx="2705100" cy="838200"/>
                        </a:xfrm>
                        <a:prstGeom prst="rect">
                          <a:avLst/>
                        </a:prstGeom>
                        <a:noFill/>
                        <a:ln>
                          <a:noFill/>
                        </a:ln>
                        <a:effectLst/>
                      </p:spPr>
                    </p:pic>
                  </p:oleObj>
                </mc:Fallback>
              </mc:AlternateContent>
            </a:graphicData>
          </a:graphic>
        </p:graphicFrame>
      </p:grpSp>
      <p:grpSp>
        <p:nvGrpSpPr>
          <p:cNvPr id="18" name="组合 17"/>
          <p:cNvGrpSpPr/>
          <p:nvPr/>
        </p:nvGrpSpPr>
        <p:grpSpPr>
          <a:xfrm>
            <a:off x="756348" y="6049998"/>
            <a:ext cx="7593817" cy="523220"/>
            <a:chOff x="756348" y="6011498"/>
            <a:chExt cx="7593817" cy="523220"/>
          </a:xfrm>
        </p:grpSpPr>
        <p:graphicFrame>
          <p:nvGraphicFramePr>
            <p:cNvPr id="6148" name="Object 4"/>
            <p:cNvGraphicFramePr>
              <a:graphicFrameLocks noChangeAspect="1"/>
            </p:cNvGraphicFramePr>
            <p:nvPr/>
          </p:nvGraphicFramePr>
          <p:xfrm>
            <a:off x="756348" y="6094343"/>
            <a:ext cx="2781300" cy="393700"/>
          </p:xfrm>
          <a:graphic>
            <a:graphicData uri="http://schemas.openxmlformats.org/presentationml/2006/ole">
              <mc:AlternateContent xmlns:mc="http://schemas.openxmlformats.org/markup-compatibility/2006">
                <mc:Choice xmlns:v="urn:schemas-microsoft-com:vml" Requires="v">
                  <p:oleObj spid="_x0000_s1050" name="Equation" r:id="rId5" imgW="66751200" imgH="9448800" progId="Equation.DSMT4">
                    <p:embed/>
                  </p:oleObj>
                </mc:Choice>
                <mc:Fallback>
                  <p:oleObj name="Equation" r:id="rId5" imgW="66751200" imgH="94488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756348" y="6094343"/>
                          <a:ext cx="2781300" cy="393700"/>
                        </a:xfrm>
                        <a:prstGeom prst="rect">
                          <a:avLst/>
                        </a:prstGeom>
                        <a:noFill/>
                        <a:ln>
                          <a:noFill/>
                        </a:ln>
                        <a:effectLst/>
                      </p:spPr>
                    </p:pic>
                  </p:oleObj>
                </mc:Fallback>
              </mc:AlternateContent>
            </a:graphicData>
          </a:graphic>
        </p:graphicFrame>
        <p:sp>
          <p:nvSpPr>
            <p:cNvPr id="17" name="TextBox 16"/>
            <p:cNvSpPr txBox="1"/>
            <p:nvPr/>
          </p:nvSpPr>
          <p:spPr>
            <a:xfrm>
              <a:off x="3497555" y="6011498"/>
              <a:ext cx="485261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上方时，该船能够进入港口．</a:t>
              </a:r>
              <a:endParaRPr lang="zh-CN" altLang="en-US" sz="2800">
                <a:latin typeface="Times New Roman" panose="02020603050405020304" pitchFamily="18" charset="0"/>
                <a:ea typeface="黑体" panose="02010609060101010101" pitchFamily="49" charset="-122"/>
              </a:endParaRPr>
            </a:p>
          </p:txBody>
        </p:sp>
      </p:grpSp>
      <p:sp>
        <p:nvSpPr>
          <p:cNvPr id="2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23" name="TextBox 22"/>
          <p:cNvSpPr txBox="1"/>
          <p:nvPr/>
        </p:nvSpPr>
        <p:spPr>
          <a:xfrm>
            <a:off x="1937713" y="926732"/>
            <a:ext cx="9416087" cy="1949508"/>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6</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）中，设在</a:t>
            </a:r>
            <a:r>
              <a:rPr lang="en-US" sz="2800" i="1">
                <a:latin typeface="Times New Roman" panose="02020603050405020304" pitchFamily="18" charset="0"/>
                <a:ea typeface="黑体" panose="02010609060101010101" pitchFamily="49" charset="-122"/>
              </a:rPr>
              <a:t>x  </a:t>
            </a:r>
            <a:r>
              <a:rPr lang="en-US" sz="2800">
                <a:latin typeface="Times New Roman" panose="02020603050405020304" pitchFamily="18" charset="0"/>
                <a:ea typeface="黑体" panose="02010609060101010101" pitchFamily="49" charset="-122"/>
              </a:rPr>
              <a:t>h</a:t>
            </a:r>
            <a:r>
              <a:rPr lang="zh-CN" altLang="en-US" sz="2800">
                <a:latin typeface="Times New Roman" panose="02020603050405020304" pitchFamily="18" charset="0"/>
                <a:ea typeface="黑体" panose="02010609060101010101" pitchFamily="49" charset="-122"/>
              </a:rPr>
              <a:t>时货船的安全水深为</a:t>
            </a:r>
            <a:r>
              <a:rPr lang="en-US" sz="2800" i="1">
                <a:latin typeface="Times New Roman" panose="02020603050405020304" pitchFamily="18" charset="0"/>
                <a:ea typeface="黑体" panose="02010609060101010101" pitchFamily="49" charset="-122"/>
              </a:rPr>
              <a:t>y</a:t>
            </a:r>
            <a:r>
              <a:rPr lang="en-US" sz="2800">
                <a:latin typeface="Times New Roman" panose="02020603050405020304" pitchFamily="18" charset="0"/>
                <a:ea typeface="黑体" panose="02010609060101010101" pitchFamily="49" charset="-122"/>
              </a:rPr>
              <a:t> m</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与时间</a:t>
            </a:r>
            <a:r>
              <a:rPr lang="en-US" sz="2800" i="1">
                <a:latin typeface="Times New Roman" panose="02020603050405020304" pitchFamily="18" charset="0"/>
                <a:ea typeface="黑体" panose="02010609060101010101" pitchFamily="49" charset="-122"/>
              </a:rPr>
              <a:t>x</a:t>
            </a:r>
            <a:r>
              <a:rPr lang="zh-CN" altLang="en-US" sz="2800">
                <a:latin typeface="Times New Roman" panose="02020603050405020304" pitchFamily="18" charset="0"/>
                <a:ea typeface="黑体" panose="02010609060101010101" pitchFamily="49" charset="-122"/>
              </a:rPr>
              <a:t>满足怎样的函数关系？从解析式来看，满足怎样的条件时，该船必须停止卸货？从图象上看呢？</a:t>
            </a:r>
            <a:endParaRPr lang="zh-CN" altLang="en-US" sz="2800">
              <a:latin typeface="Times New Roman" panose="02020603050405020304" pitchFamily="18" charset="0"/>
              <a:ea typeface="黑体" panose="02010609060101010101" pitchFamily="49" charset="-122"/>
            </a:endParaRPr>
          </a:p>
        </p:txBody>
      </p:sp>
      <p:grpSp>
        <p:nvGrpSpPr>
          <p:cNvPr id="24" name="Group 16364"/>
          <p:cNvGrpSpPr/>
          <p:nvPr/>
        </p:nvGrpSpPr>
        <p:grpSpPr>
          <a:xfrm>
            <a:off x="556063" y="964871"/>
            <a:ext cx="1149025" cy="1147851"/>
            <a:chOff x="0" y="0"/>
            <a:chExt cx="1149024" cy="1147849"/>
          </a:xfrm>
        </p:grpSpPr>
        <p:sp>
          <p:nvSpPr>
            <p:cNvPr id="2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30"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31"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32"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5"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6"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7"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8"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9"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0"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3" name="组合 32"/>
          <p:cNvGrpSpPr/>
          <p:nvPr/>
        </p:nvGrpSpPr>
        <p:grpSpPr>
          <a:xfrm>
            <a:off x="425382" y="2928720"/>
            <a:ext cx="11250061" cy="3423954"/>
            <a:chOff x="425382" y="2928720"/>
            <a:chExt cx="11250061" cy="3423954"/>
          </a:xfrm>
        </p:grpSpPr>
        <p:sp>
          <p:nvSpPr>
            <p:cNvPr id="32" name="圆角矩形 31"/>
            <p:cNvSpPr/>
            <p:nvPr/>
          </p:nvSpPr>
          <p:spPr>
            <a:xfrm>
              <a:off x="425382" y="2928720"/>
              <a:ext cx="11250061" cy="3423954"/>
            </a:xfrm>
            <a:prstGeom prst="roundRect">
              <a:avLst>
                <a:gd name="adj" fmla="val 4771"/>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2984367"/>
              <a:ext cx="794480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可以看到在</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8</a:t>
              </a:r>
              <a:r>
                <a:rPr lang="zh-CN" altLang="en-US" sz="2800">
                  <a:latin typeface="Times New Roman" panose="02020603050405020304" pitchFamily="18" charset="0"/>
                  <a:ea typeface="黑体" panose="02010609060101010101" pitchFamily="49" charset="-122"/>
                </a:rPr>
                <a:t>时之间两个函数只有一个交点</a:t>
              </a:r>
              <a:r>
                <a:rPr lang="en-US" sz="2800" i="1">
                  <a:latin typeface="Times New Roman" panose="02020603050405020304" pitchFamily="18" charset="0"/>
                  <a:ea typeface="黑体" panose="02010609060101010101" pitchFamily="49" charset="-122"/>
                </a:rPr>
                <a:t>P</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593152" y="3693216"/>
            <a:ext cx="511069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求得</a:t>
            </a:r>
            <a:r>
              <a:rPr lang="en-US" sz="2800" i="1">
                <a:latin typeface="Times New Roman" panose="02020603050405020304" pitchFamily="18" charset="0"/>
                <a:ea typeface="黑体" panose="02010609060101010101" pitchFamily="49" charset="-122"/>
              </a:rPr>
              <a:t>P</a:t>
            </a:r>
            <a:r>
              <a:rPr lang="zh-CN" altLang="en-US" sz="2800">
                <a:latin typeface="Times New Roman" panose="02020603050405020304" pitchFamily="18" charset="0"/>
                <a:ea typeface="黑体" panose="02010609060101010101" pitchFamily="49" charset="-122"/>
              </a:rPr>
              <a:t>点的横坐标为</a:t>
            </a:r>
            <a:r>
              <a:rPr lang="en-US" sz="2800" i="1">
                <a:latin typeface="Times New Roman" panose="02020603050405020304" pitchFamily="18" charset="0"/>
                <a:ea typeface="黑体" panose="02010609060101010101" pitchFamily="49" charset="-122"/>
              </a:rPr>
              <a:t>x</a:t>
            </a:r>
            <a:r>
              <a:rPr lang="en-US" sz="2800" i="1" baseline="-25000">
                <a:latin typeface="Times New Roman" panose="02020603050405020304" pitchFamily="18" charset="0"/>
                <a:ea typeface="黑体" panose="02010609060101010101" pitchFamily="49" charset="-122"/>
              </a:rPr>
              <a:t>P</a:t>
            </a:r>
            <a:r>
              <a:rPr lang="en-US" sz="2800">
                <a:latin typeface="Times New Roman" panose="02020603050405020304" pitchFamily="18" charset="0"/>
                <a:ea typeface="黑体" panose="02010609060101010101" pitchFamily="49" charset="-122"/>
              </a:rPr>
              <a:t>≈7.016．</a:t>
            </a:r>
            <a:endParaRPr lang="zh-CN" altLang="en-US" sz="2800">
              <a:latin typeface="Times New Roman" panose="02020603050405020304" pitchFamily="18" charset="0"/>
              <a:ea typeface="黑体" panose="02010609060101010101" pitchFamily="49" charset="-122"/>
            </a:endParaRPr>
          </a:p>
        </p:txBody>
      </p:sp>
      <p:pic>
        <p:nvPicPr>
          <p:cNvPr id="21" name="Picture 1" descr="106"/>
          <p:cNvPicPr>
            <a:picLocks noChangeAspect="1" noChangeArrowheads="1"/>
          </p:cNvPicPr>
          <p:nvPr/>
        </p:nvPicPr>
        <p:blipFill>
          <a:blip r:embed="rId1"/>
          <a:stretch>
            <a:fillRect/>
          </a:stretch>
        </p:blipFill>
        <p:spPr bwMode="auto">
          <a:xfrm>
            <a:off x="6936650" y="3742552"/>
            <a:ext cx="3456751" cy="2398260"/>
          </a:xfrm>
          <a:prstGeom prst="roundRect">
            <a:avLst>
              <a:gd name="adj" fmla="val 8594"/>
            </a:avLst>
          </a:prstGeom>
          <a:solidFill>
            <a:srgbClr val="FFFFFF">
              <a:shade val="85000"/>
            </a:srgbClr>
          </a:solidFill>
          <a:ln>
            <a:noFill/>
          </a:ln>
          <a:effectLst/>
        </p:spPr>
      </p:pic>
      <p:sp>
        <p:nvSpPr>
          <p:cNvPr id="11"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2" name="TextBox 11"/>
          <p:cNvSpPr txBox="1"/>
          <p:nvPr/>
        </p:nvSpPr>
        <p:spPr>
          <a:xfrm>
            <a:off x="1937713" y="926732"/>
            <a:ext cx="9416087" cy="1949508"/>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6</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）中，设在</a:t>
            </a:r>
            <a:r>
              <a:rPr lang="en-US" sz="2800" i="1">
                <a:latin typeface="Times New Roman" panose="02020603050405020304" pitchFamily="18" charset="0"/>
                <a:ea typeface="黑体" panose="02010609060101010101" pitchFamily="49" charset="-122"/>
              </a:rPr>
              <a:t>x  </a:t>
            </a:r>
            <a:r>
              <a:rPr lang="en-US" sz="2800">
                <a:latin typeface="Times New Roman" panose="02020603050405020304" pitchFamily="18" charset="0"/>
                <a:ea typeface="黑体" panose="02010609060101010101" pitchFamily="49" charset="-122"/>
              </a:rPr>
              <a:t>h</a:t>
            </a:r>
            <a:r>
              <a:rPr lang="zh-CN" altLang="en-US" sz="2800">
                <a:latin typeface="Times New Roman" panose="02020603050405020304" pitchFamily="18" charset="0"/>
                <a:ea typeface="黑体" panose="02010609060101010101" pitchFamily="49" charset="-122"/>
              </a:rPr>
              <a:t>时货船的安全水深为</a:t>
            </a:r>
            <a:r>
              <a:rPr lang="en-US" sz="2800" i="1">
                <a:latin typeface="Times New Roman" panose="02020603050405020304" pitchFamily="18" charset="0"/>
                <a:ea typeface="黑体" panose="02010609060101010101" pitchFamily="49" charset="-122"/>
              </a:rPr>
              <a:t>y</a:t>
            </a:r>
            <a:r>
              <a:rPr lang="en-US" sz="2800">
                <a:latin typeface="Times New Roman" panose="02020603050405020304" pitchFamily="18" charset="0"/>
                <a:ea typeface="黑体" panose="02010609060101010101" pitchFamily="49" charset="-122"/>
              </a:rPr>
              <a:t> m</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与时间</a:t>
            </a:r>
            <a:r>
              <a:rPr lang="en-US" sz="2800" i="1">
                <a:latin typeface="Times New Roman" panose="02020603050405020304" pitchFamily="18" charset="0"/>
                <a:ea typeface="黑体" panose="02010609060101010101" pitchFamily="49" charset="-122"/>
              </a:rPr>
              <a:t>x</a:t>
            </a:r>
            <a:r>
              <a:rPr lang="zh-CN" altLang="en-US" sz="2800">
                <a:latin typeface="Times New Roman" panose="02020603050405020304" pitchFamily="18" charset="0"/>
                <a:ea typeface="黑体" panose="02010609060101010101" pitchFamily="49" charset="-122"/>
              </a:rPr>
              <a:t>满足怎样的函数关系？从解析式来看，满足怎样的条件时，该船必须停止卸货？从图象上看呢？</a:t>
            </a:r>
            <a:endParaRPr lang="zh-CN" altLang="en-US" sz="2800">
              <a:latin typeface="Times New Roman" panose="02020603050405020304" pitchFamily="18" charset="0"/>
              <a:ea typeface="黑体" panose="02010609060101010101" pitchFamily="49" charset="-122"/>
            </a:endParaRPr>
          </a:p>
        </p:txBody>
      </p:sp>
      <p:grpSp>
        <p:nvGrpSpPr>
          <p:cNvPr id="13" name="Group 16364"/>
          <p:cNvGrpSpPr/>
          <p:nvPr/>
        </p:nvGrpSpPr>
        <p:grpSpPr>
          <a:xfrm>
            <a:off x="556063" y="964871"/>
            <a:ext cx="1149025" cy="1147851"/>
            <a:chOff x="0" y="0"/>
            <a:chExt cx="1149024" cy="1147849"/>
          </a:xfrm>
        </p:grpSpPr>
        <p:sp>
          <p:nvSpPr>
            <p:cNvPr id="14"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5"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6"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7"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8"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19"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2"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3"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6"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p:stCondLst>
                              <p:cond delay="500"/>
                            </p:stCondLst>
                            <p:childTnLst>
                              <p:par>
                                <p:cTn id="9" presetID="10" presetClass="entr" presetSubtype="0" fill="hold" nodeType="afterEffec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1" name="组合 30"/>
          <p:cNvGrpSpPr/>
          <p:nvPr/>
        </p:nvGrpSpPr>
        <p:grpSpPr>
          <a:xfrm>
            <a:off x="435008" y="3005722"/>
            <a:ext cx="11423316" cy="1970539"/>
            <a:chOff x="435008" y="3005722"/>
            <a:chExt cx="11423316" cy="1970539"/>
          </a:xfrm>
        </p:grpSpPr>
        <p:sp>
          <p:nvSpPr>
            <p:cNvPr id="30" name="圆角矩形 29"/>
            <p:cNvSpPr/>
            <p:nvPr/>
          </p:nvSpPr>
          <p:spPr>
            <a:xfrm>
              <a:off x="435008" y="3005722"/>
              <a:ext cx="11346314" cy="1970539"/>
            </a:xfrm>
            <a:prstGeom prst="roundRect">
              <a:avLst>
                <a:gd name="adj" fmla="val 9659"/>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3047254"/>
              <a:ext cx="11265172" cy="738664"/>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为了安全，船停止卸货驶向安全水域的时间要比算出的时间提前一些．</a:t>
              </a:r>
              <a:endParaRPr lang="zh-CN" altLang="en-US" sz="2800">
                <a:latin typeface="Times New Roman" panose="02020603050405020304" pitchFamily="18" charset="0"/>
                <a:ea typeface="黑体" panose="02010609060101010101" pitchFamily="49" charset="-122"/>
              </a:endParaRPr>
            </a:p>
          </p:txBody>
        </p:sp>
      </p:grpSp>
      <p:sp>
        <p:nvSpPr>
          <p:cNvPr id="9" name="TextBox 8"/>
          <p:cNvSpPr txBox="1"/>
          <p:nvPr/>
        </p:nvSpPr>
        <p:spPr>
          <a:xfrm>
            <a:off x="593152" y="4278759"/>
            <a:ext cx="1069555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因此为了安全，货船最好在</a:t>
            </a:r>
            <a:r>
              <a:rPr lang="en-US" sz="2800">
                <a:latin typeface="Times New Roman" panose="02020603050405020304" pitchFamily="18" charset="0"/>
                <a:ea typeface="黑体" panose="02010609060101010101" pitchFamily="49" charset="-122"/>
              </a:rPr>
              <a:t>6.6</a:t>
            </a:r>
            <a:r>
              <a:rPr lang="zh-CN" altLang="en-US" sz="2800">
                <a:latin typeface="Times New Roman" panose="02020603050405020304" pitchFamily="18" charset="0"/>
                <a:ea typeface="黑体" panose="02010609060101010101" pitchFamily="49" charset="-122"/>
              </a:rPr>
              <a:t>时停止卸货，将船驶向较深的水域．</a:t>
            </a:r>
            <a:endParaRPr lang="zh-CN" altLang="en-US" sz="2800">
              <a:latin typeface="Times New Roman" panose="02020603050405020304" pitchFamily="18" charset="0"/>
              <a:ea typeface="黑体" panose="02010609060101010101" pitchFamily="49" charset="-122"/>
            </a:endParaRPr>
          </a:p>
        </p:txBody>
      </p:sp>
      <p:sp>
        <p:nvSpPr>
          <p:cNvPr id="10"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1" name="TextBox 10"/>
          <p:cNvSpPr txBox="1"/>
          <p:nvPr/>
        </p:nvSpPr>
        <p:spPr>
          <a:xfrm>
            <a:off x="1937713" y="1150395"/>
            <a:ext cx="9853234" cy="738664"/>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7</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在船的安全水深正好等于港口水深时停止卸货可以吗？</a:t>
            </a:r>
            <a:endParaRPr lang="zh-CN" altLang="en-US" sz="2800">
              <a:latin typeface="Times New Roman" panose="02020603050405020304" pitchFamily="18" charset="0"/>
              <a:ea typeface="黑体" panose="02010609060101010101" pitchFamily="49" charset="-122"/>
            </a:endParaRPr>
          </a:p>
        </p:txBody>
      </p:sp>
      <p:grpSp>
        <p:nvGrpSpPr>
          <p:cNvPr id="32" name="Group 16364"/>
          <p:cNvGrpSpPr/>
          <p:nvPr/>
        </p:nvGrpSpPr>
        <p:grpSpPr>
          <a:xfrm>
            <a:off x="556063" y="964871"/>
            <a:ext cx="1149025" cy="1147851"/>
            <a:chOff x="0" y="0"/>
            <a:chExt cx="1149024" cy="1147849"/>
          </a:xfrm>
        </p:grpSpPr>
        <p:sp>
          <p:nvSpPr>
            <p:cNvPr id="33"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34"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35"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36"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37"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38"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39"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40"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1"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2"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43"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4"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5"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6"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7"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8"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483133" y="2362634"/>
            <a:ext cx="11230812" cy="4076667"/>
            <a:chOff x="483133" y="2362634"/>
            <a:chExt cx="11230812" cy="4076667"/>
          </a:xfrm>
        </p:grpSpPr>
        <p:sp>
          <p:nvSpPr>
            <p:cNvPr id="36" name="圆角矩形 35"/>
            <p:cNvSpPr/>
            <p:nvPr/>
          </p:nvSpPr>
          <p:spPr>
            <a:xfrm>
              <a:off x="483133" y="2362634"/>
              <a:ext cx="11230812" cy="4076667"/>
            </a:xfrm>
            <a:prstGeom prst="roundRect">
              <a:avLst>
                <a:gd name="adj" fmla="val 4659"/>
              </a:avLst>
            </a:prstGeom>
            <a:solidFill>
              <a:schemeClr val="accent4">
                <a:lumMod val="20000"/>
                <a:lumOff val="80000"/>
              </a:schemeClr>
            </a:solidFill>
            <a:l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1315027" y="2519840"/>
              <a:ext cx="736611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建立三角函数模型解决实际问题的基本步骤：</a:t>
              </a:r>
              <a:endParaRPr lang="zh-CN" altLang="en-US" sz="2800">
                <a:latin typeface="Times New Roman" panose="02020603050405020304" pitchFamily="18" charset="0"/>
                <a:ea typeface="黑体" panose="02010609060101010101" pitchFamily="49" charset="-122"/>
              </a:endParaRPr>
            </a:p>
          </p:txBody>
        </p:sp>
        <p:grpSp>
          <p:nvGrpSpPr>
            <p:cNvPr id="32" name="组合 31"/>
            <p:cNvGrpSpPr/>
            <p:nvPr/>
          </p:nvGrpSpPr>
          <p:grpSpPr>
            <a:xfrm>
              <a:off x="702222" y="2508198"/>
              <a:ext cx="687900" cy="667841"/>
              <a:chOff x="2079429" y="2178062"/>
              <a:chExt cx="687900" cy="667841"/>
            </a:xfrm>
          </p:grpSpPr>
          <p:sp>
            <p:nvSpPr>
              <p:cNvPr id="33" name="Shape 1838"/>
              <p:cNvSpPr/>
              <p:nvPr/>
            </p:nvSpPr>
            <p:spPr>
              <a:xfrm>
                <a:off x="2079429" y="2178062"/>
                <a:ext cx="592906" cy="591758"/>
              </a:xfrm>
              <a:custGeom>
                <a:avLst/>
                <a:gdLst/>
                <a:ahLst/>
                <a:cxnLst>
                  <a:cxn ang="0">
                    <a:pos x="wd2" y="hd2"/>
                  </a:cxn>
                  <a:cxn ang="5400000">
                    <a:pos x="wd2" y="hd2"/>
                  </a:cxn>
                  <a:cxn ang="10800000">
                    <a:pos x="wd2" y="hd2"/>
                  </a:cxn>
                  <a:cxn ang="16200000">
                    <a:pos x="wd2" y="hd2"/>
                  </a:cxn>
                </a:cxnLst>
                <a:rect l="0" t="0" r="r" b="b"/>
                <a:pathLst>
                  <a:path w="19692" h="19692" extrusionOk="0">
                    <a:moveTo>
                      <a:pt x="16831" y="16831"/>
                    </a:moveTo>
                    <a:cubicBezTo>
                      <a:pt x="20646" y="12960"/>
                      <a:pt x="20646" y="6732"/>
                      <a:pt x="16831" y="2861"/>
                    </a:cubicBezTo>
                    <a:cubicBezTo>
                      <a:pt x="12960" y="-954"/>
                      <a:pt x="6732" y="-954"/>
                      <a:pt x="2861" y="2861"/>
                    </a:cubicBezTo>
                    <a:cubicBezTo>
                      <a:pt x="-954" y="6732"/>
                      <a:pt x="-954" y="12960"/>
                      <a:pt x="2861" y="16831"/>
                    </a:cubicBezTo>
                    <a:cubicBezTo>
                      <a:pt x="6732" y="20646"/>
                      <a:pt x="12960" y="20646"/>
                      <a:pt x="16831" y="16831"/>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lstStyle/>
              <a:p>
                <a:pPr lvl="0"/>
                <a:endParaRPr>
                  <a:solidFill>
                    <a:schemeClr val="bg1">
                      <a:lumMod val="25000"/>
                    </a:schemeClr>
                  </a:solidFill>
                  <a:latin typeface="Times New Roman" panose="02020603050405020304" pitchFamily="18" charset="0"/>
                  <a:cs typeface="Times New Roman" panose="02020603050405020304" pitchFamily="18" charset="0"/>
                </a:endParaRPr>
              </a:p>
            </p:txBody>
          </p:sp>
          <p:sp>
            <p:nvSpPr>
              <p:cNvPr id="34" name="Shape 1839"/>
              <p:cNvSpPr/>
              <p:nvPr/>
            </p:nvSpPr>
            <p:spPr>
              <a:xfrm>
                <a:off x="2527153" y="2606109"/>
                <a:ext cx="240176" cy="239794"/>
              </a:xfrm>
              <a:custGeom>
                <a:avLst/>
                <a:gdLst/>
                <a:ahLst/>
                <a:cxnLst>
                  <a:cxn ang="0">
                    <a:pos x="wd2" y="hd2"/>
                  </a:cxn>
                  <a:cxn ang="5400000">
                    <a:pos x="wd2" y="hd2"/>
                  </a:cxn>
                  <a:cxn ang="10800000">
                    <a:pos x="wd2" y="hd2"/>
                  </a:cxn>
                  <a:cxn ang="16200000">
                    <a:pos x="wd2" y="hd2"/>
                  </a:cxn>
                </a:cxnLst>
                <a:rect l="0" t="0" r="r" b="b"/>
                <a:pathLst>
                  <a:path w="20724" h="21116" extrusionOk="0">
                    <a:moveTo>
                      <a:pt x="15908" y="21116"/>
                    </a:moveTo>
                    <a:cubicBezTo>
                      <a:pt x="14740" y="21116"/>
                      <a:pt x="13427" y="20669"/>
                      <a:pt x="12551" y="19775"/>
                    </a:cubicBezTo>
                    <a:cubicBezTo>
                      <a:pt x="1313" y="8305"/>
                      <a:pt x="1313" y="8305"/>
                      <a:pt x="1313" y="8305"/>
                    </a:cubicBezTo>
                    <a:cubicBezTo>
                      <a:pt x="-438" y="6368"/>
                      <a:pt x="-438" y="3240"/>
                      <a:pt x="1313" y="1453"/>
                    </a:cubicBezTo>
                    <a:cubicBezTo>
                      <a:pt x="3211" y="-484"/>
                      <a:pt x="6276" y="-484"/>
                      <a:pt x="8173" y="1453"/>
                    </a:cubicBezTo>
                    <a:cubicBezTo>
                      <a:pt x="19411" y="12774"/>
                      <a:pt x="19411" y="12774"/>
                      <a:pt x="19411" y="12774"/>
                    </a:cubicBezTo>
                    <a:cubicBezTo>
                      <a:pt x="21162" y="14710"/>
                      <a:pt x="21162" y="17839"/>
                      <a:pt x="19411" y="19775"/>
                    </a:cubicBezTo>
                    <a:cubicBezTo>
                      <a:pt x="18389" y="20669"/>
                      <a:pt x="17221" y="21116"/>
                      <a:pt x="15908" y="21116"/>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lstStyle/>
              <a:p>
                <a:pPr lvl="0"/>
                <a:endParaRPr>
                  <a:latin typeface="Times New Roman" panose="02020603050405020304" pitchFamily="18" charset="0"/>
                  <a:cs typeface="Times New Roman" panose="02020603050405020304" pitchFamily="18" charset="0"/>
                </a:endParaRPr>
              </a:p>
            </p:txBody>
          </p:sp>
          <p:sp>
            <p:nvSpPr>
              <p:cNvPr id="35" name="椭圆 34"/>
              <p:cNvSpPr/>
              <p:nvPr/>
            </p:nvSpPr>
            <p:spPr>
              <a:xfrm>
                <a:off x="2154709" y="2252768"/>
                <a:ext cx="442346" cy="44234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grpSp>
      </p:grpSp>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9" name="TextBox 8"/>
          <p:cNvSpPr txBox="1"/>
          <p:nvPr/>
        </p:nvSpPr>
        <p:spPr>
          <a:xfrm>
            <a:off x="593152" y="3348494"/>
            <a:ext cx="449353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①搜集数据，做出散点图；</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4177148"/>
            <a:ext cx="880241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②观察散点图并进行函数拟合，获得具体的函数模型；</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4885226"/>
            <a:ext cx="10942356"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③利用这个函数模型解决相应的实际问题．需要注意的是，从数学模型中得到的答案还要根据实际情况检验它是否可行．</a:t>
            </a:r>
            <a:endParaRPr lang="zh-CN" altLang="en-US" sz="2800">
              <a:latin typeface="Times New Roman" panose="02020603050405020304" pitchFamily="18" charset="0"/>
              <a:ea typeface="黑体" panose="02010609060101010101" pitchFamily="49" charset="-122"/>
            </a:endParaRPr>
          </a:p>
        </p:txBody>
      </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3" name="TextBox 12"/>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8</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通过本题的研究，你能概括出建立三角函数模型解决实际问题的基本步骤和需要注意的问题吗？</a:t>
            </a:r>
            <a:endParaRPr lang="zh-CN" altLang="en-US" sz="2800">
              <a:latin typeface="Times New Roman" panose="02020603050405020304" pitchFamily="18" charset="0"/>
              <a:ea typeface="黑体" panose="02010609060101010101" pitchFamily="49" charset="-122"/>
            </a:endParaRPr>
          </a:p>
        </p:txBody>
      </p:sp>
      <p:grpSp>
        <p:nvGrpSpPr>
          <p:cNvPr id="14" name="Group 16364"/>
          <p:cNvGrpSpPr/>
          <p:nvPr/>
        </p:nvGrpSpPr>
        <p:grpSpPr>
          <a:xfrm>
            <a:off x="556063" y="964871"/>
            <a:ext cx="1149025" cy="1147851"/>
            <a:chOff x="0" y="0"/>
            <a:chExt cx="1149024" cy="1147849"/>
          </a:xfrm>
        </p:grpSpPr>
        <p:sp>
          <p:nvSpPr>
            <p:cNvPr id="1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1"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2"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3"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6"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2"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p:bldP spid="11"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练习</a:t>
            </a:r>
            <a:r>
              <a:rPr lang="en-US" sz="2800">
                <a:solidFill>
                  <a:srgbClr val="FF0000"/>
                </a:solidFill>
                <a:latin typeface="Times New Roman" panose="02020603050405020304" pitchFamily="18" charset="0"/>
                <a:ea typeface="黑体" panose="02010609060101010101" pitchFamily="49" charset="-122"/>
              </a:rPr>
              <a:t>1</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图为一向右传播的绳波在某一时刻绳子各店的位置图，经过</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周期后，乙点的位置将移至何处？</a:t>
            </a:r>
            <a:endParaRPr lang="zh-CN" altLang="en-US" sz="2800">
              <a:latin typeface="Times New Roman" panose="02020603050405020304" pitchFamily="18" charset="0"/>
              <a:ea typeface="黑体" panose="02010609060101010101" pitchFamily="49" charset="-122"/>
            </a:endParaRPr>
          </a:p>
        </p:txBody>
      </p:sp>
      <p:graphicFrame>
        <p:nvGraphicFramePr>
          <p:cNvPr id="8194" name="Object 2"/>
          <p:cNvGraphicFramePr>
            <a:graphicFrameLocks noChangeAspect="1"/>
          </p:cNvGraphicFramePr>
          <p:nvPr/>
        </p:nvGraphicFramePr>
        <p:xfrm>
          <a:off x="11217938" y="824122"/>
          <a:ext cx="266700" cy="825500"/>
        </p:xfrm>
        <a:graphic>
          <a:graphicData uri="http://schemas.openxmlformats.org/presentationml/2006/ole">
            <mc:AlternateContent xmlns:mc="http://schemas.openxmlformats.org/markup-compatibility/2006">
              <mc:Choice xmlns:v="urn:schemas-microsoft-com:vml" Requires="v">
                <p:oleObj spid="_x0000_s1051" name="Equation" r:id="rId1" imgW="6400800" imgH="19812000" progId="Equation.DSMT4">
                  <p:embed/>
                </p:oleObj>
              </mc:Choice>
              <mc:Fallback>
                <p:oleObj name="Equation" r:id="rId1" imgW="6400800" imgH="198120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1217938" y="824122"/>
                        <a:ext cx="266700" cy="825500"/>
                      </a:xfrm>
                      <a:prstGeom prst="rect">
                        <a:avLst/>
                      </a:prstGeom>
                      <a:noFill/>
                      <a:ln>
                        <a:noFill/>
                      </a:ln>
                      <a:effectLst/>
                    </p:spPr>
                  </p:pic>
                </p:oleObj>
              </mc:Fallback>
            </mc:AlternateContent>
          </a:graphicData>
        </a:graphic>
      </p:graphicFrame>
      <p:pic>
        <p:nvPicPr>
          <p:cNvPr id="9" name="Picture 2" descr="101"/>
          <p:cNvPicPr>
            <a:picLocks noChangeAspect="1" noChangeArrowheads="1"/>
          </p:cNvPicPr>
          <p:nvPr/>
        </p:nvPicPr>
        <p:blipFill>
          <a:blip r:embed="rId3"/>
          <a:stretch>
            <a:fillRect/>
          </a:stretch>
        </p:blipFill>
        <p:spPr bwMode="auto">
          <a:xfrm>
            <a:off x="5765525" y="2249886"/>
            <a:ext cx="5649404" cy="2095319"/>
          </a:xfrm>
          <a:prstGeom prst="rect">
            <a:avLst/>
          </a:prstGeom>
          <a:noFill/>
        </p:spPr>
      </p:pic>
      <p:grpSp>
        <p:nvGrpSpPr>
          <p:cNvPr id="13" name="组合 12"/>
          <p:cNvGrpSpPr/>
          <p:nvPr/>
        </p:nvGrpSpPr>
        <p:grpSpPr>
          <a:xfrm>
            <a:off x="473507" y="4680514"/>
            <a:ext cx="7014947" cy="987425"/>
            <a:chOff x="473507" y="4526514"/>
            <a:chExt cx="7014947" cy="987425"/>
          </a:xfrm>
        </p:grpSpPr>
        <p:sp>
          <p:nvSpPr>
            <p:cNvPr id="12" name="圆角矩形 11"/>
            <p:cNvSpPr/>
            <p:nvPr/>
          </p:nvSpPr>
          <p:spPr>
            <a:xfrm>
              <a:off x="473507" y="4526514"/>
              <a:ext cx="7014947" cy="987425"/>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593152" y="4757164"/>
              <a:ext cx="6806672" cy="523220"/>
            </a:xfrm>
            <a:prstGeom prst="rect">
              <a:avLst/>
            </a:prstGeom>
            <a:noFill/>
          </p:spPr>
          <p:txBody>
            <a:bodyPr wrap="none" rtlCol="0">
              <a:spAutoFit/>
            </a:bodyPr>
            <a:lstStyle/>
            <a:p>
              <a:r>
                <a:rPr lang="zh-CN" altLang="en-US" sz="2800">
                  <a:solidFill>
                    <a:srgbClr val="FF0000"/>
                  </a:solidFill>
                  <a:latin typeface="Times New Roman" panose="02020603050405020304" pitchFamily="18" charset="0"/>
                  <a:ea typeface="黑体" panose="02010609060101010101" pitchFamily="49" charset="-122"/>
                </a:rPr>
                <a:t>乙点的位置将移至它关于</a:t>
              </a:r>
              <a:r>
                <a:rPr lang="en-US" sz="2800" i="1">
                  <a:solidFill>
                    <a:srgbClr val="FF0000"/>
                  </a:solidFill>
                  <a:latin typeface="Times New Roman" panose="02020603050405020304" pitchFamily="18" charset="0"/>
                  <a:ea typeface="黑体" panose="02010609060101010101" pitchFamily="49" charset="-122"/>
                </a:rPr>
                <a:t>x</a:t>
              </a:r>
              <a:r>
                <a:rPr lang="zh-CN" altLang="en-US" sz="2800">
                  <a:solidFill>
                    <a:srgbClr val="FF0000"/>
                  </a:solidFill>
                  <a:latin typeface="Times New Roman" panose="02020603050405020304" pitchFamily="18" charset="0"/>
                  <a:ea typeface="黑体" panose="02010609060101010101" pitchFamily="49" charset="-122"/>
                </a:rPr>
                <a:t>轴的对称点处．</a:t>
              </a:r>
              <a:endParaRPr lang="zh-CN" altLang="en-US" sz="2800">
                <a:solidFill>
                  <a:srgbClr val="FF0000"/>
                </a:solidFill>
                <a:latin typeface="Times New Roman" panose="02020603050405020304" pitchFamily="18" charset="0"/>
                <a:ea typeface="黑体" panose="02010609060101010101" pitchFamily="49" charset="-122"/>
              </a:endParaRPr>
            </a:p>
          </p:txBody>
        </p:sp>
      </p:grpSp>
      <p:sp>
        <p:nvSpPr>
          <p:cNvPr id="11"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回忆复习</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9" name="TextBox 8"/>
          <p:cNvSpPr txBox="1"/>
          <p:nvPr/>
        </p:nvSpPr>
        <p:spPr>
          <a:xfrm>
            <a:off x="487680" y="926465"/>
            <a:ext cx="10866120" cy="737235"/>
          </a:xfrm>
          <a:prstGeom prst="rect">
            <a:avLst/>
          </a:prstGeom>
          <a:noFill/>
        </p:spPr>
        <p:txBody>
          <a:bodyPr wrap="square" rtlCol="0">
            <a:spAutoFit/>
          </a:bodyPr>
          <a:lstStyle/>
          <a:p>
            <a:pPr>
              <a:lnSpc>
                <a:spcPct val="150000"/>
              </a:lnSpc>
            </a:pPr>
            <a:r>
              <a:rPr lang="zh-CN" sz="2800">
                <a:solidFill>
                  <a:srgbClr val="FF0000"/>
                </a:solidFill>
                <a:latin typeface="Times New Roman" panose="02020603050405020304" pitchFamily="18" charset="0"/>
                <a:ea typeface="黑体" panose="02010609060101010101" pitchFamily="49" charset="-122"/>
              </a:rPr>
              <a:t>上一节课中你有</a:t>
            </a:r>
            <a:r>
              <a:rPr lang="zh-CN" altLang="en-US" sz="2800">
                <a:latin typeface="Times New Roman" panose="02020603050405020304" pitchFamily="18" charset="0"/>
                <a:ea typeface="黑体" panose="02010609060101010101" pitchFamily="49" charset="-122"/>
              </a:rPr>
              <a:t>哪些方面的收获？</a:t>
            </a:r>
            <a:endParaRPr lang="zh-CN" altLang="en-US" sz="2800">
              <a:latin typeface="Times New Roman" panose="02020603050405020304" pitchFamily="18" charset="0"/>
              <a:ea typeface="黑体" panose="02010609060101010101" pitchFamily="49" charset="-122"/>
            </a:endParaRPr>
          </a:p>
        </p:txBody>
      </p:sp>
      <p:grpSp>
        <p:nvGrpSpPr>
          <p:cNvPr id="2" name="组合 1"/>
          <p:cNvGrpSpPr/>
          <p:nvPr/>
        </p:nvGrpSpPr>
        <p:grpSpPr>
          <a:xfrm>
            <a:off x="719122" y="1988716"/>
            <a:ext cx="4187399" cy="738664"/>
            <a:chOff x="740712" y="1415311"/>
            <a:chExt cx="4187399" cy="738664"/>
          </a:xfrm>
        </p:grpSpPr>
        <p:sp>
          <p:nvSpPr>
            <p:cNvPr id="20" name="TextBox 19"/>
            <p:cNvSpPr txBox="1"/>
            <p:nvPr/>
          </p:nvSpPr>
          <p:spPr>
            <a:xfrm>
              <a:off x="1459402" y="1415311"/>
              <a:ext cx="3468709" cy="738664"/>
            </a:xfrm>
            <a:prstGeom prst="rect">
              <a:avLst/>
            </a:prstGeom>
            <a:noFill/>
          </p:spPr>
          <p:txBody>
            <a:bodyPr wrap="square" rtlCol="0">
              <a:spAutoFit/>
            </a:bodyPr>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简谐运动相关概念</a:t>
              </a:r>
              <a:endParaRPr lang="zh-CN" altLang="en-US" sz="2800">
                <a:solidFill>
                  <a:srgbClr val="FF0000"/>
                </a:solidFill>
                <a:latin typeface="Times New Roman" panose="02020603050405020304" pitchFamily="18" charset="0"/>
                <a:ea typeface="黑体" panose="02010609060101010101" pitchFamily="49" charset="-122"/>
              </a:endParaRPr>
            </a:p>
          </p:txBody>
        </p:sp>
        <p:grpSp>
          <p:nvGrpSpPr>
            <p:cNvPr id="3" name="组合 2"/>
            <p:cNvGrpSpPr/>
            <p:nvPr/>
          </p:nvGrpSpPr>
          <p:grpSpPr>
            <a:xfrm>
              <a:off x="740712" y="1450723"/>
              <a:ext cx="687900" cy="667841"/>
              <a:chOff x="2079429" y="2178062"/>
              <a:chExt cx="687900" cy="667841"/>
            </a:xfrm>
          </p:grpSpPr>
          <p:sp>
            <p:nvSpPr>
              <p:cNvPr id="4" name="Shape 1838"/>
              <p:cNvSpPr/>
              <p:nvPr/>
            </p:nvSpPr>
            <p:spPr>
              <a:xfrm>
                <a:off x="2079429" y="2178062"/>
                <a:ext cx="592906" cy="591758"/>
              </a:xfrm>
              <a:custGeom>
                <a:avLst/>
                <a:gdLst/>
                <a:ahLst/>
                <a:cxnLst>
                  <a:cxn ang="0">
                    <a:pos x="wd2" y="hd2"/>
                  </a:cxn>
                  <a:cxn ang="5400000">
                    <a:pos x="wd2" y="hd2"/>
                  </a:cxn>
                  <a:cxn ang="10800000">
                    <a:pos x="wd2" y="hd2"/>
                  </a:cxn>
                  <a:cxn ang="16200000">
                    <a:pos x="wd2" y="hd2"/>
                  </a:cxn>
                </a:cxnLst>
                <a:rect l="0" t="0" r="r" b="b"/>
                <a:pathLst>
                  <a:path w="19692" h="19692" extrusionOk="0">
                    <a:moveTo>
                      <a:pt x="16831" y="16831"/>
                    </a:moveTo>
                    <a:cubicBezTo>
                      <a:pt x="20646" y="12960"/>
                      <a:pt x="20646" y="6732"/>
                      <a:pt x="16831" y="2861"/>
                    </a:cubicBezTo>
                    <a:cubicBezTo>
                      <a:pt x="12960" y="-954"/>
                      <a:pt x="6732" y="-954"/>
                      <a:pt x="2861" y="2861"/>
                    </a:cubicBezTo>
                    <a:cubicBezTo>
                      <a:pt x="-954" y="6732"/>
                      <a:pt x="-954" y="12960"/>
                      <a:pt x="2861" y="16831"/>
                    </a:cubicBezTo>
                    <a:cubicBezTo>
                      <a:pt x="6732" y="20646"/>
                      <a:pt x="12960" y="20646"/>
                      <a:pt x="16831" y="16831"/>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p>
                <a:pPr lvl="0"/>
                <a:endParaRPr>
                  <a:solidFill>
                    <a:schemeClr val="bg1">
                      <a:lumMod val="25000"/>
                    </a:schemeClr>
                  </a:solidFill>
                  <a:latin typeface="Times New Roman" panose="02020603050405020304" pitchFamily="18" charset="0"/>
                  <a:cs typeface="Times New Roman" panose="02020603050405020304" pitchFamily="18" charset="0"/>
                </a:endParaRPr>
              </a:p>
            </p:txBody>
          </p:sp>
          <p:sp>
            <p:nvSpPr>
              <p:cNvPr id="5" name="Shape 1839"/>
              <p:cNvSpPr/>
              <p:nvPr/>
            </p:nvSpPr>
            <p:spPr>
              <a:xfrm>
                <a:off x="2527153" y="2606109"/>
                <a:ext cx="240176" cy="239794"/>
              </a:xfrm>
              <a:custGeom>
                <a:avLst/>
                <a:gdLst/>
                <a:ahLst/>
                <a:cxnLst>
                  <a:cxn ang="0">
                    <a:pos x="wd2" y="hd2"/>
                  </a:cxn>
                  <a:cxn ang="5400000">
                    <a:pos x="wd2" y="hd2"/>
                  </a:cxn>
                  <a:cxn ang="10800000">
                    <a:pos x="wd2" y="hd2"/>
                  </a:cxn>
                  <a:cxn ang="16200000">
                    <a:pos x="wd2" y="hd2"/>
                  </a:cxn>
                </a:cxnLst>
                <a:rect l="0" t="0" r="r" b="b"/>
                <a:pathLst>
                  <a:path w="20724" h="21116" extrusionOk="0">
                    <a:moveTo>
                      <a:pt x="15908" y="21116"/>
                    </a:moveTo>
                    <a:cubicBezTo>
                      <a:pt x="14740" y="21116"/>
                      <a:pt x="13427" y="20669"/>
                      <a:pt x="12551" y="19775"/>
                    </a:cubicBezTo>
                    <a:cubicBezTo>
                      <a:pt x="1313" y="8305"/>
                      <a:pt x="1313" y="8305"/>
                      <a:pt x="1313" y="8305"/>
                    </a:cubicBezTo>
                    <a:cubicBezTo>
                      <a:pt x="-438" y="6368"/>
                      <a:pt x="-438" y="3240"/>
                      <a:pt x="1313" y="1453"/>
                    </a:cubicBezTo>
                    <a:cubicBezTo>
                      <a:pt x="3211" y="-484"/>
                      <a:pt x="6276" y="-484"/>
                      <a:pt x="8173" y="1453"/>
                    </a:cubicBezTo>
                    <a:cubicBezTo>
                      <a:pt x="19411" y="12774"/>
                      <a:pt x="19411" y="12774"/>
                      <a:pt x="19411" y="12774"/>
                    </a:cubicBezTo>
                    <a:cubicBezTo>
                      <a:pt x="21162" y="14710"/>
                      <a:pt x="21162" y="17839"/>
                      <a:pt x="19411" y="19775"/>
                    </a:cubicBezTo>
                    <a:cubicBezTo>
                      <a:pt x="18389" y="20669"/>
                      <a:pt x="17221" y="21116"/>
                      <a:pt x="15908" y="21116"/>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p>
                <a:pPr lvl="0"/>
                <a:endParaRPr>
                  <a:latin typeface="Times New Roman" panose="02020603050405020304" pitchFamily="18" charset="0"/>
                  <a:cs typeface="Times New Roman" panose="02020603050405020304" pitchFamily="18" charset="0"/>
                </a:endParaRPr>
              </a:p>
            </p:txBody>
          </p:sp>
          <p:sp>
            <p:nvSpPr>
              <p:cNvPr id="6" name="椭圆 5"/>
              <p:cNvSpPr/>
              <p:nvPr/>
            </p:nvSpPr>
            <p:spPr>
              <a:xfrm>
                <a:off x="2154709" y="2252768"/>
                <a:ext cx="442346" cy="44234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cs typeface="Times New Roman" panose="02020603050405020304" pitchFamily="18" charset="0"/>
                </a:endParaRPr>
              </a:p>
            </p:txBody>
          </p:sp>
        </p:grpSp>
      </p:grpSp>
      <p:grpSp>
        <p:nvGrpSpPr>
          <p:cNvPr id="22" name="组合 21"/>
          <p:cNvGrpSpPr/>
          <p:nvPr/>
        </p:nvGrpSpPr>
        <p:grpSpPr>
          <a:xfrm>
            <a:off x="488313" y="3102883"/>
            <a:ext cx="11215505" cy="2698878"/>
            <a:chOff x="440688" y="2460263"/>
            <a:chExt cx="11215505" cy="2698878"/>
          </a:xfrm>
        </p:grpSpPr>
        <p:grpSp>
          <p:nvGrpSpPr>
            <p:cNvPr id="7" name="组合 6"/>
            <p:cNvGrpSpPr/>
            <p:nvPr/>
          </p:nvGrpSpPr>
          <p:grpSpPr>
            <a:xfrm>
              <a:off x="593152" y="2460263"/>
              <a:ext cx="11062936" cy="2541978"/>
              <a:chOff x="593152" y="1671013"/>
              <a:chExt cx="11062936" cy="2541978"/>
            </a:xfrm>
          </p:grpSpPr>
          <p:sp>
            <p:nvSpPr>
              <p:cNvPr id="29" name="TextBox 7"/>
              <p:cNvSpPr txBox="1"/>
              <p:nvPr/>
            </p:nvSpPr>
            <p:spPr>
              <a:xfrm>
                <a:off x="593152" y="1671013"/>
                <a:ext cx="11062936" cy="2541978"/>
              </a:xfrm>
              <a:prstGeom prst="rect">
                <a:avLst/>
              </a:prstGeom>
              <a:noFill/>
            </p:spPr>
            <p:txBody>
              <a:bodyPr wrap="square" rtlCol="0">
                <a:spAutoFit/>
              </a:bodyPr>
              <a:p>
                <a:pPr>
                  <a:lnSpc>
                    <a:spcPct val="200000"/>
                  </a:lnSpc>
                </a:pPr>
                <a:r>
                  <a:rPr lang="zh-CN" altLang="en-US" sz="2800">
                    <a:latin typeface="Times New Roman" panose="02020603050405020304" pitchFamily="18" charset="0"/>
                    <a:ea typeface="黑体" panose="02010609060101010101" pitchFamily="49" charset="-122"/>
                  </a:rPr>
                  <a:t>简谐运动可以用函数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来表示，其中</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为振幅（物体离开平衡位置的最远距离），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为周期，</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为频率．</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相位，</a:t>
                </a:r>
                <a:r>
                  <a:rPr lang="el-GR" altLang="zh-CN" sz="2800" i="1">
                    <a:latin typeface="Times New Roman" panose="02020603050405020304" pitchFamily="18" charset="0"/>
                    <a:ea typeface="黑体" panose="02010609060101010101" pitchFamily="49" charset="-122"/>
                  </a:rPr>
                  <a:t>ω</a:t>
                </a:r>
                <a:r>
                  <a:rPr lang="zh-CN" altLang="en-US" sz="2800">
                    <a:latin typeface="Times New Roman" panose="02020603050405020304" pitchFamily="18" charset="0"/>
                    <a:ea typeface="黑体" panose="02010609060101010101" pitchFamily="49" charset="-122"/>
                  </a:rPr>
                  <a:t>为初相．</a:t>
                </a:r>
                <a:endParaRPr lang="zh-CN" altLang="en-US" sz="2800">
                  <a:latin typeface="Times New Roman" panose="02020603050405020304" pitchFamily="18" charset="0"/>
                  <a:ea typeface="黑体" panose="02010609060101010101" pitchFamily="49" charset="-122"/>
                </a:endParaRPr>
              </a:p>
            </p:txBody>
          </p:sp>
          <p:graphicFrame>
            <p:nvGraphicFramePr>
              <p:cNvPr id="2050" name="Object 2"/>
              <p:cNvGraphicFramePr>
                <a:graphicFrameLocks noChangeAspect="1"/>
              </p:cNvGraphicFramePr>
              <p:nvPr/>
            </p:nvGraphicFramePr>
            <p:xfrm>
              <a:off x="3957026" y="2000407"/>
              <a:ext cx="4559300" cy="482600"/>
            </p:xfrm>
            <a:graphic>
              <a:graphicData uri="http://schemas.openxmlformats.org/presentationml/2006/ole">
                <mc:AlternateContent xmlns:mc="http://schemas.openxmlformats.org/markup-compatibility/2006">
                  <mc:Choice xmlns:v="urn:schemas-microsoft-com:vml" Requires="v">
                    <p:oleObj spid="_x0000_s1039" name="Equation" r:id="rId1" imgW="109423200" imgH="11582400" progId="Equation.DSMT4">
                      <p:embed/>
                    </p:oleObj>
                  </mc:Choice>
                  <mc:Fallback>
                    <p:oleObj name="Equation" r:id="rId1" imgW="109423200" imgH="115824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3957026" y="2000407"/>
                            <a:ext cx="4559300" cy="482600"/>
                          </a:xfrm>
                          <a:prstGeom prst="rect">
                            <a:avLst/>
                          </a:prstGeom>
                          <a:noFill/>
                          <a:ln>
                            <a:noFill/>
                          </a:ln>
                          <a:effectLst/>
                        </p:spPr>
                      </p:pic>
                    </p:oleObj>
                  </mc:Fallback>
                </mc:AlternateContent>
              </a:graphicData>
            </a:graphic>
          </p:graphicFrame>
          <p:graphicFrame>
            <p:nvGraphicFramePr>
              <p:cNvPr id="2051" name="Object 3"/>
              <p:cNvGraphicFramePr>
                <a:graphicFrameLocks noChangeAspect="1"/>
              </p:cNvGraphicFramePr>
              <p:nvPr/>
            </p:nvGraphicFramePr>
            <p:xfrm>
              <a:off x="7063502" y="2696815"/>
              <a:ext cx="1079500" cy="838200"/>
            </p:xfrm>
            <a:graphic>
              <a:graphicData uri="http://schemas.openxmlformats.org/presentationml/2006/ole">
                <mc:AlternateContent xmlns:mc="http://schemas.openxmlformats.org/markup-compatibility/2006">
                  <mc:Choice xmlns:v="urn:schemas-microsoft-com:vml" Requires="v">
                    <p:oleObj spid="_x0000_s1040" name="Equation" r:id="rId3" imgW="25908000" imgH="20116800" progId="Equation.DSMT4">
                      <p:embed/>
                    </p:oleObj>
                  </mc:Choice>
                  <mc:Fallback>
                    <p:oleObj name="Equation" r:id="rId3" imgW="259080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7063502" y="2696815"/>
                            <a:ext cx="1079500" cy="838200"/>
                          </a:xfrm>
                          <a:prstGeom prst="rect">
                            <a:avLst/>
                          </a:prstGeom>
                          <a:noFill/>
                          <a:ln>
                            <a:noFill/>
                          </a:ln>
                          <a:effectLst/>
                        </p:spPr>
                      </p:pic>
                    </p:oleObj>
                  </mc:Fallback>
                </mc:AlternateContent>
              </a:graphicData>
            </a:graphic>
          </p:graphicFrame>
          <p:graphicFrame>
            <p:nvGraphicFramePr>
              <p:cNvPr id="2052" name="Object 4"/>
              <p:cNvGraphicFramePr>
                <a:graphicFrameLocks noChangeAspect="1"/>
              </p:cNvGraphicFramePr>
              <p:nvPr/>
            </p:nvGraphicFramePr>
            <p:xfrm>
              <a:off x="9769719" y="2652922"/>
              <a:ext cx="952500" cy="825500"/>
            </p:xfrm>
            <a:graphic>
              <a:graphicData uri="http://schemas.openxmlformats.org/presentationml/2006/ole">
                <mc:AlternateContent xmlns:mc="http://schemas.openxmlformats.org/markup-compatibility/2006">
                  <mc:Choice xmlns:v="urn:schemas-microsoft-com:vml" Requires="v">
                    <p:oleObj spid="_x0000_s1041" name="Equation" r:id="rId5" imgW="22860000" imgH="19812000" progId="Equation.DSMT4">
                      <p:embed/>
                    </p:oleObj>
                  </mc:Choice>
                  <mc:Fallback>
                    <p:oleObj name="Equation" r:id="rId5" imgW="22860000" imgH="198120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9769719" y="2652922"/>
                            <a:ext cx="952500" cy="825500"/>
                          </a:xfrm>
                          <a:prstGeom prst="rect">
                            <a:avLst/>
                          </a:prstGeom>
                          <a:noFill/>
                          <a:ln>
                            <a:noFill/>
                          </a:ln>
                          <a:effectLst/>
                        </p:spPr>
                      </p:pic>
                    </p:oleObj>
                  </mc:Fallback>
                </mc:AlternateContent>
              </a:graphicData>
            </a:graphic>
          </p:graphicFrame>
          <p:graphicFrame>
            <p:nvGraphicFramePr>
              <p:cNvPr id="2053" name="Object 5"/>
              <p:cNvGraphicFramePr>
                <a:graphicFrameLocks noChangeAspect="1"/>
              </p:cNvGraphicFramePr>
              <p:nvPr/>
            </p:nvGraphicFramePr>
            <p:xfrm>
              <a:off x="1450729" y="3784827"/>
              <a:ext cx="990600" cy="330200"/>
            </p:xfrm>
            <a:graphic>
              <a:graphicData uri="http://schemas.openxmlformats.org/presentationml/2006/ole">
                <mc:AlternateContent xmlns:mc="http://schemas.openxmlformats.org/markup-compatibility/2006">
                  <mc:Choice xmlns:v="urn:schemas-microsoft-com:vml" Requires="v">
                    <p:oleObj spid="_x0000_s1042" name="Equation" r:id="rId7" imgW="23774400" imgH="7924800" progId="Equation.DSMT4">
                      <p:embed/>
                    </p:oleObj>
                  </mc:Choice>
                  <mc:Fallback>
                    <p:oleObj name="Equation" r:id="rId7" imgW="23774400" imgH="7924800" progId="Equation.DSMT4">
                      <p:embed/>
                      <p:pic>
                        <p:nvPicPr>
                          <p:cNvPr id="0" name="OLE substitute image"/>
                          <p:cNvPicPr/>
                          <p:nvPr/>
                        </p:nvPicPr>
                        <p:blipFill>
                          <a:blip r:embed="rId8">
                            <a:extLst>
                              <a:ext uri="{28A0092B-C50C-407E-A947-70E740481C1C}">
                                <a14:useLocalDpi xmlns:a14="http://schemas.microsoft.com/office/drawing/2010/main" val="0"/>
                              </a:ext>
                            </a:extLst>
                          </a:blip>
                          <a:stretch>
                            <a:fillRect/>
                          </a:stretch>
                        </p:blipFill>
                        <p:spPr>
                          <a:xfrm>
                            <a:off x="1450729" y="3784827"/>
                            <a:ext cx="990600" cy="330200"/>
                          </a:xfrm>
                          <a:prstGeom prst="rect">
                            <a:avLst/>
                          </a:prstGeom>
                          <a:noFill/>
                          <a:ln>
                            <a:noFill/>
                          </a:ln>
                          <a:effectLst/>
                        </p:spPr>
                      </p:pic>
                    </p:oleObj>
                  </mc:Fallback>
                </mc:AlternateContent>
              </a:graphicData>
            </a:graphic>
          </p:graphicFrame>
        </p:grpSp>
        <p:sp>
          <p:nvSpPr>
            <p:cNvPr id="30" name="圆角矩形 29"/>
            <p:cNvSpPr/>
            <p:nvPr/>
          </p:nvSpPr>
          <p:spPr>
            <a:xfrm>
              <a:off x="440688" y="2545514"/>
              <a:ext cx="11215505" cy="2613627"/>
            </a:xfrm>
            <a:prstGeom prst="roundRect">
              <a:avLst>
                <a:gd name="adj" fmla="val 15520"/>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5262979"/>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练习</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从出生之日起，人的情绪、体力、智力等状况就呈周期性变化，根据心理学统计，人体节律分为体力节律，情绪节律，智力节律三种，这些节律的时间周期分别为</a:t>
            </a:r>
            <a:r>
              <a:rPr lang="en-US" sz="2800">
                <a:latin typeface="Times New Roman" panose="02020603050405020304" pitchFamily="18" charset="0"/>
                <a:ea typeface="黑体" panose="02010609060101010101" pitchFamily="49" charset="-122"/>
              </a:rPr>
              <a:t>23</a:t>
            </a:r>
            <a:r>
              <a:rPr lang="zh-CN" altLang="en-US" sz="2800">
                <a:latin typeface="Times New Roman" panose="02020603050405020304" pitchFamily="18" charset="0"/>
                <a:ea typeface="黑体" panose="02010609060101010101" pitchFamily="49" charset="-122"/>
              </a:rPr>
              <a:t>天，</a:t>
            </a:r>
            <a:r>
              <a:rPr lang="en-US" sz="2800">
                <a:latin typeface="Times New Roman" panose="02020603050405020304" pitchFamily="18" charset="0"/>
                <a:ea typeface="黑体" panose="02010609060101010101" pitchFamily="49" charset="-122"/>
              </a:rPr>
              <a:t>28</a:t>
            </a:r>
            <a:r>
              <a:rPr lang="zh-CN" altLang="en-US" sz="2800">
                <a:latin typeface="Times New Roman" panose="02020603050405020304" pitchFamily="18" charset="0"/>
                <a:ea typeface="黑体" panose="02010609060101010101" pitchFamily="49" charset="-122"/>
              </a:rPr>
              <a:t>天，</a:t>
            </a:r>
            <a:r>
              <a:rPr lang="en-US" sz="2800">
                <a:latin typeface="Times New Roman" panose="02020603050405020304" pitchFamily="18" charset="0"/>
                <a:ea typeface="黑体" panose="02010609060101010101" pitchFamily="49" charset="-122"/>
              </a:rPr>
              <a:t>33</a:t>
            </a:r>
            <a:r>
              <a:rPr lang="zh-CN" altLang="en-US" sz="2800">
                <a:latin typeface="Times New Roman" panose="02020603050405020304" pitchFamily="18" charset="0"/>
                <a:ea typeface="黑体" panose="02010609060101010101" pitchFamily="49" charset="-122"/>
              </a:rPr>
              <a:t>天．每个节律周期又分为高潮期，临界日，低潮期三个阶段．节律周期的半数为临界日，临界日的前半期为高潮期，后半期为低潮期．生日前一天是起始位置（平衡位置），请根据自己的出生日期，绘制自己的体力，情绪，智力曲线，并预测本学期期末考试期间，你在体力，情绪，智力方面会有怎样的表现，需要注意哪些问题？</a:t>
            </a:r>
            <a:endParaRPr lang="zh-CN" altLang="en-US" sz="2800">
              <a:latin typeface="Times New Roman" panose="02020603050405020304" pitchFamily="18" charset="0"/>
              <a:ea typeface="黑体" panose="02010609060101010101" pitchFamily="49" charset="-122"/>
            </a:endParaRPr>
          </a:p>
        </p:txBody>
      </p:sp>
      <p:sp>
        <p:nvSpPr>
          <p:cNvPr id="7"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20" name="组合 19"/>
          <p:cNvGrpSpPr/>
          <p:nvPr/>
        </p:nvGrpSpPr>
        <p:grpSpPr>
          <a:xfrm>
            <a:off x="646762" y="1436805"/>
            <a:ext cx="10826551" cy="4829241"/>
            <a:chOff x="646762" y="1436805"/>
            <a:chExt cx="10826551" cy="4829241"/>
          </a:xfrm>
        </p:grpSpPr>
        <p:sp>
          <p:nvSpPr>
            <p:cNvPr id="18" name="圆角矩形 17"/>
            <p:cNvSpPr/>
            <p:nvPr/>
          </p:nvSpPr>
          <p:spPr>
            <a:xfrm>
              <a:off x="646762" y="1436805"/>
              <a:ext cx="10826551" cy="4829241"/>
            </a:xfrm>
            <a:prstGeom prst="roundRect">
              <a:avLst>
                <a:gd name="adj" fmla="val 4159"/>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910785" y="1623014"/>
              <a:ext cx="10370147"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解答：</a:t>
              </a:r>
              <a:r>
                <a:rPr lang="zh-CN" altLang="en-US" sz="2800">
                  <a:latin typeface="Times New Roman" panose="02020603050405020304" pitchFamily="18" charset="0"/>
                  <a:ea typeface="黑体" panose="02010609060101010101" pitchFamily="49" charset="-122"/>
                </a:rPr>
                <a:t>由题可知，三个节律曲线的函数模型为</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A</a:t>
              </a:r>
              <a:r>
                <a:rPr lang="en-US" sz="2800">
                  <a:latin typeface="Times New Roman" panose="02020603050405020304" pitchFamily="18" charset="0"/>
                  <a:ea typeface="黑体" panose="02010609060101010101" pitchFamily="49" charset="-122"/>
                </a:rPr>
                <a:t>sin </a:t>
              </a:r>
              <a:r>
                <a:rPr lang="en-US" sz="2800" i="1" err="1">
                  <a:latin typeface="Times New Roman" panose="02020603050405020304" pitchFamily="18" charset="0"/>
                  <a:ea typeface="黑体" panose="02010609060101010101" pitchFamily="49" charset="-122"/>
                </a:rPr>
                <a:t>ωx</a:t>
              </a:r>
              <a:r>
                <a:rPr lang="zh-CN" altLang="en-US" sz="2800">
                  <a:latin typeface="Times New Roman" panose="02020603050405020304" pitchFamily="18" charset="0"/>
                  <a:ea typeface="黑体" panose="02010609060101010101" pitchFamily="49" charset="-122"/>
                </a:rPr>
                <a:t>的形式，</a:t>
              </a:r>
              <a:endParaRPr lang="zh-CN" altLang="en-US" sz="2800">
                <a:latin typeface="Times New Roman" panose="02020603050405020304" pitchFamily="18" charset="0"/>
                <a:ea typeface="黑体" panose="02010609060101010101" pitchFamily="49" charset="-122"/>
              </a:endParaRPr>
            </a:p>
          </p:txBody>
        </p:sp>
      </p:grpSp>
      <p:sp>
        <p:nvSpPr>
          <p:cNvPr id="9" name="TextBox 8"/>
          <p:cNvSpPr txBox="1"/>
          <p:nvPr/>
        </p:nvSpPr>
        <p:spPr>
          <a:xfrm>
            <a:off x="910785" y="2358380"/>
            <a:ext cx="686758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为了研究的方便，我们可以统一设</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10</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910785" y="5495075"/>
            <a:ext cx="233910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象进行分析．</a:t>
            </a:r>
            <a:endParaRPr lang="zh-CN" altLang="en-US" sz="2800">
              <a:latin typeface="Times New Roman" panose="02020603050405020304" pitchFamily="18" charset="0"/>
              <a:ea typeface="黑体" panose="02010609060101010101" pitchFamily="49" charset="-122"/>
            </a:endParaRPr>
          </a:p>
        </p:txBody>
      </p:sp>
      <p:sp>
        <p:nvSpPr>
          <p:cNvPr id="12" name="TextBox 11"/>
          <p:cNvSpPr txBox="1"/>
          <p:nvPr/>
        </p:nvSpPr>
        <p:spPr>
          <a:xfrm>
            <a:off x="910785" y="4759708"/>
            <a:ext cx="3416320"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数得到三个自变量，</a:t>
            </a:r>
            <a:endParaRPr lang="zh-CN" altLang="en-US" sz="2800">
              <a:latin typeface="Times New Roman" panose="02020603050405020304" pitchFamily="18" charset="0"/>
              <a:ea typeface="黑体" panose="02010609060101010101" pitchFamily="49" charset="-122"/>
            </a:endParaRPr>
          </a:p>
        </p:txBody>
      </p:sp>
      <p:sp>
        <p:nvSpPr>
          <p:cNvPr id="13"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6" name="TextBox 11"/>
          <p:cNvSpPr txBox="1"/>
          <p:nvPr/>
        </p:nvSpPr>
        <p:spPr>
          <a:xfrm>
            <a:off x="4476171" y="3950619"/>
            <a:ext cx="664797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计算从出生日到本学期期末考试三天的天</a:t>
            </a:r>
            <a:endParaRPr lang="zh-CN" altLang="en-US" sz="2800">
              <a:latin typeface="Times New Roman" panose="02020603050405020304" pitchFamily="18" charset="0"/>
              <a:ea typeface="黑体" panose="02010609060101010101" pitchFamily="49" charset="-122"/>
            </a:endParaRPr>
          </a:p>
        </p:txBody>
      </p:sp>
      <p:sp>
        <p:nvSpPr>
          <p:cNvPr id="17" name="TextBox 11"/>
          <p:cNvSpPr txBox="1"/>
          <p:nvPr/>
        </p:nvSpPr>
        <p:spPr>
          <a:xfrm>
            <a:off x="4107649" y="4772877"/>
            <a:ext cx="700704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观察相应变量区间的三个节律曲线的函数图</a:t>
            </a:r>
            <a:endParaRPr lang="zh-CN" altLang="en-US" sz="2800">
              <a:latin typeface="Times New Roman" panose="02020603050405020304" pitchFamily="18" charset="0"/>
              <a:ea typeface="黑体" panose="02010609060101010101" pitchFamily="49" charset="-122"/>
            </a:endParaRPr>
          </a:p>
        </p:txBody>
      </p:sp>
      <p:sp>
        <p:nvSpPr>
          <p:cNvPr id="19" name="TextBox 9"/>
          <p:cNvSpPr txBox="1"/>
          <p:nvPr/>
        </p:nvSpPr>
        <p:spPr>
          <a:xfrm>
            <a:off x="922977" y="3950619"/>
            <a:ext cx="359585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以出生日为自变量</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21" name="TextBox 9"/>
          <p:cNvSpPr txBox="1"/>
          <p:nvPr/>
        </p:nvSpPr>
        <p:spPr>
          <a:xfrm>
            <a:off x="7732209" y="2358380"/>
            <a:ext cx="3416320" cy="523220"/>
          </a:xfrm>
          <a:prstGeom prst="rect">
            <a:avLst/>
          </a:prstGeom>
          <a:noFill/>
        </p:spPr>
        <p:txBody>
          <a:bodyPr wrap="square" rtlCol="0">
            <a:spAutoFit/>
          </a:bodyPr>
          <a:lstStyle/>
          <a:p>
            <a:r>
              <a:rPr lang="zh-CN" altLang="en-US" sz="2800">
                <a:latin typeface="Times New Roman" panose="02020603050405020304" pitchFamily="18" charset="0"/>
                <a:ea typeface="黑体" panose="02010609060101010101" pitchFamily="49" charset="-122"/>
              </a:rPr>
              <a:t>由节律的时间周期分</a:t>
            </a:r>
            <a:endParaRPr lang="zh-CN" altLang="en-US" sz="2800">
              <a:latin typeface="Times New Roman" panose="02020603050405020304" pitchFamily="18" charset="0"/>
              <a:ea typeface="黑体" panose="02010609060101010101" pitchFamily="49" charset="-122"/>
            </a:endParaRPr>
          </a:p>
        </p:txBody>
      </p:sp>
      <p:grpSp>
        <p:nvGrpSpPr>
          <p:cNvPr id="2" name="组合 1"/>
          <p:cNvGrpSpPr/>
          <p:nvPr/>
        </p:nvGrpSpPr>
        <p:grpSpPr>
          <a:xfrm>
            <a:off x="910785" y="2936256"/>
            <a:ext cx="10671511" cy="838200"/>
            <a:chOff x="593152" y="2310613"/>
            <a:chExt cx="10671511" cy="838200"/>
          </a:xfrm>
        </p:grpSpPr>
        <p:sp>
          <p:nvSpPr>
            <p:cNvPr id="10" name="TextBox 9"/>
            <p:cNvSpPr txBox="1"/>
            <p:nvPr/>
          </p:nvSpPr>
          <p:spPr>
            <a:xfrm>
              <a:off x="593152" y="2468103"/>
              <a:ext cx="10671511"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别为</a:t>
              </a:r>
              <a:r>
                <a:rPr lang="en-US" sz="2800">
                  <a:latin typeface="Times New Roman" panose="02020603050405020304" pitchFamily="18" charset="0"/>
                  <a:ea typeface="黑体" panose="02010609060101010101" pitchFamily="49" charset="-122"/>
                </a:rPr>
                <a:t>23</a:t>
              </a:r>
              <a:r>
                <a:rPr lang="zh-CN" altLang="en-US" sz="2800">
                  <a:latin typeface="Times New Roman" panose="02020603050405020304" pitchFamily="18" charset="0"/>
                  <a:ea typeface="黑体" panose="02010609060101010101" pitchFamily="49" charset="-122"/>
                </a:rPr>
                <a:t>天，</a:t>
              </a:r>
              <a:r>
                <a:rPr lang="en-US" sz="2800">
                  <a:latin typeface="Times New Roman" panose="02020603050405020304" pitchFamily="18" charset="0"/>
                  <a:ea typeface="黑体" panose="02010609060101010101" pitchFamily="49" charset="-122"/>
                </a:rPr>
                <a:t>28</a:t>
              </a:r>
              <a:r>
                <a:rPr lang="zh-CN" altLang="en-US" sz="2800">
                  <a:latin typeface="Times New Roman" panose="02020603050405020304" pitchFamily="18" charset="0"/>
                  <a:ea typeface="黑体" panose="02010609060101010101" pitchFamily="49" charset="-122"/>
                </a:rPr>
                <a:t>天，</a:t>
              </a:r>
              <a:r>
                <a:rPr lang="en-US" sz="2800">
                  <a:latin typeface="Times New Roman" panose="02020603050405020304" pitchFamily="18" charset="0"/>
                  <a:ea typeface="黑体" panose="02010609060101010101" pitchFamily="49" charset="-122"/>
                </a:rPr>
                <a:t>33</a:t>
              </a:r>
              <a:r>
                <a:rPr lang="zh-CN" altLang="en-US" sz="2800">
                  <a:latin typeface="Times New Roman" panose="02020603050405020304" pitchFamily="18" charset="0"/>
                  <a:ea typeface="黑体" panose="02010609060101010101" pitchFamily="49" charset="-122"/>
                </a:rPr>
                <a:t>天可得相应解析式中的</a:t>
              </a:r>
              <a:r>
                <a:rPr lang="en-US" sz="2800" i="1">
                  <a:latin typeface="Times New Roman" panose="02020603050405020304" pitchFamily="18" charset="0"/>
                  <a:ea typeface="黑体" panose="02010609060101010101" pitchFamily="49" charset="-122"/>
                </a:rPr>
                <a:t>ω</a:t>
              </a:r>
              <a:r>
                <a:rPr lang="zh-CN" altLang="en-US" sz="2800">
                  <a:latin typeface="Times New Roman" panose="02020603050405020304" pitchFamily="18" charset="0"/>
                  <a:ea typeface="黑体" panose="02010609060101010101" pitchFamily="49" charset="-122"/>
                </a:rPr>
                <a:t>值分别为　　　　  ．</a:t>
              </a:r>
              <a:endParaRPr lang="zh-CN" altLang="en-US" sz="2800">
                <a:latin typeface="Times New Roman" panose="02020603050405020304" pitchFamily="18" charset="0"/>
                <a:ea typeface="黑体" panose="02010609060101010101" pitchFamily="49" charset="-122"/>
              </a:endParaRPr>
            </a:p>
          </p:txBody>
        </p:sp>
        <p:graphicFrame>
          <p:nvGraphicFramePr>
            <p:cNvPr id="25" name="Object 2"/>
            <p:cNvGraphicFramePr>
              <a:graphicFrameLocks noChangeAspect="1"/>
            </p:cNvGraphicFramePr>
            <p:nvPr/>
          </p:nvGraphicFramePr>
          <p:xfrm>
            <a:off x="9146876" y="2310613"/>
            <a:ext cx="1562100" cy="838200"/>
          </p:xfrm>
          <a:graphic>
            <a:graphicData uri="http://schemas.openxmlformats.org/presentationml/2006/ole">
              <mc:AlternateContent xmlns:mc="http://schemas.openxmlformats.org/markup-compatibility/2006">
                <mc:Choice xmlns:v="urn:schemas-microsoft-com:vml" Requires="v">
                  <p:oleObj spid="_x0000_s1052" name="Equation" r:id="rId1" imgW="37490400" imgH="20116800" progId="Equation.DSMT4">
                    <p:embed/>
                  </p:oleObj>
                </mc:Choice>
                <mc:Fallback>
                  <p:oleObj name="Equation" r:id="rId1" imgW="374904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9146876" y="2310613"/>
                          <a:ext cx="1562100" cy="838200"/>
                        </a:xfrm>
                        <a:prstGeom prst="rect">
                          <a:avLst/>
                        </a:prstGeom>
                        <a:noFill/>
                        <a:ln>
                          <a:noFill/>
                        </a:ln>
                        <a:effectLst/>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6"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par>
                          <p:cTn id="18" fill="hold">
                            <p:stCondLst>
                              <p:cond delay="500"/>
                            </p:stCondLst>
                            <p:childTnLst>
                              <p:par>
                                <p:cTn id="19" presetID="22" presetClass="entr" presetSubtype="8" fill="hold" nodeType="afterEffec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1000"/>
                            </p:stCondLst>
                            <p:childTnLst>
                              <p:par>
                                <p:cTn id="23" presetID="22" presetClass="entr" presetSubtype="8" fill="hold" grpId="5" nodeType="afterEffec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3"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par>
                          <p:cTn id="31" fill="hold">
                            <p:stCondLst>
                              <p:cond delay="500"/>
                            </p:stCondLst>
                            <p:childTnLst>
                              <p:par>
                                <p:cTn id="32" presetID="22" presetClass="entr" presetSubtype="8" fill="hold" grpId="2" nodeType="afterEffec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4"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par>
                          <p:cTn id="40" fill="hold">
                            <p:stCondLst>
                              <p:cond delay="500"/>
                            </p:stCondLst>
                            <p:childTnLst>
                              <p:par>
                                <p:cTn id="41" presetID="22" presetClass="entr" presetSubtype="8" fill="hold" grpId="1" nodeType="afterEffec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1"/>
      <p:bldP spid="12" grpId="2"/>
      <p:bldP spid="16" grpId="3"/>
      <p:bldP spid="17" grpId="4"/>
      <p:bldP spid="19" grpId="5"/>
      <p:bldP spid="21" grpId="6"/>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归纳小结</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28" name="TextBox 27"/>
          <p:cNvSpPr txBox="1"/>
          <p:nvPr/>
        </p:nvSpPr>
        <p:spPr>
          <a:xfrm>
            <a:off x="1937713" y="926732"/>
            <a:ext cx="9805108" cy="267765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9</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生活中哪类问题可以利用三角函数模型解决？利用三角函数解决实际问题的一般步骤是怎样的？你能够将本节课所学内容画出一个知识结构图吗？其中涉及到哪些数学思想？通过本节课的学习，你还有哪些收获？</a:t>
            </a:r>
            <a:endParaRPr lang="zh-CN" altLang="en-US" sz="2800">
              <a:latin typeface="Times New Roman" panose="02020603050405020304" pitchFamily="18" charset="0"/>
              <a:ea typeface="黑体" panose="02010609060101010101" pitchFamily="49" charset="-122"/>
            </a:endParaRPr>
          </a:p>
        </p:txBody>
      </p:sp>
      <p:grpSp>
        <p:nvGrpSpPr>
          <p:cNvPr id="30" name="Group 16364"/>
          <p:cNvGrpSpPr/>
          <p:nvPr/>
        </p:nvGrpSpPr>
        <p:grpSpPr>
          <a:xfrm>
            <a:off x="556063" y="964871"/>
            <a:ext cx="1149025" cy="1147851"/>
            <a:chOff x="0" y="0"/>
            <a:chExt cx="1149024" cy="1147849"/>
          </a:xfrm>
        </p:grpSpPr>
        <p:sp>
          <p:nvSpPr>
            <p:cNvPr id="31"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32"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33"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34"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35"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36"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37"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38"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9"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0"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41"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2"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3"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4"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5"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46"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grpSp>
        <p:nvGrpSpPr>
          <p:cNvPr id="48" name="组合 47"/>
          <p:cNvGrpSpPr/>
          <p:nvPr/>
        </p:nvGrpSpPr>
        <p:grpSpPr>
          <a:xfrm>
            <a:off x="970079" y="3682414"/>
            <a:ext cx="9800590" cy="2901266"/>
            <a:chOff x="970079" y="3682414"/>
            <a:chExt cx="9800590" cy="2901266"/>
          </a:xfrm>
        </p:grpSpPr>
        <p:grpSp>
          <p:nvGrpSpPr>
            <p:cNvPr id="29" name="组合 28"/>
            <p:cNvGrpSpPr/>
            <p:nvPr/>
          </p:nvGrpSpPr>
          <p:grpSpPr>
            <a:xfrm>
              <a:off x="1432248" y="3941099"/>
              <a:ext cx="8596365" cy="2364702"/>
              <a:chOff x="1432248" y="3965848"/>
              <a:chExt cx="8596365" cy="2364702"/>
            </a:xfrm>
          </p:grpSpPr>
          <p:sp>
            <p:nvSpPr>
              <p:cNvPr id="9" name="矩形 8"/>
              <p:cNvSpPr/>
              <p:nvPr/>
            </p:nvSpPr>
            <p:spPr>
              <a:xfrm>
                <a:off x="1440682" y="3965848"/>
                <a:ext cx="1828800"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实际问题</a:t>
                </a:r>
                <a:endParaRPr lang="zh-CN" altLang="en-US" sz="2000">
                  <a:solidFill>
                    <a:schemeClr val="tx1"/>
                  </a:solidFill>
                  <a:latin typeface="Times New Roman" panose="02020603050405020304" pitchFamily="18" charset="0"/>
                  <a:ea typeface="黑体" panose="02010609060101010101" pitchFamily="49" charset="-122"/>
                </a:endParaRPr>
              </a:p>
            </p:txBody>
          </p:sp>
          <p:sp>
            <p:nvSpPr>
              <p:cNvPr id="10" name="矩形 9"/>
              <p:cNvSpPr/>
              <p:nvPr/>
            </p:nvSpPr>
            <p:spPr>
              <a:xfrm>
                <a:off x="5079823" y="3965848"/>
                <a:ext cx="1465385"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三角函数模型</a:t>
                </a:r>
                <a:endParaRPr lang="zh-CN" altLang="en-US" sz="2000">
                  <a:solidFill>
                    <a:schemeClr val="tx1"/>
                  </a:solidFill>
                  <a:latin typeface="Times New Roman" panose="02020603050405020304" pitchFamily="18" charset="0"/>
                  <a:ea typeface="黑体" panose="02010609060101010101" pitchFamily="49" charset="-122"/>
                </a:endParaRPr>
              </a:p>
            </p:txBody>
          </p:sp>
          <p:sp>
            <p:nvSpPr>
              <p:cNvPr id="11" name="矩形 10"/>
              <p:cNvSpPr/>
              <p:nvPr/>
            </p:nvSpPr>
            <p:spPr>
              <a:xfrm>
                <a:off x="8216547" y="3965848"/>
                <a:ext cx="1805354"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解决三角函数问题</a:t>
                </a:r>
                <a:endParaRPr lang="zh-CN" altLang="en-US" sz="2000">
                  <a:solidFill>
                    <a:schemeClr val="tx1"/>
                  </a:solidFill>
                  <a:latin typeface="Times New Roman" panose="02020603050405020304" pitchFamily="18" charset="0"/>
                  <a:ea typeface="黑体" panose="02010609060101010101" pitchFamily="49" charset="-122"/>
                </a:endParaRPr>
              </a:p>
            </p:txBody>
          </p:sp>
          <p:sp>
            <p:nvSpPr>
              <p:cNvPr id="12" name="矩形 11"/>
              <p:cNvSpPr/>
              <p:nvPr/>
            </p:nvSpPr>
            <p:spPr>
              <a:xfrm>
                <a:off x="8223259" y="5607068"/>
                <a:ext cx="1805354"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联系实际解决问题</a:t>
                </a:r>
                <a:endParaRPr lang="zh-CN" altLang="en-US" sz="2000">
                  <a:solidFill>
                    <a:schemeClr val="tx1"/>
                  </a:solidFill>
                  <a:latin typeface="Times New Roman" panose="02020603050405020304" pitchFamily="18" charset="0"/>
                  <a:ea typeface="黑体" panose="02010609060101010101" pitchFamily="49" charset="-122"/>
                </a:endParaRPr>
              </a:p>
            </p:txBody>
          </p:sp>
          <p:cxnSp>
            <p:nvCxnSpPr>
              <p:cNvPr id="13" name="直接连接符 12"/>
              <p:cNvCxnSpPr>
                <a:stCxn id="12" idx="0"/>
                <a:endCxn id="11" idx="2"/>
              </p:cNvCxnSpPr>
              <p:nvPr/>
            </p:nvCxnSpPr>
            <p:spPr>
              <a:xfrm rot="16200000" flipV="1">
                <a:off x="8663711" y="5144843"/>
                <a:ext cx="917738" cy="6712"/>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cxnSp>
            <p:nvCxnSpPr>
              <p:cNvPr id="14" name="直接连接符 13"/>
              <p:cNvCxnSpPr>
                <a:stCxn id="9" idx="3"/>
                <a:endCxn id="10" idx="1"/>
              </p:cNvCxnSpPr>
              <p:nvPr/>
            </p:nvCxnSpPr>
            <p:spPr>
              <a:xfrm>
                <a:off x="3269482" y="4327589"/>
                <a:ext cx="1810341" cy="1588"/>
              </a:xfrm>
              <a:prstGeom prst="line">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10" idx="3"/>
                <a:endCxn id="11" idx="1"/>
              </p:cNvCxnSpPr>
              <p:nvPr/>
            </p:nvCxnSpPr>
            <p:spPr>
              <a:xfrm>
                <a:off x="6545208" y="4327589"/>
                <a:ext cx="1671339"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79187" y="3999871"/>
                <a:ext cx="805029" cy="338554"/>
              </a:xfrm>
              <a:prstGeom prst="rect">
                <a:avLst/>
              </a:prstGeom>
              <a:noFill/>
            </p:spPr>
            <p:txBody>
              <a:bodyPr wrap="none" rtlCol="0">
                <a:spAutoFit/>
              </a:bodyPr>
              <a:lstStyle/>
              <a:p>
                <a:r>
                  <a:rPr lang="zh-CN" altLang="en-US" sz="1600" b="1">
                    <a:latin typeface="Times New Roman" panose="02020603050405020304" pitchFamily="18" charset="0"/>
                    <a:ea typeface="黑体" panose="02010609060101010101" pitchFamily="49" charset="-122"/>
                  </a:rPr>
                  <a:t>周期性</a:t>
                </a:r>
                <a:endParaRPr lang="zh-CN" altLang="en-US" sz="1600" b="1">
                  <a:latin typeface="Times New Roman" panose="02020603050405020304" pitchFamily="18" charset="0"/>
                  <a:ea typeface="黑体" panose="02010609060101010101" pitchFamily="49" charset="-122"/>
                </a:endParaRPr>
              </a:p>
            </p:txBody>
          </p:sp>
          <p:sp>
            <p:nvSpPr>
              <p:cNvPr id="21" name="矩形 20"/>
              <p:cNvSpPr/>
              <p:nvPr/>
            </p:nvSpPr>
            <p:spPr>
              <a:xfrm>
                <a:off x="1432248" y="5607068"/>
                <a:ext cx="1805354"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收集数据画散点图</a:t>
                </a:r>
                <a:endParaRPr lang="zh-CN" altLang="en-US" sz="2000">
                  <a:solidFill>
                    <a:schemeClr val="tx1"/>
                  </a:solidFill>
                  <a:latin typeface="Times New Roman" panose="02020603050405020304" pitchFamily="18" charset="0"/>
                  <a:ea typeface="黑体" panose="02010609060101010101" pitchFamily="49" charset="-122"/>
                </a:endParaRPr>
              </a:p>
            </p:txBody>
          </p:sp>
          <p:cxnSp>
            <p:nvCxnSpPr>
              <p:cNvPr id="23" name="直接连接符 22"/>
              <p:cNvCxnSpPr>
                <a:stCxn id="21" idx="0"/>
              </p:cNvCxnSpPr>
              <p:nvPr/>
            </p:nvCxnSpPr>
            <p:spPr>
              <a:xfrm rot="16200000" flipV="1">
                <a:off x="1873538" y="5145681"/>
                <a:ext cx="916063" cy="6712"/>
              </a:xfrm>
              <a:prstGeom prst="line">
                <a:avLst/>
              </a:prstGeom>
              <a:ln w="25400">
                <a:solidFill>
                  <a:schemeClr val="tx1"/>
                </a:solidFill>
                <a:headEnd type="arrow"/>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4940797" y="5607068"/>
                <a:ext cx="1805354" cy="72348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tx1"/>
                    </a:solidFill>
                    <a:latin typeface="Times New Roman" panose="02020603050405020304" pitchFamily="18" charset="0"/>
                    <a:ea typeface="黑体" panose="02010609060101010101" pitchFamily="49" charset="-122"/>
                  </a:rPr>
                  <a:t>观察图形函数拟合</a:t>
                </a:r>
                <a:endParaRPr lang="zh-CN" altLang="en-US" sz="2000">
                  <a:solidFill>
                    <a:schemeClr val="tx1"/>
                  </a:solidFill>
                  <a:latin typeface="Times New Roman" panose="02020603050405020304" pitchFamily="18" charset="0"/>
                  <a:ea typeface="黑体" panose="02010609060101010101" pitchFamily="49" charset="-122"/>
                </a:endParaRPr>
              </a:p>
            </p:txBody>
          </p:sp>
          <p:cxnSp>
            <p:nvCxnSpPr>
              <p:cNvPr id="25" name="直接连接符 24"/>
              <p:cNvCxnSpPr>
                <a:stCxn id="24" idx="0"/>
              </p:cNvCxnSpPr>
              <p:nvPr/>
            </p:nvCxnSpPr>
            <p:spPr>
              <a:xfrm rot="16200000" flipV="1">
                <a:off x="5387948" y="5151542"/>
                <a:ext cx="904340" cy="6712"/>
              </a:xfrm>
              <a:prstGeom prst="line">
                <a:avLst/>
              </a:prstGeom>
              <a:ln w="2540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15617" y="4994657"/>
                <a:ext cx="805029" cy="338554"/>
              </a:xfrm>
              <a:prstGeom prst="rect">
                <a:avLst/>
              </a:prstGeom>
              <a:noFill/>
            </p:spPr>
            <p:txBody>
              <a:bodyPr wrap="none" rtlCol="0">
                <a:spAutoFit/>
              </a:bodyPr>
              <a:lstStyle/>
              <a:p>
                <a:r>
                  <a:rPr lang="zh-CN" altLang="en-US" sz="1600" b="1">
                    <a:latin typeface="Times New Roman" panose="02020603050405020304" pitchFamily="18" charset="0"/>
                    <a:ea typeface="黑体" panose="02010609060101010101" pitchFamily="49" charset="-122"/>
                  </a:rPr>
                  <a:t>周期性</a:t>
                </a:r>
                <a:endParaRPr lang="zh-CN" altLang="en-US" sz="1600" b="1">
                  <a:latin typeface="Times New Roman" panose="02020603050405020304" pitchFamily="18" charset="0"/>
                  <a:ea typeface="黑体" panose="02010609060101010101" pitchFamily="49" charset="-122"/>
                </a:endParaRPr>
              </a:p>
            </p:txBody>
          </p:sp>
          <p:cxnSp>
            <p:nvCxnSpPr>
              <p:cNvPr id="27" name="直接连接符 26"/>
              <p:cNvCxnSpPr>
                <a:stCxn id="21" idx="3"/>
              </p:cNvCxnSpPr>
              <p:nvPr/>
            </p:nvCxnSpPr>
            <p:spPr>
              <a:xfrm>
                <a:off x="3237602" y="5968809"/>
                <a:ext cx="1713267" cy="0"/>
              </a:xfrm>
              <a:prstGeom prst="line">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7" name="圆角矩形 46"/>
            <p:cNvSpPr/>
            <p:nvPr/>
          </p:nvSpPr>
          <p:spPr>
            <a:xfrm>
              <a:off x="970079" y="3682414"/>
              <a:ext cx="9800590" cy="2901266"/>
            </a:xfrm>
            <a:prstGeom prst="roundRect">
              <a:avLst>
                <a:gd name="adj" fmla="val 15520"/>
              </a:avLst>
            </a:prstGeom>
            <a:noFill/>
            <a:ln w="25400" cmpd="thickThin">
              <a:solidFill>
                <a:srgbClr val="FF5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作业布置</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4" name="TextBox 2"/>
          <p:cNvSpPr txBox="1"/>
          <p:nvPr/>
        </p:nvSpPr>
        <p:spPr>
          <a:xfrm>
            <a:off x="2287270" y="2047240"/>
            <a:ext cx="6021388" cy="2433955"/>
          </a:xfrm>
          <a:prstGeom prst="rect">
            <a:avLst/>
          </a:prstGeom>
          <a:noFill/>
          <a:ln w="9525">
            <a:noFill/>
          </a:ln>
        </p:spPr>
        <p:txBody>
          <a:bodyPr wrap="square" anchor="t">
            <a:spAutoFit/>
          </a:bodyPr>
          <a:p>
            <a:pPr eaLnBrk="0" hangingPunct="0"/>
            <a:r>
              <a:rPr lang="zh-CN" altLang="en-US" sz="2535" b="1" noProof="1" dirty="0">
                <a:latin typeface="黑体" panose="02010609060101010101" pitchFamily="49" charset="-122"/>
                <a:ea typeface="黑体" panose="02010609060101010101" pitchFamily="49" charset="-122"/>
                <a:cs typeface="+mn-cs"/>
              </a:rPr>
              <a:t>课本：</a:t>
            </a:r>
            <a:r>
              <a:rPr lang="en-US" altLang="zh-CN" sz="2535" b="1" noProof="1" dirty="0">
                <a:latin typeface="黑体" panose="02010609060101010101" pitchFamily="49" charset="-122"/>
                <a:ea typeface="黑体" panose="02010609060101010101" pitchFamily="49" charset="-122"/>
                <a:cs typeface="+mn-cs"/>
              </a:rPr>
              <a:t>P255</a:t>
            </a:r>
            <a:r>
              <a:rPr lang="en-US" altLang="zh-CN" sz="2530" b="1" noProof="1">
                <a:solidFill>
                  <a:srgbClr val="FF0000"/>
                </a:solidFill>
                <a:latin typeface="Times New Roman" panose="02020603050405020304" pitchFamily="18" charset="0"/>
                <a:ea typeface="黑体" panose="02010609060101010101" pitchFamily="49" charset="-122"/>
                <a:cs typeface="+mn-cs"/>
                <a:sym typeface="+mn-ea"/>
              </a:rPr>
              <a:t> </a:t>
            </a:r>
            <a:r>
              <a:rPr lang="zh-CN" altLang="en-US" sz="2535" b="1" noProof="1" dirty="0">
                <a:latin typeface="黑体" panose="02010609060101010101" pitchFamily="49" charset="-122"/>
                <a:ea typeface="黑体" panose="02010609060101010101" pitchFamily="49" charset="-122"/>
                <a:cs typeface="+mn-cs"/>
              </a:rPr>
              <a:t>第</a:t>
            </a:r>
            <a:r>
              <a:rPr lang="en-US" sz="2535" b="1" noProof="1" dirty="0">
                <a:latin typeface="黑体" panose="02010609060101010101" pitchFamily="49" charset="-122"/>
                <a:ea typeface="黑体" panose="02010609060101010101" pitchFamily="49" charset="-122"/>
                <a:cs typeface="+mn-cs"/>
              </a:rPr>
              <a:t>23</a:t>
            </a:r>
            <a:r>
              <a:rPr lang="zh-CN" altLang="en-US" sz="2535" b="1" noProof="1" dirty="0">
                <a:latin typeface="黑体" panose="02010609060101010101" pitchFamily="49" charset="-122"/>
                <a:ea typeface="黑体" panose="02010609060101010101" pitchFamily="49" charset="-122"/>
                <a:cs typeface="+mn-cs"/>
              </a:rPr>
              <a:t>、</a:t>
            </a:r>
            <a:r>
              <a:rPr lang="en-US" altLang="zh-CN" sz="2535" b="1" noProof="1" dirty="0">
                <a:latin typeface="黑体" panose="02010609060101010101" pitchFamily="49" charset="-122"/>
                <a:ea typeface="黑体" panose="02010609060101010101" pitchFamily="49" charset="-122"/>
                <a:cs typeface="+mn-cs"/>
              </a:rPr>
              <a:t>25</a:t>
            </a:r>
            <a:r>
              <a:rPr lang="zh-CN" altLang="en-US" sz="2535" b="1" noProof="1" dirty="0">
                <a:latin typeface="黑体" panose="02010609060101010101" pitchFamily="49" charset="-122"/>
                <a:ea typeface="黑体" panose="02010609060101010101" pitchFamily="49" charset="-122"/>
                <a:cs typeface="+mn-cs"/>
              </a:rPr>
              <a:t>题</a:t>
            </a:r>
            <a:endParaRPr lang="zh-CN" altLang="en-US" sz="2535" b="1" noProof="1" dirty="0">
              <a:latin typeface="黑体" panose="02010609060101010101" pitchFamily="49" charset="-122"/>
              <a:ea typeface="黑体" panose="02010609060101010101" pitchFamily="49" charset="-122"/>
            </a:endParaRPr>
          </a:p>
          <a:p>
            <a:pPr eaLnBrk="0" hangingPunct="0"/>
            <a:endParaRPr lang="zh-CN" altLang="en-US" sz="2535" b="1" noProof="1" dirty="0">
              <a:latin typeface="黑体" panose="02010609060101010101" pitchFamily="49" charset="-122"/>
              <a:ea typeface="黑体" panose="02010609060101010101" pitchFamily="49" charset="-122"/>
            </a:endParaRPr>
          </a:p>
          <a:p>
            <a:pPr eaLnBrk="0" hangingPunct="0"/>
            <a:r>
              <a:rPr lang="zh-CN" altLang="en-US" sz="2535" b="1" noProof="1" dirty="0">
                <a:latin typeface="黑体" panose="02010609060101010101" pitchFamily="49" charset="-122"/>
                <a:ea typeface="黑体" panose="02010609060101010101" pitchFamily="49" charset="-122"/>
                <a:cs typeface="+mn-cs"/>
              </a:rPr>
              <a:t>复习</a:t>
            </a:r>
            <a:r>
              <a:rPr lang="en-US" altLang="zh-CN" sz="2535" b="1" noProof="1" dirty="0">
                <a:latin typeface="黑体" panose="02010609060101010101" pitchFamily="49" charset="-122"/>
                <a:ea typeface="黑体" panose="02010609060101010101" pitchFamily="49" charset="-122"/>
                <a:cs typeface="+mn-cs"/>
              </a:rPr>
              <a:t>:</a:t>
            </a:r>
            <a:r>
              <a:rPr lang="zh-CN" altLang="en-US" sz="2535" b="1" noProof="1" dirty="0">
                <a:latin typeface="黑体" panose="02010609060101010101" pitchFamily="49" charset="-122"/>
                <a:ea typeface="黑体" panose="02010609060101010101" pitchFamily="49" charset="-122"/>
                <a:cs typeface="+mn-cs"/>
              </a:rPr>
              <a:t>书本</a:t>
            </a:r>
            <a:r>
              <a:rPr lang="en-US" altLang="zh-CN" sz="2535" b="1" noProof="1" dirty="0">
                <a:latin typeface="宋体" panose="02010600030101010101" pitchFamily="2" charset="-122"/>
                <a:ea typeface="宋体" panose="02010600030101010101" pitchFamily="2" charset="-122"/>
                <a:cs typeface="+mn-cs"/>
                <a:sym typeface="宋体" panose="02010600030101010101" pitchFamily="2" charset="-122"/>
              </a:rPr>
              <a:t>P167--248</a:t>
            </a:r>
            <a:endParaRPr lang="en-US" altLang="zh-CN" sz="2535" b="1" noProof="1" dirty="0">
              <a:latin typeface="宋体" panose="02010600030101010101" pitchFamily="2" charset="-122"/>
              <a:ea typeface="宋体" panose="02010600030101010101" pitchFamily="2" charset="-122"/>
              <a:cs typeface="+mn-cs"/>
              <a:sym typeface="宋体" panose="02010600030101010101" pitchFamily="2" charset="-122"/>
            </a:endParaRPr>
          </a:p>
          <a:p>
            <a:pPr eaLnBrk="0" hangingPunct="0"/>
            <a:endParaRPr lang="zh-CN" altLang="en-US" sz="2535" b="1" noProof="1" dirty="0">
              <a:latin typeface="宋体" panose="02010600030101010101" pitchFamily="2" charset="-122"/>
              <a:ea typeface="宋体" panose="02010600030101010101" pitchFamily="2" charset="-122"/>
            </a:endParaRPr>
          </a:p>
          <a:p>
            <a:pPr eaLnBrk="0" hangingPunct="0"/>
            <a:r>
              <a:rPr lang="zh-CN" altLang="en-US" sz="2535" b="1" noProof="1" dirty="0">
                <a:latin typeface="宋体" panose="02010600030101010101" pitchFamily="2" charset="-122"/>
                <a:ea typeface="宋体" panose="02010600030101010101" pitchFamily="2" charset="-122"/>
                <a:cs typeface="+mn-cs"/>
              </a:rPr>
              <a:t>练习册</a:t>
            </a:r>
            <a:r>
              <a:rPr lang="en-US" altLang="zh-CN" sz="2535" b="1" noProof="1" dirty="0">
                <a:latin typeface="宋体" panose="02010600030101010101" pitchFamily="2" charset="-122"/>
                <a:ea typeface="宋体" panose="02010600030101010101" pitchFamily="2" charset="-122"/>
                <a:cs typeface="+mn-cs"/>
              </a:rPr>
              <a:t>:P123--124</a:t>
            </a:r>
            <a:endParaRPr lang="zh-CN" altLang="en-US" sz="2535" b="1" noProof="1" dirty="0">
              <a:latin typeface="黑体" panose="02010609060101010101" pitchFamily="49" charset="-122"/>
              <a:ea typeface="黑体" panose="02010609060101010101" pitchFamily="49" charset="-122"/>
            </a:endParaRPr>
          </a:p>
          <a:p>
            <a:pPr eaLnBrk="0" hangingPunct="0"/>
            <a:endParaRPr lang="zh-CN" altLang="en-US" sz="2535" b="1" noProof="1" dirty="0">
              <a:latin typeface="黑体" panose="02010609060101010101" pitchFamily="49" charset="-122"/>
              <a:ea typeface="黑体" panose="02010609060101010101" pitchFamily="49" charset="-122"/>
            </a:endParaRPr>
          </a:p>
        </p:txBody>
      </p:sp>
      <p:sp>
        <p:nvSpPr>
          <p:cNvPr id="2" name="文本框 2"/>
          <p:cNvSpPr txBox="1"/>
          <p:nvPr/>
        </p:nvSpPr>
        <p:spPr>
          <a:xfrm>
            <a:off x="1522095" y="629285"/>
            <a:ext cx="2904490" cy="645160"/>
          </a:xfrm>
          <a:prstGeom prst="rect">
            <a:avLst/>
          </a:prstGeom>
          <a:solidFill>
            <a:srgbClr val="FF8000">
              <a:alpha val="56000"/>
            </a:srgbClr>
          </a:solidFill>
          <a:ln w="9525" cap="flat" cmpd="sng" algn="ctr">
            <a:noFill/>
            <a:prstDash val="solid"/>
            <a:round/>
            <a:headEnd type="none" w="med" len="med"/>
            <a:tailEnd type="none" w="med" len="med"/>
          </a:ln>
          <a:effectLst>
            <a:glow rad="228600">
              <a:srgbClr val="FFC000">
                <a:alpha val="64000"/>
              </a:srgbClr>
            </a:glow>
            <a:softEdge rad="31750"/>
          </a:effectLst>
          <a:scene3d>
            <a:camera prst="orthographicFront">
              <a:rot lat="0" lon="0" rev="0"/>
            </a:camera>
            <a:lightRig rig="threePt" dir="t"/>
          </a:scene3d>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fontAlgn="base">
              <a:defRPr/>
            </a:pPr>
            <a:r>
              <a:rPr lang="zh-CN" altLang="en-US" sz="3600" b="1" strike="noStrike" kern="0" noProof="1">
                <a:solidFill>
                  <a:srgbClr val="37600F"/>
                </a:solidFill>
                <a:latin typeface="Arial" panose="020B0604020202020204" pitchFamily="34" charset="0"/>
                <a:ea typeface="隶书" pitchFamily="49" charset="-122"/>
                <a:cs typeface="+mn-cs"/>
              </a:rPr>
              <a:t>课后作业</a:t>
            </a:r>
            <a:endParaRPr lang="zh-CN" altLang="en-US" sz="3600" b="1" strike="noStrike" kern="0" noProof="1">
              <a:solidFill>
                <a:srgbClr val="37600F"/>
              </a:solidFill>
              <a:ea typeface="隶书" pitchFamily="49" charset="-122"/>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a:defRPr/>
            </a:pPr>
            <a:r>
              <a:rPr lang="zh-CN" altLang="en-US">
                <a:solidFill>
                  <a:srgbClr val="FF0000"/>
                </a:solidFill>
                <a:sym typeface="+mn-ea"/>
              </a:rPr>
              <a:t>目标检测</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graphicFrame>
        <p:nvGraphicFramePr>
          <p:cNvPr id="9" name="表格 8"/>
          <p:cNvGraphicFramePr>
            <a:graphicFrameLocks noGrp="1"/>
          </p:cNvGraphicFramePr>
          <p:nvPr/>
        </p:nvGraphicFramePr>
        <p:xfrm>
          <a:off x="1036375" y="4152787"/>
          <a:ext cx="10119250" cy="968458"/>
        </p:xfrm>
        <a:graphic>
          <a:graphicData uri="http://schemas.openxmlformats.org/drawingml/2006/table">
            <a:tbl>
              <a:tblPr firstRow="1" bandRow="1">
                <a:tableStyleId>{5C22544A-7EE6-4342-B048-85BDC9FD1C3A}</a:tableStyleId>
              </a:tblPr>
              <a:tblGrid>
                <a:gridCol w="1011925"/>
                <a:gridCol w="1011925"/>
                <a:gridCol w="1011925"/>
                <a:gridCol w="1011925"/>
                <a:gridCol w="1011925"/>
                <a:gridCol w="1011925"/>
                <a:gridCol w="1011925"/>
                <a:gridCol w="1011925"/>
                <a:gridCol w="1011925"/>
                <a:gridCol w="1011925"/>
              </a:tblGrid>
              <a:tr h="484229">
                <a:tc>
                  <a:txBody>
                    <a:bodyPr/>
                    <a:lstStyle/>
                    <a:p>
                      <a:pPr algn="ctr"/>
                      <a:r>
                        <a:rPr lang="en-US" altLang="zh-CN" sz="2000" b="0" i="1" baseline="0">
                          <a:solidFill>
                            <a:schemeClr val="tx1"/>
                          </a:solidFill>
                          <a:latin typeface="Times New Roman" panose="02020603050405020304" pitchFamily="18" charset="0"/>
                          <a:ea typeface="黑体" panose="02010609060101010101" pitchFamily="49" charset="-122"/>
                        </a:rPr>
                        <a:t>t</a:t>
                      </a:r>
                      <a:r>
                        <a:rPr lang="en-US" altLang="zh-CN" sz="2000" b="0" baseline="0">
                          <a:solidFill>
                            <a:schemeClr val="tx1"/>
                          </a:solidFill>
                          <a:latin typeface="Times New Roman" panose="02020603050405020304" pitchFamily="18" charset="0"/>
                          <a:ea typeface="黑体" panose="02010609060101010101" pitchFamily="49" charset="-122"/>
                        </a:rPr>
                        <a:t>/h</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0</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3</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6</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9</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12</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15</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18</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21</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24</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4229">
                <a:tc>
                  <a:txBody>
                    <a:bodyPr/>
                    <a:lstStyle/>
                    <a:p>
                      <a:pPr algn="ctr"/>
                      <a:r>
                        <a:rPr lang="en-US" altLang="zh-CN" sz="2000" b="0" i="1" baseline="0">
                          <a:solidFill>
                            <a:schemeClr val="tx1"/>
                          </a:solidFill>
                          <a:latin typeface="Times New Roman" panose="02020603050405020304" pitchFamily="18" charset="0"/>
                          <a:ea typeface="黑体" panose="02010609060101010101" pitchFamily="49" charset="-122"/>
                        </a:rPr>
                        <a:t>y</a:t>
                      </a:r>
                      <a:r>
                        <a:rPr lang="en-US" altLang="zh-CN" sz="2000" b="0" baseline="0">
                          <a:solidFill>
                            <a:schemeClr val="tx1"/>
                          </a:solidFill>
                          <a:latin typeface="Times New Roman" panose="02020603050405020304" pitchFamily="18" charset="0"/>
                          <a:ea typeface="黑体" panose="02010609060101010101" pitchFamily="49" charset="-122"/>
                        </a:rPr>
                        <a:t>/m</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1.0</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1.4</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1.0</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0.6</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1.0</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1.4</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0.9</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0.4</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000" b="0" baseline="0">
                          <a:solidFill>
                            <a:schemeClr val="tx1"/>
                          </a:solidFill>
                          <a:latin typeface="Times New Roman" panose="02020603050405020304" pitchFamily="18" charset="0"/>
                          <a:ea typeface="黑体" panose="02010609060101010101" pitchFamily="49" charset="-122"/>
                        </a:rPr>
                        <a:t>1.0</a:t>
                      </a:r>
                      <a:endParaRPr lang="zh-CN" altLang="en-US" sz="2000" b="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泪滴形 9"/>
          <p:cNvSpPr/>
          <p:nvPr/>
        </p:nvSpPr>
        <p:spPr>
          <a:xfrm>
            <a:off x="525379" y="1129160"/>
            <a:ext cx="625642" cy="625642"/>
          </a:xfrm>
          <a:prstGeom prst="teardrop">
            <a:avLst/>
          </a:prstGeom>
          <a:solidFill>
            <a:srgbClr val="DE6E53"/>
          </a:solidFill>
          <a:ln>
            <a:solidFill>
              <a:srgbClr val="DE6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a:latin typeface="+mj-lt"/>
              </a:rPr>
              <a:t>练</a:t>
            </a:r>
            <a:endParaRPr lang="zh-CN" altLang="en-US" sz="2800">
              <a:latin typeface="+mj-lt"/>
            </a:endParaRPr>
          </a:p>
        </p:txBody>
      </p:sp>
      <p:sp>
        <p:nvSpPr>
          <p:cNvPr id="11" name="TextBox 10"/>
          <p:cNvSpPr txBox="1"/>
          <p:nvPr/>
        </p:nvSpPr>
        <p:spPr>
          <a:xfrm>
            <a:off x="1179407" y="1047096"/>
            <a:ext cx="10826510" cy="2595839"/>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某</a:t>
            </a:r>
            <a:r>
              <a:rPr lang="en-US"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海之旅</a:t>
            </a:r>
            <a:r>
              <a:rPr lang="en-US"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表演队在一海滨区域进行集训，该海滨区域的海浪高度</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m</a:t>
            </a:r>
            <a:r>
              <a:rPr lang="zh-CN" altLang="en-US" sz="2800">
                <a:latin typeface="Times New Roman" panose="02020603050405020304" pitchFamily="18" charset="0"/>
                <a:ea typeface="黑体" panose="02010609060101010101" pitchFamily="49" charset="-122"/>
              </a:rPr>
              <a:t>）随着时间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a:t>
            </a:r>
            <a:r>
              <a:rPr lang="en-US" sz="2800">
                <a:latin typeface="黑体" panose="02010609060101010101" pitchFamily="49" charset="-122"/>
                <a:ea typeface="黑体" panose="02010609060101010101" pitchFamily="49" charset="-122"/>
              </a:rPr>
              <a:t>≤</a:t>
            </a:r>
            <a:r>
              <a:rPr lang="en-US" sz="2800" i="1">
                <a:latin typeface="Times New Roman" panose="02020603050405020304" pitchFamily="18" charset="0"/>
                <a:ea typeface="黑体" panose="02010609060101010101" pitchFamily="49" charset="-122"/>
              </a:rPr>
              <a:t>t</a:t>
            </a:r>
            <a:r>
              <a:rPr lang="en-US" sz="2800">
                <a:latin typeface="黑体" panose="02010609060101010101" pitchFamily="49" charset="-122"/>
                <a:ea typeface="黑体" panose="02010609060101010101" pitchFamily="49" charset="-122"/>
              </a:rPr>
              <a:t>≤</a:t>
            </a:r>
            <a:r>
              <a:rPr lang="en-US" sz="2800">
                <a:latin typeface="Times New Roman" panose="02020603050405020304" pitchFamily="18" charset="0"/>
                <a:ea typeface="黑体" panose="02010609060101010101" pitchFamily="49" charset="-122"/>
              </a:rPr>
              <a:t>24</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h</a:t>
            </a:r>
            <a:r>
              <a:rPr lang="zh-CN" altLang="en-US" sz="2800">
                <a:latin typeface="Times New Roman" panose="02020603050405020304" pitchFamily="18" charset="0"/>
                <a:ea typeface="黑体" panose="02010609060101010101" pitchFamily="49" charset="-122"/>
              </a:rPr>
              <a:t>）周期性变化．为了了解其变化规律，该队观察若干天后，得到每天各时刻</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的浪高数据的平均值如下表：</a:t>
            </a:r>
            <a:endParaRPr lang="zh-CN" altLang="en-US" sz="2800">
              <a:latin typeface="Times New Roman" panose="02020603050405020304" pitchFamily="18" charset="0"/>
              <a:ea typeface="黑体" panose="02010609060101010101" pitchFamily="49"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a:defRPr/>
            </a:pPr>
            <a:r>
              <a:rPr lang="zh-CN" altLang="en-US">
                <a:solidFill>
                  <a:schemeClr val="bg1"/>
                </a:solidFill>
                <a:sym typeface="+mn-ea"/>
              </a:rPr>
              <a:t>目标检测</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593152" y="1254676"/>
            <a:ext cx="359906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）试画出散点图；</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2126627"/>
            <a:ext cx="11002646"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）观察散点图，从</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at</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A</a:t>
            </a:r>
            <a:r>
              <a:rPr lang="en-US" sz="2800" err="1">
                <a:latin typeface="Times New Roman" panose="02020603050405020304" pitchFamily="18" charset="0"/>
                <a:ea typeface="黑体" panose="02010609060101010101" pitchFamily="49" charset="-122"/>
              </a:rPr>
              <a:t>sin</a:t>
            </a:r>
            <a:r>
              <a:rPr lang="zh-CN" altLang="en-US" sz="2800">
                <a:latin typeface="Times New Roman" panose="02020603050405020304" pitchFamily="18" charset="0"/>
                <a:ea typeface="黑体" panose="02010609060101010101" pitchFamily="49" charset="-122"/>
              </a:rPr>
              <a:t>（</a:t>
            </a:r>
            <a:r>
              <a:rPr lang="en-US" altLang="zh-CN" sz="2800" i="1" err="1">
                <a:latin typeface="Times New Roman" panose="02020603050405020304" pitchFamily="18" charset="0"/>
                <a:ea typeface="黑体" panose="02010609060101010101" pitchFamily="49" charset="-122"/>
              </a:rPr>
              <a:t>ω</a:t>
            </a:r>
            <a:r>
              <a:rPr lang="en-US" sz="2800" i="1" err="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A</a:t>
            </a:r>
            <a:r>
              <a:rPr lang="en-US" sz="2800" err="1">
                <a:latin typeface="Times New Roman" panose="02020603050405020304" pitchFamily="18" charset="0"/>
                <a:ea typeface="黑体" panose="02010609060101010101" pitchFamily="49" charset="-122"/>
              </a:rPr>
              <a:t>cos</a:t>
            </a:r>
            <a:r>
              <a:rPr lang="zh-CN" altLang="en-US" sz="2800">
                <a:latin typeface="Times New Roman" panose="02020603050405020304" pitchFamily="18" charset="0"/>
                <a:ea typeface="黑体" panose="02010609060101010101" pitchFamily="49" charset="-122"/>
              </a:rPr>
              <a:t>（</a:t>
            </a:r>
            <a:r>
              <a:rPr lang="en-US" altLang="zh-CN" sz="2800" i="1" err="1">
                <a:latin typeface="Times New Roman" panose="02020603050405020304" pitchFamily="18" charset="0"/>
                <a:ea typeface="黑体" panose="02010609060101010101" pitchFamily="49" charset="-122"/>
              </a:rPr>
              <a:t>ω</a:t>
            </a:r>
            <a:r>
              <a:rPr lang="en-US" sz="2800" i="1" err="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中选择一个合适的函数模型，并求出该拟合模型的解析式；</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3778535"/>
            <a:ext cx="11032791"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）如果确定当浪高不低于</a:t>
            </a:r>
            <a:r>
              <a:rPr lang="en-US" sz="2800">
                <a:latin typeface="Times New Roman" panose="02020603050405020304" pitchFamily="18" charset="0"/>
                <a:ea typeface="黑体" panose="02010609060101010101" pitchFamily="49" charset="-122"/>
              </a:rPr>
              <a:t>0.8 m</a:t>
            </a:r>
            <a:r>
              <a:rPr lang="zh-CN" altLang="en-US" sz="2800">
                <a:latin typeface="Times New Roman" panose="02020603050405020304" pitchFamily="18" charset="0"/>
                <a:ea typeface="黑体" panose="02010609060101010101" pitchFamily="49" charset="-122"/>
              </a:rPr>
              <a:t>时才进行训练，试安排合适的训练时间段．</a:t>
            </a:r>
            <a:endParaRPr lang="zh-CN" altLang="en-US" sz="2800">
              <a:latin typeface="Times New Roman" panose="02020603050405020304" pitchFamily="18" charset="0"/>
              <a:ea typeface="黑体" panose="02010609060101010101" pitchFamily="49" charset="-122"/>
            </a:endParaRPr>
          </a:p>
        </p:txBody>
      </p:sp>
      <p:pic>
        <p:nvPicPr>
          <p:cNvPr id="12" name="图片 11"/>
          <p:cNvPicPr>
            <a:picLocks noChangeAspect="1"/>
          </p:cNvPicPr>
          <p:nvPr/>
        </p:nvPicPr>
        <p:blipFill>
          <a:blip r:embed="rId1"/>
          <a:stretch>
            <a:fillRect/>
          </a:stretch>
        </p:blipFill>
        <p:spPr>
          <a:xfrm>
            <a:off x="10351769" y="5160280"/>
            <a:ext cx="1274174" cy="1371563"/>
          </a:xfrm>
          <a:prstGeom prst="rect">
            <a:avLst/>
          </a:prstGeo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a:defRPr/>
            </a:pPr>
            <a:r>
              <a:rPr lang="zh-CN" altLang="en-US">
                <a:solidFill>
                  <a:schemeClr val="bg1"/>
                </a:solidFill>
                <a:sym typeface="+mn-ea"/>
              </a:rPr>
              <a:t>目标检测</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pic>
        <p:nvPicPr>
          <p:cNvPr id="9" name="图片 8"/>
          <p:cNvPicPr/>
          <p:nvPr/>
        </p:nvPicPr>
        <p:blipFill>
          <a:blip r:embed="rId1"/>
          <a:stretch>
            <a:fillRect/>
          </a:stretch>
        </p:blipFill>
        <p:spPr bwMode="auto">
          <a:xfrm>
            <a:off x="3822032" y="1729539"/>
            <a:ext cx="3469459" cy="1812450"/>
          </a:xfrm>
          <a:prstGeom prst="rect">
            <a:avLst/>
          </a:prstGeom>
          <a:noFill/>
          <a:ln w="9525">
            <a:noFill/>
            <a:miter lim="800000"/>
            <a:headEnd/>
            <a:tailEnd/>
          </a:ln>
        </p:spPr>
      </p:pic>
      <p:sp>
        <p:nvSpPr>
          <p:cNvPr id="10" name="TextBox 9"/>
          <p:cNvSpPr txBox="1"/>
          <p:nvPr/>
        </p:nvSpPr>
        <p:spPr>
          <a:xfrm>
            <a:off x="593153" y="3938180"/>
            <a:ext cx="1091356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）由散点图可知，选择</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A</a:t>
            </a:r>
            <a:r>
              <a:rPr lang="en-US" sz="2800" err="1">
                <a:latin typeface="Times New Roman" panose="02020603050405020304" pitchFamily="18" charset="0"/>
                <a:ea typeface="黑体" panose="02010609060101010101" pitchFamily="49" charset="-122"/>
              </a:rPr>
              <a:t>sin</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ωt</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函数模型较为合适．</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3" y="5637184"/>
            <a:ext cx="627556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）在</a:t>
            </a:r>
            <a:r>
              <a:rPr lang="en-US" sz="2800">
                <a:latin typeface="Times New Roman" panose="02020603050405020304" pitchFamily="18" charset="0"/>
                <a:ea typeface="黑体" panose="02010609060101010101" pitchFamily="49" charset="-122"/>
              </a:rPr>
              <a:t>11 h</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19 h</a:t>
            </a:r>
            <a:r>
              <a:rPr lang="zh-CN" altLang="en-US" sz="2800">
                <a:latin typeface="Times New Roman" panose="02020603050405020304" pitchFamily="18" charset="0"/>
                <a:ea typeface="黑体" panose="02010609060101010101" pitchFamily="49" charset="-122"/>
              </a:rPr>
              <a:t>进行训练较为合适．</a:t>
            </a:r>
            <a:endParaRPr lang="zh-CN" altLang="en-US" sz="2800">
              <a:latin typeface="Times New Roman" panose="02020603050405020304" pitchFamily="18" charset="0"/>
              <a:ea typeface="黑体" panose="02010609060101010101" pitchFamily="49" charset="-122"/>
            </a:endParaRPr>
          </a:p>
        </p:txBody>
      </p:sp>
      <p:graphicFrame>
        <p:nvGraphicFramePr>
          <p:cNvPr id="10242" name="Object 2"/>
          <p:cNvGraphicFramePr>
            <a:graphicFrameLocks noChangeAspect="1"/>
          </p:cNvGraphicFramePr>
          <p:nvPr/>
        </p:nvGraphicFramePr>
        <p:xfrm>
          <a:off x="4116894" y="4570776"/>
          <a:ext cx="4038600" cy="838200"/>
        </p:xfrm>
        <a:graphic>
          <a:graphicData uri="http://schemas.openxmlformats.org/presentationml/2006/ole">
            <mc:AlternateContent xmlns:mc="http://schemas.openxmlformats.org/markup-compatibility/2006">
              <mc:Choice xmlns:v="urn:schemas-microsoft-com:vml" Requires="v">
                <p:oleObj spid="_x0000_s1053" name="Equation" r:id="rId2" imgW="96926400" imgH="20116800" progId="Equation.DSMT4">
                  <p:embed/>
                </p:oleObj>
              </mc:Choice>
              <mc:Fallback>
                <p:oleObj name="Equation" r:id="rId2" imgW="96926400" imgH="20116800" progId="Equation.DSMT4">
                  <p:embed/>
                  <p:pic>
                    <p:nvPicPr>
                      <p:cNvPr id="0" name="OLE substitute image"/>
                      <p:cNvPicPr/>
                      <p:nvPr/>
                    </p:nvPicPr>
                    <p:blipFill>
                      <a:blip r:embed="rId3">
                        <a:extLst>
                          <a:ext uri="{28A0092B-C50C-407E-A947-70E740481C1C}">
                            <a14:useLocalDpi xmlns:a14="http://schemas.microsoft.com/office/drawing/2010/main" val="0"/>
                          </a:ext>
                        </a:extLst>
                      </a:blip>
                      <a:stretch>
                        <a:fillRect/>
                      </a:stretch>
                    </p:blipFill>
                    <p:spPr>
                      <a:xfrm>
                        <a:off x="4116894" y="4570776"/>
                        <a:ext cx="4038600" cy="838200"/>
                      </a:xfrm>
                      <a:prstGeom prst="rect">
                        <a:avLst/>
                      </a:prstGeom>
                      <a:noFill/>
                      <a:ln>
                        <a:noFill/>
                      </a:ln>
                      <a:effectLst/>
                    </p:spPr>
                  </p:pic>
                </p:oleObj>
              </mc:Fallback>
            </mc:AlternateContent>
          </a:graphicData>
        </a:graphic>
      </p:graphicFrame>
      <p:grpSp>
        <p:nvGrpSpPr>
          <p:cNvPr id="14" name="组合 13"/>
          <p:cNvGrpSpPr/>
          <p:nvPr/>
        </p:nvGrpSpPr>
        <p:grpSpPr>
          <a:xfrm>
            <a:off x="382938" y="951525"/>
            <a:ext cx="11379134" cy="5430024"/>
            <a:chOff x="382938" y="951525"/>
            <a:chExt cx="11379134" cy="5430024"/>
          </a:xfrm>
        </p:grpSpPr>
        <p:sp>
          <p:nvSpPr>
            <p:cNvPr id="20" name="TextBox 19"/>
            <p:cNvSpPr txBox="1"/>
            <p:nvPr/>
          </p:nvSpPr>
          <p:spPr>
            <a:xfrm>
              <a:off x="593153" y="951525"/>
              <a:ext cx="3456334" cy="656846"/>
            </a:xfrm>
            <a:prstGeom prst="rect">
              <a:avLst/>
            </a:prstGeom>
            <a:noFill/>
          </p:spPr>
          <p:txBody>
            <a:bodyPr wrap="square" rtlCol="0">
              <a:spAutoFit/>
            </a:bodyPr>
            <a:lstStyle/>
            <a:p>
              <a:pPr>
                <a:lnSpc>
                  <a:spcPct val="150000"/>
                </a:lnSpc>
              </a:pPr>
              <a:r>
                <a:rPr lang="zh-CN" altLang="en-US" sz="2800">
                  <a:solidFill>
                    <a:srgbClr val="0000CC"/>
                  </a:solidFill>
                  <a:latin typeface="Times New Roman" panose="02020603050405020304" pitchFamily="18" charset="0"/>
                  <a:ea typeface="黑体" panose="02010609060101010101" pitchFamily="49" charset="-122"/>
                </a:rPr>
                <a:t>解：</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）如图；</a:t>
              </a:r>
              <a:endParaRPr lang="zh-CN" altLang="en-US" sz="2800">
                <a:latin typeface="Times New Roman" panose="02020603050405020304" pitchFamily="18" charset="0"/>
                <a:ea typeface="黑体" panose="02010609060101010101" pitchFamily="49" charset="-122"/>
              </a:endParaRPr>
            </a:p>
          </p:txBody>
        </p:sp>
        <p:sp>
          <p:nvSpPr>
            <p:cNvPr id="12" name="圆角矩形 11"/>
            <p:cNvSpPr/>
            <p:nvPr/>
          </p:nvSpPr>
          <p:spPr>
            <a:xfrm>
              <a:off x="382938" y="966972"/>
              <a:ext cx="11379134" cy="5414577"/>
            </a:xfrm>
            <a:prstGeom prst="roundRect">
              <a:avLst>
                <a:gd name="adj" fmla="val 4321"/>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42"/>
                                        </p:tgtEl>
                                        <p:attrNameLst>
                                          <p:attrName>style.visibility</p:attrName>
                                        </p:attrNameLst>
                                      </p:cBhvr>
                                      <p:to>
                                        <p:strVal val="visible"/>
                                      </p:to>
                                    </p:set>
                                    <p:animEffect transition="in" filter="fade">
                                      <p:cBhvr>
                                        <p:cTn id="22" dur="500"/>
                                        <p:tgtEl>
                                          <p:spTgt spid="1024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1"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rPr>
              <a:t>再见</a:t>
            </a:r>
            <a:endParaRPr lang="zh-CN" altLang="en-US">
              <a:solidFill>
                <a:schemeClr val="tx1"/>
              </a:solidFill>
            </a:endParaRPr>
          </a:p>
        </p:txBody>
      </p:sp>
      <p:pic>
        <p:nvPicPr>
          <p:cNvPr id="3" name="New picture"/>
          <p:cNvPicPr/>
          <p:nvPr/>
        </p:nvPicPr>
        <p:blipFill>
          <a:blip r:embed="rId1"/>
          <a:stretch>
            <a:fillRect/>
          </a:stretch>
        </p:blipFill>
        <p:spPr>
          <a:xfrm>
            <a:off x="11277600" y="12192000"/>
            <a:ext cx="304800" cy="215900"/>
          </a:xfrm>
          <a:prstGeom prst="cube">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656846"/>
          </a:xfrm>
          <a:prstGeom prst="rect">
            <a:avLst/>
          </a:prstGeom>
          <a:noFill/>
        </p:spPr>
        <p:txBody>
          <a:bodyPr wrap="square" rtlCol="0">
            <a:spAutoFit/>
          </a:bodyPr>
          <a:lstStyle/>
          <a:p>
            <a:pPr>
              <a:lnSpc>
                <a:spcPct val="150000"/>
              </a:lnSpc>
            </a:pPr>
            <a:endParaRPr lang="zh-CN" altLang="en-US" sz="2800">
              <a:latin typeface="Times New Roman" panose="02020603050405020304" pitchFamily="18" charset="0"/>
              <a:ea typeface="黑体" panose="02010609060101010101" pitchFamily="49" charset="-122"/>
            </a:endParaRPr>
          </a:p>
        </p:txBody>
      </p:sp>
      <p:pic>
        <p:nvPicPr>
          <p:cNvPr id="9" name="Picture 2" descr="21"/>
          <p:cNvPicPr>
            <a:picLocks noChangeAspect="1" noChangeArrowheads="1"/>
          </p:cNvPicPr>
          <p:nvPr/>
        </p:nvPicPr>
        <p:blipFill>
          <a:blip r:embed="rId1"/>
          <a:stretch>
            <a:fillRect/>
          </a:stretch>
        </p:blipFill>
        <p:spPr bwMode="auto">
          <a:xfrm>
            <a:off x="8737934" y="2110741"/>
            <a:ext cx="2799230" cy="2177578"/>
          </a:xfrm>
          <a:prstGeom prst="rect">
            <a:avLst/>
          </a:prstGeom>
          <a:noFill/>
        </p:spPr>
      </p:pic>
      <p:sp>
        <p:nvSpPr>
          <p:cNvPr id="10" name="TextBox 9"/>
          <p:cNvSpPr txBox="1"/>
          <p:nvPr/>
        </p:nvSpPr>
        <p:spPr>
          <a:xfrm>
            <a:off x="593152" y="2522195"/>
            <a:ext cx="594265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）求这一天</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时的最大温差；</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3397263"/>
            <a:ext cx="575349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）写出这段曲线的函数解析式．</a:t>
            </a:r>
            <a:endParaRPr lang="zh-CN" altLang="en-US" sz="2800">
              <a:latin typeface="Times New Roman" panose="02020603050405020304" pitchFamily="18" charset="0"/>
              <a:ea typeface="黑体" panose="02010609060101010101" pitchFamily="49" charset="-122"/>
            </a:endParaRPr>
          </a:p>
        </p:txBody>
      </p:sp>
      <p:sp>
        <p:nvSpPr>
          <p:cNvPr id="13"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新知探究</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12" name="TextBox 19"/>
          <p:cNvSpPr txBox="1"/>
          <p:nvPr/>
        </p:nvSpPr>
        <p:spPr>
          <a:xfrm>
            <a:off x="1179407" y="1067681"/>
            <a:ext cx="10973035"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例</a:t>
            </a:r>
            <a:r>
              <a:rPr lang="en-US" sz="2800">
                <a:solidFill>
                  <a:srgbClr val="FF0000"/>
                </a:solidFill>
                <a:latin typeface="Times New Roman" panose="02020603050405020304" pitchFamily="18" charset="0"/>
                <a:ea typeface="黑体" panose="02010609060101010101" pitchFamily="49" charset="-122"/>
              </a:rPr>
              <a:t>1</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如图，某地一天从</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时的温度变化曲线近似满足函数</a:t>
            </a:r>
            <a:endParaRPr lang="zh-CN" altLang="en-US" sz="2800">
              <a:latin typeface="Times New Roman" panose="02020603050405020304" pitchFamily="18" charset="0"/>
              <a:ea typeface="黑体" panose="02010609060101010101" pitchFamily="49" charset="-122"/>
            </a:endParaRPr>
          </a:p>
        </p:txBody>
      </p:sp>
      <p:grpSp>
        <p:nvGrpSpPr>
          <p:cNvPr id="14" name="组合 9"/>
          <p:cNvGrpSpPr/>
          <p:nvPr/>
        </p:nvGrpSpPr>
        <p:grpSpPr>
          <a:xfrm>
            <a:off x="511968" y="1113319"/>
            <a:ext cx="652464" cy="652465"/>
            <a:chOff x="9337676" y="4629151"/>
            <a:chExt cx="652464" cy="652465"/>
          </a:xfrm>
        </p:grpSpPr>
        <p:sp>
          <p:nvSpPr>
            <p:cNvPr id="15" name="Shape 20052"/>
            <p:cNvSpPr/>
            <p:nvPr/>
          </p:nvSpPr>
          <p:spPr>
            <a:xfrm>
              <a:off x="9337676" y="4629151"/>
              <a:ext cx="652463" cy="65246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DC0E7"/>
            </a:solidFill>
            <a:ln w="12700" cap="flat">
              <a:noFill/>
              <a:miter lim="400000"/>
            </a:ln>
            <a:effectLst/>
          </p:spPr>
          <p:txBody>
            <a:bodyPr wrap="square" lIns="0" tIns="0" rIns="0" bIns="0" numCol="1" anchor="t">
              <a:noAutofit/>
            </a:bodyPr>
            <a:lstStyle/>
            <a:p>
              <a:pPr lvl="0"/>
            </a:p>
          </p:txBody>
        </p:sp>
        <p:sp>
          <p:nvSpPr>
            <p:cNvPr id="16" name="Shape 20053"/>
            <p:cNvSpPr/>
            <p:nvPr/>
          </p:nvSpPr>
          <p:spPr>
            <a:xfrm>
              <a:off x="9509126" y="4779964"/>
              <a:ext cx="481014" cy="501651"/>
            </a:xfrm>
            <a:custGeom>
              <a:avLst/>
              <a:gdLst/>
              <a:ahLst/>
              <a:cxnLst>
                <a:cxn ang="0">
                  <a:pos x="wd2" y="hd2"/>
                </a:cxn>
                <a:cxn ang="5400000">
                  <a:pos x="wd2" y="hd2"/>
                </a:cxn>
                <a:cxn ang="10800000">
                  <a:pos x="wd2" y="hd2"/>
                </a:cxn>
                <a:cxn ang="16200000">
                  <a:pos x="wd2" y="hd2"/>
                </a:cxn>
              </a:cxnLst>
              <a:rect l="0" t="0" r="r" b="b"/>
              <a:pathLst>
                <a:path w="21600" h="21600" extrusionOk="0">
                  <a:moveTo>
                    <a:pt x="0" y="9978"/>
                  </a:moveTo>
                  <a:cubicBezTo>
                    <a:pt x="571" y="14583"/>
                    <a:pt x="571" y="14583"/>
                    <a:pt x="571" y="14583"/>
                  </a:cubicBezTo>
                  <a:cubicBezTo>
                    <a:pt x="7886" y="21600"/>
                    <a:pt x="7886" y="21600"/>
                    <a:pt x="7886" y="21600"/>
                  </a:cubicBezTo>
                  <a:cubicBezTo>
                    <a:pt x="15543" y="21161"/>
                    <a:pt x="21486" y="15131"/>
                    <a:pt x="21600" y="7785"/>
                  </a:cubicBezTo>
                  <a:cubicBezTo>
                    <a:pt x="13714" y="219"/>
                    <a:pt x="13714" y="219"/>
                    <a:pt x="13714" y="219"/>
                  </a:cubicBezTo>
                  <a:cubicBezTo>
                    <a:pt x="10514" y="0"/>
                    <a:pt x="10514" y="0"/>
                    <a:pt x="10514" y="0"/>
                  </a:cubicBezTo>
                  <a:lnTo>
                    <a:pt x="0" y="9978"/>
                  </a:lnTo>
                  <a:close/>
                </a:path>
              </a:pathLst>
            </a:custGeom>
            <a:solidFill>
              <a:srgbClr val="6DADD7"/>
            </a:solidFill>
            <a:ln w="12700" cap="flat">
              <a:noFill/>
              <a:miter lim="400000"/>
            </a:ln>
            <a:effectLst/>
          </p:spPr>
          <p:txBody>
            <a:bodyPr wrap="square" lIns="0" tIns="0" rIns="0" bIns="0" numCol="1" anchor="t">
              <a:noAutofit/>
            </a:bodyPr>
            <a:lstStyle/>
            <a:p>
              <a:pPr lvl="0"/>
            </a:p>
          </p:txBody>
        </p:sp>
        <p:sp>
          <p:nvSpPr>
            <p:cNvPr id="17" name="Shape 20054"/>
            <p:cNvSpPr/>
            <p:nvPr/>
          </p:nvSpPr>
          <p:spPr>
            <a:xfrm>
              <a:off x="9491664" y="4762502"/>
              <a:ext cx="346076" cy="387350"/>
            </a:xfrm>
            <a:custGeom>
              <a:avLst/>
              <a:gdLst/>
              <a:ahLst/>
              <a:cxnLst>
                <a:cxn ang="0">
                  <a:pos x="wd2" y="hd2"/>
                </a:cxn>
                <a:cxn ang="5400000">
                  <a:pos x="wd2" y="hd2"/>
                </a:cxn>
                <a:cxn ang="10800000">
                  <a:pos x="wd2" y="hd2"/>
                </a:cxn>
                <a:cxn ang="16200000">
                  <a:pos x="wd2" y="hd2"/>
                </a:cxn>
              </a:cxnLst>
              <a:rect l="0" t="0" r="r" b="b"/>
              <a:pathLst>
                <a:path w="21600" h="21600" extrusionOk="0">
                  <a:moveTo>
                    <a:pt x="7782" y="17053"/>
                  </a:moveTo>
                  <a:cubicBezTo>
                    <a:pt x="8576" y="17053"/>
                    <a:pt x="9212" y="16911"/>
                    <a:pt x="9688" y="16484"/>
                  </a:cubicBezTo>
                  <a:cubicBezTo>
                    <a:pt x="9688" y="16484"/>
                    <a:pt x="9688" y="16484"/>
                    <a:pt x="9688" y="16484"/>
                  </a:cubicBezTo>
                  <a:cubicBezTo>
                    <a:pt x="20329" y="6963"/>
                    <a:pt x="20329" y="6963"/>
                    <a:pt x="20329" y="6963"/>
                  </a:cubicBezTo>
                  <a:cubicBezTo>
                    <a:pt x="20329" y="6963"/>
                    <a:pt x="20329" y="6963"/>
                    <a:pt x="20329" y="6963"/>
                  </a:cubicBezTo>
                  <a:cubicBezTo>
                    <a:pt x="21124" y="6253"/>
                    <a:pt x="21600" y="5258"/>
                    <a:pt x="21600" y="4121"/>
                  </a:cubicBezTo>
                  <a:cubicBezTo>
                    <a:pt x="21600" y="1847"/>
                    <a:pt x="19535" y="0"/>
                    <a:pt x="16835" y="0"/>
                  </a:cubicBezTo>
                  <a:cubicBezTo>
                    <a:pt x="15565" y="0"/>
                    <a:pt x="14294" y="568"/>
                    <a:pt x="13500" y="1421"/>
                  </a:cubicBezTo>
                  <a:cubicBezTo>
                    <a:pt x="1906" y="11653"/>
                    <a:pt x="1906" y="11653"/>
                    <a:pt x="1906" y="11653"/>
                  </a:cubicBezTo>
                  <a:cubicBezTo>
                    <a:pt x="1906" y="11653"/>
                    <a:pt x="1906" y="11653"/>
                    <a:pt x="1906" y="11653"/>
                  </a:cubicBezTo>
                  <a:cubicBezTo>
                    <a:pt x="794" y="12789"/>
                    <a:pt x="0" y="14211"/>
                    <a:pt x="0" y="15774"/>
                  </a:cubicBezTo>
                  <a:cubicBezTo>
                    <a:pt x="0" y="19042"/>
                    <a:pt x="3018" y="21600"/>
                    <a:pt x="6512" y="21600"/>
                  </a:cubicBezTo>
                  <a:cubicBezTo>
                    <a:pt x="8418" y="21600"/>
                    <a:pt x="10006" y="20889"/>
                    <a:pt x="11276" y="19753"/>
                  </a:cubicBezTo>
                  <a:cubicBezTo>
                    <a:pt x="19853" y="11937"/>
                    <a:pt x="19853" y="11937"/>
                    <a:pt x="19853" y="11937"/>
                  </a:cubicBezTo>
                  <a:cubicBezTo>
                    <a:pt x="18582" y="10800"/>
                    <a:pt x="18582" y="10800"/>
                    <a:pt x="18582" y="10800"/>
                  </a:cubicBezTo>
                  <a:cubicBezTo>
                    <a:pt x="13024" y="15916"/>
                    <a:pt x="13024" y="15916"/>
                    <a:pt x="13024" y="15916"/>
                  </a:cubicBezTo>
                  <a:cubicBezTo>
                    <a:pt x="13024" y="15916"/>
                    <a:pt x="9847" y="18758"/>
                    <a:pt x="9847" y="18758"/>
                  </a:cubicBezTo>
                  <a:cubicBezTo>
                    <a:pt x="9847" y="18758"/>
                    <a:pt x="9847" y="18758"/>
                    <a:pt x="9847" y="18758"/>
                  </a:cubicBezTo>
                  <a:cubicBezTo>
                    <a:pt x="8894" y="19468"/>
                    <a:pt x="7782" y="19895"/>
                    <a:pt x="6512" y="19895"/>
                  </a:cubicBezTo>
                  <a:cubicBezTo>
                    <a:pt x="3971" y="19895"/>
                    <a:pt x="1906" y="18047"/>
                    <a:pt x="1906" y="15774"/>
                  </a:cubicBezTo>
                  <a:cubicBezTo>
                    <a:pt x="1906" y="14637"/>
                    <a:pt x="2382" y="13642"/>
                    <a:pt x="3335" y="12932"/>
                  </a:cubicBezTo>
                  <a:cubicBezTo>
                    <a:pt x="3335" y="12932"/>
                    <a:pt x="3335" y="12932"/>
                    <a:pt x="3335" y="12932"/>
                  </a:cubicBezTo>
                  <a:cubicBezTo>
                    <a:pt x="14929" y="2416"/>
                    <a:pt x="14929" y="2416"/>
                    <a:pt x="14929" y="2416"/>
                  </a:cubicBezTo>
                  <a:cubicBezTo>
                    <a:pt x="14929" y="2416"/>
                    <a:pt x="14929" y="2416"/>
                    <a:pt x="14929" y="2416"/>
                  </a:cubicBezTo>
                  <a:cubicBezTo>
                    <a:pt x="15406" y="1989"/>
                    <a:pt x="16200" y="1705"/>
                    <a:pt x="16835" y="1705"/>
                  </a:cubicBezTo>
                  <a:cubicBezTo>
                    <a:pt x="18424" y="1705"/>
                    <a:pt x="19694" y="2842"/>
                    <a:pt x="19694" y="4121"/>
                  </a:cubicBezTo>
                  <a:cubicBezTo>
                    <a:pt x="19694" y="4832"/>
                    <a:pt x="19376" y="5400"/>
                    <a:pt x="18900" y="5826"/>
                  </a:cubicBezTo>
                  <a:cubicBezTo>
                    <a:pt x="18900" y="5826"/>
                    <a:pt x="18900" y="5826"/>
                    <a:pt x="18900" y="5826"/>
                  </a:cubicBezTo>
                  <a:cubicBezTo>
                    <a:pt x="8418" y="15205"/>
                    <a:pt x="8418" y="15205"/>
                    <a:pt x="8418" y="15205"/>
                  </a:cubicBezTo>
                  <a:cubicBezTo>
                    <a:pt x="8418" y="15205"/>
                    <a:pt x="8418" y="15205"/>
                    <a:pt x="8418" y="15205"/>
                  </a:cubicBezTo>
                  <a:cubicBezTo>
                    <a:pt x="8259" y="15347"/>
                    <a:pt x="8100" y="15489"/>
                    <a:pt x="7782" y="15489"/>
                  </a:cubicBezTo>
                  <a:cubicBezTo>
                    <a:pt x="7306" y="15489"/>
                    <a:pt x="6829" y="15063"/>
                    <a:pt x="6829" y="14637"/>
                  </a:cubicBezTo>
                  <a:cubicBezTo>
                    <a:pt x="6829" y="14495"/>
                    <a:pt x="6988" y="14353"/>
                    <a:pt x="6988" y="14211"/>
                  </a:cubicBezTo>
                  <a:cubicBezTo>
                    <a:pt x="14771" y="7389"/>
                    <a:pt x="14771" y="7389"/>
                    <a:pt x="14771" y="7389"/>
                  </a:cubicBezTo>
                  <a:cubicBezTo>
                    <a:pt x="13341" y="6111"/>
                    <a:pt x="13341" y="6111"/>
                    <a:pt x="13341" y="6111"/>
                  </a:cubicBezTo>
                  <a:cubicBezTo>
                    <a:pt x="5718" y="13074"/>
                    <a:pt x="5718" y="13074"/>
                    <a:pt x="5718" y="13074"/>
                  </a:cubicBezTo>
                  <a:cubicBezTo>
                    <a:pt x="5718" y="13074"/>
                    <a:pt x="5718" y="13074"/>
                    <a:pt x="5718" y="13074"/>
                  </a:cubicBezTo>
                  <a:cubicBezTo>
                    <a:pt x="5241" y="13500"/>
                    <a:pt x="5082" y="14068"/>
                    <a:pt x="5082" y="14637"/>
                  </a:cubicBezTo>
                  <a:cubicBezTo>
                    <a:pt x="5082" y="15916"/>
                    <a:pt x="6353" y="17053"/>
                    <a:pt x="7782" y="17053"/>
                  </a:cubicBezTo>
                  <a:close/>
                </a:path>
              </a:pathLst>
            </a:custGeom>
            <a:solidFill>
              <a:srgbClr val="F5F7FA"/>
            </a:solidFill>
            <a:ln w="12700" cap="flat">
              <a:noFill/>
              <a:miter lim="400000"/>
            </a:ln>
            <a:effectLst/>
          </p:spPr>
          <p:txBody>
            <a:bodyPr wrap="square" lIns="0" tIns="0" rIns="0" bIns="0" numCol="1" anchor="t">
              <a:noAutofit/>
            </a:bodyPr>
            <a:lstStyle/>
            <a:p>
              <a:pPr lvl="0"/>
            </a:p>
          </p:txBody>
        </p:sp>
      </p:grpSp>
      <p:graphicFrame>
        <p:nvGraphicFramePr>
          <p:cNvPr id="1031" name="Object 7"/>
          <p:cNvGraphicFramePr>
            <a:graphicFrameLocks noChangeAspect="1"/>
          </p:cNvGraphicFramePr>
          <p:nvPr/>
        </p:nvGraphicFramePr>
        <p:xfrm>
          <a:off x="2140485" y="1834899"/>
          <a:ext cx="3136900" cy="393700"/>
        </p:xfrm>
        <a:graphic>
          <a:graphicData uri="http://schemas.openxmlformats.org/presentationml/2006/ole">
            <mc:AlternateContent xmlns:mc="http://schemas.openxmlformats.org/markup-compatibility/2006">
              <mc:Choice xmlns:v="urn:schemas-microsoft-com:vml" Requires="v">
                <p:oleObj spid="_x0000_s1038" name="Equation" r:id="rId2" imgW="75285600" imgH="9448800" progId="Equation.DSMT4">
                  <p:embed/>
                </p:oleObj>
              </mc:Choice>
              <mc:Fallback>
                <p:oleObj name="Equation" r:id="rId2" imgW="75285600" imgH="9448800" progId="Equation.DSMT4">
                  <p:embed/>
                  <p:pic>
                    <p:nvPicPr>
                      <p:cNvPr id="0" name="OLE substitute image"/>
                      <p:cNvPicPr/>
                      <p:nvPr/>
                    </p:nvPicPr>
                    <p:blipFill>
                      <a:blip r:embed="rId3">
                        <a:extLst>
                          <a:ext uri="{28A0092B-C50C-407E-A947-70E740481C1C}">
                            <a14:useLocalDpi xmlns:a14="http://schemas.microsoft.com/office/drawing/2010/main" val="0"/>
                          </a:ext>
                        </a:extLst>
                      </a:blip>
                      <a:stretch>
                        <a:fillRect/>
                      </a:stretch>
                    </p:blipFill>
                    <p:spPr>
                      <a:xfrm>
                        <a:off x="2140485" y="1834899"/>
                        <a:ext cx="3136900" cy="393700"/>
                      </a:xfrm>
                      <a:prstGeom prst="rect">
                        <a:avLst/>
                      </a:prstGeom>
                      <a:noFill/>
                      <a:ln>
                        <a:noFill/>
                      </a:ln>
                      <a:effectLst/>
                    </p:spPr>
                  </p:pic>
                </p:oleObj>
              </mc:Fallback>
            </mc:AlternateContent>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4" name="组合 33"/>
          <p:cNvGrpSpPr/>
          <p:nvPr/>
        </p:nvGrpSpPr>
        <p:grpSpPr>
          <a:xfrm>
            <a:off x="463883" y="2716965"/>
            <a:ext cx="7756092" cy="2846437"/>
            <a:chOff x="463883" y="2716965"/>
            <a:chExt cx="7756092" cy="2846437"/>
          </a:xfrm>
        </p:grpSpPr>
        <p:sp>
          <p:nvSpPr>
            <p:cNvPr id="33" name="圆角矩形 32"/>
            <p:cNvSpPr/>
            <p:nvPr/>
          </p:nvSpPr>
          <p:spPr>
            <a:xfrm>
              <a:off x="463883" y="2716965"/>
              <a:ext cx="7756092" cy="2846437"/>
            </a:xfrm>
            <a:prstGeom prst="roundRect">
              <a:avLst>
                <a:gd name="adj" fmla="val 639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2830263"/>
              <a:ext cx="4314001"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曲线在自变量为</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时，</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593152" y="3485724"/>
            <a:ext cx="6641661"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图形中的最高点的纵坐标减去最低点的纵坐标就是这一天</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时的最大温差，</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4921143"/>
            <a:ext cx="724589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观察图形得出这段时间的最大温差为</a:t>
            </a:r>
            <a:r>
              <a:rPr lang="en-US" sz="2800">
                <a:latin typeface="Times New Roman" panose="02020603050405020304" pitchFamily="18" charset="0"/>
                <a:ea typeface="黑体" panose="02010609060101010101" pitchFamily="49" charset="-122"/>
              </a:rPr>
              <a:t>20</a:t>
            </a:r>
            <a:r>
              <a:rPr lang="en-US" altLang="zh-CN"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pic>
        <p:nvPicPr>
          <p:cNvPr id="13" name="Picture 2" descr="21"/>
          <p:cNvPicPr>
            <a:picLocks noChangeAspect="1" noChangeArrowheads="1"/>
          </p:cNvPicPr>
          <p:nvPr/>
        </p:nvPicPr>
        <p:blipFill>
          <a:blip r:embed="rId1"/>
          <a:stretch>
            <a:fillRect/>
          </a:stretch>
        </p:blipFill>
        <p:spPr bwMode="auto">
          <a:xfrm>
            <a:off x="8737934" y="2110741"/>
            <a:ext cx="2799230" cy="2177578"/>
          </a:xfrm>
          <a:prstGeom prst="rect">
            <a:avLst/>
          </a:prstGeom>
          <a:noFill/>
        </p:spPr>
      </p:pic>
      <p:sp>
        <p:nvSpPr>
          <p:cNvPr id="14" name="TextBox 13"/>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1</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如何根据温度变化曲线得到这一天</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时的最大温差？</a:t>
            </a:r>
            <a:endParaRPr lang="zh-CN" altLang="en-US" sz="2800">
              <a:latin typeface="Times New Roman" panose="02020603050405020304" pitchFamily="18" charset="0"/>
              <a:ea typeface="黑体" panose="02010609060101010101" pitchFamily="49" charset="-122"/>
            </a:endParaRPr>
          </a:p>
        </p:txBody>
      </p:sp>
      <p:grpSp>
        <p:nvGrpSpPr>
          <p:cNvPr id="15" name="Group 16364"/>
          <p:cNvGrpSpPr/>
          <p:nvPr/>
        </p:nvGrpSpPr>
        <p:grpSpPr>
          <a:xfrm>
            <a:off x="556063" y="964871"/>
            <a:ext cx="1149025" cy="1147851"/>
            <a:chOff x="0" y="0"/>
            <a:chExt cx="1149024" cy="1147849"/>
          </a:xfrm>
        </p:grpSpPr>
        <p:sp>
          <p:nvSpPr>
            <p:cNvPr id="16"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7"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8"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9"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1"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2"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3"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4"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7"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aphicFrame>
        <p:nvGraphicFramePr>
          <p:cNvPr id="2050" name="Object 2"/>
          <p:cNvGraphicFramePr>
            <a:graphicFrameLocks noChangeAspect="1"/>
          </p:cNvGraphicFramePr>
          <p:nvPr/>
        </p:nvGraphicFramePr>
        <p:xfrm>
          <a:off x="1978486" y="960508"/>
          <a:ext cx="3035300" cy="393700"/>
        </p:xfrm>
        <a:graphic>
          <a:graphicData uri="http://schemas.openxmlformats.org/presentationml/2006/ole">
            <mc:AlternateContent xmlns:mc="http://schemas.openxmlformats.org/markup-compatibility/2006">
              <mc:Choice xmlns:v="urn:schemas-microsoft-com:vml" Requires="v">
                <p:oleObj spid="_x0000_s1039" name="Equation" r:id="rId1" imgW="72847200" imgH="9448800" progId="Equation.DSMT4">
                  <p:embed/>
                </p:oleObj>
              </mc:Choice>
              <mc:Fallback>
                <p:oleObj name="Equation" r:id="rId1" imgW="72847200" imgH="9448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978486" y="960508"/>
                        <a:ext cx="3035300" cy="393700"/>
                      </a:xfrm>
                      <a:prstGeom prst="rect">
                        <a:avLst/>
                      </a:prstGeom>
                      <a:noFill/>
                      <a:ln>
                        <a:noFill/>
                      </a:ln>
                      <a:effectLst/>
                    </p:spPr>
                  </p:pic>
                </p:oleObj>
              </mc:Fallback>
            </mc:AlternateContent>
          </a:graphicData>
        </a:graphic>
      </p:graphicFrame>
      <p:sp>
        <p:nvSpPr>
          <p:cNvPr id="15"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6" name="TextBox 15"/>
          <p:cNvSpPr txBox="1"/>
          <p:nvPr/>
        </p:nvSpPr>
        <p:spPr>
          <a:xfrm>
            <a:off x="1508453" y="260617"/>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如何求温度随时间的变化满足的函数关系“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”中</a:t>
            </a:r>
            <a:r>
              <a:rPr lang="en-US" altLang="zh-CN" sz="2800" i="1">
                <a:latin typeface="Times New Roman" panose="02020603050405020304" pitchFamily="18" charset="0"/>
                <a:ea typeface="黑体" panose="02010609060101010101" pitchFamily="49" charset="-122"/>
              </a:rPr>
              <a:t>A</a:t>
            </a:r>
            <a:r>
              <a:rPr lang="zh-CN" altLang="en-US" sz="2800" i="1">
                <a:latin typeface="Times New Roman" panose="02020603050405020304" pitchFamily="18" charset="0"/>
                <a:ea typeface="黑体" panose="02010609060101010101" pitchFamily="49" charset="-122"/>
              </a:rPr>
              <a:t>、</a:t>
            </a:r>
            <a:r>
              <a:rPr lang="en-US" altLang="zh-CN" sz="2800" i="1">
                <a:latin typeface="Times New Roman" panose="02020603050405020304" pitchFamily="18" charset="0"/>
                <a:ea typeface="黑体" panose="02010609060101010101" pitchFamily="49" charset="-122"/>
              </a:rPr>
              <a:t> ω</a:t>
            </a:r>
            <a:r>
              <a:rPr lang="zh-CN" altLang="en-US" sz="2800" i="1">
                <a:latin typeface="Times New Roman" panose="02020603050405020304" pitchFamily="18" charset="0"/>
                <a:ea typeface="黑体" panose="02010609060101010101" pitchFamily="49" charset="-122"/>
              </a:rPr>
              <a:t>、</a:t>
            </a:r>
            <a:r>
              <a:rPr lang="el-GR" altLang="zh-CN" sz="2800" i="1">
                <a:latin typeface="Times New Roman" panose="02020603050405020304" pitchFamily="18" charset="0"/>
                <a:ea typeface="黑体" panose="02010609060101010101" pitchFamily="49" charset="-122"/>
              </a:rPr>
              <a:t> φ</a:t>
            </a:r>
            <a:r>
              <a:rPr lang="zh-CN" altLang="en-US" sz="2800">
                <a:latin typeface="Times New Roman" panose="02020603050405020304" pitchFamily="18" charset="0"/>
                <a:ea typeface="黑体" panose="02010609060101010101" pitchFamily="49" charset="-122"/>
              </a:rPr>
              <a:t>的值？</a:t>
            </a:r>
            <a:endParaRPr lang="zh-CN" altLang="en-US" sz="2800">
              <a:latin typeface="Times New Roman" panose="02020603050405020304" pitchFamily="18" charset="0"/>
              <a:ea typeface="黑体" panose="02010609060101010101" pitchFamily="49" charset="-122"/>
            </a:endParaRPr>
          </a:p>
        </p:txBody>
      </p:sp>
      <p:grpSp>
        <p:nvGrpSpPr>
          <p:cNvPr id="17" name="Group 16364"/>
          <p:cNvGrpSpPr/>
          <p:nvPr/>
        </p:nvGrpSpPr>
        <p:grpSpPr>
          <a:xfrm>
            <a:off x="229673" y="99366"/>
            <a:ext cx="1149025" cy="1147851"/>
            <a:chOff x="0" y="0"/>
            <a:chExt cx="1149024" cy="1147849"/>
          </a:xfrm>
        </p:grpSpPr>
        <p:sp>
          <p:nvSpPr>
            <p:cNvPr id="18"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9"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1"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2"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3"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4"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5"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6"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9"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pic>
        <p:nvPicPr>
          <p:cNvPr id="41" name="图片 40"/>
          <p:cNvPicPr/>
          <p:nvPr/>
        </p:nvPicPr>
        <p:blipFill>
          <a:blip r:embed="rId3"/>
          <a:srcRect b="13595"/>
          <a:stretch>
            <a:fillRect/>
          </a:stretch>
        </p:blipFill>
        <p:spPr>
          <a:xfrm>
            <a:off x="1156970" y="2018030"/>
            <a:ext cx="10022205" cy="4334510"/>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aphicFrame>
        <p:nvGraphicFramePr>
          <p:cNvPr id="2050" name="Object 2"/>
          <p:cNvGraphicFramePr>
            <a:graphicFrameLocks noChangeAspect="1"/>
          </p:cNvGraphicFramePr>
          <p:nvPr/>
        </p:nvGraphicFramePr>
        <p:xfrm>
          <a:off x="2393776" y="1763783"/>
          <a:ext cx="3035300" cy="393700"/>
        </p:xfrm>
        <a:graphic>
          <a:graphicData uri="http://schemas.openxmlformats.org/presentationml/2006/ole">
            <mc:AlternateContent xmlns:mc="http://schemas.openxmlformats.org/markup-compatibility/2006">
              <mc:Choice xmlns:v="urn:schemas-microsoft-com:vml" Requires="v">
                <p:oleObj spid="_x0000_s1040" name="Equation" r:id="rId1" imgW="72847200" imgH="9448800" progId="Equation.DSMT4">
                  <p:embed/>
                </p:oleObj>
              </mc:Choice>
              <mc:Fallback>
                <p:oleObj name="Equation" r:id="rId1" imgW="72847200" imgH="9448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2393776" y="1763783"/>
                        <a:ext cx="3035300" cy="393700"/>
                      </a:xfrm>
                      <a:prstGeom prst="rect">
                        <a:avLst/>
                      </a:prstGeom>
                      <a:noFill/>
                      <a:ln>
                        <a:noFill/>
                      </a:ln>
                      <a:effectLst/>
                    </p:spPr>
                  </p:pic>
                </p:oleObj>
              </mc:Fallback>
            </mc:AlternateContent>
          </a:graphicData>
        </a:graphic>
      </p:graphicFrame>
      <p:grpSp>
        <p:nvGrpSpPr>
          <p:cNvPr id="36" name="组合 35"/>
          <p:cNvGrpSpPr/>
          <p:nvPr/>
        </p:nvGrpSpPr>
        <p:grpSpPr>
          <a:xfrm>
            <a:off x="454257" y="2938345"/>
            <a:ext cx="11269313" cy="2682809"/>
            <a:chOff x="454257" y="2938345"/>
            <a:chExt cx="11269313" cy="2682809"/>
          </a:xfrm>
        </p:grpSpPr>
        <p:sp>
          <p:nvSpPr>
            <p:cNvPr id="35" name="圆角矩形 34"/>
            <p:cNvSpPr/>
            <p:nvPr/>
          </p:nvSpPr>
          <p:spPr>
            <a:xfrm>
              <a:off x="454257" y="2938345"/>
              <a:ext cx="11269313" cy="2682809"/>
            </a:xfrm>
            <a:prstGeom prst="roundRect">
              <a:avLst>
                <a:gd name="adj" fmla="val 5833"/>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3099763"/>
              <a:ext cx="5790368" cy="523220"/>
            </a:xfrm>
            <a:prstGeom prst="rect">
              <a:avLst/>
            </a:prstGeom>
            <a:noFill/>
          </p:spPr>
          <p:txBody>
            <a:bodyPr wrap="none" rtlCol="0">
              <a:spAutoFit/>
            </a:bodyPr>
            <a:lstStyle/>
            <a:p>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为最大值减去最小值的差的一半，</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593152" y="3894001"/>
            <a:ext cx="6983305" cy="523220"/>
          </a:xfrm>
          <a:prstGeom prst="rect">
            <a:avLst/>
          </a:prstGeom>
          <a:noFill/>
        </p:spPr>
        <p:txBody>
          <a:bodyPr wrap="square" rtlCol="0">
            <a:spAutoFit/>
          </a:bodyPr>
          <a:lstStyle/>
          <a:p>
            <a:r>
              <a:rPr lang="en-US" sz="2800" i="1">
                <a:latin typeface="Times New Roman" panose="02020603050405020304" pitchFamily="18" charset="0"/>
                <a:ea typeface="黑体" panose="02010609060101010101" pitchFamily="49" charset="-122"/>
              </a:rPr>
              <a:t>ω</a:t>
            </a:r>
            <a:r>
              <a:rPr lang="zh-CN" altLang="en-US" sz="2800">
                <a:latin typeface="Times New Roman" panose="02020603050405020304" pitchFamily="18" charset="0"/>
                <a:ea typeface="黑体" panose="02010609060101010101" pitchFamily="49" charset="-122"/>
              </a:rPr>
              <a:t>可以利用半周期为</a:t>
            </a:r>
            <a:r>
              <a:rPr lang="en-US" sz="2800">
                <a:latin typeface="Times New Roman" panose="02020603050405020304" pitchFamily="18" charset="0"/>
                <a:ea typeface="黑体" panose="02010609060101010101" pitchFamily="49" charset="-122"/>
              </a:rPr>
              <a:t>14</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6</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8</a:t>
            </a:r>
            <a:r>
              <a:rPr lang="zh-CN" altLang="en-US" sz="2800">
                <a:latin typeface="Times New Roman" panose="02020603050405020304" pitchFamily="18" charset="0"/>
                <a:ea typeface="黑体" panose="02010609060101010101" pitchFamily="49" charset="-122"/>
              </a:rPr>
              <a:t>建立方程得解，</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7626998" y="3894001"/>
            <a:ext cx="3974165" cy="523220"/>
          </a:xfrm>
          <a:prstGeom prst="rect">
            <a:avLst/>
          </a:prstGeom>
          <a:noFill/>
        </p:spPr>
        <p:txBody>
          <a:bodyPr wrap="none" rtlCol="0">
            <a:spAutoFit/>
          </a:bodyPr>
          <a:lstStyle/>
          <a:p>
            <a:r>
              <a:rPr lang="el-GR" altLang="zh-CN"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可以利用特殊值求得．</a:t>
            </a:r>
            <a:endParaRPr lang="zh-CN" altLang="en-US" sz="2800">
              <a:latin typeface="Times New Roman" panose="02020603050405020304" pitchFamily="18" charset="0"/>
              <a:ea typeface="黑体" panose="02010609060101010101" pitchFamily="49" charset="-122"/>
            </a:endParaRPr>
          </a:p>
        </p:txBody>
      </p:sp>
      <p:grpSp>
        <p:nvGrpSpPr>
          <p:cNvPr id="14" name="组合 13"/>
          <p:cNvGrpSpPr/>
          <p:nvPr/>
        </p:nvGrpSpPr>
        <p:grpSpPr>
          <a:xfrm>
            <a:off x="563007" y="4535342"/>
            <a:ext cx="7754725" cy="838200"/>
            <a:chOff x="563007" y="3842342"/>
            <a:chExt cx="7754725" cy="838200"/>
          </a:xfrm>
        </p:grpSpPr>
        <p:sp>
          <p:nvSpPr>
            <p:cNvPr id="12" name="TextBox 11"/>
            <p:cNvSpPr txBox="1"/>
            <p:nvPr/>
          </p:nvSpPr>
          <p:spPr>
            <a:xfrm>
              <a:off x="563007" y="3995238"/>
              <a:ext cx="233910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所求解析式为</a:t>
              </a:r>
              <a:endParaRPr lang="zh-CN" altLang="en-US" sz="2800">
                <a:latin typeface="Times New Roman" panose="02020603050405020304" pitchFamily="18" charset="0"/>
                <a:ea typeface="黑体" panose="02010609060101010101" pitchFamily="49" charset="-122"/>
              </a:endParaRPr>
            </a:p>
          </p:txBody>
        </p:sp>
        <p:graphicFrame>
          <p:nvGraphicFramePr>
            <p:cNvPr id="2051" name="Object 3"/>
            <p:cNvGraphicFramePr>
              <a:graphicFrameLocks noChangeAspect="1"/>
            </p:cNvGraphicFramePr>
            <p:nvPr/>
          </p:nvGraphicFramePr>
          <p:xfrm>
            <a:off x="2869432" y="3842342"/>
            <a:ext cx="5448300" cy="838200"/>
          </p:xfrm>
          <a:graphic>
            <a:graphicData uri="http://schemas.openxmlformats.org/presentationml/2006/ole">
              <mc:AlternateContent xmlns:mc="http://schemas.openxmlformats.org/markup-compatibility/2006">
                <mc:Choice xmlns:v="urn:schemas-microsoft-com:vml" Requires="v">
                  <p:oleObj spid="_x0000_s1041" name="Equation" r:id="rId3" imgW="130759200" imgH="20116800" progId="Equation.DSMT4">
                    <p:embed/>
                  </p:oleObj>
                </mc:Choice>
                <mc:Fallback>
                  <p:oleObj name="Equation" r:id="rId3" imgW="1307592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2869432" y="3842342"/>
                          <a:ext cx="5448300" cy="838200"/>
                        </a:xfrm>
                        <a:prstGeom prst="rect">
                          <a:avLst/>
                        </a:prstGeom>
                        <a:noFill/>
                        <a:ln>
                          <a:noFill/>
                        </a:ln>
                        <a:effectLst/>
                      </p:spPr>
                    </p:pic>
                  </p:oleObj>
                </mc:Fallback>
              </mc:AlternateContent>
            </a:graphicData>
          </a:graphic>
        </p:graphicFrame>
      </p:grpSp>
      <p:sp>
        <p:nvSpPr>
          <p:cNvPr id="15"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6" name="TextBox 15"/>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如何求温度随时间的变化满足的函数关系“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”中</a:t>
            </a:r>
            <a:r>
              <a:rPr lang="en-US" altLang="zh-CN" sz="2800" i="1">
                <a:latin typeface="Times New Roman" panose="02020603050405020304" pitchFamily="18" charset="0"/>
                <a:ea typeface="黑体" panose="02010609060101010101" pitchFamily="49" charset="-122"/>
              </a:rPr>
              <a:t>A</a:t>
            </a:r>
            <a:r>
              <a:rPr lang="zh-CN" altLang="en-US" sz="2800" i="1">
                <a:latin typeface="Times New Roman" panose="02020603050405020304" pitchFamily="18" charset="0"/>
                <a:ea typeface="黑体" panose="02010609060101010101" pitchFamily="49" charset="-122"/>
              </a:rPr>
              <a:t>、</a:t>
            </a:r>
            <a:r>
              <a:rPr lang="en-US" altLang="zh-CN" sz="2800" i="1">
                <a:latin typeface="Times New Roman" panose="02020603050405020304" pitchFamily="18" charset="0"/>
                <a:ea typeface="黑体" panose="02010609060101010101" pitchFamily="49" charset="-122"/>
              </a:rPr>
              <a:t> ω</a:t>
            </a:r>
            <a:r>
              <a:rPr lang="zh-CN" altLang="en-US" sz="2800" i="1">
                <a:latin typeface="Times New Roman" panose="02020603050405020304" pitchFamily="18" charset="0"/>
                <a:ea typeface="黑体" panose="02010609060101010101" pitchFamily="49" charset="-122"/>
              </a:rPr>
              <a:t>、</a:t>
            </a:r>
            <a:r>
              <a:rPr lang="el-GR" altLang="zh-CN" sz="2800" i="1">
                <a:latin typeface="Times New Roman" panose="02020603050405020304" pitchFamily="18" charset="0"/>
                <a:ea typeface="黑体" panose="02010609060101010101" pitchFamily="49" charset="-122"/>
              </a:rPr>
              <a:t> φ</a:t>
            </a:r>
            <a:r>
              <a:rPr lang="zh-CN" altLang="en-US" sz="2800">
                <a:latin typeface="Times New Roman" panose="02020603050405020304" pitchFamily="18" charset="0"/>
                <a:ea typeface="黑体" panose="02010609060101010101" pitchFamily="49" charset="-122"/>
              </a:rPr>
              <a:t>的值？</a:t>
            </a:r>
            <a:endParaRPr lang="zh-CN" altLang="en-US" sz="2800">
              <a:latin typeface="Times New Roman" panose="02020603050405020304" pitchFamily="18" charset="0"/>
              <a:ea typeface="黑体" panose="02010609060101010101" pitchFamily="49" charset="-122"/>
            </a:endParaRPr>
          </a:p>
        </p:txBody>
      </p:sp>
      <p:grpSp>
        <p:nvGrpSpPr>
          <p:cNvPr id="17" name="Group 16364"/>
          <p:cNvGrpSpPr/>
          <p:nvPr/>
        </p:nvGrpSpPr>
        <p:grpSpPr>
          <a:xfrm>
            <a:off x="556063" y="964871"/>
            <a:ext cx="1149025" cy="1147851"/>
            <a:chOff x="0" y="0"/>
            <a:chExt cx="1149024" cy="1147849"/>
          </a:xfrm>
        </p:grpSpPr>
        <p:sp>
          <p:nvSpPr>
            <p:cNvPr id="18"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9"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1"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2"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3"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4"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5"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6"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9"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pic>
        <p:nvPicPr>
          <p:cNvPr id="8" name="Picture 4" descr="102"/>
          <p:cNvPicPr>
            <a:picLocks noChangeAspect="1" noChangeArrowheads="1"/>
          </p:cNvPicPr>
          <p:nvPr/>
        </p:nvPicPr>
        <p:blipFill>
          <a:blip r:embed="rId1"/>
          <a:stretch>
            <a:fillRect/>
          </a:stretch>
        </p:blipFill>
        <p:spPr bwMode="auto">
          <a:xfrm>
            <a:off x="628224" y="3893738"/>
            <a:ext cx="10935552" cy="2071825"/>
          </a:xfrm>
          <a:prstGeom prst="rect">
            <a:avLst/>
          </a:prstGeom>
          <a:noFill/>
        </p:spPr>
      </p:pic>
      <p:sp>
        <p:nvSpPr>
          <p:cNvPr id="9" name="TextBox 8"/>
          <p:cNvSpPr txBox="1"/>
          <p:nvPr/>
        </p:nvSpPr>
        <p:spPr>
          <a:xfrm>
            <a:off x="5810505" y="5929715"/>
            <a:ext cx="570990" cy="400110"/>
          </a:xfrm>
          <a:prstGeom prst="rect">
            <a:avLst/>
          </a:prstGeom>
          <a:noFill/>
        </p:spPr>
        <p:txBody>
          <a:bodyPr wrap="none" rtlCol="0">
            <a:spAutoFit/>
          </a:bodyPr>
          <a:lstStyle/>
          <a:p>
            <a:r>
              <a:rPr lang="zh-CN" altLang="en-US" sz="2000" b="1">
                <a:latin typeface="Times New Roman" panose="02020603050405020304" pitchFamily="18" charset="0"/>
                <a:ea typeface="黑体" panose="02010609060101010101" pitchFamily="49" charset="-122"/>
              </a:rPr>
              <a:t>表</a:t>
            </a:r>
            <a:r>
              <a:rPr lang="en-US" altLang="zh-CN" sz="2000" b="1">
                <a:latin typeface="Times New Roman" panose="02020603050405020304" pitchFamily="18" charset="0"/>
                <a:ea typeface="黑体" panose="02010609060101010101" pitchFamily="49" charset="-122"/>
              </a:rPr>
              <a:t>1</a:t>
            </a:r>
            <a:endParaRPr lang="zh-CN" altLang="en-US" sz="2000" b="1">
              <a:latin typeface="Times New Roman" panose="02020603050405020304" pitchFamily="18" charset="0"/>
              <a:ea typeface="黑体" panose="02010609060101010101" pitchFamily="49" charset="-122"/>
            </a:endParaRPr>
          </a:p>
        </p:txBody>
      </p:sp>
      <p:sp>
        <p:nvSpPr>
          <p:cNvPr id="10"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1" name="TextBox 19"/>
          <p:cNvSpPr txBox="1"/>
          <p:nvPr/>
        </p:nvSpPr>
        <p:spPr>
          <a:xfrm>
            <a:off x="1179407" y="1067681"/>
            <a:ext cx="10973035" cy="2595839"/>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例</a:t>
            </a:r>
            <a:r>
              <a:rPr lang="en-US" sz="2800">
                <a:solidFill>
                  <a:srgbClr val="FF0000"/>
                </a:solidFill>
                <a:latin typeface="Times New Roman" panose="02020603050405020304" pitchFamily="18" charset="0"/>
                <a:ea typeface="黑体" panose="02010609060101010101" pitchFamily="49" charset="-122"/>
              </a:rPr>
              <a:t>2</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海水受日月的引力，在一定时候发生涨落的现象叫潮．一般地，早潮叫潮，晚潮叫汐．在通常的情况下，船在涨潮时驶进巷道，靠近码头；卸货后，在落潮时返回海洋．表是某港口某天的时刻与水深关系的预报．</a:t>
            </a:r>
            <a:endParaRPr lang="zh-CN" altLang="en-US" sz="2800">
              <a:latin typeface="Times New Roman" panose="02020603050405020304" pitchFamily="18" charset="0"/>
              <a:ea typeface="黑体" panose="02010609060101010101" pitchFamily="49" charset="-122"/>
            </a:endParaRPr>
          </a:p>
        </p:txBody>
      </p:sp>
      <p:grpSp>
        <p:nvGrpSpPr>
          <p:cNvPr id="12" name="组合 9"/>
          <p:cNvGrpSpPr/>
          <p:nvPr/>
        </p:nvGrpSpPr>
        <p:grpSpPr>
          <a:xfrm>
            <a:off x="511968" y="1113319"/>
            <a:ext cx="652464" cy="652465"/>
            <a:chOff x="9337676" y="4629151"/>
            <a:chExt cx="652464" cy="652465"/>
          </a:xfrm>
        </p:grpSpPr>
        <p:sp>
          <p:nvSpPr>
            <p:cNvPr id="13" name="Shape 20052"/>
            <p:cNvSpPr/>
            <p:nvPr/>
          </p:nvSpPr>
          <p:spPr>
            <a:xfrm>
              <a:off x="9337676" y="4629151"/>
              <a:ext cx="652463" cy="65246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DC0E7"/>
            </a:solidFill>
            <a:ln w="12700" cap="flat">
              <a:noFill/>
              <a:miter lim="400000"/>
            </a:ln>
            <a:effectLst/>
          </p:spPr>
          <p:txBody>
            <a:bodyPr wrap="square" lIns="0" tIns="0" rIns="0" bIns="0" numCol="1" anchor="t">
              <a:noAutofit/>
            </a:bodyPr>
            <a:lstStyle/>
            <a:p>
              <a:pPr lvl="0"/>
            </a:p>
          </p:txBody>
        </p:sp>
        <p:sp>
          <p:nvSpPr>
            <p:cNvPr id="14" name="Shape 20053"/>
            <p:cNvSpPr/>
            <p:nvPr/>
          </p:nvSpPr>
          <p:spPr>
            <a:xfrm>
              <a:off x="9509126" y="4779964"/>
              <a:ext cx="481014" cy="501651"/>
            </a:xfrm>
            <a:custGeom>
              <a:avLst/>
              <a:gdLst/>
              <a:ahLst/>
              <a:cxnLst>
                <a:cxn ang="0">
                  <a:pos x="wd2" y="hd2"/>
                </a:cxn>
                <a:cxn ang="5400000">
                  <a:pos x="wd2" y="hd2"/>
                </a:cxn>
                <a:cxn ang="10800000">
                  <a:pos x="wd2" y="hd2"/>
                </a:cxn>
                <a:cxn ang="16200000">
                  <a:pos x="wd2" y="hd2"/>
                </a:cxn>
              </a:cxnLst>
              <a:rect l="0" t="0" r="r" b="b"/>
              <a:pathLst>
                <a:path w="21600" h="21600" extrusionOk="0">
                  <a:moveTo>
                    <a:pt x="0" y="9978"/>
                  </a:moveTo>
                  <a:cubicBezTo>
                    <a:pt x="571" y="14583"/>
                    <a:pt x="571" y="14583"/>
                    <a:pt x="571" y="14583"/>
                  </a:cubicBezTo>
                  <a:cubicBezTo>
                    <a:pt x="7886" y="21600"/>
                    <a:pt x="7886" y="21600"/>
                    <a:pt x="7886" y="21600"/>
                  </a:cubicBezTo>
                  <a:cubicBezTo>
                    <a:pt x="15543" y="21161"/>
                    <a:pt x="21486" y="15131"/>
                    <a:pt x="21600" y="7785"/>
                  </a:cubicBezTo>
                  <a:cubicBezTo>
                    <a:pt x="13714" y="219"/>
                    <a:pt x="13714" y="219"/>
                    <a:pt x="13714" y="219"/>
                  </a:cubicBezTo>
                  <a:cubicBezTo>
                    <a:pt x="10514" y="0"/>
                    <a:pt x="10514" y="0"/>
                    <a:pt x="10514" y="0"/>
                  </a:cubicBezTo>
                  <a:lnTo>
                    <a:pt x="0" y="9978"/>
                  </a:lnTo>
                  <a:close/>
                </a:path>
              </a:pathLst>
            </a:custGeom>
            <a:solidFill>
              <a:srgbClr val="6DADD7"/>
            </a:solidFill>
            <a:ln w="12700" cap="flat">
              <a:noFill/>
              <a:miter lim="400000"/>
            </a:ln>
            <a:effectLst/>
          </p:spPr>
          <p:txBody>
            <a:bodyPr wrap="square" lIns="0" tIns="0" rIns="0" bIns="0" numCol="1" anchor="t">
              <a:noAutofit/>
            </a:bodyPr>
            <a:lstStyle/>
            <a:p>
              <a:pPr lvl="0"/>
            </a:p>
          </p:txBody>
        </p:sp>
        <p:sp>
          <p:nvSpPr>
            <p:cNvPr id="15" name="Shape 20054"/>
            <p:cNvSpPr/>
            <p:nvPr/>
          </p:nvSpPr>
          <p:spPr>
            <a:xfrm>
              <a:off x="9491664" y="4762502"/>
              <a:ext cx="346076" cy="387350"/>
            </a:xfrm>
            <a:custGeom>
              <a:avLst/>
              <a:gdLst/>
              <a:ahLst/>
              <a:cxnLst>
                <a:cxn ang="0">
                  <a:pos x="wd2" y="hd2"/>
                </a:cxn>
                <a:cxn ang="5400000">
                  <a:pos x="wd2" y="hd2"/>
                </a:cxn>
                <a:cxn ang="10800000">
                  <a:pos x="wd2" y="hd2"/>
                </a:cxn>
                <a:cxn ang="16200000">
                  <a:pos x="wd2" y="hd2"/>
                </a:cxn>
              </a:cxnLst>
              <a:rect l="0" t="0" r="r" b="b"/>
              <a:pathLst>
                <a:path w="21600" h="21600" extrusionOk="0">
                  <a:moveTo>
                    <a:pt x="7782" y="17053"/>
                  </a:moveTo>
                  <a:cubicBezTo>
                    <a:pt x="8576" y="17053"/>
                    <a:pt x="9212" y="16911"/>
                    <a:pt x="9688" y="16484"/>
                  </a:cubicBezTo>
                  <a:cubicBezTo>
                    <a:pt x="9688" y="16484"/>
                    <a:pt x="9688" y="16484"/>
                    <a:pt x="9688" y="16484"/>
                  </a:cubicBezTo>
                  <a:cubicBezTo>
                    <a:pt x="20329" y="6963"/>
                    <a:pt x="20329" y="6963"/>
                    <a:pt x="20329" y="6963"/>
                  </a:cubicBezTo>
                  <a:cubicBezTo>
                    <a:pt x="20329" y="6963"/>
                    <a:pt x="20329" y="6963"/>
                    <a:pt x="20329" y="6963"/>
                  </a:cubicBezTo>
                  <a:cubicBezTo>
                    <a:pt x="21124" y="6253"/>
                    <a:pt x="21600" y="5258"/>
                    <a:pt x="21600" y="4121"/>
                  </a:cubicBezTo>
                  <a:cubicBezTo>
                    <a:pt x="21600" y="1847"/>
                    <a:pt x="19535" y="0"/>
                    <a:pt x="16835" y="0"/>
                  </a:cubicBezTo>
                  <a:cubicBezTo>
                    <a:pt x="15565" y="0"/>
                    <a:pt x="14294" y="568"/>
                    <a:pt x="13500" y="1421"/>
                  </a:cubicBezTo>
                  <a:cubicBezTo>
                    <a:pt x="1906" y="11653"/>
                    <a:pt x="1906" y="11653"/>
                    <a:pt x="1906" y="11653"/>
                  </a:cubicBezTo>
                  <a:cubicBezTo>
                    <a:pt x="1906" y="11653"/>
                    <a:pt x="1906" y="11653"/>
                    <a:pt x="1906" y="11653"/>
                  </a:cubicBezTo>
                  <a:cubicBezTo>
                    <a:pt x="794" y="12789"/>
                    <a:pt x="0" y="14211"/>
                    <a:pt x="0" y="15774"/>
                  </a:cubicBezTo>
                  <a:cubicBezTo>
                    <a:pt x="0" y="19042"/>
                    <a:pt x="3018" y="21600"/>
                    <a:pt x="6512" y="21600"/>
                  </a:cubicBezTo>
                  <a:cubicBezTo>
                    <a:pt x="8418" y="21600"/>
                    <a:pt x="10006" y="20889"/>
                    <a:pt x="11276" y="19753"/>
                  </a:cubicBezTo>
                  <a:cubicBezTo>
                    <a:pt x="19853" y="11937"/>
                    <a:pt x="19853" y="11937"/>
                    <a:pt x="19853" y="11937"/>
                  </a:cubicBezTo>
                  <a:cubicBezTo>
                    <a:pt x="18582" y="10800"/>
                    <a:pt x="18582" y="10800"/>
                    <a:pt x="18582" y="10800"/>
                  </a:cubicBezTo>
                  <a:cubicBezTo>
                    <a:pt x="13024" y="15916"/>
                    <a:pt x="13024" y="15916"/>
                    <a:pt x="13024" y="15916"/>
                  </a:cubicBezTo>
                  <a:cubicBezTo>
                    <a:pt x="13024" y="15916"/>
                    <a:pt x="9847" y="18758"/>
                    <a:pt x="9847" y="18758"/>
                  </a:cubicBezTo>
                  <a:cubicBezTo>
                    <a:pt x="9847" y="18758"/>
                    <a:pt x="9847" y="18758"/>
                    <a:pt x="9847" y="18758"/>
                  </a:cubicBezTo>
                  <a:cubicBezTo>
                    <a:pt x="8894" y="19468"/>
                    <a:pt x="7782" y="19895"/>
                    <a:pt x="6512" y="19895"/>
                  </a:cubicBezTo>
                  <a:cubicBezTo>
                    <a:pt x="3971" y="19895"/>
                    <a:pt x="1906" y="18047"/>
                    <a:pt x="1906" y="15774"/>
                  </a:cubicBezTo>
                  <a:cubicBezTo>
                    <a:pt x="1906" y="14637"/>
                    <a:pt x="2382" y="13642"/>
                    <a:pt x="3335" y="12932"/>
                  </a:cubicBezTo>
                  <a:cubicBezTo>
                    <a:pt x="3335" y="12932"/>
                    <a:pt x="3335" y="12932"/>
                    <a:pt x="3335" y="12932"/>
                  </a:cubicBezTo>
                  <a:cubicBezTo>
                    <a:pt x="14929" y="2416"/>
                    <a:pt x="14929" y="2416"/>
                    <a:pt x="14929" y="2416"/>
                  </a:cubicBezTo>
                  <a:cubicBezTo>
                    <a:pt x="14929" y="2416"/>
                    <a:pt x="14929" y="2416"/>
                    <a:pt x="14929" y="2416"/>
                  </a:cubicBezTo>
                  <a:cubicBezTo>
                    <a:pt x="15406" y="1989"/>
                    <a:pt x="16200" y="1705"/>
                    <a:pt x="16835" y="1705"/>
                  </a:cubicBezTo>
                  <a:cubicBezTo>
                    <a:pt x="18424" y="1705"/>
                    <a:pt x="19694" y="2842"/>
                    <a:pt x="19694" y="4121"/>
                  </a:cubicBezTo>
                  <a:cubicBezTo>
                    <a:pt x="19694" y="4832"/>
                    <a:pt x="19376" y="5400"/>
                    <a:pt x="18900" y="5826"/>
                  </a:cubicBezTo>
                  <a:cubicBezTo>
                    <a:pt x="18900" y="5826"/>
                    <a:pt x="18900" y="5826"/>
                    <a:pt x="18900" y="5826"/>
                  </a:cubicBezTo>
                  <a:cubicBezTo>
                    <a:pt x="8418" y="15205"/>
                    <a:pt x="8418" y="15205"/>
                    <a:pt x="8418" y="15205"/>
                  </a:cubicBezTo>
                  <a:cubicBezTo>
                    <a:pt x="8418" y="15205"/>
                    <a:pt x="8418" y="15205"/>
                    <a:pt x="8418" y="15205"/>
                  </a:cubicBezTo>
                  <a:cubicBezTo>
                    <a:pt x="8259" y="15347"/>
                    <a:pt x="8100" y="15489"/>
                    <a:pt x="7782" y="15489"/>
                  </a:cubicBezTo>
                  <a:cubicBezTo>
                    <a:pt x="7306" y="15489"/>
                    <a:pt x="6829" y="15063"/>
                    <a:pt x="6829" y="14637"/>
                  </a:cubicBezTo>
                  <a:cubicBezTo>
                    <a:pt x="6829" y="14495"/>
                    <a:pt x="6988" y="14353"/>
                    <a:pt x="6988" y="14211"/>
                  </a:cubicBezTo>
                  <a:cubicBezTo>
                    <a:pt x="14771" y="7389"/>
                    <a:pt x="14771" y="7389"/>
                    <a:pt x="14771" y="7389"/>
                  </a:cubicBezTo>
                  <a:cubicBezTo>
                    <a:pt x="13341" y="6111"/>
                    <a:pt x="13341" y="6111"/>
                    <a:pt x="13341" y="6111"/>
                  </a:cubicBezTo>
                  <a:cubicBezTo>
                    <a:pt x="5718" y="13074"/>
                    <a:pt x="5718" y="13074"/>
                    <a:pt x="5718" y="13074"/>
                  </a:cubicBezTo>
                  <a:cubicBezTo>
                    <a:pt x="5718" y="13074"/>
                    <a:pt x="5718" y="13074"/>
                    <a:pt x="5718" y="13074"/>
                  </a:cubicBezTo>
                  <a:cubicBezTo>
                    <a:pt x="5241" y="13500"/>
                    <a:pt x="5082" y="14068"/>
                    <a:pt x="5082" y="14637"/>
                  </a:cubicBezTo>
                  <a:cubicBezTo>
                    <a:pt x="5082" y="15916"/>
                    <a:pt x="6353" y="17053"/>
                    <a:pt x="7782" y="17053"/>
                  </a:cubicBezTo>
                  <a:close/>
                </a:path>
              </a:pathLst>
            </a:custGeom>
            <a:solidFill>
              <a:srgbClr val="F5F7FA"/>
            </a:solidFill>
            <a:ln w="12700" cap="flat">
              <a:noFill/>
              <a:miter lim="400000"/>
            </a:ln>
            <a:effectLst/>
          </p:spPr>
          <p:txBody>
            <a:bodyPr wrap="square" lIns="0" tIns="0" rIns="0" bIns="0" numCol="1" anchor="t">
              <a:noAutofit/>
            </a:bodyPr>
            <a:lstStyle/>
            <a:p>
              <a:pPr lvl="0"/>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138499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）选用一个函数来近似描述这个港口的水深与时间的函数关系，给出整点时的水深的近似值（精确到</a:t>
            </a:r>
            <a:r>
              <a:rPr lang="en-US" sz="2800">
                <a:latin typeface="Times New Roman" panose="02020603050405020304" pitchFamily="18" charset="0"/>
                <a:ea typeface="黑体" panose="02010609060101010101" pitchFamily="49" charset="-122"/>
              </a:rPr>
              <a:t>0.001 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8" name="TextBox 7"/>
          <p:cNvSpPr txBox="1"/>
          <p:nvPr/>
        </p:nvSpPr>
        <p:spPr>
          <a:xfrm>
            <a:off x="593152" y="2242795"/>
            <a:ext cx="10973035" cy="203132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）一条货船的吃水深度（船底与水面的距离）为</a:t>
            </a:r>
            <a:r>
              <a:rPr lang="en-US" sz="2800">
                <a:latin typeface="Times New Roman" panose="02020603050405020304" pitchFamily="18" charset="0"/>
                <a:ea typeface="黑体" panose="02010609060101010101" pitchFamily="49" charset="-122"/>
              </a:rPr>
              <a:t>4 m</a:t>
            </a:r>
            <a:r>
              <a:rPr lang="zh-CN" altLang="en-US" sz="2800">
                <a:latin typeface="Times New Roman" panose="02020603050405020304" pitchFamily="18" charset="0"/>
                <a:ea typeface="黑体" panose="02010609060101010101" pitchFamily="49" charset="-122"/>
              </a:rPr>
              <a:t>，安全条例规定至少要有</a:t>
            </a:r>
            <a:r>
              <a:rPr lang="en-US" sz="2800">
                <a:latin typeface="Times New Roman" panose="02020603050405020304" pitchFamily="18" charset="0"/>
                <a:ea typeface="黑体" panose="02010609060101010101" pitchFamily="49" charset="-122"/>
              </a:rPr>
              <a:t>1.5 m</a:t>
            </a:r>
            <a:r>
              <a:rPr lang="zh-CN" altLang="en-US" sz="2800">
                <a:latin typeface="Times New Roman" panose="02020603050405020304" pitchFamily="18" charset="0"/>
                <a:ea typeface="黑体" panose="02010609060101010101" pitchFamily="49" charset="-122"/>
              </a:rPr>
              <a:t>的安全间隙（船底与海底的距离），该船何时能进入港口？在港口能呆多久？</a:t>
            </a:r>
            <a:endParaRPr lang="zh-CN" altLang="en-US" sz="2800">
              <a:latin typeface="Times New Roman" panose="02020603050405020304" pitchFamily="18" charset="0"/>
              <a:ea typeface="黑体" panose="02010609060101010101" pitchFamily="49" charset="-122"/>
            </a:endParaRPr>
          </a:p>
        </p:txBody>
      </p:sp>
      <p:sp>
        <p:nvSpPr>
          <p:cNvPr id="9" name="TextBox 8"/>
          <p:cNvSpPr txBox="1"/>
          <p:nvPr/>
        </p:nvSpPr>
        <p:spPr>
          <a:xfrm>
            <a:off x="593152" y="4172076"/>
            <a:ext cx="10973035" cy="203132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）若船的吃水深度为</a:t>
            </a:r>
            <a:r>
              <a:rPr lang="en-US" sz="2800">
                <a:latin typeface="Times New Roman" panose="02020603050405020304" pitchFamily="18" charset="0"/>
                <a:ea typeface="黑体" panose="02010609060101010101" pitchFamily="49" charset="-122"/>
              </a:rPr>
              <a:t>4 m</a:t>
            </a:r>
            <a:r>
              <a:rPr lang="zh-CN" altLang="en-US" sz="2800">
                <a:latin typeface="Times New Roman" panose="02020603050405020304" pitchFamily="18" charset="0"/>
                <a:ea typeface="黑体" panose="02010609060101010101" pitchFamily="49" charset="-122"/>
              </a:rPr>
              <a:t>，安全间隙为</a:t>
            </a:r>
            <a:r>
              <a:rPr lang="en-US" sz="2800">
                <a:latin typeface="Times New Roman" panose="02020603050405020304" pitchFamily="18" charset="0"/>
                <a:ea typeface="黑体" panose="02010609060101010101" pitchFamily="49" charset="-122"/>
              </a:rPr>
              <a:t>1.5 m</a:t>
            </a:r>
            <a:r>
              <a:rPr lang="zh-CN" altLang="en-US" sz="2800">
                <a:latin typeface="Times New Roman" panose="02020603050405020304" pitchFamily="18" charset="0"/>
                <a:ea typeface="黑体" panose="02010609060101010101" pitchFamily="49" charset="-122"/>
              </a:rPr>
              <a:t>，该船在两点开始卸货，吃水深度以</a:t>
            </a:r>
            <a:r>
              <a:rPr lang="en-US" sz="2800">
                <a:latin typeface="Times New Roman" panose="02020603050405020304" pitchFamily="18" charset="0"/>
                <a:ea typeface="黑体" panose="02010609060101010101" pitchFamily="49" charset="-122"/>
              </a:rPr>
              <a:t>0.3 m/h</a:t>
            </a:r>
            <a:r>
              <a:rPr lang="zh-CN" altLang="en-US" sz="2800">
                <a:latin typeface="Times New Roman" panose="02020603050405020304" pitchFamily="18" charset="0"/>
                <a:ea typeface="黑体" panose="02010609060101010101" pitchFamily="49" charset="-122"/>
              </a:rPr>
              <a:t>的速度减少，那么该船在什么时间必修停止卸货，将船驶向较深的水域？</a:t>
            </a:r>
            <a:endParaRPr lang="zh-CN" altLang="en-US" sz="2800">
              <a:latin typeface="Times New Roman" panose="02020603050405020304" pitchFamily="18" charset="0"/>
              <a:ea typeface="黑体" panose="02010609060101010101" pitchFamily="49" charset="-122"/>
            </a:endParaRPr>
          </a:p>
        </p:txBody>
      </p:sp>
      <p:sp>
        <p:nvSpPr>
          <p:cNvPr id="10"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pic>
        <p:nvPicPr>
          <p:cNvPr id="11" name="图片 10"/>
          <p:cNvPicPr>
            <a:picLocks noChangeAspect="1"/>
          </p:cNvPicPr>
          <p:nvPr/>
        </p:nvPicPr>
        <p:blipFill>
          <a:blip r:embed="rId1"/>
          <a:stretch>
            <a:fillRect/>
          </a:stretch>
        </p:blipFill>
        <p:spPr>
          <a:xfrm>
            <a:off x="10952738" y="5251487"/>
            <a:ext cx="1092171" cy="1371563"/>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pic>
        <p:nvPicPr>
          <p:cNvPr id="8" name="Picture 6" descr="103"/>
          <p:cNvPicPr>
            <a:picLocks noChangeAspect="1" noChangeArrowheads="1"/>
          </p:cNvPicPr>
          <p:nvPr/>
        </p:nvPicPr>
        <p:blipFill>
          <a:blip r:embed="rId1"/>
          <a:stretch>
            <a:fillRect/>
          </a:stretch>
        </p:blipFill>
        <p:spPr bwMode="auto">
          <a:xfrm>
            <a:off x="8558541" y="2326853"/>
            <a:ext cx="2817686" cy="2731590"/>
          </a:xfrm>
          <a:prstGeom prst="rect">
            <a:avLst/>
          </a:prstGeom>
          <a:noFill/>
        </p:spPr>
      </p:pic>
      <p:grpSp>
        <p:nvGrpSpPr>
          <p:cNvPr id="37" name="组合 36"/>
          <p:cNvGrpSpPr/>
          <p:nvPr/>
        </p:nvGrpSpPr>
        <p:grpSpPr>
          <a:xfrm>
            <a:off x="473508" y="2938346"/>
            <a:ext cx="5821413" cy="2095667"/>
            <a:chOff x="473508" y="2938346"/>
            <a:chExt cx="5821413" cy="2095667"/>
          </a:xfrm>
        </p:grpSpPr>
        <p:sp>
          <p:nvSpPr>
            <p:cNvPr id="36" name="圆角矩形 35"/>
            <p:cNvSpPr/>
            <p:nvPr/>
          </p:nvSpPr>
          <p:spPr>
            <a:xfrm>
              <a:off x="473508" y="2938346"/>
              <a:ext cx="5821413" cy="2095667"/>
            </a:xfrm>
            <a:prstGeom prst="roundRect">
              <a:avLst>
                <a:gd name="adj" fmla="val 4956"/>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2988672"/>
              <a:ext cx="5616729" cy="523220"/>
            </a:xfrm>
            <a:prstGeom prst="rect">
              <a:avLst/>
            </a:prstGeom>
            <a:noFill/>
          </p:spPr>
          <p:txBody>
            <a:bodyPr wrap="square" rtlCol="0">
              <a:spAutoFit/>
            </a:bodyPr>
            <a:lstStyle/>
            <a:p>
              <a:r>
                <a:rPr lang="zh-CN" altLang="en-US" sz="2800">
                  <a:latin typeface="Times New Roman" panose="02020603050405020304" pitchFamily="18" charset="0"/>
                  <a:ea typeface="黑体" panose="02010609060101010101" pitchFamily="49" charset="-122"/>
                </a:rPr>
                <a:t>观察表格中数据可以看出，</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593152" y="3727440"/>
            <a:ext cx="413446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水深的变化具有周期性，</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4466208"/>
            <a:ext cx="592982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根据表中数据画出散点图（如图）．</a:t>
            </a:r>
            <a:endParaRPr lang="zh-CN" altLang="en-US" sz="2800">
              <a:latin typeface="Times New Roman" panose="02020603050405020304" pitchFamily="18" charset="0"/>
              <a:ea typeface="黑体" panose="02010609060101010101" pitchFamily="49" charset="-122"/>
            </a:endParaRPr>
          </a:p>
        </p:txBody>
      </p:sp>
      <p:grpSp>
        <p:nvGrpSpPr>
          <p:cNvPr id="39" name="组合 38"/>
          <p:cNvGrpSpPr/>
          <p:nvPr/>
        </p:nvGrpSpPr>
        <p:grpSpPr>
          <a:xfrm>
            <a:off x="473507" y="5132906"/>
            <a:ext cx="11529195" cy="1421898"/>
            <a:chOff x="473507" y="5132906"/>
            <a:chExt cx="11529195" cy="1421898"/>
          </a:xfrm>
        </p:grpSpPr>
        <p:sp>
          <p:nvSpPr>
            <p:cNvPr id="38" name="圆角矩形 37"/>
            <p:cNvSpPr/>
            <p:nvPr/>
          </p:nvSpPr>
          <p:spPr>
            <a:xfrm>
              <a:off x="473507" y="5132906"/>
              <a:ext cx="11529195" cy="1421898"/>
            </a:xfrm>
            <a:prstGeom prst="roundRect">
              <a:avLst>
                <a:gd name="adj" fmla="val 9428"/>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593152" y="5204976"/>
              <a:ext cx="449353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从散点图的形状可以判断，</a:t>
              </a:r>
              <a:endParaRPr lang="zh-CN" altLang="en-US" sz="2800">
                <a:latin typeface="Times New Roman" panose="02020603050405020304" pitchFamily="18" charset="0"/>
                <a:ea typeface="黑体" panose="02010609060101010101" pitchFamily="49" charset="-122"/>
              </a:endParaRPr>
            </a:p>
          </p:txBody>
        </p:sp>
      </p:grpSp>
      <p:sp>
        <p:nvSpPr>
          <p:cNvPr id="13" name="TextBox 12"/>
          <p:cNvSpPr txBox="1"/>
          <p:nvPr/>
        </p:nvSpPr>
        <p:spPr>
          <a:xfrm>
            <a:off x="593152" y="5943744"/>
            <a:ext cx="6080511" cy="523220"/>
          </a:xfrm>
          <a:prstGeom prst="rect">
            <a:avLst/>
          </a:prstGeom>
          <a:noFill/>
        </p:spPr>
        <p:txBody>
          <a:bodyPr wrap="none" rtlCol="0">
            <a:spAutoFit/>
          </a:bodyPr>
          <a:lstStyle/>
          <a:p>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A</a:t>
            </a:r>
            <a:r>
              <a:rPr lang="en-US" sz="2800" err="1">
                <a:latin typeface="Times New Roman" panose="02020603050405020304" pitchFamily="18" charset="0"/>
                <a:ea typeface="黑体" panose="02010609060101010101" pitchFamily="49" charset="-122"/>
              </a:rPr>
              <a:t>sin</a:t>
            </a:r>
            <a:r>
              <a:rPr lang="zh-CN" altLang="en-US" sz="2800">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ωx</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φ</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h</a:t>
            </a:r>
            <a:r>
              <a:rPr lang="zh-CN" altLang="en-US" sz="2800">
                <a:latin typeface="Times New Roman" panose="02020603050405020304" pitchFamily="18" charset="0"/>
                <a:ea typeface="黑体" panose="02010609060101010101" pitchFamily="49" charset="-122"/>
              </a:rPr>
              <a:t>的函数来刻画，</a:t>
            </a:r>
            <a:endParaRPr lang="zh-CN" altLang="en-US" sz="2800">
              <a:latin typeface="Times New Roman" panose="02020603050405020304" pitchFamily="18" charset="0"/>
              <a:ea typeface="黑体" panose="02010609060101010101" pitchFamily="49" charset="-122"/>
            </a:endParaRPr>
          </a:p>
        </p:txBody>
      </p:sp>
      <p:sp>
        <p:nvSpPr>
          <p:cNvPr id="14" name="TextBox 13"/>
          <p:cNvSpPr txBox="1"/>
          <p:nvPr/>
        </p:nvSpPr>
        <p:spPr>
          <a:xfrm>
            <a:off x="4964190" y="5204976"/>
            <a:ext cx="696536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这个港口的水深</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与时间</a:t>
            </a:r>
            <a:r>
              <a:rPr lang="en-US" sz="2800" i="1">
                <a:latin typeface="Times New Roman" panose="02020603050405020304" pitchFamily="18" charset="0"/>
                <a:ea typeface="黑体" panose="02010609060101010101" pitchFamily="49" charset="-122"/>
              </a:rPr>
              <a:t>x</a:t>
            </a:r>
            <a:r>
              <a:rPr lang="zh-CN" altLang="en-US" sz="2800">
                <a:latin typeface="Times New Roman" panose="02020603050405020304" pitchFamily="18" charset="0"/>
                <a:ea typeface="黑体" panose="02010609060101010101" pitchFamily="49" charset="-122"/>
              </a:rPr>
              <a:t>的关系可以用形如</a:t>
            </a:r>
            <a:endParaRPr lang="zh-CN" altLang="en-US" sz="2800">
              <a:latin typeface="Times New Roman" panose="02020603050405020304" pitchFamily="18" charset="0"/>
              <a:ea typeface="黑体" panose="02010609060101010101" pitchFamily="49" charset="-122"/>
            </a:endParaRPr>
          </a:p>
        </p:txBody>
      </p:sp>
      <p:sp>
        <p:nvSpPr>
          <p:cNvPr id="15" name="TextBox 14"/>
          <p:cNvSpPr txBox="1"/>
          <p:nvPr/>
        </p:nvSpPr>
        <p:spPr>
          <a:xfrm>
            <a:off x="6532154" y="5943744"/>
            <a:ext cx="413446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从数据和图形可以得出：</a:t>
            </a:r>
            <a:endParaRPr lang="zh-CN" altLang="en-US" sz="2800">
              <a:latin typeface="Times New Roman" panose="02020603050405020304" pitchFamily="18" charset="0"/>
              <a:ea typeface="黑体" panose="02010609060101010101" pitchFamily="49" charset="-122"/>
            </a:endParaRPr>
          </a:p>
        </p:txBody>
      </p:sp>
      <p:sp>
        <p:nvSpPr>
          <p:cNvPr id="16"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7" name="TextBox 16"/>
          <p:cNvSpPr txBox="1"/>
          <p:nvPr/>
        </p:nvSpPr>
        <p:spPr>
          <a:xfrm>
            <a:off x="1937713" y="926732"/>
            <a:ext cx="9930236" cy="2031325"/>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3</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观察表</a:t>
            </a:r>
            <a:r>
              <a:rPr lang="en-US" altLang="zh-CN"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中的数据，你发现了什么规律？根据数据做出散点图，观察图形，你可以用怎样的函数模型来刻画其中的规律？请试着完成（</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）的解答．</a:t>
            </a:r>
            <a:endParaRPr lang="zh-CN" altLang="en-US" sz="2800">
              <a:latin typeface="Times New Roman" panose="02020603050405020304" pitchFamily="18" charset="0"/>
              <a:ea typeface="黑体" panose="02010609060101010101" pitchFamily="49" charset="-122"/>
            </a:endParaRPr>
          </a:p>
        </p:txBody>
      </p:sp>
      <p:grpSp>
        <p:nvGrpSpPr>
          <p:cNvPr id="18" name="Group 16364"/>
          <p:cNvGrpSpPr/>
          <p:nvPr/>
        </p:nvGrpSpPr>
        <p:grpSpPr>
          <a:xfrm>
            <a:off x="556063" y="964871"/>
            <a:ext cx="1149025" cy="1147851"/>
            <a:chOff x="0" y="0"/>
            <a:chExt cx="1149024" cy="1147849"/>
          </a:xfrm>
        </p:grpSpPr>
        <p:sp>
          <p:nvSpPr>
            <p:cNvPr id="19"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1"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2"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3"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4"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5"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6"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7"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0"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5"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500"/>
                            </p:stCondLst>
                            <p:childTnLst>
                              <p:par>
                                <p:cTn id="19" presetID="10" presetClass="entr" presetSubtype="0" fill="hold" nodeType="afterEffec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fade">
                                      <p:cBhvr>
                                        <p:cTn id="26" dur="500"/>
                                        <p:tgtEl>
                                          <p:spTgt spid="3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3"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p:stCondLst>
                              <p:cond delay="500"/>
                            </p:stCondLst>
                            <p:childTnLst>
                              <p:par>
                                <p:cTn id="33" presetID="22" presetClass="entr" presetSubtype="8" fill="hold" grpId="2" nodeType="afterEffec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4"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left)">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1"/>
      <p:bldP spid="13" grpId="2"/>
      <p:bldP spid="14" grpId="3"/>
      <p:bldP spid="15" grpId="4"/>
    </p:bldLst>
  </p:timing>
</p:sld>
</file>

<file path=ppt/tags/tag1.xml><?xml version="1.0" encoding="utf-8"?>
<p:tagLst xmlns:p="http://schemas.openxmlformats.org/presentationml/2006/main">
  <p:tag name="AS_UNIQUEID" val="715"/>
</p:tagLst>
</file>

<file path=ppt/tags/tag2.xml><?xml version="1.0" encoding="utf-8"?>
<p:tagLst xmlns:p="http://schemas.openxmlformats.org/presentationml/2006/main">
  <p:tag name="AS_OS" val="Unix 3.10 unknown"/>
  <p:tag name="AS_RELEASE_DATE" val="2017.06.20"/>
  <p:tag name="AS_TITLE" val="Aspose.Slides for Java"/>
  <p:tag name="AS_VERSION" val="17.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Times New Roman"/>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3304</Words>
  <Application>WPS 演示</Application>
  <PresentationFormat/>
  <Paragraphs>363</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20</vt:i4>
      </vt:variant>
      <vt:variant>
        <vt:lpstr>幻灯片标题</vt:lpstr>
      </vt:variant>
      <vt:variant>
        <vt:i4>27</vt:i4>
      </vt:variant>
    </vt:vector>
  </HeadingPairs>
  <TitlesOfParts>
    <vt:vector size="58" baseType="lpstr">
      <vt:lpstr>Arial</vt:lpstr>
      <vt:lpstr>宋体</vt:lpstr>
      <vt:lpstr>Wingdings</vt:lpstr>
      <vt:lpstr>Times New Roman</vt:lpstr>
      <vt:lpstr>黑体</vt:lpstr>
      <vt:lpstr>楷体</vt:lpstr>
      <vt:lpstr>微软雅黑</vt:lpstr>
      <vt:lpstr>Arial Unicode MS</vt:lpstr>
      <vt:lpstr>Calibri</vt:lpstr>
      <vt:lpstr>隶书</vt:lpstr>
      <vt:lpstr>Office 主题</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PowerPoint 演示文稿</vt:lpstr>
      <vt:lpstr>归纳小结</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新知探究</vt:lpstr>
      <vt:lpstr>归纳小结</vt:lpstr>
      <vt:lpstr>作业布置</vt:lpstr>
      <vt:lpstr>目标检测</vt:lpstr>
      <vt:lpstr>目标检测</vt:lpstr>
      <vt:lpstr>目标检测</vt:lpstr>
      <vt:lpstr>再见</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东哥</cp:lastModifiedBy>
  <cp:revision>3</cp:revision>
  <cp:lastPrinted>2020-10-03T09:42:00Z</cp:lastPrinted>
  <dcterms:created xsi:type="dcterms:W3CDTF">2020-10-03T09:42:00Z</dcterms:created>
  <dcterms:modified xsi:type="dcterms:W3CDTF">2020-12-22T03:39:14Z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KSOProductBuildVer">
    <vt:lpwstr>2052-11.1.0.10132</vt:lpwstr>
  </property>
</Properties>
</file>