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79" r:id="rId4"/>
    <p:sldId id="280" r:id="rId5"/>
    <p:sldId id="320" r:id="rId6"/>
    <p:sldId id="321" r:id="rId7"/>
    <p:sldId id="322" r:id="rId8"/>
    <p:sldId id="302" r:id="rId9"/>
    <p:sldId id="312" r:id="rId10"/>
    <p:sldId id="323" r:id="rId11"/>
    <p:sldId id="324" r:id="rId12"/>
    <p:sldId id="325" r:id="rId13"/>
    <p:sldId id="326" r:id="rId14"/>
    <p:sldId id="318" r:id="rId15"/>
    <p:sldId id="277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ng yuan" initials="d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看"/>
          <p:cNvPicPr>
            <a:picLocks noChangeAspect="1"/>
          </p:cNvPicPr>
          <p:nvPr userDrawn="1"/>
        </p:nvPicPr>
        <p:blipFill>
          <a:blip r:embed="rId2"/>
          <a:srcRect l="31" t="4451"/>
          <a:stretch>
            <a:fillRect/>
          </a:stretch>
        </p:blipFill>
        <p:spPr>
          <a:xfrm>
            <a:off x="635" y="-635"/>
            <a:ext cx="12191365" cy="6858635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 descr="就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0250" y="1854835"/>
            <a:ext cx="5651500" cy="28943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022600" y="932815"/>
            <a:ext cx="8331200" cy="132588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三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667000"/>
            <a:ext cx="12192000" cy="1524000"/>
          </a:xfrm>
          <a:prstGeom prst="rect">
            <a:avLst/>
          </a:prstGeom>
        </p:spPr>
      </p:pic>
      <p:pic>
        <p:nvPicPr>
          <p:cNvPr id="11" name="图片 10" descr="图片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667000"/>
            <a:ext cx="3391535" cy="1524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581400" y="2985135"/>
            <a:ext cx="7018020" cy="88709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1523365"/>
            <a:ext cx="10304145" cy="381190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 descr="图片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5615"/>
          </a:xfrm>
          <a:prstGeom prst="rect">
            <a:avLst/>
          </a:prstGeom>
        </p:spPr>
      </p:pic>
      <p:pic>
        <p:nvPicPr>
          <p:cNvPr id="9" name="图片 8" descr="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501765"/>
            <a:ext cx="12191365" cy="35623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7.jpeg"/><Relationship Id="rId1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GIF"/><Relationship Id="rId1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image" Target="../media/image2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9.jpeg"/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hyperlink" Target="http://news.sina.com.cn/c/p/2005-07-25/20497320573.shtml" TargetMode="Externa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5.jpeg"/><Relationship Id="rId1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22600" y="932814"/>
            <a:ext cx="8271287" cy="2822507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Unit </a:t>
            </a:r>
            <a:r>
              <a:rPr lang="en-US" altLang="zh-C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4 Body Language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278581" y="3674226"/>
            <a:ext cx="5126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 and Thinking 02 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50963" y="817018"/>
            <a:ext cx="2294218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just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Discuss and Debate</a:t>
            </a:r>
            <a:endParaRPr lang="en-US" altLang="zh-CN" sz="1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8697" y="1833988"/>
            <a:ext cx="89722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Which is more reliable guide for understanding someone’s feelings, their body language or the words they speak?</a:t>
            </a:r>
            <a:endParaRPr lang="en-US" altLang="zh-CN" sz="2000" kern="1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4" descr="https://idoessay.com/img/man-faq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8878" y="1407668"/>
            <a:ext cx="2521623" cy="373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650435" y="3551393"/>
            <a:ext cx="8828729" cy="13849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Debate:    </a:t>
            </a:r>
            <a:endParaRPr lang="en-US" altLang="zh-CN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 (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正方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28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 (</a:t>
            </a:r>
            <a:r>
              <a:rPr lang="zh-CN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反方</a:t>
            </a:r>
            <a:r>
              <a:rPr lang="en-US" altLang="zh-CN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…</a:t>
            </a:r>
            <a:endParaRPr lang="en-US" altLang="zh-CN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28195" y="808705"/>
            <a:ext cx="1010213" cy="369332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algn="just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Practice</a:t>
            </a:r>
            <a:endParaRPr lang="en-US" altLang="zh-CN" sz="1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7184" y="1678862"/>
            <a:ext cx="107926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Activity 1 </a:t>
            </a:r>
            <a:endParaRPr lang="en-US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Act and guess. </a:t>
            </a:r>
            <a:r>
              <a:rPr lang="en-US" altLang="zh-CN" kern="100" dirty="0" smtClean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Three 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students come to the front and act respectively, the other students guess what he or she means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1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2a6fd40e9eb8412194ca6bf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7184" y="2826018"/>
            <a:ext cx="3221067" cy="214499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6" descr="2.gif (4161 字节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965" y="2699951"/>
            <a:ext cx="3124200" cy="23971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" name="组合 7"/>
          <p:cNvGrpSpPr/>
          <p:nvPr/>
        </p:nvGrpSpPr>
        <p:grpSpPr>
          <a:xfrm>
            <a:off x="8153501" y="2951019"/>
            <a:ext cx="3101932" cy="1888462"/>
            <a:chOff x="426" y="2746"/>
            <a:chExt cx="1775" cy="1002"/>
          </a:xfrm>
        </p:grpSpPr>
        <p:pic>
          <p:nvPicPr>
            <p:cNvPr id="9" name="图片 8" descr="{EC904EB2-3522-41BF-A49D-234296A9D5A2}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" y="2772"/>
              <a:ext cx="821" cy="97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" name="图片 9" descr="{B9873854-14DB-4454-8998-3EE6BDA222AD}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47" y="2746"/>
              <a:ext cx="954" cy="1002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45869" y="661894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Activity 2 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Sing </a:t>
            </a:r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following song and perform the body language.</a:t>
            </a:r>
            <a:endParaRPr lang="en-US" altLang="zh-CN" sz="1400" b="1" kern="1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01586" y="1375599"/>
            <a:ext cx="6096000" cy="3888244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 algn="just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If you’re happy and you know it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clap your 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hands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lvl="0" algn="just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If you're happy and you know it 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clap your </a:t>
            </a:r>
            <a:r>
              <a:rPr lang="en-US" altLang="zh-CN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hands</a:t>
            </a:r>
            <a:endParaRPr lang="en-US" altLang="zh-CN" kern="100" dirty="0" smtClean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lvl="0" algn="just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If </a:t>
            </a: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you're happy and you know it never be afraid to show it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lvl="0" algn="just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If </a:t>
            </a: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you're happy and you know it</a:t>
            </a:r>
            <a:r>
              <a:rPr lang="en-US" altLang="zh-CN" dirty="0">
                <a:solidFill>
                  <a:srgbClr val="CC33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clap your </a:t>
            </a:r>
            <a:r>
              <a:rPr lang="en-US" altLang="zh-CN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hands</a:t>
            </a:r>
            <a:endParaRPr lang="en-US" altLang="zh-CN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lvl="0" algn="just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lvl="0" algn="just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If you're happy and you know it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stamp your feet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lvl="0" algn="just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If you're happy and you know it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stamp your 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feet</a:t>
            </a:r>
            <a:endParaRPr lang="en-US" altLang="zh-CN" dirty="0" smtClean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lvl="0" algn="just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If </a:t>
            </a: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you're happy and you know it Never be afraid to show it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lvl="0" algn="just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If you're happy and you know it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stamp your 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feet</a:t>
            </a:r>
            <a:endParaRPr lang="en-US" altLang="zh-CN" dirty="0" smtClean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lvl="0" algn="just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lvl="0" algn="just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If </a:t>
            </a: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you're happy and you know it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wink your eyes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lvl="0" algn="just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If you're happy and you know it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wink your eyes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lvl="0" algn="just" hangingPunct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If you're happy and you know it never be afraid to show it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R="0" lvl="0" algn="just" hangingPunc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If you're happy and you know it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wink your eyes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applaus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63048" y="1031226"/>
            <a:ext cx="1524000" cy="146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内容占位符 66573" descr="RX_0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02" y="2303318"/>
            <a:ext cx="1228725" cy="175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内容占位符 66562" descr="女孩（cute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8417" y="4137357"/>
            <a:ext cx="1447800" cy="13763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28332" y="857269"/>
            <a:ext cx="1579278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b="1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核心素养提升</a:t>
            </a:r>
            <a:endParaRPr lang="zh-CN" altLang="en-US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26524" y="1861742"/>
            <a:ext cx="6096000" cy="9603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4800"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Search the Internet to find more information about body language and make a PPT to show your work.</a:t>
            </a:r>
            <a:endParaRPr lang="en-US" altLang="zh-CN" sz="2000" kern="10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2967" y="461169"/>
            <a:ext cx="11573093" cy="59356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2967220" y="656205"/>
            <a:ext cx="6648450" cy="1915909"/>
          </a:xfrm>
          <a:prstGeom prst="rect">
            <a:avLst/>
          </a:prstGeom>
          <a:solidFill>
            <a:srgbClr val="FFFFFF">
              <a:lumMod val="20000"/>
              <a:lumOff val="80000"/>
            </a:srgbClr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68580" tIns="34290" rIns="68580" bIns="34290">
            <a:sp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6000" b="1" i="0" u="none" strike="noStrike" kern="1200" cap="none" spc="0" normalizeH="0" baseline="0" noProof="0" dirty="0">
                <a:ln w="31550" cmpd="sng">
                  <a:gradFill>
                    <a:gsLst>
                      <a:gs pos="70000">
                        <a:srgbClr val="AE4845">
                          <a:shade val="50000"/>
                          <a:satMod val="190000"/>
                        </a:srgbClr>
                      </a:gs>
                      <a:gs pos="0">
                        <a:srgbClr val="AE4845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GungsuhChe" panose="02030609000101010101" pitchFamily="49" charset="-127"/>
                <a:cs typeface="+mn-cs"/>
              </a:rPr>
              <a:t>Thank you ! </a:t>
            </a:r>
            <a:endParaRPr kumimoji="0" lang="en-US" altLang="zh-CN" sz="6000" b="1" i="0" u="none" strike="noStrike" kern="1200" cap="none" spc="0" normalizeH="0" baseline="0" noProof="0" dirty="0">
              <a:ln w="31550" cmpd="sng">
                <a:gradFill>
                  <a:gsLst>
                    <a:gs pos="70000">
                      <a:srgbClr val="AE4845">
                        <a:shade val="50000"/>
                        <a:satMod val="190000"/>
                      </a:srgbClr>
                    </a:gs>
                    <a:gs pos="0">
                      <a:srgbClr val="AE4845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GungsuhChe" panose="02030609000101010101" pitchFamily="49" charset="-127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6000" b="1" i="0" u="none" strike="noStrike" kern="1200" cap="none" spc="0" normalizeH="0" baseline="0" noProof="0" dirty="0">
                <a:ln w="31550" cmpd="sng">
                  <a:gradFill>
                    <a:gsLst>
                      <a:gs pos="70000">
                        <a:srgbClr val="AE4845">
                          <a:shade val="50000"/>
                          <a:satMod val="190000"/>
                        </a:srgbClr>
                      </a:gs>
                      <a:gs pos="0">
                        <a:srgbClr val="AE4845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GungsuhChe" panose="02030609000101010101" pitchFamily="49" charset="-127"/>
                <a:cs typeface="+mn-cs"/>
              </a:rPr>
              <a:t>Have a nice day!</a:t>
            </a:r>
            <a:endParaRPr kumimoji="0" lang="zh-CN" altLang="en-US" sz="6000" b="1" i="0" u="none" strike="noStrike" kern="1200" cap="none" spc="0" normalizeH="0" baseline="0" noProof="0" dirty="0">
              <a:ln w="31550" cmpd="sng">
                <a:gradFill>
                  <a:gsLst>
                    <a:gs pos="70000">
                      <a:srgbClr val="AE4845">
                        <a:shade val="50000"/>
                        <a:satMod val="190000"/>
                      </a:srgbClr>
                    </a:gs>
                    <a:gs pos="0">
                      <a:srgbClr val="AE4845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GungsuhChe" panose="02030609000101010101" pitchFamily="49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09406" y="523514"/>
            <a:ext cx="10323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Teaching objectives:</a:t>
            </a:r>
            <a:endParaRPr lang="en-US" altLang="zh-CN" sz="4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4308" y="1458852"/>
            <a:ext cx="10896016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ts val="43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n"/>
            </a:pPr>
            <a:r>
              <a:rPr lang="en-US" altLang="zh-CN" sz="3600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Segoe UI" panose="020B0502040204020203" pitchFamily="34" charset="0"/>
              </a:rPr>
              <a:t>By the end of this period, you will be able to</a:t>
            </a:r>
            <a:r>
              <a:rPr lang="en-US" altLang="zh-CN" sz="3600" dirty="0">
                <a:solidFill>
                  <a:srgbClr val="000000"/>
                </a:solidFill>
                <a:latin typeface="+mj-lt"/>
                <a:ea typeface="Segoe UI" panose="020B0502040204020203" pitchFamily="34" charset="0"/>
              </a:rPr>
              <a:t>…</a:t>
            </a:r>
            <a:endParaRPr lang="zh-CN" altLang="en-US" sz="3600" dirty="0">
              <a:solidFill>
                <a:srgbClr val="000000"/>
              </a:solidFill>
              <a:latin typeface="+mj-lt"/>
              <a:ea typeface="Segoe UI" panose="020B0502040204020203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0873" y="2587764"/>
            <a:ext cx="113776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better understanding of body language.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identify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feature of body language---cultural-specific.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sense of cross-cultural communication.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65385" y="479418"/>
            <a:ext cx="4222991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 in 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5385" y="1426664"/>
            <a:ext cx="9127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Activity 1 Look at the following picture and think about the question: How do people communicate with others?</a:t>
            </a:r>
            <a:endParaRPr lang="en-US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 descr="U397P1T1D7320573F21DT20050725204926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721" y="2484178"/>
            <a:ext cx="1425575" cy="13576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 descr="BD07153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5157" y="2484178"/>
            <a:ext cx="1450340" cy="13233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8" descr="writ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8084" y="2409883"/>
            <a:ext cx="1397635" cy="13976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1132592" y="4068325"/>
            <a:ext cx="1447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By speaking  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52140" y="4034035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By ringing 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458783" y="4034035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By writing 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6871" y="750516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Activity 2 Guessing game</a:t>
            </a:r>
            <a:endParaRPr lang="en-US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6871" y="1307469"/>
            <a:ext cx="3041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What do the gestures mean?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" name="图片 9" descr="6"/>
          <p:cNvPicPr>
            <a:picLocks noChangeAspect="1"/>
          </p:cNvPicPr>
          <p:nvPr/>
        </p:nvPicPr>
        <p:blipFill>
          <a:blip r:embed="rId1"/>
          <a:srcRect l="5156" b="5833"/>
          <a:stretch>
            <a:fillRect/>
          </a:stretch>
        </p:blipFill>
        <p:spPr>
          <a:xfrm>
            <a:off x="1006236" y="2561821"/>
            <a:ext cx="2102485" cy="1435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图片 10" descr="7"/>
          <p:cNvPicPr>
            <a:picLocks noChangeAspect="1"/>
          </p:cNvPicPr>
          <p:nvPr/>
        </p:nvPicPr>
        <p:blipFill>
          <a:blip r:embed="rId2"/>
          <a:srcRect l="4586" b="5002"/>
          <a:stretch>
            <a:fillRect/>
          </a:stretch>
        </p:blipFill>
        <p:spPr>
          <a:xfrm>
            <a:off x="3816610" y="2561821"/>
            <a:ext cx="1981835" cy="14471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11" descr="8"/>
          <p:cNvPicPr>
            <a:picLocks noChangeAspect="1"/>
          </p:cNvPicPr>
          <p:nvPr/>
        </p:nvPicPr>
        <p:blipFill>
          <a:blip r:embed="rId3"/>
          <a:srcRect l="3916" t="2698" b="2248"/>
          <a:stretch>
            <a:fillRect/>
          </a:stretch>
        </p:blipFill>
        <p:spPr>
          <a:xfrm>
            <a:off x="6506334" y="2561821"/>
            <a:ext cx="1713865" cy="13423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12" descr="9"/>
          <p:cNvPicPr>
            <a:picLocks noChangeAspect="1"/>
          </p:cNvPicPr>
          <p:nvPr/>
        </p:nvPicPr>
        <p:blipFill>
          <a:blip r:embed="rId4"/>
          <a:srcRect l="4639" b="9542"/>
          <a:stretch>
            <a:fillRect/>
          </a:stretch>
        </p:blipFill>
        <p:spPr>
          <a:xfrm>
            <a:off x="9411047" y="2561821"/>
            <a:ext cx="1699260" cy="13061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1672873" y="4424741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OK 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01885" y="4424741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Stop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38309" y="4410486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Silent 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638551" y="4333301"/>
            <a:ext cx="1244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Well-done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23731" y="841955"/>
            <a:ext cx="309732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just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Read for the type of writing</a:t>
            </a:r>
            <a:endParaRPr lang="en-US" altLang="zh-CN" sz="1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3731" y="1723105"/>
            <a:ext cx="5543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Look through the text and find out the type of writing.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4B2C6FB54528F47738915F1452E7748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38916" y="3659971"/>
            <a:ext cx="2522537" cy="25225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1670601" y="2419589"/>
            <a:ext cx="18348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A. Narration</a:t>
            </a:r>
            <a:endParaRPr lang="en-US" altLang="zh-CN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B. Exposition </a:t>
            </a:r>
            <a:endParaRPr lang="en-US" altLang="zh-CN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C. Argumentation</a:t>
            </a:r>
            <a:endParaRPr lang="en-US" altLang="zh-CN" kern="1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 descr="傲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8916" y="720837"/>
            <a:ext cx="2598738" cy="2743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十字星 7"/>
          <p:cNvSpPr/>
          <p:nvPr/>
        </p:nvSpPr>
        <p:spPr>
          <a:xfrm>
            <a:off x="1745673" y="2789814"/>
            <a:ext cx="191192" cy="182880"/>
          </a:xfrm>
          <a:prstGeom prst="star4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6704" y="999898"/>
            <a:ext cx="4209807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just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Read for the main meaning of the text</a:t>
            </a:r>
            <a:endParaRPr lang="en-US" altLang="zh-CN" sz="1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94755" y="2055891"/>
            <a:ext cx="78582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Match each paragraph with its main idea.</a:t>
            </a:r>
            <a:endParaRPr lang="en-US" altLang="zh-CN" sz="2000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Para1     </a:t>
            </a:r>
            <a:r>
              <a:rPr lang="en-US" altLang="zh-CN" sz="2000" kern="100" dirty="0" smtClean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      A</a:t>
            </a:r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Body language varies in different cultures.</a:t>
            </a:r>
            <a:endParaRPr lang="en-US" altLang="zh-CN" sz="2000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Para2     </a:t>
            </a:r>
            <a:r>
              <a:rPr lang="en-US" altLang="zh-CN" sz="2000" kern="100" dirty="0" smtClean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      B</a:t>
            </a:r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Body language can show our feelings.</a:t>
            </a:r>
            <a:endParaRPr lang="en-US" altLang="zh-CN" sz="2000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Para3     </a:t>
            </a:r>
            <a:r>
              <a:rPr lang="en-US" altLang="zh-CN" sz="2000" kern="100" dirty="0" smtClean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      C</a:t>
            </a:r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The gestures for “yes” and “no” are different.</a:t>
            </a:r>
            <a:endParaRPr lang="en-US" altLang="zh-CN" sz="2000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Para4     </a:t>
            </a:r>
            <a:r>
              <a:rPr lang="en-US" altLang="zh-CN" sz="2000" kern="100" dirty="0" smtClean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      D</a:t>
            </a:r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The different meanings of “OK”.</a:t>
            </a:r>
            <a:endParaRPr lang="en-US" altLang="zh-CN" sz="2000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Para5     </a:t>
            </a:r>
            <a:r>
              <a:rPr lang="en-US" altLang="zh-CN" sz="2000" kern="100" dirty="0" smtClean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      E</a:t>
            </a:r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Smiling has many different uses.</a:t>
            </a:r>
            <a:endParaRPr lang="en-US" altLang="zh-CN" sz="2000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Para6     </a:t>
            </a:r>
            <a:r>
              <a:rPr lang="en-US" altLang="zh-CN" sz="2000" kern="100" dirty="0" smtClean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      F</a:t>
            </a:r>
            <a:r>
              <a:rPr lang="en-US" altLang="zh-CN" sz="20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Some gestures with the same meaning</a:t>
            </a:r>
            <a:endParaRPr lang="en-US" altLang="zh-CN" sz="2000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54620" y="4989321"/>
            <a:ext cx="2149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b="1" kern="1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Para1-</a:t>
            </a:r>
            <a:r>
              <a:rPr lang="en-US" altLang="zh-CN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--6 BADCFE</a:t>
            </a:r>
            <a:endParaRPr lang="en-US" altLang="zh-CN" b="1" kern="100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6998" y="836051"/>
            <a:ext cx="4596802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Scanning for specific information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90900" y="2363788"/>
            <a:ext cx="491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45744" y="1461420"/>
            <a:ext cx="6064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Activity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 1 Scan the text and find out the following information.</a:t>
            </a:r>
            <a:endParaRPr lang="en-US" altLang="zh-CN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71054" y="2114406"/>
          <a:ext cx="7834746" cy="38604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7691"/>
                <a:gridCol w="1717820"/>
                <a:gridCol w="2189235"/>
              </a:tblGrid>
              <a:tr h="50602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Body language/Gesture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Meaning</a:t>
                      </a:r>
                      <a:endParaRPr lang="en-US" sz="16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Country/Region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851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Eye contact between men and women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Not polite</a:t>
                      </a:r>
                      <a:endParaRPr lang="en-US" sz="16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Middle East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3265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Looking down when talking to someone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kern="100">
                          <a:effectLst/>
                        </a:rPr>
                        <a:t> </a:t>
                      </a:r>
                      <a:endParaRPr lang="zh-CN" altLang="en-US" sz="16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effectLst/>
                        </a:rPr>
                        <a:t> </a:t>
                      </a:r>
                      <a:endParaRPr lang="zh-CN" alt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0269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OK sign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kern="100">
                          <a:effectLst/>
                        </a:rPr>
                        <a:t> </a:t>
                      </a:r>
                      <a:endParaRPr lang="zh-CN" altLang="en-US" sz="16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effectLst/>
                        </a:rPr>
                        <a:t> </a:t>
                      </a:r>
                      <a:endParaRPr lang="zh-CN" alt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0269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 Kissing on the cheek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kern="100">
                          <a:effectLst/>
                        </a:rPr>
                        <a:t> </a:t>
                      </a:r>
                      <a:endParaRPr lang="zh-CN" altLang="en-US" sz="16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effectLst/>
                        </a:rPr>
                        <a:t> </a:t>
                      </a:r>
                      <a:endParaRPr lang="zh-CN" alt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427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Placing your hands together and resting them on the side of your head while closing your eyes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kern="100">
                          <a:effectLst/>
                        </a:rPr>
                        <a:t> </a:t>
                      </a:r>
                      <a:endParaRPr lang="zh-CN" altLang="en-US" sz="16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effectLst/>
                        </a:rPr>
                        <a:t> </a:t>
                      </a:r>
                      <a:endParaRPr lang="zh-CN" alt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67311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Moving your hand in circles over your stomach after a meal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effectLst/>
                        </a:rPr>
                        <a:t> </a:t>
                      </a:r>
                      <a:endParaRPr lang="zh-CN" alt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27773" y="1518912"/>
          <a:ext cx="8681986" cy="4131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3756"/>
                <a:gridCol w="1661165"/>
                <a:gridCol w="2027065"/>
              </a:tblGrid>
              <a:tr h="44481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Body language/Gesture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Meaning</a:t>
                      </a:r>
                      <a:endParaRPr lang="en-US" sz="16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Country/Region</a:t>
                      </a:r>
                      <a:endParaRPr lang="en-US" sz="16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29427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Eye contact between men and women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Not polite</a:t>
                      </a:r>
                      <a:endParaRPr lang="en-US" sz="16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Middle East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24809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Looking down when talking to someone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Respect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Japan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97378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OK sign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Money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Zero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Not polite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Japan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France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Brazil and Germany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096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 Kissing on the cheek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Greeting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France and Russia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01859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Placing your hands together and resting them on the side of your head while closing your eyes</a:t>
                      </a:r>
                      <a:endParaRPr lang="en-US" sz="16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Sleep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everywhere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01859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Moving your hand in circles over your stomach after a meal</a:t>
                      </a:r>
                      <a:endParaRPr lang="en-US" sz="1600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Full 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everywhere</a:t>
                      </a:r>
                      <a:endParaRPr lang="en-US" sz="16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78625" y="914091"/>
            <a:ext cx="7800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b="1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Activity</a:t>
            </a: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Complete the following sentences using the information in the box.</a:t>
            </a:r>
            <a:endParaRPr lang="en-US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3"/>
          <p:cNvSpPr txBox="1"/>
          <p:nvPr/>
        </p:nvSpPr>
        <p:spPr>
          <a:xfrm>
            <a:off x="1738399" y="1560422"/>
            <a:ext cx="5880562" cy="212491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342900" lvl="0" indent="-342900" algn="just">
              <a:buAutoNum type="alphaUcPeriod"/>
            </a:pPr>
            <a:r>
              <a:rPr lang="en-US" altLang="zh-CN" sz="2000" kern="100" dirty="0">
                <a:latin typeface="Times New Roman" panose="02020603050405020304" pitchFamily="18" charset="0"/>
                <a:ea typeface="等线"/>
                <a:cs typeface="Times New Roman" panose="02020603050405020304" pitchFamily="18" charset="0"/>
                <a:sym typeface="Times New Roman" panose="02020603050405020304"/>
              </a:rPr>
              <a:t>making eye contact</a:t>
            </a:r>
            <a:endParaRPr lang="en-US" altLang="zh-CN" sz="2000" kern="100" dirty="0">
              <a:latin typeface="Times New Roman" panose="02020603050405020304" pitchFamily="18" charset="0"/>
              <a:ea typeface="等线"/>
              <a:cs typeface="Times New Roman" panose="02020603050405020304" pitchFamily="18" charset="0"/>
              <a:sym typeface="Times New Roman" panose="02020603050405020304"/>
            </a:endParaRPr>
          </a:p>
          <a:p>
            <a:pPr marL="342900" lvl="0" indent="-342900" algn="just">
              <a:buAutoNum type="alphaUcPeriod"/>
            </a:pPr>
            <a:r>
              <a:rPr lang="en-US" altLang="zh-CN" sz="2000" kern="100" dirty="0">
                <a:latin typeface="Times New Roman" panose="02020603050405020304" pitchFamily="18" charset="0"/>
                <a:ea typeface="等线"/>
                <a:cs typeface="Times New Roman" panose="02020603050405020304" pitchFamily="18" charset="0"/>
                <a:sym typeface="Times New Roman" panose="02020603050405020304"/>
              </a:rPr>
              <a:t>talking to an older person</a:t>
            </a:r>
            <a:endParaRPr lang="en-US" altLang="zh-CN" sz="2000" kern="100" dirty="0">
              <a:latin typeface="Times New Roman" panose="02020603050405020304" pitchFamily="18" charset="0"/>
              <a:ea typeface="等线"/>
              <a:cs typeface="Times New Roman" panose="02020603050405020304" pitchFamily="18" charset="0"/>
              <a:sym typeface="Times New Roman" panose="02020603050405020304"/>
            </a:endParaRPr>
          </a:p>
          <a:p>
            <a:pPr marL="342900" lvl="0" indent="-342900" algn="just">
              <a:buAutoNum type="alphaUcPeriod"/>
            </a:pPr>
            <a:r>
              <a:rPr lang="en-US" altLang="zh-CN" sz="2000" kern="100" dirty="0">
                <a:latin typeface="Times New Roman" panose="02020603050405020304" pitchFamily="18" charset="0"/>
                <a:ea typeface="等线"/>
                <a:cs typeface="Times New Roman" panose="02020603050405020304" pitchFamily="18" charset="0"/>
                <a:sym typeface="Times New Roman" panose="02020603050405020304"/>
              </a:rPr>
              <a:t>watching their body language</a:t>
            </a:r>
            <a:endParaRPr lang="en-US" altLang="zh-CN" sz="2000" kern="100" dirty="0">
              <a:latin typeface="Times New Roman" panose="02020603050405020304" pitchFamily="18" charset="0"/>
              <a:ea typeface="等线"/>
              <a:cs typeface="Times New Roman" panose="02020603050405020304" pitchFamily="18" charset="0"/>
              <a:sym typeface="Times New Roman" panose="02020603050405020304"/>
            </a:endParaRPr>
          </a:p>
          <a:p>
            <a:pPr marL="342900" lvl="0" indent="-342900" algn="just">
              <a:buAutoNum type="alphaUcPeriod"/>
            </a:pPr>
            <a:r>
              <a:rPr lang="en-US" altLang="zh-CN" sz="2000" kern="100" dirty="0">
                <a:latin typeface="Times New Roman" panose="02020603050405020304" pitchFamily="18" charset="0"/>
                <a:ea typeface="等线"/>
                <a:cs typeface="Times New Roman" panose="02020603050405020304" pitchFamily="18" charset="0"/>
                <a:sym typeface="Times New Roman" panose="02020603050405020304"/>
              </a:rPr>
              <a:t>moving your hand in circles over your stomach</a:t>
            </a:r>
            <a:endParaRPr lang="en-US" altLang="zh-CN" sz="2000" kern="100" dirty="0">
              <a:latin typeface="Times New Roman" panose="02020603050405020304" pitchFamily="18" charset="0"/>
              <a:ea typeface="等线"/>
              <a:cs typeface="Times New Roman" panose="02020603050405020304" pitchFamily="18" charset="0"/>
              <a:sym typeface="Times New Roman" panose="02020603050405020304"/>
            </a:endParaRPr>
          </a:p>
          <a:p>
            <a:pPr marL="342900" lvl="0" indent="-342900" algn="just">
              <a:buAutoNum type="alphaUcPeriod"/>
            </a:pPr>
            <a:r>
              <a:rPr lang="en-US" altLang="zh-CN" sz="2000" kern="100" dirty="0">
                <a:latin typeface="Times New Roman" panose="02020603050405020304" pitchFamily="18" charset="0"/>
                <a:ea typeface="等线"/>
                <a:cs typeface="Times New Roman" panose="02020603050405020304" pitchFamily="18" charset="0"/>
                <a:sym typeface="Times New Roman" panose="02020603050405020304"/>
              </a:rPr>
              <a:t>encountering an identical gesture</a:t>
            </a:r>
            <a:endParaRPr lang="en-US" altLang="zh-CN" sz="2000" kern="100" dirty="0">
              <a:latin typeface="Times New Roman" panose="02020603050405020304" pitchFamily="18" charset="0"/>
              <a:ea typeface="等线"/>
              <a:cs typeface="Times New Roman" panose="02020603050405020304" pitchFamily="18" charset="0"/>
              <a:sym typeface="Times New Roman" panose="02020603050405020304"/>
            </a:endParaRPr>
          </a:p>
          <a:p>
            <a:pPr marL="342900" lvl="0" indent="-342900" algn="just">
              <a:buAutoNum type="alphaUcPeriod"/>
            </a:pPr>
            <a:r>
              <a:rPr lang="en-US" altLang="zh-CN" sz="2000" kern="100" dirty="0">
                <a:latin typeface="Times New Roman" panose="02020603050405020304" pitchFamily="18" charset="0"/>
                <a:ea typeface="等线"/>
                <a:cs typeface="Times New Roman" panose="02020603050405020304" pitchFamily="18" charset="0"/>
                <a:sym typeface="Times New Roman" panose="02020603050405020304"/>
              </a:rPr>
              <a:t>making the gesture </a:t>
            </a:r>
            <a:r>
              <a:rPr lang="en-US" altLang="zh-CN" sz="2000" kern="100" dirty="0" smtClean="0">
                <a:latin typeface="Times New Roman" panose="02020603050405020304" pitchFamily="18" charset="0"/>
                <a:ea typeface="等线"/>
                <a:cs typeface="Times New Roman" panose="02020603050405020304" pitchFamily="18" charset="0"/>
                <a:sym typeface="Times New Roman" panose="02020603050405020304"/>
              </a:rPr>
              <a:t>for “OK</a:t>
            </a:r>
            <a:r>
              <a:rPr lang="en-US" altLang="zh-CN" sz="2000" kern="100" dirty="0">
                <a:latin typeface="Times New Roman" panose="02020603050405020304" pitchFamily="18" charset="0"/>
                <a:ea typeface="等线"/>
                <a:cs typeface="Times New Roman" panose="02020603050405020304" pitchFamily="18" charset="0"/>
                <a:sym typeface="Times New Roman" panose="02020603050405020304"/>
              </a:rPr>
              <a:t>” in Brazil and Germany</a:t>
            </a:r>
            <a:endParaRPr lang="en-US" altLang="zh-CN" sz="2000" kern="100" dirty="0">
              <a:latin typeface="Times New Roman" panose="02020603050405020304" pitchFamily="18" charset="0"/>
              <a:ea typeface="等线"/>
              <a:cs typeface="Times New Roman" panose="02020603050405020304" pitchFamily="18" charset="0"/>
              <a:sym typeface="Times New Roman" panose="020206030504050203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40328" y="3757458"/>
            <a:ext cx="96160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We can learn a lot about what people are thinking by______________.</a:t>
            </a:r>
            <a:endParaRPr lang="en-US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For example, ___________ ---looking into someone’s eyes--- in some countries is a way to display interest.</a:t>
            </a:r>
            <a:endParaRPr lang="en-US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 Japan, it may demonstrate respect to look down when___________.</a:t>
            </a:r>
            <a:endParaRPr lang="en-US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 France, a person _________ may interpret it as meaning zero.</a:t>
            </a:r>
            <a:endParaRPr lang="en-US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However, you should avoid_________, as it is not considered polite.</a:t>
            </a:r>
            <a:endParaRPr lang="en-US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en-US" altLang="zh-CN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 good way of saying “I am full” is ______________after a meal.</a:t>
            </a:r>
            <a:endParaRPr lang="en-US" altLang="zh-CN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88277" y="6070661"/>
            <a:ext cx="157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b="1" kern="1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1-</a:t>
            </a:r>
            <a:r>
              <a:rPr lang="en-US" altLang="zh-CN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-6 CABEFD</a:t>
            </a:r>
            <a:endParaRPr lang="en-US" altLang="zh-CN" sz="2400" b="1" kern="100" dirty="0">
              <a:solidFill>
                <a:srgbClr val="FF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3712</Words>
  <Application>WPS 演示</Application>
  <PresentationFormat>宽屏</PresentationFormat>
  <Paragraphs>200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Times New Roman</vt:lpstr>
      <vt:lpstr>Segoe UI</vt:lpstr>
      <vt:lpstr>等线</vt:lpstr>
      <vt:lpstr>等线</vt:lpstr>
      <vt:lpstr>Times New Roman</vt:lpstr>
      <vt:lpstr>Calibri</vt:lpstr>
      <vt:lpstr>GungsuhChe</vt:lpstr>
      <vt:lpstr>Arial Unicode MS</vt:lpstr>
      <vt:lpstr>Office 主题</vt:lpstr>
      <vt:lpstr>Unit 4 Body Language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Hannah</cp:lastModifiedBy>
  <cp:revision>109</cp:revision>
  <dcterms:created xsi:type="dcterms:W3CDTF">2020-01-14T10:19:00Z</dcterms:created>
  <dcterms:modified xsi:type="dcterms:W3CDTF">2021-08-15T09:15:14Z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13D3B9B34B304760AB136EC60EC80CCC</vt:lpwstr>
  </property>
</Properties>
</file>