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3" r:id="rId3"/>
    <p:sldId id="256" r:id="rId4"/>
    <p:sldId id="257" r:id="rId5"/>
    <p:sldId id="260" r:id="rId6"/>
    <p:sldId id="261" r:id="rId7"/>
    <p:sldId id="258" r:id="rId8"/>
    <p:sldId id="264" r:id="rId9"/>
    <p:sldId id="265" r:id="rId10"/>
    <p:sldId id="271" r:id="rId11"/>
  </p:sldIdLst>
  <p:sldSz cx="9144000" cy="5143500" type="screen16x9"/>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44" d="100"/>
          <a:sy n="144" d="100"/>
        </p:scale>
        <p:origin x="-684"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457200" y="205979"/>
            <a:ext cx="8229600" cy="857250"/>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457200" y="1200151"/>
            <a:ext cx="8229600" cy="3394472"/>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AEC82A0-035A-4B17-ABC0-8FA5B7C12DCF}"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hemeOverride" Target="../theme/themeOverride1.xml"/><Relationship Id="rId2" Type="http://schemas.openxmlformats.org/officeDocument/2006/relationships/image" Target="../media/image1.pn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图片 6" descr="校标"/>
          <p:cNvPicPr>
            <a:picLocks noChangeAspect="1"/>
          </p:cNvPicPr>
          <p:nvPr/>
        </p:nvPicPr>
        <p:blipFill>
          <a:blip r:embed="rId1"/>
          <a:stretch>
            <a:fillRect/>
          </a:stretch>
        </p:blipFill>
        <p:spPr>
          <a:xfrm>
            <a:off x="539751" y="86916"/>
            <a:ext cx="1511969" cy="1404713"/>
          </a:xfrm>
          <a:prstGeom prst="rect">
            <a:avLst/>
          </a:prstGeom>
          <a:noFill/>
          <a:ln w="9525">
            <a:noFill/>
          </a:ln>
        </p:spPr>
      </p:pic>
      <p:sp>
        <p:nvSpPr>
          <p:cNvPr id="5" name="标题 1"/>
          <p:cNvSpPr>
            <a:spLocks noGrp="1"/>
          </p:cNvSpPr>
          <p:nvPr/>
        </p:nvSpPr>
        <p:spPr>
          <a:xfrm>
            <a:off x="2235201" y="303499"/>
            <a:ext cx="6335713" cy="594122"/>
          </a:xfrm>
          <a:prstGeom prst="rect">
            <a:avLst/>
          </a:prstGeom>
          <a:noFill/>
          <a:ln w="9525">
            <a:noFill/>
          </a:ln>
        </p:spPr>
        <p:txBody>
          <a:bodyPr anchor="ctr">
            <a:normAutofit fontScale="92500" lnSpcReduction="10000"/>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36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j-cs"/>
              </a:rPr>
              <a:t>运用顺序结构描述问题求解过程</a:t>
            </a:r>
            <a:endParaRPr kumimoji="0" lang="zh-CN" altLang="en-US" sz="36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j-cs"/>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 y="1383618"/>
            <a:ext cx="9144000" cy="1344946"/>
          </a:xfrm>
          <a:prstGeom prst="ellipse">
            <a:avLst/>
          </a:prstGeom>
          <a:ln>
            <a:noFill/>
          </a:ln>
          <a:effectLst>
            <a:softEdge rad="112500"/>
          </a:effectLst>
        </p:spPr>
      </p:pic>
      <p:sp>
        <p:nvSpPr>
          <p:cNvPr id="3" name="圆角矩形 2"/>
          <p:cNvSpPr/>
          <p:nvPr/>
        </p:nvSpPr>
        <p:spPr>
          <a:xfrm>
            <a:off x="68264" y="2842022"/>
            <a:ext cx="9001125" cy="377429"/>
          </a:xfrm>
          <a:prstGeom prst="roundRect">
            <a:avLst/>
          </a:prstGeom>
          <a:ln>
            <a:noFill/>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dk1"/>
              </a:solidFill>
              <a:effectLst/>
              <a:uLnTx/>
              <a:uFillTx/>
              <a:latin typeface="+mn-lt"/>
              <a:ea typeface="+mn-ea"/>
              <a:cs typeface="+mn-cs"/>
            </a:endParaRPr>
          </a:p>
        </p:txBody>
      </p:sp>
      <p:sp>
        <p:nvSpPr>
          <p:cNvPr id="4" name="圆角矩形 3"/>
          <p:cNvSpPr/>
          <p:nvPr/>
        </p:nvSpPr>
        <p:spPr>
          <a:xfrm>
            <a:off x="250826" y="3219450"/>
            <a:ext cx="1984375" cy="486966"/>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dirty="0" smtClean="0">
                <a:ln>
                  <a:noFill/>
                </a:ln>
                <a:solidFill>
                  <a:schemeClr val="dk1"/>
                </a:solidFill>
                <a:effectLst/>
                <a:uLnTx/>
                <a:uFillTx/>
                <a:latin typeface="+mn-lt"/>
                <a:ea typeface="+mn-ea"/>
                <a:cs typeface="+mn-cs"/>
              </a:rPr>
              <a:t>数据的输入输出</a:t>
            </a:r>
            <a:endParaRPr kumimoji="0" lang="zh-CN" altLang="en-US" sz="1800" b="0" i="0" u="none" strike="noStrike" kern="1200" cap="none" spc="0" normalizeH="0" baseline="0" noProof="0" dirty="0" smtClean="0">
              <a:ln>
                <a:noFill/>
              </a:ln>
              <a:solidFill>
                <a:schemeClr val="dk1"/>
              </a:solidFill>
              <a:effectLst/>
              <a:uLnTx/>
              <a:uFillTx/>
              <a:latin typeface="+mn-lt"/>
              <a:ea typeface="+mn-ea"/>
              <a:cs typeface="+mn-cs"/>
            </a:endParaRPr>
          </a:p>
        </p:txBody>
      </p:sp>
      <p:sp>
        <p:nvSpPr>
          <p:cNvPr id="9" name="圆角矩形 8"/>
          <p:cNvSpPr/>
          <p:nvPr/>
        </p:nvSpPr>
        <p:spPr>
          <a:xfrm>
            <a:off x="2484438" y="3219450"/>
            <a:ext cx="1943100" cy="486966"/>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dirty="0" smtClean="0">
                <a:ln>
                  <a:noFill/>
                </a:ln>
                <a:solidFill>
                  <a:schemeClr val="dk1"/>
                </a:solidFill>
                <a:effectLst/>
                <a:uLnTx/>
                <a:uFillTx/>
                <a:latin typeface="+mn-lt"/>
                <a:ea typeface="+mn-ea"/>
                <a:cs typeface="+mn-cs"/>
              </a:rPr>
              <a:t>顺序结构的应用</a:t>
            </a:r>
            <a:endParaRPr kumimoji="0" lang="zh-CN" altLang="en-US" sz="1800" b="0" i="0" u="none" strike="noStrike" kern="1200" cap="none" spc="0" normalizeH="0" baseline="0" noProof="0" dirty="0" smtClean="0">
              <a:ln>
                <a:noFill/>
              </a:ln>
              <a:solidFill>
                <a:schemeClr val="dk1"/>
              </a:solidFill>
              <a:effectLst/>
              <a:uLnTx/>
              <a:uFillTx/>
              <a:latin typeface="+mn-lt"/>
              <a:ea typeface="+mn-ea"/>
              <a:cs typeface="+mn-cs"/>
            </a:endParaRPr>
          </a:p>
        </p:txBody>
      </p:sp>
      <p:sp>
        <p:nvSpPr>
          <p:cNvPr id="6" name="TextBox 5"/>
          <p:cNvSpPr txBox="1"/>
          <p:nvPr/>
        </p:nvSpPr>
        <p:spPr>
          <a:xfrm>
            <a:off x="4139952" y="910847"/>
            <a:ext cx="1107996" cy="646331"/>
          </a:xfrm>
          <a:prstGeom prst="rect">
            <a:avLst/>
          </a:prstGeom>
          <a:noFill/>
        </p:spPr>
        <p:txBody>
          <a:bodyPr wrap="none" rtlCol="0">
            <a:spAutoFit/>
          </a:bodyPr>
          <a:lstStyle/>
          <a:p>
            <a:r>
              <a:rPr lang="zh-CN" altLang="en-US" sz="3600" b="1" dirty="0">
                <a:solidFill>
                  <a:srgbClr val="C00000"/>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rPr>
              <a:t>说课</a:t>
            </a:r>
            <a:endParaRPr lang="zh-CN" altLang="en-US" sz="3600" b="1" dirty="0">
              <a:solidFill>
                <a:srgbClr val="C00000"/>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25464" y="1112426"/>
            <a:ext cx="1980029" cy="523220"/>
          </a:xfrm>
          <a:prstGeom prst="rect">
            <a:avLst/>
          </a:prstGeom>
          <a:noFill/>
        </p:spPr>
        <p:txBody>
          <a:bodyPr wrap="none">
            <a:spAutoFit/>
          </a:bodyPr>
          <a:lstStyle/>
          <a:p>
            <a:pPr marR="0" defTabSz="914400" fontAlgn="auto">
              <a:spcBef>
                <a:spcPts val="0"/>
              </a:spcBef>
              <a:spcAft>
                <a:spcPts val="0"/>
              </a:spcAft>
              <a:buClrTx/>
              <a:buSzTx/>
              <a:buFontTx/>
              <a:buNone/>
              <a:defRPr/>
            </a:pPr>
            <a:r>
              <a:rPr kumimoji="0" lang="zh-CN" altLang="en-US" sz="2800" b="1" kern="1200" cap="none" spc="0" normalizeH="0" baseline="0" noProof="0"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一</a:t>
            </a:r>
            <a:r>
              <a:rPr kumimoji="0" lang="zh-CN" altLang="en-US" sz="2800" b="1" kern="1200" cap="none" spc="0" normalizeH="0" baseline="0" noProof="0"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、说教材</a:t>
            </a:r>
            <a:endParaRPr kumimoji="0" lang="zh-CN" altLang="en-US" sz="2800" b="1" kern="1200" cap="none" spc="0" normalizeH="0" baseline="0" noProof="0"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6" name="TextBox 5"/>
          <p:cNvSpPr txBox="1"/>
          <p:nvPr/>
        </p:nvSpPr>
        <p:spPr>
          <a:xfrm>
            <a:off x="179513" y="1527438"/>
            <a:ext cx="8688597" cy="1836400"/>
          </a:xfrm>
          <a:prstGeom prst="rect">
            <a:avLst/>
          </a:prstGeom>
          <a:noFill/>
        </p:spPr>
        <p:txBody>
          <a:bodyPr wrap="none">
            <a:spAutoFit/>
          </a:bodyPr>
          <a:lstStyle>
            <a:defPPr>
              <a:defRPr lang="zh-CN"/>
            </a:defPPr>
            <a:lvl1pPr>
              <a:defRPr sz="2800" b="1">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defRPr>
            </a:lvl1pPr>
          </a:lstStyle>
          <a:p>
            <a:pPr marL="0" marR="0" lvl="0" indent="0" algn="l" defTabSz="914400" rtl="0" eaLnBrk="1" fontAlgn="auto" latinLnBrk="0" hangingPunct="1">
              <a:lnSpc>
                <a:spcPts val="2800"/>
              </a:lnSpc>
              <a:spcBef>
                <a:spcPts val="0"/>
              </a:spcBef>
              <a:spcAft>
                <a:spcPts val="0"/>
              </a:spcAft>
              <a:buClrTx/>
              <a:buSzTx/>
              <a:buFontTx/>
              <a:buNone/>
              <a:defRPr/>
            </a:pPr>
            <a:r>
              <a:rPr lang="zh-CN" altLang="en-US" sz="2000" dirty="0" smtClean="0"/>
              <a:t>           本节课是</a:t>
            </a:r>
            <a:r>
              <a:rPr kumimoji="0" lang="zh-CN" altLang="en-US"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粤教版信息技术必修</a:t>
            </a:r>
            <a:r>
              <a:rPr kumimoji="0" lang="en-US" altLang="zh-CN"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1《</a:t>
            </a:r>
            <a:r>
              <a:rPr kumimoji="0" lang="zh-CN" altLang="en-US"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数据与计算</a:t>
            </a:r>
            <a:r>
              <a:rPr kumimoji="0" lang="en-US" altLang="zh-CN"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a:t>
            </a:r>
            <a:r>
              <a:rPr kumimoji="0" lang="zh-CN" altLang="en-US"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第四章程序设计基础，</a:t>
            </a:r>
            <a:endParaRPr kumimoji="0" lang="en-US" altLang="zh-CN"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lang="en-US" altLang="zh-CN" sz="2000" dirty="0"/>
              <a:t> </a:t>
            </a:r>
            <a:r>
              <a:rPr lang="en-US" altLang="zh-CN" sz="2000" dirty="0" smtClean="0"/>
              <a:t>  </a:t>
            </a:r>
            <a:r>
              <a:rPr kumimoji="0" lang="en-US" altLang="zh-CN"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4.2</a:t>
            </a:r>
            <a:r>
              <a:rPr kumimoji="0" lang="zh-CN" altLang="en-US"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运用顺序结构描述问题求解过程。教材“项目式教学”模式进行编排，</a:t>
            </a:r>
            <a:endParaRPr kumimoji="0" lang="en-US" altLang="zh-CN"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lang="zh-CN" altLang="en-US" sz="2000" noProof="0" dirty="0" smtClean="0"/>
              <a:t>   通过项目问题的解决，教材的这种模式能更好的提高学生的学习主动性</a:t>
            </a:r>
            <a:endParaRPr lang="en-US" altLang="zh-CN" sz="2000" noProof="0" dirty="0" smtClean="0"/>
          </a:p>
          <a:p>
            <a:pPr marL="0" marR="0" lvl="0" indent="0" algn="l" defTabSz="914400" rtl="0" eaLnBrk="1" fontAlgn="auto" latinLnBrk="0" hangingPunct="1">
              <a:lnSpc>
                <a:spcPts val="2800"/>
              </a:lnSpc>
              <a:spcBef>
                <a:spcPts val="0"/>
              </a:spcBef>
              <a:spcAft>
                <a:spcPts val="0"/>
              </a:spcAft>
              <a:buClrTx/>
              <a:buSzTx/>
              <a:buFontTx/>
              <a:buNone/>
              <a:defRPr/>
            </a:pPr>
            <a:r>
              <a:rPr lang="en-US" altLang="zh-CN" sz="2000" dirty="0"/>
              <a:t> </a:t>
            </a:r>
            <a:r>
              <a:rPr lang="en-US" altLang="zh-CN" sz="2000" dirty="0" smtClean="0"/>
              <a:t>  </a:t>
            </a:r>
            <a:r>
              <a:rPr lang="zh-CN" altLang="en-US" sz="2000" noProof="0" dirty="0" smtClean="0"/>
              <a:t>和积极性。</a:t>
            </a:r>
            <a:endParaRPr kumimoji="0" lang="en-US" altLang="zh-CN"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p:txBody>
      </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520" y="2715766"/>
            <a:ext cx="9144000" cy="1728192"/>
          </a:xfrm>
          <a:prstGeom prst="ellipse">
            <a:avLst/>
          </a:prstGeom>
          <a:ln>
            <a:noFill/>
          </a:ln>
          <a:effectLst>
            <a:softEdge rad="112500"/>
          </a:effectLst>
        </p:spPr>
      </p:pic>
      <p:grpSp>
        <p:nvGrpSpPr>
          <p:cNvPr id="4" name="组合 3"/>
          <p:cNvGrpSpPr/>
          <p:nvPr/>
        </p:nvGrpSpPr>
        <p:grpSpPr>
          <a:xfrm>
            <a:off x="539750" y="115261"/>
            <a:ext cx="4640258" cy="872313"/>
            <a:chOff x="539750" y="153681"/>
            <a:chExt cx="4640258" cy="971063"/>
          </a:xfrm>
        </p:grpSpPr>
        <p:pic>
          <p:nvPicPr>
            <p:cNvPr id="8" name="图片 6" descr="校标"/>
            <p:cNvPicPr>
              <a:picLocks noChangeAspect="1"/>
            </p:cNvPicPr>
            <p:nvPr/>
          </p:nvPicPr>
          <p:blipFill>
            <a:blip r:embed="rId2"/>
            <a:stretch>
              <a:fillRect/>
            </a:stretch>
          </p:blipFill>
          <p:spPr>
            <a:xfrm>
              <a:off x="539750" y="153681"/>
              <a:ext cx="975727" cy="971063"/>
            </a:xfrm>
            <a:prstGeom prst="rect">
              <a:avLst/>
            </a:prstGeom>
            <a:noFill/>
            <a:ln w="9525">
              <a:noFill/>
            </a:ln>
          </p:spPr>
        </p:pic>
        <p:sp>
          <p:nvSpPr>
            <p:cNvPr id="3" name="矩形 2"/>
            <p:cNvSpPr/>
            <p:nvPr/>
          </p:nvSpPr>
          <p:spPr>
            <a:xfrm>
              <a:off x="1763688" y="467380"/>
              <a:ext cx="3416320" cy="492443"/>
            </a:xfrm>
            <a:prstGeom prst="rect">
              <a:avLst/>
            </a:prstGeom>
          </p:spPr>
          <p:txBody>
            <a:bodyPr wrap="none">
              <a:spAutoFit/>
            </a:bodyPr>
            <a:lstStyle/>
            <a:p>
              <a:pPr lvl="0" algn="ctr" fontAlgn="auto">
                <a:spcAft>
                  <a:spcPts val="0"/>
                </a:spcAft>
                <a:defRPr/>
              </a:pPr>
              <a:r>
                <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运用顺序结构描述问题求解过程</a:t>
              </a:r>
              <a:endPar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536" y="1437624"/>
            <a:ext cx="8011795" cy="1886585"/>
          </a:xfrm>
          <a:prstGeom prst="rect">
            <a:avLst/>
          </a:prstGeom>
          <a:noFill/>
        </p:spPr>
        <p:txBody>
          <a:bodyPr wrap="none">
            <a:spAutoFit/>
          </a:bodyPr>
          <a:lstStyle>
            <a:defPPr>
              <a:defRPr lang="zh-CN"/>
            </a:defPPr>
            <a:lvl1pPr>
              <a:defRPr sz="2800" b="1">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defRPr>
            </a:lvl1pPr>
          </a:lstStyle>
          <a:p>
            <a:pPr marL="0" marR="0" lvl="0" indent="0" algn="l" defTabSz="914400" rtl="0" eaLnBrk="1" fontAlgn="auto" latinLnBrk="0" hangingPunct="1">
              <a:lnSpc>
                <a:spcPts val="2800"/>
              </a:lnSpc>
              <a:spcBef>
                <a:spcPts val="0"/>
              </a:spcBef>
              <a:spcAft>
                <a:spcPts val="0"/>
              </a:spcAft>
              <a:buClrTx/>
              <a:buSzTx/>
              <a:buFontTx/>
              <a:buNone/>
              <a:defRPr/>
            </a:pP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       学生已经学习了第三章的算法基础以及第四章第一节程序设计语言的基础</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知识，</a:t>
            </a:r>
            <a:r>
              <a:rPr lang="zh-CN" altLang="en-US" sz="1800" dirty="0" smtClean="0"/>
              <a:t>对变量、常量、数据类型，运算符与表达式、以及输入输出语句，都已</a:t>
            </a:r>
            <a:endParaRPr lang="en-US" altLang="zh-CN" sz="1800" dirty="0" smtClean="0"/>
          </a:p>
          <a:p>
            <a:pPr marL="0" marR="0" lvl="0" indent="0" algn="l" defTabSz="914400" rtl="0" eaLnBrk="1" fontAlgn="auto" latinLnBrk="0" hangingPunct="1">
              <a:lnSpc>
                <a:spcPts val="2800"/>
              </a:lnSpc>
              <a:spcBef>
                <a:spcPts val="0"/>
              </a:spcBef>
              <a:spcAft>
                <a:spcPts val="0"/>
              </a:spcAft>
              <a:buClrTx/>
              <a:buSzTx/>
              <a:buFontTx/>
              <a:buNone/>
              <a:defRPr/>
            </a:pPr>
            <a:r>
              <a:rPr lang="zh-CN" altLang="en-US" sz="1800" dirty="0" smtClean="0"/>
              <a:t>经有了相应的认知，并且学生在</a:t>
            </a:r>
            <a:r>
              <a:rPr lang="en-US" altLang="zh-CN" sz="1800" dirty="0" smtClean="0"/>
              <a:t>python</a:t>
            </a:r>
            <a:r>
              <a:rPr lang="zh-CN" altLang="en-US" sz="1800" dirty="0" smtClean="0"/>
              <a:t>的交互</a:t>
            </a: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命令视图中都得到了上机实践体</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验，因此本节课教学对学生来说是再一次对以上内容的提升和熟悉，让学生体</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验顺序结构程序编写的过程。</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p:txBody>
      </p:sp>
      <p:sp>
        <p:nvSpPr>
          <p:cNvPr id="13" name="TextBox 12"/>
          <p:cNvSpPr txBox="1"/>
          <p:nvPr/>
        </p:nvSpPr>
        <p:spPr>
          <a:xfrm>
            <a:off x="525464" y="896402"/>
            <a:ext cx="1980029" cy="523220"/>
          </a:xfrm>
          <a:prstGeom prst="rect">
            <a:avLst/>
          </a:prstGeom>
          <a:noFill/>
        </p:spPr>
        <p:txBody>
          <a:bodyPr wrap="none">
            <a:spAutoFit/>
          </a:bodyPr>
          <a:lstStyle/>
          <a:p>
            <a:pPr marR="0" defTabSz="914400" fontAlgn="auto">
              <a:spcBef>
                <a:spcPts val="0"/>
              </a:spcBef>
              <a:spcAft>
                <a:spcPts val="0"/>
              </a:spcAft>
              <a:buClrTx/>
              <a:buSzTx/>
              <a:buFontTx/>
              <a:buNone/>
              <a:defRPr/>
            </a:pPr>
            <a:r>
              <a:rPr lang="zh-CN" altLang="en-US" sz="2800"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二</a:t>
            </a:r>
            <a:r>
              <a:rPr kumimoji="0" lang="zh-CN" altLang="en-US" sz="2800" b="1" kern="1200" cap="none" spc="0" normalizeH="0" baseline="0" noProof="0"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、说学情</a:t>
            </a:r>
            <a:endParaRPr kumimoji="0" lang="zh-CN" altLang="en-US" sz="2800" b="1" kern="1200" cap="none" spc="0" normalizeH="0" baseline="0" noProof="0"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pic>
        <p:nvPicPr>
          <p:cNvPr id="14" name="图片 1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2958" y="3147814"/>
            <a:ext cx="9144000" cy="1728192"/>
          </a:xfrm>
          <a:prstGeom prst="ellipse">
            <a:avLst/>
          </a:prstGeom>
          <a:ln>
            <a:noFill/>
          </a:ln>
          <a:effectLst>
            <a:softEdge rad="112500"/>
          </a:effectLst>
        </p:spPr>
      </p:pic>
      <p:grpSp>
        <p:nvGrpSpPr>
          <p:cNvPr id="15" name="组合 14"/>
          <p:cNvGrpSpPr/>
          <p:nvPr/>
        </p:nvGrpSpPr>
        <p:grpSpPr>
          <a:xfrm>
            <a:off x="539750" y="115261"/>
            <a:ext cx="4640258" cy="728297"/>
            <a:chOff x="539750" y="153681"/>
            <a:chExt cx="4640258" cy="971063"/>
          </a:xfrm>
        </p:grpSpPr>
        <p:pic>
          <p:nvPicPr>
            <p:cNvPr id="16" name="图片 6" descr="校标"/>
            <p:cNvPicPr>
              <a:picLocks noChangeAspect="1"/>
            </p:cNvPicPr>
            <p:nvPr/>
          </p:nvPicPr>
          <p:blipFill>
            <a:blip r:embed="rId2"/>
            <a:stretch>
              <a:fillRect/>
            </a:stretch>
          </p:blipFill>
          <p:spPr>
            <a:xfrm>
              <a:off x="539750" y="153681"/>
              <a:ext cx="975727" cy="971063"/>
            </a:xfrm>
            <a:prstGeom prst="rect">
              <a:avLst/>
            </a:prstGeom>
            <a:noFill/>
            <a:ln w="9525">
              <a:noFill/>
            </a:ln>
          </p:spPr>
        </p:pic>
        <p:sp>
          <p:nvSpPr>
            <p:cNvPr id="17" name="矩形 16"/>
            <p:cNvSpPr/>
            <p:nvPr/>
          </p:nvSpPr>
          <p:spPr>
            <a:xfrm>
              <a:off x="1763688" y="467380"/>
              <a:ext cx="3416320" cy="492443"/>
            </a:xfrm>
            <a:prstGeom prst="rect">
              <a:avLst/>
            </a:prstGeom>
          </p:spPr>
          <p:txBody>
            <a:bodyPr wrap="none">
              <a:spAutoFit/>
            </a:bodyPr>
            <a:lstStyle/>
            <a:p>
              <a:pPr lvl="0" algn="ctr" fontAlgn="auto">
                <a:spcAft>
                  <a:spcPts val="0"/>
                </a:spcAft>
                <a:defRPr/>
              </a:pPr>
              <a:r>
                <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运用顺序结构描述问题求解过程</a:t>
              </a:r>
              <a:endPar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TextBox 18"/>
          <p:cNvSpPr txBox="1"/>
          <p:nvPr/>
        </p:nvSpPr>
        <p:spPr>
          <a:xfrm>
            <a:off x="525464" y="896402"/>
            <a:ext cx="2698175" cy="523220"/>
          </a:xfrm>
          <a:prstGeom prst="rect">
            <a:avLst/>
          </a:prstGeom>
          <a:noFill/>
        </p:spPr>
        <p:txBody>
          <a:bodyPr wrap="none">
            <a:spAutoFit/>
          </a:bodyPr>
          <a:lstStyle/>
          <a:p>
            <a:pPr marR="0" defTabSz="914400" fontAlgn="auto">
              <a:spcBef>
                <a:spcPts val="0"/>
              </a:spcBef>
              <a:spcAft>
                <a:spcPts val="0"/>
              </a:spcAft>
              <a:buClrTx/>
              <a:buSzTx/>
              <a:buFontTx/>
              <a:buNone/>
              <a:defRPr/>
            </a:pPr>
            <a:r>
              <a:rPr kumimoji="0" lang="zh-CN" altLang="en-US" sz="2800" b="1" kern="1200" cap="none" spc="0" normalizeH="0" baseline="0" noProof="0"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三、说重、难点</a:t>
            </a:r>
            <a:endParaRPr kumimoji="0" lang="zh-CN" altLang="en-US" sz="2800" b="1" kern="1200" cap="none" spc="0" normalizeH="0" baseline="0" noProof="0"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20" name="TextBox 19"/>
          <p:cNvSpPr txBox="1"/>
          <p:nvPr/>
        </p:nvSpPr>
        <p:spPr>
          <a:xfrm>
            <a:off x="395536" y="1437624"/>
            <a:ext cx="5934638" cy="1169551"/>
          </a:xfrm>
          <a:prstGeom prst="rect">
            <a:avLst/>
          </a:prstGeom>
          <a:noFill/>
        </p:spPr>
        <p:txBody>
          <a:bodyPr wrap="none">
            <a:spAutoFit/>
          </a:bodyPr>
          <a:lstStyle>
            <a:defPPr>
              <a:defRPr lang="zh-CN"/>
            </a:defPPr>
            <a:lvl1pPr>
              <a:defRPr sz="2800" b="1">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defRPr>
            </a:lvl1pPr>
          </a:lstStyle>
          <a:p>
            <a:pPr marL="0" marR="0" lvl="0" indent="0" algn="l" defTabSz="914400" rtl="0" eaLnBrk="1" fontAlgn="auto" latinLnBrk="0" hangingPunct="1">
              <a:lnSpc>
                <a:spcPts val="2800"/>
              </a:lnSpc>
              <a:spcBef>
                <a:spcPts val="0"/>
              </a:spcBef>
              <a:spcAft>
                <a:spcPts val="0"/>
              </a:spcAft>
              <a:buClrTx/>
              <a:buSzTx/>
              <a:buFontTx/>
              <a:buNone/>
              <a:defRPr/>
            </a:pP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       </a:t>
            </a:r>
            <a:r>
              <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1</a:t>
            </a: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、程序的顺序结构设计的基本流程</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lang="en-US" altLang="zh-CN" sz="1800" dirty="0"/>
              <a:t> </a:t>
            </a:r>
            <a:r>
              <a:rPr lang="en-US" altLang="zh-CN" sz="1800" dirty="0" smtClean="0"/>
              <a:t>      2</a:t>
            </a:r>
            <a:r>
              <a:rPr lang="zh-CN" altLang="en-US" sz="1800" dirty="0" smtClean="0"/>
              <a:t>、</a:t>
            </a:r>
            <a:r>
              <a:rPr lang="en-US" altLang="zh-CN" sz="1800" dirty="0" smtClean="0"/>
              <a:t>input()</a:t>
            </a:r>
            <a:r>
              <a:rPr lang="zh-CN" altLang="en-US" sz="1800" dirty="0" smtClean="0"/>
              <a:t>函数和</a:t>
            </a:r>
            <a:r>
              <a:rPr lang="en-US" altLang="zh-CN" sz="1800" dirty="0" smtClean="0"/>
              <a:t>print()</a:t>
            </a:r>
            <a:r>
              <a:rPr lang="zh-CN" altLang="en-US" sz="1800" dirty="0" smtClean="0"/>
              <a:t>函数以及</a:t>
            </a:r>
            <a:r>
              <a:rPr lang="en-US" altLang="zh-CN" sz="1800" dirty="0" err="1" smtClean="0"/>
              <a:t>int</a:t>
            </a:r>
            <a:r>
              <a:rPr lang="en-US" altLang="zh-CN" sz="1800" dirty="0" smtClean="0"/>
              <a:t>()</a:t>
            </a:r>
            <a:r>
              <a:rPr lang="zh-CN" altLang="en-US" sz="1800" dirty="0" smtClean="0"/>
              <a:t>函数的基本用法</a:t>
            </a:r>
            <a:endParaRPr lang="en-US" altLang="zh-CN" sz="1800" dirty="0" smtClean="0"/>
          </a:p>
          <a:p>
            <a:pPr marL="0" marR="0" lvl="0" indent="0" algn="l" defTabSz="914400" rtl="0" eaLnBrk="1" fontAlgn="auto" latinLnBrk="0" hangingPunct="1">
              <a:lnSpc>
                <a:spcPts val="28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 </a:t>
            </a:r>
            <a:r>
              <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     3</a:t>
            </a: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、运用顺序结构描述问题的求解过程</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p:txBody>
      </p:sp>
      <p:pic>
        <p:nvPicPr>
          <p:cNvPr id="26" name="图片 2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520" y="2787774"/>
            <a:ext cx="9144000" cy="1728192"/>
          </a:xfrm>
          <a:prstGeom prst="ellipse">
            <a:avLst/>
          </a:prstGeom>
          <a:ln>
            <a:noFill/>
          </a:ln>
          <a:effectLst>
            <a:softEdge rad="112500"/>
          </a:effectLst>
        </p:spPr>
      </p:pic>
      <p:grpSp>
        <p:nvGrpSpPr>
          <p:cNvPr id="27" name="组合 26"/>
          <p:cNvGrpSpPr/>
          <p:nvPr/>
        </p:nvGrpSpPr>
        <p:grpSpPr>
          <a:xfrm>
            <a:off x="539750" y="115261"/>
            <a:ext cx="4640258" cy="728297"/>
            <a:chOff x="539750" y="153681"/>
            <a:chExt cx="4640258" cy="971063"/>
          </a:xfrm>
        </p:grpSpPr>
        <p:pic>
          <p:nvPicPr>
            <p:cNvPr id="28" name="图片 6" descr="校标"/>
            <p:cNvPicPr>
              <a:picLocks noChangeAspect="1"/>
            </p:cNvPicPr>
            <p:nvPr/>
          </p:nvPicPr>
          <p:blipFill>
            <a:blip r:embed="rId2"/>
            <a:stretch>
              <a:fillRect/>
            </a:stretch>
          </p:blipFill>
          <p:spPr>
            <a:xfrm>
              <a:off x="539750" y="153681"/>
              <a:ext cx="975727" cy="971063"/>
            </a:xfrm>
            <a:prstGeom prst="rect">
              <a:avLst/>
            </a:prstGeom>
            <a:noFill/>
            <a:ln w="9525">
              <a:noFill/>
            </a:ln>
          </p:spPr>
        </p:pic>
        <p:sp>
          <p:nvSpPr>
            <p:cNvPr id="29" name="矩形 28"/>
            <p:cNvSpPr/>
            <p:nvPr/>
          </p:nvSpPr>
          <p:spPr>
            <a:xfrm>
              <a:off x="1763688" y="467380"/>
              <a:ext cx="3416320" cy="492443"/>
            </a:xfrm>
            <a:prstGeom prst="rect">
              <a:avLst/>
            </a:prstGeom>
          </p:spPr>
          <p:txBody>
            <a:bodyPr wrap="none">
              <a:spAutoFit/>
            </a:bodyPr>
            <a:lstStyle/>
            <a:p>
              <a:pPr lvl="0" algn="ctr" fontAlgn="auto">
                <a:spcAft>
                  <a:spcPts val="0"/>
                </a:spcAft>
                <a:defRPr/>
              </a:pPr>
              <a:r>
                <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运用顺序结构描述问题求解过程</a:t>
              </a:r>
              <a:endPar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Box 3"/>
          <p:cNvSpPr txBox="1"/>
          <p:nvPr/>
        </p:nvSpPr>
        <p:spPr>
          <a:xfrm>
            <a:off x="323528" y="1707655"/>
            <a:ext cx="184731" cy="430887"/>
          </a:xfrm>
          <a:prstGeom prst="rect">
            <a:avLst/>
          </a:prstGeom>
          <a:noFill/>
          <a:ln w="9525">
            <a:noFill/>
          </a:ln>
        </p:spPr>
        <p:txBody>
          <a:bodyPr wrap="none">
            <a:spAutoFit/>
          </a:bodyPr>
          <a:lstStyle/>
          <a:p>
            <a:endParaRPr lang="en-US" altLang="zh-CN" sz="2200" b="1" dirty="0">
              <a:solidFill>
                <a:srgbClr val="002060"/>
              </a:solidFill>
              <a:latin typeface="宋体" panose="02010600030101010101" pitchFamily="2" charset="-122"/>
            </a:endParaRPr>
          </a:p>
        </p:txBody>
      </p:sp>
      <p:sp>
        <p:nvSpPr>
          <p:cNvPr id="5" name="TextBox 4"/>
          <p:cNvSpPr txBox="1"/>
          <p:nvPr/>
        </p:nvSpPr>
        <p:spPr>
          <a:xfrm>
            <a:off x="525464" y="843558"/>
            <a:ext cx="3057247" cy="523220"/>
          </a:xfrm>
          <a:prstGeom prst="rect">
            <a:avLst/>
          </a:prstGeom>
          <a:noFill/>
        </p:spPr>
        <p:txBody>
          <a:bodyPr wrap="none">
            <a:spAutoFit/>
          </a:bodyPr>
          <a:lstStyle/>
          <a:p>
            <a:pPr marR="0" defTabSz="914400" fontAlgn="auto">
              <a:spcBef>
                <a:spcPts val="0"/>
              </a:spcBef>
              <a:spcAft>
                <a:spcPts val="0"/>
              </a:spcAft>
              <a:buClrTx/>
              <a:buSzTx/>
              <a:buFontTx/>
              <a:buNone/>
              <a:defRPr/>
            </a:pPr>
            <a:r>
              <a:rPr lang="zh-CN" altLang="en-US" sz="2800"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四</a:t>
            </a:r>
            <a:r>
              <a:rPr kumimoji="0" lang="zh-CN" altLang="en-US" sz="2800" b="1" kern="1200" cap="none" spc="0" normalizeH="0" baseline="0" noProof="0"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rPr>
              <a:t>、说教法和学法</a:t>
            </a:r>
            <a:endParaRPr kumimoji="0" lang="zh-CN" altLang="en-US" sz="2800" b="1" kern="1200" cap="none" spc="0" normalizeH="0" baseline="0" noProof="0"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cs typeface="+mn-cs"/>
            </a:endParaRPr>
          </a:p>
        </p:txBody>
      </p:sp>
      <p:sp>
        <p:nvSpPr>
          <p:cNvPr id="6" name="TextBox 5"/>
          <p:cNvSpPr txBox="1"/>
          <p:nvPr/>
        </p:nvSpPr>
        <p:spPr>
          <a:xfrm>
            <a:off x="683568" y="1419622"/>
            <a:ext cx="7928610" cy="1886585"/>
          </a:xfrm>
          <a:prstGeom prst="rect">
            <a:avLst/>
          </a:prstGeom>
          <a:noFill/>
        </p:spPr>
        <p:txBody>
          <a:bodyPr wrap="none">
            <a:spAutoFit/>
          </a:bodyPr>
          <a:lstStyle>
            <a:defPPr>
              <a:defRPr lang="zh-CN"/>
            </a:defPPr>
            <a:lvl1pPr>
              <a:defRPr sz="2800" b="1">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defRPr>
            </a:lvl1pPr>
          </a:lstStyle>
          <a:p>
            <a:pPr marL="0" marR="0" lvl="0" indent="0" algn="l" defTabSz="914400" rtl="0" eaLnBrk="1" fontAlgn="auto" latinLnBrk="0" hangingPunct="1">
              <a:lnSpc>
                <a:spcPts val="2800"/>
              </a:lnSpc>
              <a:spcBef>
                <a:spcPts val="0"/>
              </a:spcBef>
              <a:spcAft>
                <a:spcPts val="0"/>
              </a:spcAft>
              <a:buClrTx/>
              <a:buSzTx/>
              <a:buFontTx/>
              <a:buNone/>
              <a:defRPr/>
            </a:pP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       </a:t>
            </a:r>
            <a:r>
              <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1</a:t>
            </a: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、用问卷星对学生进行学情的检测，从而引入新课；</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algn="l" fontAlgn="auto">
              <a:lnSpc>
                <a:spcPts val="2800"/>
              </a:lnSpc>
              <a:spcBef>
                <a:spcPts val="0"/>
              </a:spcBef>
              <a:spcAft>
                <a:spcPts val="0"/>
              </a:spcAft>
              <a:defRPr/>
            </a:pPr>
            <a:r>
              <a:rPr lang="zh-CN" altLang="en-US" sz="1800" dirty="0" smtClean="0">
                <a:solidFill>
                  <a:srgbClr val="FF0000"/>
                </a:solidFill>
                <a:latin typeface="Calibri" panose="020F0502020204030204" pitchFamily="34" charset="0"/>
                <a:ea typeface="宋体" panose="02010600030101010101" pitchFamily="2" charset="-122"/>
              </a:rPr>
              <a:t>              https</a:t>
            </a:r>
            <a:r>
              <a:rPr lang="zh-CN" altLang="en-US" sz="1800" dirty="0">
                <a:solidFill>
                  <a:srgbClr val="FF0000"/>
                </a:solidFill>
                <a:latin typeface="Calibri" panose="020F0502020204030204" pitchFamily="34" charset="0"/>
                <a:ea typeface="宋体" panose="02010600030101010101" pitchFamily="2" charset="-122"/>
              </a:rPr>
              <a:t>://ks.wjx.top/vj/PYzDfv3.aspx</a:t>
            </a:r>
            <a:endParaRPr lang="zh-CN" altLang="en-US" sz="1800" dirty="0">
              <a:solidFill>
                <a:srgbClr val="FF0000"/>
              </a:solidFill>
              <a:latin typeface="Calibri" panose="020F0502020204030204" pitchFamily="34" charset="0"/>
              <a:ea typeface="宋体" panose="02010600030101010101" pitchFamily="2" charset="-122"/>
            </a:endParaRPr>
          </a:p>
          <a:p>
            <a:pPr marL="0" marR="0" lvl="0" indent="0" algn="l" defTabSz="914400" rtl="0" eaLnBrk="1" fontAlgn="auto" latinLnBrk="0" hangingPunct="1">
              <a:lnSpc>
                <a:spcPts val="2800"/>
              </a:lnSpc>
              <a:spcBef>
                <a:spcPts val="0"/>
              </a:spcBef>
              <a:spcAft>
                <a:spcPts val="0"/>
              </a:spcAft>
              <a:buClrTx/>
              <a:buSzTx/>
              <a:buFontTx/>
              <a:buNone/>
              <a:defRPr/>
            </a:pPr>
            <a:r>
              <a:rPr lang="en-US" altLang="zh-CN" sz="1800" dirty="0" smtClean="0"/>
              <a:t>       2</a:t>
            </a:r>
            <a:r>
              <a:rPr lang="zh-CN" altLang="en-US" sz="1800" dirty="0" smtClean="0"/>
              <a:t>、采用项目式教学法，设置</a:t>
            </a:r>
            <a:r>
              <a:rPr lang="zh-CN" altLang="en-US" sz="1800" dirty="0" smtClean="0">
                <a:sym typeface="+mn-ea"/>
              </a:rPr>
              <a:t>学生在</a:t>
            </a:r>
            <a:r>
              <a:rPr lang="zh-CN" altLang="en-US" sz="1800" dirty="0" smtClean="0"/>
              <a:t>生活、学习中</a:t>
            </a:r>
            <a:r>
              <a:rPr lang="zh-CN" altLang="en-US" sz="1800" dirty="0" smtClean="0">
                <a:sym typeface="+mn-ea"/>
              </a:rPr>
              <a:t>遇见</a:t>
            </a:r>
            <a:r>
              <a:rPr lang="zh-CN" altLang="en-US" sz="1800" dirty="0" smtClean="0"/>
              <a:t>真实的问题情境</a:t>
            </a:r>
            <a:r>
              <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  </a:t>
            </a: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lang="en-US" altLang="zh-CN" sz="1800" dirty="0"/>
              <a:t> </a:t>
            </a:r>
            <a:r>
              <a:rPr lang="en-US" altLang="zh-CN" sz="1800" dirty="0" smtClean="0"/>
              <a:t>      </a:t>
            </a: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让学生</a:t>
            </a:r>
            <a:r>
              <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 </a:t>
            </a: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迅速进入学习中；</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lang="en-US" altLang="zh-CN" sz="1800" dirty="0"/>
              <a:t> </a:t>
            </a:r>
            <a:r>
              <a:rPr lang="en-US" altLang="zh-CN" sz="1800" dirty="0" smtClean="0"/>
              <a:t>     </a:t>
            </a:r>
            <a:r>
              <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3</a:t>
            </a:r>
            <a:r>
              <a:rPr kumimoji="0" lang="zh-CN" altLang="en-US"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rPr>
              <a:t>、小组合作学习法和自主探究学习法。</a:t>
            </a:r>
            <a:endParaRPr kumimoji="0" lang="en-US" altLang="zh-CN" sz="1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华文新魏" panose="02010800040101010101" pitchFamily="2" charset="-122"/>
              <a:ea typeface="华文新魏" panose="02010800040101010101" pitchFamily="2" charset="-122"/>
              <a:cs typeface="+mn-cs"/>
            </a:endParaRPr>
          </a:p>
        </p:txBody>
      </p:sp>
      <p:grpSp>
        <p:nvGrpSpPr>
          <p:cNvPr id="7" name="组合 6"/>
          <p:cNvGrpSpPr/>
          <p:nvPr/>
        </p:nvGrpSpPr>
        <p:grpSpPr>
          <a:xfrm>
            <a:off x="539750" y="115261"/>
            <a:ext cx="4640258" cy="728297"/>
            <a:chOff x="539750" y="153681"/>
            <a:chExt cx="4640258" cy="971063"/>
          </a:xfrm>
        </p:grpSpPr>
        <p:pic>
          <p:nvPicPr>
            <p:cNvPr id="8" name="图片 6" descr="校标"/>
            <p:cNvPicPr>
              <a:picLocks noChangeAspect="1"/>
            </p:cNvPicPr>
            <p:nvPr/>
          </p:nvPicPr>
          <p:blipFill>
            <a:blip r:embed="rId1"/>
            <a:stretch>
              <a:fillRect/>
            </a:stretch>
          </p:blipFill>
          <p:spPr>
            <a:xfrm>
              <a:off x="539750" y="153681"/>
              <a:ext cx="975727" cy="971063"/>
            </a:xfrm>
            <a:prstGeom prst="rect">
              <a:avLst/>
            </a:prstGeom>
            <a:noFill/>
            <a:ln w="9525">
              <a:noFill/>
            </a:ln>
          </p:spPr>
        </p:pic>
        <p:sp>
          <p:nvSpPr>
            <p:cNvPr id="9" name="矩形 8"/>
            <p:cNvSpPr/>
            <p:nvPr/>
          </p:nvSpPr>
          <p:spPr>
            <a:xfrm>
              <a:off x="1763688" y="467380"/>
              <a:ext cx="3416320" cy="492443"/>
            </a:xfrm>
            <a:prstGeom prst="rect">
              <a:avLst/>
            </a:prstGeom>
          </p:spPr>
          <p:txBody>
            <a:bodyPr wrap="none">
              <a:spAutoFit/>
            </a:bodyPr>
            <a:lstStyle/>
            <a:p>
              <a:pPr lvl="0" algn="ctr" fontAlgn="auto">
                <a:spcAft>
                  <a:spcPts val="0"/>
                </a:spcAft>
                <a:defRPr/>
              </a:pPr>
              <a:r>
                <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运用顺序结构描述问题求解过程</a:t>
              </a:r>
              <a:endPar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gr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73" y="3147814"/>
            <a:ext cx="9144000" cy="1728192"/>
          </a:xfrm>
          <a:prstGeom prst="ellipse">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3" y="1045209"/>
            <a:ext cx="1980029" cy="523220"/>
          </a:xfrm>
          <a:prstGeom prst="rect">
            <a:avLst/>
          </a:prstGeom>
          <a:noFill/>
        </p:spPr>
        <p:txBody>
          <a:bodyPr wrap="none" rtlCol="0">
            <a:spAutoFit/>
          </a:bodyPr>
          <a:lstStyle/>
          <a:p>
            <a:r>
              <a:rPr lang="zh-CN" altLang="en-US" sz="2800"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融合点一：</a:t>
            </a:r>
            <a:endParaRPr lang="zh-CN" altLang="en-US" sz="2800"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sp>
        <p:nvSpPr>
          <p:cNvPr id="3" name="TextBox 2"/>
          <p:cNvSpPr txBox="1"/>
          <p:nvPr/>
        </p:nvSpPr>
        <p:spPr>
          <a:xfrm>
            <a:off x="467545" y="1600948"/>
            <a:ext cx="8361584" cy="646331"/>
          </a:xfrm>
          <a:prstGeom prst="rect">
            <a:avLst/>
          </a:prstGeom>
          <a:noFill/>
        </p:spPr>
        <p:txBody>
          <a:bodyPr wrap="none" rtlCol="0">
            <a:spAutoFit/>
          </a:bodyPr>
          <a:lstStyle/>
          <a:p>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        通过问卷星（</a:t>
            </a:r>
            <a:r>
              <a:rPr lang="zh-CN" altLang="en-US"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 https://ks.wjx.top/vj/PYzDfv3.aspx</a:t>
            </a:r>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）让学生完成相应的测试，</a:t>
            </a:r>
            <a:endParaRPr lang="en-US" altLang="zh-CN"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a:p>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通过学生的学情分析</a:t>
            </a:r>
            <a:r>
              <a:rPr lang="zh-CN" altLang="en-US"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导入新</a:t>
            </a:r>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课，以激发学生的学习兴趣</a:t>
            </a:r>
            <a:endParaRPr lang="zh-CN" altLang="en-US"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520" y="2463738"/>
            <a:ext cx="9144000" cy="1728192"/>
          </a:xfrm>
          <a:prstGeom prst="ellipse">
            <a:avLst/>
          </a:prstGeom>
          <a:ln>
            <a:noFill/>
          </a:ln>
          <a:effectLst>
            <a:softEdge rad="112500"/>
          </a:effectLst>
        </p:spPr>
      </p:pic>
      <p:grpSp>
        <p:nvGrpSpPr>
          <p:cNvPr id="10" name="组合 9"/>
          <p:cNvGrpSpPr/>
          <p:nvPr/>
        </p:nvGrpSpPr>
        <p:grpSpPr>
          <a:xfrm>
            <a:off x="539750" y="115261"/>
            <a:ext cx="4640258" cy="728297"/>
            <a:chOff x="539750" y="153681"/>
            <a:chExt cx="4640258" cy="971063"/>
          </a:xfrm>
        </p:grpSpPr>
        <p:pic>
          <p:nvPicPr>
            <p:cNvPr id="11" name="图片 6" descr="校标"/>
            <p:cNvPicPr>
              <a:picLocks noChangeAspect="1"/>
            </p:cNvPicPr>
            <p:nvPr/>
          </p:nvPicPr>
          <p:blipFill>
            <a:blip r:embed="rId2"/>
            <a:stretch>
              <a:fillRect/>
            </a:stretch>
          </p:blipFill>
          <p:spPr>
            <a:xfrm>
              <a:off x="539750" y="153681"/>
              <a:ext cx="975727" cy="971063"/>
            </a:xfrm>
            <a:prstGeom prst="rect">
              <a:avLst/>
            </a:prstGeom>
            <a:noFill/>
            <a:ln w="9525">
              <a:noFill/>
            </a:ln>
          </p:spPr>
        </p:pic>
        <p:sp>
          <p:nvSpPr>
            <p:cNvPr id="12" name="矩形 11"/>
            <p:cNvSpPr/>
            <p:nvPr/>
          </p:nvSpPr>
          <p:spPr>
            <a:xfrm>
              <a:off x="1763688" y="467380"/>
              <a:ext cx="3416320" cy="492443"/>
            </a:xfrm>
            <a:prstGeom prst="rect">
              <a:avLst/>
            </a:prstGeom>
          </p:spPr>
          <p:txBody>
            <a:bodyPr wrap="none">
              <a:spAutoFit/>
            </a:bodyPr>
            <a:lstStyle/>
            <a:p>
              <a:pPr lvl="0" algn="ctr" fontAlgn="auto">
                <a:spcAft>
                  <a:spcPts val="0"/>
                </a:spcAft>
                <a:defRPr/>
              </a:pPr>
              <a:r>
                <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运用顺序结构描述问题求解过程</a:t>
              </a:r>
              <a:endPar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77662" y="1005213"/>
            <a:ext cx="1980029" cy="523220"/>
          </a:xfrm>
          <a:prstGeom prst="rect">
            <a:avLst/>
          </a:prstGeom>
          <a:noFill/>
        </p:spPr>
        <p:txBody>
          <a:bodyPr wrap="none" rtlCol="0">
            <a:spAutoFit/>
          </a:bodyPr>
          <a:lstStyle/>
          <a:p>
            <a:r>
              <a:rPr lang="zh-CN" altLang="en-US" sz="2800"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融合点二：</a:t>
            </a:r>
            <a:endParaRPr lang="zh-CN" altLang="en-US" sz="2800"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sp>
        <p:nvSpPr>
          <p:cNvPr id="5" name="TextBox 4"/>
          <p:cNvSpPr txBox="1"/>
          <p:nvPr/>
        </p:nvSpPr>
        <p:spPr>
          <a:xfrm>
            <a:off x="611560" y="1599267"/>
            <a:ext cx="8076250" cy="646331"/>
          </a:xfrm>
          <a:prstGeom prst="rect">
            <a:avLst/>
          </a:prstGeom>
          <a:noFill/>
        </p:spPr>
        <p:txBody>
          <a:bodyPr wrap="none" rtlCol="0">
            <a:spAutoFit/>
          </a:bodyPr>
          <a:lstStyle/>
          <a:p>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         设置真实的学习生活遇见的问题情境，通过视频播放出来，让学生迅速进</a:t>
            </a:r>
            <a:endParaRPr lang="en-US" altLang="zh-CN"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a:p>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入学习状态</a:t>
            </a:r>
            <a:endParaRPr lang="zh-CN" altLang="en-US"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520" y="2463738"/>
            <a:ext cx="9144000" cy="1728192"/>
          </a:xfrm>
          <a:prstGeom prst="ellipse">
            <a:avLst/>
          </a:prstGeom>
          <a:ln>
            <a:noFill/>
          </a:ln>
          <a:effectLst>
            <a:softEdge rad="112500"/>
          </a:effectLst>
        </p:spPr>
      </p:pic>
      <p:grpSp>
        <p:nvGrpSpPr>
          <p:cNvPr id="7" name="组合 6"/>
          <p:cNvGrpSpPr/>
          <p:nvPr/>
        </p:nvGrpSpPr>
        <p:grpSpPr>
          <a:xfrm>
            <a:off x="539750" y="115261"/>
            <a:ext cx="4640258" cy="728297"/>
            <a:chOff x="539750" y="153681"/>
            <a:chExt cx="4640258" cy="971063"/>
          </a:xfrm>
        </p:grpSpPr>
        <p:pic>
          <p:nvPicPr>
            <p:cNvPr id="8" name="图片 6" descr="校标"/>
            <p:cNvPicPr>
              <a:picLocks noChangeAspect="1"/>
            </p:cNvPicPr>
            <p:nvPr/>
          </p:nvPicPr>
          <p:blipFill>
            <a:blip r:embed="rId2"/>
            <a:stretch>
              <a:fillRect/>
            </a:stretch>
          </p:blipFill>
          <p:spPr>
            <a:xfrm>
              <a:off x="539750" y="153681"/>
              <a:ext cx="975727" cy="971063"/>
            </a:xfrm>
            <a:prstGeom prst="rect">
              <a:avLst/>
            </a:prstGeom>
            <a:noFill/>
            <a:ln w="9525">
              <a:noFill/>
            </a:ln>
          </p:spPr>
        </p:pic>
        <p:sp>
          <p:nvSpPr>
            <p:cNvPr id="9" name="矩形 8"/>
            <p:cNvSpPr/>
            <p:nvPr/>
          </p:nvSpPr>
          <p:spPr>
            <a:xfrm>
              <a:off x="1763688" y="467380"/>
              <a:ext cx="3416320" cy="492443"/>
            </a:xfrm>
            <a:prstGeom prst="rect">
              <a:avLst/>
            </a:prstGeom>
          </p:spPr>
          <p:txBody>
            <a:bodyPr wrap="none">
              <a:spAutoFit/>
            </a:bodyPr>
            <a:lstStyle/>
            <a:p>
              <a:pPr lvl="0" algn="ctr" fontAlgn="auto">
                <a:spcAft>
                  <a:spcPts val="0"/>
                </a:spcAft>
                <a:defRPr/>
              </a:pPr>
              <a:r>
                <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运用顺序结构描述问题求解过程</a:t>
              </a:r>
              <a:endPar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77662" y="1005213"/>
            <a:ext cx="1980029" cy="523220"/>
          </a:xfrm>
          <a:prstGeom prst="rect">
            <a:avLst/>
          </a:prstGeom>
          <a:noFill/>
        </p:spPr>
        <p:txBody>
          <a:bodyPr wrap="none" rtlCol="0">
            <a:spAutoFit/>
          </a:bodyPr>
          <a:lstStyle/>
          <a:p>
            <a:r>
              <a:rPr lang="zh-CN" altLang="en-US" sz="2800"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融合点</a:t>
            </a:r>
            <a:r>
              <a:rPr lang="zh-CN" altLang="en-US" sz="2800"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三</a:t>
            </a:r>
            <a:r>
              <a:rPr lang="zh-CN" altLang="en-US" sz="2800"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a:t>
            </a:r>
            <a:endParaRPr lang="zh-CN" altLang="en-US" sz="2800"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sp>
        <p:nvSpPr>
          <p:cNvPr id="5" name="TextBox 4"/>
          <p:cNvSpPr txBox="1"/>
          <p:nvPr/>
        </p:nvSpPr>
        <p:spPr>
          <a:xfrm>
            <a:off x="1297804" y="1491630"/>
            <a:ext cx="7109460" cy="1198880"/>
          </a:xfrm>
          <a:prstGeom prst="rect">
            <a:avLst/>
          </a:prstGeom>
          <a:noFill/>
        </p:spPr>
        <p:txBody>
          <a:bodyPr wrap="none" rtlCol="0">
            <a:spAutoFit/>
          </a:bodyPr>
          <a:lstStyle/>
          <a:p>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        在教学过程中我采用“</a:t>
            </a:r>
            <a:r>
              <a:rPr lang="en-US" altLang="zh-CN" b="1" dirty="0" err="1"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jupyter</a:t>
            </a:r>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”来进行教学，在</a:t>
            </a:r>
            <a:r>
              <a:rPr lang="en-US" altLang="zh-CN"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python</a:t>
            </a:r>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教学前</a:t>
            </a:r>
            <a:endParaRPr lang="en-US" altLang="zh-CN"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a:p>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先架设好</a:t>
            </a:r>
            <a:r>
              <a:rPr lang="en-US" altLang="zh-CN" b="1" dirty="0" err="1"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jupyter</a:t>
            </a:r>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平台，学生只需输入</a:t>
            </a:r>
            <a:r>
              <a:rPr lang="en-US" altLang="zh-CN"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192.168.4.236:8888,</a:t>
            </a:r>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就可以进入</a:t>
            </a:r>
            <a:endParaRPr lang="en-US" altLang="zh-CN"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a:p>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平台学习。该平台可以即时看到学生的学习情况，学生学习过程中</a:t>
            </a:r>
            <a:endParaRPr lang="en-US" altLang="zh-CN"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a:p>
            <a:r>
              <a:rPr lang="zh-CN" altLang="en-US" b="1" dirty="0" smtClean="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也能更好的进行探究学习和相互分组讨论。</a:t>
            </a:r>
            <a:endParaRPr lang="zh-CN" altLang="en-US"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5" y="2931733"/>
            <a:ext cx="9144000" cy="1728192"/>
          </a:xfrm>
          <a:prstGeom prst="ellipse">
            <a:avLst/>
          </a:prstGeom>
          <a:ln>
            <a:noFill/>
          </a:ln>
          <a:effectLst>
            <a:softEdge rad="112500"/>
          </a:effectLst>
        </p:spPr>
      </p:pic>
      <p:grpSp>
        <p:nvGrpSpPr>
          <p:cNvPr id="7" name="组合 6"/>
          <p:cNvGrpSpPr/>
          <p:nvPr/>
        </p:nvGrpSpPr>
        <p:grpSpPr>
          <a:xfrm>
            <a:off x="539750" y="115261"/>
            <a:ext cx="4640258" cy="728297"/>
            <a:chOff x="539750" y="153681"/>
            <a:chExt cx="4640258" cy="971063"/>
          </a:xfrm>
        </p:grpSpPr>
        <p:pic>
          <p:nvPicPr>
            <p:cNvPr id="8" name="图片 6" descr="校标"/>
            <p:cNvPicPr>
              <a:picLocks noChangeAspect="1"/>
            </p:cNvPicPr>
            <p:nvPr/>
          </p:nvPicPr>
          <p:blipFill>
            <a:blip r:embed="rId2"/>
            <a:stretch>
              <a:fillRect/>
            </a:stretch>
          </p:blipFill>
          <p:spPr>
            <a:xfrm>
              <a:off x="539750" y="153681"/>
              <a:ext cx="975727" cy="971063"/>
            </a:xfrm>
            <a:prstGeom prst="rect">
              <a:avLst/>
            </a:prstGeom>
            <a:noFill/>
            <a:ln w="9525">
              <a:noFill/>
            </a:ln>
          </p:spPr>
        </p:pic>
        <p:sp>
          <p:nvSpPr>
            <p:cNvPr id="9" name="矩形 8"/>
            <p:cNvSpPr/>
            <p:nvPr/>
          </p:nvSpPr>
          <p:spPr>
            <a:xfrm>
              <a:off x="1763688" y="467380"/>
              <a:ext cx="3416320" cy="492443"/>
            </a:xfrm>
            <a:prstGeom prst="rect">
              <a:avLst/>
            </a:prstGeom>
          </p:spPr>
          <p:txBody>
            <a:bodyPr wrap="none">
              <a:spAutoFit/>
            </a:bodyPr>
            <a:lstStyle/>
            <a:p>
              <a:pPr lvl="0" algn="ctr" fontAlgn="auto">
                <a:spcAft>
                  <a:spcPts val="0"/>
                </a:spcAft>
                <a:defRPr/>
              </a:pPr>
              <a:r>
                <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运用顺序结构描述问题求解过程</a:t>
              </a:r>
              <a:endPar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5802" y="1858018"/>
            <a:ext cx="4457700" cy="953135"/>
          </a:xfrm>
          <a:prstGeom prst="rect">
            <a:avLst/>
          </a:prstGeom>
          <a:noFill/>
        </p:spPr>
        <p:txBody>
          <a:bodyPr wrap="none" rtlCol="0">
            <a:spAutoFit/>
          </a:bodyPr>
          <a:lstStyle/>
          <a:p>
            <a:r>
              <a:rPr lang="zh-CN" altLang="en-US" sz="5600"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谢谢评委老师</a:t>
            </a:r>
            <a:endParaRPr lang="zh-CN" altLang="en-US" sz="5600" b="1" dirty="0">
              <a:solidFill>
                <a:srgbClr val="00206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5" y="2931733"/>
            <a:ext cx="9144000" cy="1728192"/>
          </a:xfrm>
          <a:prstGeom prst="ellipse">
            <a:avLst/>
          </a:prstGeom>
          <a:ln>
            <a:noFill/>
          </a:ln>
          <a:effectLst>
            <a:softEdge rad="112500"/>
          </a:effectLst>
        </p:spPr>
      </p:pic>
      <p:grpSp>
        <p:nvGrpSpPr>
          <p:cNvPr id="7" name="组合 6"/>
          <p:cNvGrpSpPr/>
          <p:nvPr/>
        </p:nvGrpSpPr>
        <p:grpSpPr>
          <a:xfrm>
            <a:off x="539750" y="115261"/>
            <a:ext cx="4640258" cy="728297"/>
            <a:chOff x="539750" y="153681"/>
            <a:chExt cx="4640258" cy="971063"/>
          </a:xfrm>
        </p:grpSpPr>
        <p:pic>
          <p:nvPicPr>
            <p:cNvPr id="8" name="图片 6" descr="校标"/>
            <p:cNvPicPr>
              <a:picLocks noChangeAspect="1"/>
            </p:cNvPicPr>
            <p:nvPr/>
          </p:nvPicPr>
          <p:blipFill>
            <a:blip r:embed="rId2"/>
            <a:stretch>
              <a:fillRect/>
            </a:stretch>
          </p:blipFill>
          <p:spPr>
            <a:xfrm>
              <a:off x="539750" y="153681"/>
              <a:ext cx="975727" cy="971063"/>
            </a:xfrm>
            <a:prstGeom prst="rect">
              <a:avLst/>
            </a:prstGeom>
            <a:noFill/>
            <a:ln w="9525">
              <a:noFill/>
            </a:ln>
          </p:spPr>
        </p:pic>
        <p:sp>
          <p:nvSpPr>
            <p:cNvPr id="9" name="矩形 8"/>
            <p:cNvSpPr/>
            <p:nvPr/>
          </p:nvSpPr>
          <p:spPr>
            <a:xfrm>
              <a:off x="1763688" y="467380"/>
              <a:ext cx="3416320" cy="492443"/>
            </a:xfrm>
            <a:prstGeom prst="rect">
              <a:avLst/>
            </a:prstGeom>
          </p:spPr>
          <p:txBody>
            <a:bodyPr wrap="none">
              <a:spAutoFit/>
            </a:bodyPr>
            <a:lstStyle/>
            <a:p>
              <a:pPr lvl="0" algn="ctr" fontAlgn="auto">
                <a:spcAft>
                  <a:spcPts val="0"/>
                </a:spcAft>
                <a:defRPr/>
              </a:pPr>
              <a:r>
                <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运用顺序结构描述问题求解过程</a:t>
              </a:r>
              <a:endParaRPr lang="zh-CN" altLang="en-US" b="1" dirty="0">
                <a:solidFill>
                  <a:srgbClr val="FF00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grpSp>
    </p:spTree>
  </p:cSld>
  <p:clrMapOvr>
    <a:masterClrMapping/>
  </p:clrMapOvr>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0</TotalTime>
  <Words>982</Words>
  <Application>WPS 演示</Application>
  <PresentationFormat>全屏显示(16:9)</PresentationFormat>
  <Paragraphs>73</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宋体</vt:lpstr>
      <vt:lpstr>Wingdings</vt:lpstr>
      <vt:lpstr>Calibri</vt:lpstr>
      <vt:lpstr>华文新魏</vt:lpstr>
      <vt:lpstr>华文行楷</vt:lpstr>
      <vt:lpstr>微软雅黑</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运用顺序结构描述问题求解过程</dc:title>
  <dc:creator>xtzj</dc:creator>
  <cp:lastModifiedBy>Administrator</cp:lastModifiedBy>
  <cp:revision>32</cp:revision>
  <dcterms:created xsi:type="dcterms:W3CDTF">2021-10-07T23:57:00Z</dcterms:created>
  <dcterms:modified xsi:type="dcterms:W3CDTF">2021-10-10T03:17:56Z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58A2F774DC1A4146ADBECA416BF7D243</vt:lpwstr>
  </property>
  <property fmtid="{D5CDD505-2E9C-101B-9397-08002B2CF9AE}" pid="3" name="KSOProductBuildVer">
    <vt:lpwstr>2052-11.1.0.9929</vt:lpwstr>
  </property>
</Properties>
</file>