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8"/>
  </p:notesMasterIdLst>
  <p:sldIdLst>
    <p:sldId id="746" r:id="rId3"/>
    <p:sldId id="325" r:id="rId4"/>
    <p:sldId id="323" r:id="rId5"/>
    <p:sldId id="441" r:id="rId6"/>
    <p:sldId id="431" r:id="rId7"/>
    <p:sldId id="451" r:id="rId8"/>
    <p:sldId id="611" r:id="rId9"/>
    <p:sldId id="457" r:id="rId10"/>
    <p:sldId id="616" r:id="rId11"/>
    <p:sldId id="612" r:id="rId12"/>
    <p:sldId id="620" r:id="rId13"/>
    <p:sldId id="732" r:id="rId14"/>
    <p:sldId id="621" r:id="rId15"/>
    <p:sldId id="733" r:id="rId16"/>
    <p:sldId id="622" r:id="rId17"/>
    <p:sldId id="623" r:id="rId18"/>
    <p:sldId id="625" r:id="rId19"/>
    <p:sldId id="626" r:id="rId20"/>
    <p:sldId id="628" r:id="rId21"/>
    <p:sldId id="629" r:id="rId22"/>
    <p:sldId id="630" r:id="rId23"/>
    <p:sldId id="631" r:id="rId24"/>
    <p:sldId id="745" r:id="rId25"/>
    <p:sldId id="632" r:id="rId26"/>
    <p:sldId id="633" r:id="rId27"/>
    <p:sldId id="634" r:id="rId28"/>
    <p:sldId id="635" r:id="rId29"/>
    <p:sldId id="636" r:id="rId30"/>
    <p:sldId id="637" r:id="rId31"/>
    <p:sldId id="445" r:id="rId32"/>
    <p:sldId id="651" r:id="rId33"/>
    <p:sldId id="652" r:id="rId34"/>
    <p:sldId id="336" r:id="rId35"/>
    <p:sldId id="433" r:id="rId36"/>
    <p:sldId id="470" r:id="rId37"/>
    <p:sldId id="726" r:id="rId38"/>
    <p:sldId id="654" r:id="rId39"/>
    <p:sldId id="655" r:id="rId40"/>
    <p:sldId id="709" r:id="rId41"/>
    <p:sldId id="656" r:id="rId42"/>
    <p:sldId id="735" r:id="rId43"/>
    <p:sldId id="711" r:id="rId44"/>
    <p:sldId id="658" r:id="rId45"/>
    <p:sldId id="659" r:id="rId46"/>
    <p:sldId id="728" r:id="rId47"/>
    <p:sldId id="736" r:id="rId48"/>
    <p:sldId id="660" r:id="rId49"/>
    <p:sldId id="661" r:id="rId50"/>
    <p:sldId id="729" r:id="rId51"/>
    <p:sldId id="737" r:id="rId52"/>
    <p:sldId id="662" r:id="rId53"/>
    <p:sldId id="716" r:id="rId54"/>
    <p:sldId id="664" r:id="rId55"/>
    <p:sldId id="738" r:id="rId56"/>
    <p:sldId id="665" r:id="rId57"/>
    <p:sldId id="720" r:id="rId58"/>
    <p:sldId id="666" r:id="rId59"/>
    <p:sldId id="721" r:id="rId60"/>
    <p:sldId id="730" r:id="rId61"/>
    <p:sldId id="739" r:id="rId62"/>
    <p:sldId id="742" r:id="rId63"/>
    <p:sldId id="741" r:id="rId64"/>
    <p:sldId id="743" r:id="rId65"/>
    <p:sldId id="435" r:id="rId66"/>
    <p:sldId id="696" r:id="rId67"/>
    <p:sldId id="697" r:id="rId68"/>
    <p:sldId id="700" r:id="rId69"/>
    <p:sldId id="701" r:id="rId70"/>
    <p:sldId id="446" r:id="rId71"/>
    <p:sldId id="447" r:id="rId72"/>
    <p:sldId id="702" r:id="rId73"/>
    <p:sldId id="744" r:id="rId74"/>
    <p:sldId id="704" r:id="rId75"/>
    <p:sldId id="526" r:id="rId76"/>
    <p:sldId id="705" r:id="rId77"/>
  </p:sldIdLst>
  <p:sldSz cx="12188825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96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16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70C0"/>
    <a:srgbClr val="FAFAF5"/>
    <a:srgbClr val="F5C131"/>
    <a:srgbClr val="ECEEF0"/>
    <a:srgbClr val="D3E8D7"/>
    <a:srgbClr val="A9D18E"/>
    <a:srgbClr val="FFB850"/>
    <a:srgbClr val="1783B0"/>
    <a:srgbClr val="EAEB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509" autoAdjust="0"/>
    <p:restoredTop sz="96318" autoAdjust="0"/>
  </p:normalViewPr>
  <p:slideViewPr>
    <p:cSldViewPr>
      <p:cViewPr varScale="1">
        <p:scale>
          <a:sx n="113" d="100"/>
          <a:sy n="113" d="100"/>
        </p:scale>
        <p:origin x="744" y="9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1" Type="http://schemas.openxmlformats.org/officeDocument/2006/relationships/tableStyles" Target="tableStyles.xml"/><Relationship Id="rId80" Type="http://schemas.openxmlformats.org/officeDocument/2006/relationships/viewProps" Target="viewProps.xml"/><Relationship Id="rId8" Type="http://schemas.openxmlformats.org/officeDocument/2006/relationships/slide" Target="slides/slide6.xml"/><Relationship Id="rId79" Type="http://schemas.openxmlformats.org/officeDocument/2006/relationships/presProps" Target="presProps.xml"/><Relationship Id="rId78" Type="http://schemas.openxmlformats.org/officeDocument/2006/relationships/notesMaster" Target="notesMasters/notesMaster1.xml"/><Relationship Id="rId77" Type="http://schemas.openxmlformats.org/officeDocument/2006/relationships/slide" Target="slides/slide75.xml"/><Relationship Id="rId76" Type="http://schemas.openxmlformats.org/officeDocument/2006/relationships/slide" Target="slides/slide74.xml"/><Relationship Id="rId75" Type="http://schemas.openxmlformats.org/officeDocument/2006/relationships/slide" Target="slides/slide73.xml"/><Relationship Id="rId74" Type="http://schemas.openxmlformats.org/officeDocument/2006/relationships/slide" Target="slides/slide72.xml"/><Relationship Id="rId73" Type="http://schemas.openxmlformats.org/officeDocument/2006/relationships/slide" Target="slides/slide71.xml"/><Relationship Id="rId72" Type="http://schemas.openxmlformats.org/officeDocument/2006/relationships/slide" Target="slides/slide70.xml"/><Relationship Id="rId71" Type="http://schemas.openxmlformats.org/officeDocument/2006/relationships/slide" Target="slides/slide69.xml"/><Relationship Id="rId70" Type="http://schemas.openxmlformats.org/officeDocument/2006/relationships/slide" Target="slides/slide68.xml"/><Relationship Id="rId7" Type="http://schemas.openxmlformats.org/officeDocument/2006/relationships/slide" Target="slides/slide5.xml"/><Relationship Id="rId69" Type="http://schemas.openxmlformats.org/officeDocument/2006/relationships/slide" Target="slides/slide67.xml"/><Relationship Id="rId68" Type="http://schemas.openxmlformats.org/officeDocument/2006/relationships/slide" Target="slides/slide66.xml"/><Relationship Id="rId67" Type="http://schemas.openxmlformats.org/officeDocument/2006/relationships/slide" Target="slides/slide65.xml"/><Relationship Id="rId66" Type="http://schemas.openxmlformats.org/officeDocument/2006/relationships/slide" Target="slides/slide64.xml"/><Relationship Id="rId65" Type="http://schemas.openxmlformats.org/officeDocument/2006/relationships/slide" Target="slides/slide63.xml"/><Relationship Id="rId64" Type="http://schemas.openxmlformats.org/officeDocument/2006/relationships/slide" Target="slides/slide62.xml"/><Relationship Id="rId63" Type="http://schemas.openxmlformats.org/officeDocument/2006/relationships/slide" Target="slides/slide61.xml"/><Relationship Id="rId62" Type="http://schemas.openxmlformats.org/officeDocument/2006/relationships/slide" Target="slides/slide60.xml"/><Relationship Id="rId61" Type="http://schemas.openxmlformats.org/officeDocument/2006/relationships/slide" Target="slides/slide59.xml"/><Relationship Id="rId60" Type="http://schemas.openxmlformats.org/officeDocument/2006/relationships/slide" Target="slides/slide58.xml"/><Relationship Id="rId6" Type="http://schemas.openxmlformats.org/officeDocument/2006/relationships/slide" Target="slides/slide4.xml"/><Relationship Id="rId59" Type="http://schemas.openxmlformats.org/officeDocument/2006/relationships/slide" Target="slides/slide57.xml"/><Relationship Id="rId58" Type="http://schemas.openxmlformats.org/officeDocument/2006/relationships/slide" Target="slides/slide56.xml"/><Relationship Id="rId57" Type="http://schemas.openxmlformats.org/officeDocument/2006/relationships/slide" Target="slides/slide55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D7A72-1FD7-428B-B027-7B8D914F056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3E0C4A-4684-4D33-8107-6FA733C6EC7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B5DDE9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2709087"/>
            <a:ext cx="12189600" cy="4148913"/>
          </a:xfrm>
          <a:prstGeom prst="rect">
            <a:avLst/>
          </a:prstGeom>
          <a:solidFill>
            <a:srgbClr val="B5DDE9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068960"/>
            <a:ext cx="12189600" cy="3789040"/>
          </a:xfrm>
          <a:prstGeom prst="rect">
            <a:avLst/>
          </a:prstGeom>
          <a:solidFill>
            <a:srgbClr val="B5DDE9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88824" cy="6856214"/>
          </a:xfrm>
          <a:prstGeom prst="rect">
            <a:avLst/>
          </a:prstGeom>
          <a:solidFill>
            <a:srgbClr val="F4F0ED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 sz="180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.png"/><Relationship Id="rId3" Type="http://schemas.openxmlformats.org/officeDocument/2006/relationships/slide" Target="slide69.xml"/><Relationship Id="rId2" Type="http://schemas.openxmlformats.org/officeDocument/2006/relationships/slide" Target="slide33.xml"/><Relationship Id="rId1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slide" Target="slide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slide" Target="slide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6" r="440" b="3036"/>
          <a:stretch>
            <a:fillRect/>
          </a:stretch>
        </p:blipFill>
        <p:spPr>
          <a:xfrm>
            <a:off x="13566" y="0"/>
            <a:ext cx="12188826" cy="6848302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-1" y="-9698"/>
            <a:ext cx="12188826" cy="685800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9" name="任意多边形 28"/>
          <p:cNvSpPr/>
          <p:nvPr/>
        </p:nvSpPr>
        <p:spPr>
          <a:xfrm flipV="1">
            <a:off x="0" y="1196752"/>
            <a:ext cx="2241410" cy="2987502"/>
          </a:xfrm>
          <a:custGeom>
            <a:avLst/>
            <a:gdLst>
              <a:gd name="connsiteX0" fmla="*/ 0 w 2241410"/>
              <a:gd name="connsiteY0" fmla="*/ 2987502 h 2987502"/>
              <a:gd name="connsiteX1" fmla="*/ 2241410 w 2241410"/>
              <a:gd name="connsiteY1" fmla="*/ 2987502 h 2987502"/>
              <a:gd name="connsiteX2" fmla="*/ 645606 w 2241410"/>
              <a:gd name="connsiteY2" fmla="*/ 0 h 2987502"/>
              <a:gd name="connsiteX3" fmla="*/ 0 w 2241410"/>
              <a:gd name="connsiteY3" fmla="*/ 0 h 2987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1410" h="2987502">
                <a:moveTo>
                  <a:pt x="0" y="2987502"/>
                </a:moveTo>
                <a:lnTo>
                  <a:pt x="2241410" y="2987502"/>
                </a:lnTo>
                <a:lnTo>
                  <a:pt x="64560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任意多边形 18"/>
          <p:cNvSpPr/>
          <p:nvPr/>
        </p:nvSpPr>
        <p:spPr>
          <a:xfrm flipV="1">
            <a:off x="0" y="1167041"/>
            <a:ext cx="2270878" cy="1332703"/>
          </a:xfrm>
          <a:custGeom>
            <a:avLst/>
            <a:gdLst>
              <a:gd name="connsiteX0" fmla="*/ 0 w 1851059"/>
              <a:gd name="connsiteY0" fmla="*/ 1269990 h 1269990"/>
              <a:gd name="connsiteX1" fmla="*/ 1851059 w 1851059"/>
              <a:gd name="connsiteY1" fmla="*/ 1269990 h 1269990"/>
              <a:gd name="connsiteX2" fmla="*/ 1195922 w 1851059"/>
              <a:gd name="connsiteY2" fmla="*/ 0 h 1269990"/>
              <a:gd name="connsiteX3" fmla="*/ 0 w 1851059"/>
              <a:gd name="connsiteY3" fmla="*/ 0 h 1269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1059" h="1269990">
                <a:moveTo>
                  <a:pt x="0" y="1269990"/>
                </a:moveTo>
                <a:lnTo>
                  <a:pt x="1851059" y="1269990"/>
                </a:lnTo>
                <a:lnTo>
                  <a:pt x="1195922" y="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0" name="任意多边形 29"/>
          <p:cNvSpPr/>
          <p:nvPr/>
        </p:nvSpPr>
        <p:spPr>
          <a:xfrm flipV="1">
            <a:off x="0" y="1881658"/>
            <a:ext cx="3376189" cy="2555454"/>
          </a:xfrm>
          <a:custGeom>
            <a:avLst/>
            <a:gdLst>
              <a:gd name="connsiteX0" fmla="*/ 0 w 3376189"/>
              <a:gd name="connsiteY0" fmla="*/ 2987502 h 2987502"/>
              <a:gd name="connsiteX1" fmla="*/ 3376189 w 3376189"/>
              <a:gd name="connsiteY1" fmla="*/ 2987502 h 2987502"/>
              <a:gd name="connsiteX2" fmla="*/ 1780385 w 3376189"/>
              <a:gd name="connsiteY2" fmla="*/ 0 h 2987502"/>
              <a:gd name="connsiteX3" fmla="*/ 0 w 3376189"/>
              <a:gd name="connsiteY3" fmla="*/ 0 h 2987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6189" h="2987502">
                <a:moveTo>
                  <a:pt x="0" y="2987502"/>
                </a:moveTo>
                <a:lnTo>
                  <a:pt x="3376189" y="2987502"/>
                </a:lnTo>
                <a:lnTo>
                  <a:pt x="178038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27" name="直接连接符 26"/>
          <p:cNvCxnSpPr/>
          <p:nvPr/>
        </p:nvCxnSpPr>
        <p:spPr>
          <a:xfrm flipH="1">
            <a:off x="1963168" y="0"/>
            <a:ext cx="1091030" cy="188165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>
            <a:off x="477788" y="1881658"/>
            <a:ext cx="3024572" cy="497634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3665426" y="2286664"/>
            <a:ext cx="432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Calibri" panose="020F0502020204030204" pitchFamily="34" charset="0"/>
              </a:rPr>
              <a:t>Unit </a:t>
            </a:r>
            <a:r>
              <a:rPr lang="en-US" altLang="zh-CN" sz="3200" dirty="0" smtClean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Calibri" panose="020F0502020204030204" pitchFamily="34" charset="0"/>
              </a:rPr>
              <a:t>5</a:t>
            </a:r>
            <a:r>
              <a:rPr lang="zh-CN" altLang="en-US" sz="32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Calibri" panose="020F0502020204030204" pitchFamily="34" charset="0"/>
              </a:rPr>
              <a:t>　</a:t>
            </a:r>
            <a:endParaRPr lang="en-US" altLang="zh-CN" sz="3200" dirty="0" smtClean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Calibri" panose="020F050202020403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999028" y="3140968"/>
            <a:ext cx="8640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50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Music</a:t>
            </a:r>
            <a:endParaRPr lang="en-US" altLang="zh-CN" sz="50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8412" y="297249"/>
            <a:ext cx="11412000" cy="594006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8.brief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简短的；简要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800" b="1" kern="100" dirty="0" smtClean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摘要；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大纲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briefly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</a:t>
            </a:r>
            <a:r>
              <a:rPr lang="en-US" altLang="zh-CN" sz="2800" b="1" i="1" kern="100" dirty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简要地；短暂地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9.devotion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投入；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热爱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devote </a:t>
            </a:r>
            <a:r>
              <a:rPr lang="en-US" altLang="zh-CN" sz="2800" b="1" i="1" kern="100" dirty="0" err="1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奉献；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致力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devoted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忠诚的；挚爱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10.invitation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邀请；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招待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invite </a:t>
            </a:r>
            <a:r>
              <a:rPr lang="en-US" altLang="zh-CN" sz="2800" b="1" i="1" kern="100" dirty="0" err="1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邀请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11.painful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痛苦的；疼痛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pain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痛苦；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疼痛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388412" y="250883"/>
            <a:ext cx="11412000" cy="68760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Ⅳ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核心短语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88412" y="943579"/>
            <a:ext cx="11412000" cy="529373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1.dream of/about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梦见；梦想；设想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2.to be honest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说实在地；实话说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3.attach...to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认为有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重要性、意义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；附上；连接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4.in cash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用现金；有现钱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5.play jokes on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戏弄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6.rely on/upon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依赖；依靠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7.be/get familiar with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熟悉；与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熟悉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起来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8.or so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大约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8412" y="980728"/>
            <a:ext cx="11412000" cy="262659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9.break up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打碎；分裂；解体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10.in addition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此外；另外；也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11.sort out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分类；整理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12.above all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最重要；首先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8412" y="0"/>
            <a:ext cx="11412000" cy="68760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[</a:t>
            </a:r>
            <a:r>
              <a:rPr lang="zh-CN" altLang="zh-CN" sz="2800" b="1" kern="1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增加词汇来助力</a:t>
            </a:r>
            <a:r>
              <a:rPr lang="en-US" altLang="zh-CN" sz="2800" b="1" kern="1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]</a:t>
            </a:r>
            <a:r>
              <a:rPr lang="en-US" altLang="zh-CN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(9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zh-CN" altLang="zh-CN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册</a:t>
            </a:r>
            <a:r>
              <a:rPr lang="zh-CN" altLang="en-US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未</a:t>
            </a:r>
            <a:r>
              <a:rPr lang="zh-CN" altLang="zh-CN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学词汇</a:t>
            </a:r>
            <a:r>
              <a:rPr lang="en-US" altLang="zh-CN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2800" kern="1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88412" y="651007"/>
            <a:ext cx="11412000" cy="586414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1.routine</a:t>
            </a:r>
            <a:r>
              <a:rPr lang="en-US" altLang="zh-CN" sz="2800" b="1" kern="100" dirty="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800" b="1" kern="100" dirty="0" err="1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ru</a:t>
            </a:r>
            <a:r>
              <a:rPr lang="en-US" altLang="zh-CN" sz="2800" b="1" kern="100" dirty="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ː'</a:t>
            </a:r>
            <a:r>
              <a:rPr lang="en-US" altLang="zh-CN" sz="2800" b="1" kern="100" dirty="0" err="1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tiːn</a:t>
            </a:r>
            <a:r>
              <a:rPr lang="en-US" altLang="zh-CN" sz="2800" b="1" kern="100" dirty="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常规，日常事务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2.reckon</a:t>
            </a:r>
            <a:r>
              <a:rPr lang="en-US" altLang="zh-CN" sz="2800" b="1" kern="100" dirty="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/'</a:t>
            </a:r>
            <a:r>
              <a:rPr lang="en-US" altLang="zh-CN" sz="2800" b="1" kern="100" dirty="0" err="1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rekən</a:t>
            </a:r>
            <a:r>
              <a:rPr lang="en-US" altLang="zh-CN" sz="2800" b="1" kern="100" dirty="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800" b="1" i="1" kern="100" dirty="0" err="1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计算；估计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reckoning</a:t>
            </a:r>
            <a:r>
              <a:rPr lang="en-US" altLang="zh-CN" sz="2800" b="1" kern="100" dirty="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/'</a:t>
            </a:r>
            <a:r>
              <a:rPr lang="en-US" altLang="zh-CN" sz="2800" b="1" kern="100" dirty="0" err="1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rekən</a:t>
            </a:r>
            <a:r>
              <a:rPr lang="en-US" altLang="zh-CN" sz="1800" b="1" kern="100" dirty="0" err="1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2800" b="1" kern="100" dirty="0" err="1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ŋ</a:t>
            </a:r>
            <a:r>
              <a:rPr lang="en-US" altLang="zh-CN" sz="2800" b="1" kern="100" dirty="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计算；估计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3.starvation</a:t>
            </a:r>
            <a:r>
              <a:rPr lang="en-US" altLang="zh-CN" sz="2800" b="1" kern="100" dirty="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800" b="1" kern="100" dirty="0" err="1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stɑ</a:t>
            </a:r>
            <a:r>
              <a:rPr lang="en-US" altLang="zh-CN" sz="2800" b="1" kern="100" dirty="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ː'</a:t>
            </a:r>
            <a:r>
              <a:rPr lang="en-US" altLang="zh-CN" sz="2800" b="1" kern="100" dirty="0" err="1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ve</a:t>
            </a:r>
            <a:r>
              <a:rPr lang="en-US" altLang="zh-CN" sz="1800" b="1" kern="100" dirty="0" err="1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2800" b="1" kern="100" dirty="0" err="1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ʃn</a:t>
            </a:r>
            <a:r>
              <a:rPr lang="en-US" altLang="zh-CN" sz="2800" b="1" kern="100" dirty="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挨饿，饿死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4.psychology</a:t>
            </a:r>
            <a:r>
              <a:rPr lang="en-US" altLang="zh-CN" sz="2800" b="1" kern="100" dirty="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800" b="1" kern="100" dirty="0" err="1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sa</a:t>
            </a:r>
            <a:r>
              <a:rPr lang="en-US" altLang="zh-CN" sz="1800" b="1" kern="100" dirty="0" err="1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2800" b="1" kern="100" dirty="0" err="1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'kɒlədʒ</a:t>
            </a:r>
            <a:r>
              <a:rPr lang="en-US" altLang="zh-CN" sz="1800" b="1" kern="100" dirty="0" err="1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2800" b="1" kern="100" dirty="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心理学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psychologically</a:t>
            </a:r>
            <a:r>
              <a:rPr lang="en-US" altLang="zh-CN" sz="2800" b="1" kern="100" dirty="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/ˌ</a:t>
            </a:r>
            <a:r>
              <a:rPr lang="en-US" altLang="zh-CN" sz="2800" b="1" kern="100" dirty="0" err="1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sa</a:t>
            </a:r>
            <a:r>
              <a:rPr lang="en-US" altLang="zh-CN" sz="1800" b="1" kern="100" dirty="0" err="1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2800" b="1" kern="100" dirty="0" err="1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kə'lɒdʒ</a:t>
            </a:r>
            <a:r>
              <a:rPr lang="en-US" altLang="zh-CN" sz="1800" b="1" kern="100" dirty="0" err="1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2800" b="1" kern="100" dirty="0" err="1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kl</a:t>
            </a:r>
            <a:r>
              <a:rPr lang="en-US" altLang="zh-CN" sz="1800" b="1" kern="100" dirty="0" err="1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2800" b="1" kern="100" dirty="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</a:t>
            </a:r>
            <a:r>
              <a:rPr lang="en-US" altLang="zh-CN" sz="2800" b="1" i="1" kern="100" dirty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心理学地；心理上地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5.tension</a:t>
            </a:r>
            <a:r>
              <a:rPr lang="en-US" altLang="zh-CN" sz="2800" b="1" kern="100" dirty="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/'</a:t>
            </a:r>
            <a:r>
              <a:rPr lang="en-US" altLang="zh-CN" sz="2800" b="1" kern="100" dirty="0" err="1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tenʃn</a:t>
            </a:r>
            <a:r>
              <a:rPr lang="en-US" altLang="zh-CN" sz="2800" b="1" kern="100" dirty="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紧张，不安；张力</a:t>
            </a:r>
            <a:r>
              <a:rPr lang="zh-CN" altLang="zh-CN" sz="2800" b="1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6.foresee</a:t>
            </a:r>
            <a:r>
              <a:rPr lang="en-US" altLang="zh-CN" sz="2800" b="1" kern="100" dirty="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800" b="1" kern="100" dirty="0" err="1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fɔ</a:t>
            </a:r>
            <a:r>
              <a:rPr lang="en-US" altLang="zh-CN" sz="2800" b="1" kern="100" dirty="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ː'</a:t>
            </a:r>
            <a:r>
              <a:rPr lang="en-US" altLang="zh-CN" sz="2800" b="1" kern="100" dirty="0" err="1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si</a:t>
            </a:r>
            <a:r>
              <a:rPr lang="en-US" altLang="zh-CN" sz="2800" b="1" kern="100" dirty="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ː/</a:t>
            </a:r>
            <a:r>
              <a:rPr lang="en-US" altLang="zh-CN" sz="2800" b="1" i="1" kern="100" dirty="0" err="1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预知，预见</a:t>
            </a:r>
            <a:r>
              <a:rPr lang="zh-CN" altLang="zh-CN" sz="2800" b="1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7.hardship</a:t>
            </a:r>
            <a:r>
              <a:rPr lang="en-US" altLang="zh-CN" sz="2800" b="1" kern="100" dirty="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/'</a:t>
            </a:r>
            <a:r>
              <a:rPr lang="en-US" altLang="zh-CN" sz="2800" b="1" kern="100" dirty="0" err="1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hɑːdʃ</a:t>
            </a:r>
            <a:r>
              <a:rPr lang="en-US" altLang="zh-CN" sz="1800" b="1" kern="100" dirty="0" err="1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2800" b="1" kern="100" dirty="0" err="1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p</a:t>
            </a:r>
            <a:r>
              <a:rPr lang="en-US" altLang="zh-CN" sz="2800" b="1" kern="100" dirty="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困苦，艰难</a:t>
            </a:r>
            <a:r>
              <a:rPr lang="zh-CN" altLang="zh-CN" sz="2800" b="1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88412" y="1012533"/>
            <a:ext cx="11412000" cy="263249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8.jaw</a:t>
            </a:r>
            <a:r>
              <a:rPr lang="en-US" altLang="zh-CN" sz="2800" b="1" kern="100" dirty="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800" b="1" kern="100" dirty="0" err="1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dʒɔ</a:t>
            </a:r>
            <a:r>
              <a:rPr lang="en-US" altLang="zh-CN" sz="2800" b="1" kern="100" dirty="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ː/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颚，颌，下巴</a:t>
            </a:r>
            <a:r>
              <a:rPr lang="zh-CN" altLang="zh-CN" sz="2800" b="1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jaws of death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鬼门关，死神</a:t>
            </a:r>
            <a:r>
              <a:rPr lang="zh-CN" altLang="zh-CN" sz="2800" b="1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9.roar</a:t>
            </a:r>
            <a:r>
              <a:rPr lang="en-US" altLang="zh-CN" sz="2800" b="1" kern="100" dirty="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800" b="1" kern="100" dirty="0" err="1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rɔ</a:t>
            </a:r>
            <a:r>
              <a:rPr lang="en-US" altLang="zh-CN" sz="2800" b="1" kern="100" dirty="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ː/</a:t>
            </a:r>
            <a:r>
              <a:rPr lang="en-US" altLang="zh-CN" sz="2800" b="1" i="1" kern="100" dirty="0" err="1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&amp; </a:t>
            </a:r>
            <a:r>
              <a:rPr lang="en-US" altLang="zh-CN" sz="2800" b="1" i="1" kern="100" dirty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咆哮，轰鸣</a:t>
            </a:r>
            <a:r>
              <a:rPr lang="zh-CN" altLang="zh-CN" sz="2800" b="1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10.background</a:t>
            </a:r>
            <a:r>
              <a:rPr lang="en-US" altLang="zh-CN" sz="2800" b="1" kern="100" dirty="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/'</a:t>
            </a:r>
            <a:r>
              <a:rPr lang="en-US" altLang="zh-CN" sz="2800" b="1" kern="100" dirty="0" err="1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bækɡraʊnd</a:t>
            </a:r>
            <a:r>
              <a:rPr lang="en-US" altLang="zh-CN" sz="2800" b="1" kern="100" dirty="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背景，后台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8412" y="140274"/>
            <a:ext cx="11412000" cy="68760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[</a:t>
            </a:r>
            <a:r>
              <a:rPr lang="zh-CN" altLang="zh-CN" sz="2800" b="1" kern="1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经典句式需悟通</a:t>
            </a:r>
            <a:r>
              <a:rPr lang="en-US" altLang="zh-CN" sz="2800" b="1" kern="1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]</a:t>
            </a:r>
            <a:endParaRPr lang="zh-CN" altLang="zh-CN" sz="2800" kern="1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88412" y="871571"/>
            <a:ext cx="11412000" cy="529373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spc="-5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1.Sometimes they may play to passers-by in the street or subway </a:t>
            </a:r>
            <a:r>
              <a:rPr lang="en-US" altLang="zh-CN" sz="2800" b="1" kern="100" spc="-5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so that they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can earn some extra money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for themselves or to pay for their instruments.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有时他们可能在街上或地铁里为过路者演奏，这样他们可以为自己或自己要买的乐器多挣一些钱。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2.The musicians were to play jokes on each other as well as play music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most of which was based loosely on the Beatles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组成乐队的音乐人演奏音乐，还彼此打趣逗笑。这些玩笑和音乐大多都在模仿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甲壳虫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乐队。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88412" y="260648"/>
            <a:ext cx="11412000" cy="594006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3.Each week on TV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Monkees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would play and sing songs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written by other musicians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每个星期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门基乐队都会在电视上演奏并演唱其他音乐人写的歌。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4.Freddy and his band could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not go out anywhere without being followed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弗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雷迪和他的乐队无论走到哪里都会有人跟随。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5.Their personal life was regularly discussed by people who did not know them but talked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as if they were close friends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一些不认识他们的人也在不断地讨论他们的私生活，而且就像是他们的密友一样在谈论他们。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388412" y="2905923"/>
            <a:ext cx="11412000" cy="335474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1.classical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___________________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2.fame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3.passer-by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4.overnight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</a:t>
            </a:r>
            <a:r>
              <a:rPr lang="en-US" altLang="zh-CN" sz="2800" b="1" i="1" kern="100" dirty="0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____________________________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5.dip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	</a:t>
            </a:r>
            <a:r>
              <a:rPr lang="en-US" altLang="zh-CN" sz="2800" b="1" i="1" kern="100" dirty="0" err="1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28828" y="0"/>
            <a:ext cx="1539156" cy="752385"/>
          </a:xfrm>
          <a:prstGeom prst="rect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864946" y="0"/>
            <a:ext cx="9812468" cy="75238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2" name="TextBox 51"/>
          <p:cNvSpPr txBox="1"/>
          <p:nvPr/>
        </p:nvSpPr>
        <p:spPr>
          <a:xfrm>
            <a:off x="2086447" y="210502"/>
            <a:ext cx="3353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基础知识</a:t>
            </a:r>
            <a:r>
              <a:rPr lang="en-US" altLang="zh-CN" sz="2800" dirty="0">
                <a:solidFill>
                  <a:prstClr val="black">
                    <a:lumMod val="50000"/>
                    <a:lumOff val="50000"/>
                  </a:prst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en-US" sz="28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夯实</a:t>
            </a:r>
            <a:endParaRPr lang="zh-CN" altLang="zh-CN" sz="28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文本框 32"/>
          <p:cNvSpPr txBox="1"/>
          <p:nvPr/>
        </p:nvSpPr>
        <p:spPr>
          <a:xfrm>
            <a:off x="319508" y="241280"/>
            <a:ext cx="1587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默写巩固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531274" y="792334"/>
            <a:ext cx="11162828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422034" y="0"/>
            <a:ext cx="0" cy="815349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388412" y="2204864"/>
            <a:ext cx="11412000" cy="687600"/>
          </a:xfrm>
          <a:prstGeom prst="rect">
            <a:avLst/>
          </a:prstGeom>
        </p:spPr>
        <p:txBody>
          <a:bodyPr wrap="square" lIns="54000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Ⅰ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阅读单词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每小题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分，共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5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分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534806" y="1567771"/>
            <a:ext cx="2195924" cy="546035"/>
            <a:chOff x="5232856" y="1907031"/>
            <a:chExt cx="2195924" cy="546035"/>
          </a:xfrm>
        </p:grpSpPr>
        <p:sp>
          <p:nvSpPr>
            <p:cNvPr id="19" name="任意多边形 18"/>
            <p:cNvSpPr/>
            <p:nvPr/>
          </p:nvSpPr>
          <p:spPr>
            <a:xfrm>
              <a:off x="5232856" y="1930157"/>
              <a:ext cx="240440" cy="469424"/>
            </a:xfrm>
            <a:custGeom>
              <a:avLst/>
              <a:gdLst>
                <a:gd name="connsiteX0" fmla="*/ 0 w 240440"/>
                <a:gd name="connsiteY0" fmla="*/ 0 h 469424"/>
                <a:gd name="connsiteX1" fmla="*/ 240440 w 240440"/>
                <a:gd name="connsiteY1" fmla="*/ 0 h 469424"/>
                <a:gd name="connsiteX2" fmla="*/ 240440 w 240440"/>
                <a:gd name="connsiteY2" fmla="*/ 469424 h 469424"/>
                <a:gd name="connsiteX3" fmla="*/ 157350 w 240440"/>
                <a:gd name="connsiteY3" fmla="*/ 469424 h 469424"/>
                <a:gd name="connsiteX4" fmla="*/ 157350 w 240440"/>
                <a:gd name="connsiteY4" fmla="*/ 77847 h 469424"/>
                <a:gd name="connsiteX5" fmla="*/ 141202 w 240440"/>
                <a:gd name="connsiteY5" fmla="*/ 77847 h 469424"/>
                <a:gd name="connsiteX6" fmla="*/ 141202 w 240440"/>
                <a:gd name="connsiteY6" fmla="*/ 77493 h 469424"/>
                <a:gd name="connsiteX7" fmla="*/ 103977 w 240440"/>
                <a:gd name="connsiteY7" fmla="*/ 77493 h 469424"/>
                <a:gd name="connsiteX8" fmla="*/ 103977 w 240440"/>
                <a:gd name="connsiteY8" fmla="*/ 77847 h 469424"/>
                <a:gd name="connsiteX9" fmla="*/ 85342 w 240440"/>
                <a:gd name="connsiteY9" fmla="*/ 77847 h 469424"/>
                <a:gd name="connsiteX10" fmla="*/ 85342 w 240440"/>
                <a:gd name="connsiteY10" fmla="*/ 469424 h 469424"/>
                <a:gd name="connsiteX11" fmla="*/ 0 w 240440"/>
                <a:gd name="connsiteY11" fmla="*/ 469424 h 469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0440" h="469424">
                  <a:moveTo>
                    <a:pt x="0" y="0"/>
                  </a:moveTo>
                  <a:lnTo>
                    <a:pt x="240440" y="0"/>
                  </a:lnTo>
                  <a:lnTo>
                    <a:pt x="240440" y="469424"/>
                  </a:lnTo>
                  <a:lnTo>
                    <a:pt x="157350" y="469424"/>
                  </a:lnTo>
                  <a:lnTo>
                    <a:pt x="157350" y="77847"/>
                  </a:lnTo>
                  <a:lnTo>
                    <a:pt x="141202" y="77847"/>
                  </a:lnTo>
                  <a:lnTo>
                    <a:pt x="141202" y="77493"/>
                  </a:lnTo>
                  <a:lnTo>
                    <a:pt x="103977" y="77493"/>
                  </a:lnTo>
                  <a:lnTo>
                    <a:pt x="103977" y="77847"/>
                  </a:lnTo>
                  <a:lnTo>
                    <a:pt x="85342" y="77847"/>
                  </a:lnTo>
                  <a:lnTo>
                    <a:pt x="85342" y="469424"/>
                  </a:lnTo>
                  <a:lnTo>
                    <a:pt x="0" y="469424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5508407" y="1927648"/>
              <a:ext cx="1902636" cy="46880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" name="肘形连接符 20"/>
            <p:cNvCxnSpPr/>
            <p:nvPr/>
          </p:nvCxnSpPr>
          <p:spPr>
            <a:xfrm>
              <a:off x="5350695" y="2030492"/>
              <a:ext cx="2078085" cy="422574"/>
            </a:xfrm>
            <a:prstGeom prst="bentConnector3">
              <a:avLst>
                <a:gd name="adj1" fmla="val 139"/>
              </a:avLst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矩形 21"/>
            <p:cNvSpPr/>
            <p:nvPr/>
          </p:nvSpPr>
          <p:spPr>
            <a:xfrm>
              <a:off x="5650872" y="1907031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28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词汇默写</a:t>
              </a:r>
              <a:endPara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4641358" y="3021221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古典的；古典文艺的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4457278" y="3678818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名声；名望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457278" y="4317365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过路人；行人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745767" y="4950693"/>
            <a:ext cx="50930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在晚上；在夜里；</a:t>
            </a: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口</a:t>
            </a: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en-US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一夜之间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501063" y="5594218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浸；蘸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23" grpId="0"/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388412" y="918245"/>
            <a:ext cx="11412000" cy="529373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6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err="1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假装；假扮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7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</a:t>
            </a:r>
            <a:r>
              <a:rPr lang="en-US" altLang="zh-CN" sz="2800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en-US" altLang="zh-CN" sz="2800" b="1" i="1" kern="100" dirty="0" err="1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&amp; </a:t>
            </a:r>
            <a:r>
              <a:rPr lang="en-US" altLang="zh-CN" sz="2800" b="1" i="1" kern="100" dirty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系上；缚上；附加；连接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8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</a:t>
            </a:r>
            <a:r>
              <a:rPr lang="en-US" altLang="zh-CN" sz="2800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en-US" altLang="zh-CN" sz="2800" b="1" i="1" kern="100" dirty="0" err="1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使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组成；形成；构成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9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en-US" altLang="zh-CN" sz="2800" b="1" i="1" kern="100" dirty="0" err="1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赚；挣得；获得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10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广播；播放</a:t>
            </a:r>
            <a:r>
              <a:rPr lang="zh-CN" altLang="zh-CN" sz="2800" b="1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en-US" altLang="zh-CN" sz="2800" b="1" kern="100" dirty="0" smtClean="0">
              <a:latin typeface="宋体" panose="02010600030101010101" pitchFamily="2" charset="-122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i="1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	</a:t>
            </a:r>
            <a:r>
              <a:rPr lang="en-US" altLang="zh-CN" sz="2800" b="1" i="1" kern="100" dirty="0" smtClean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.&amp; </a:t>
            </a:r>
            <a:r>
              <a:rPr lang="en-US" altLang="zh-CN" sz="2800" b="1" i="1" kern="100" dirty="0" err="1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广播；播放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11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</a:t>
            </a:r>
            <a:r>
              <a:rPr lang="en-US" altLang="zh-CN" sz="2800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熟悉的；常见的；亲近的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12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</a:t>
            </a:r>
            <a:r>
              <a:rPr lang="en-US" altLang="zh-CN" sz="2800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敏感的；易受伤害的；灵敏的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88412" y="221120"/>
            <a:ext cx="11412000" cy="687600"/>
          </a:xfrm>
          <a:prstGeom prst="rect">
            <a:avLst/>
          </a:prstGeom>
        </p:spPr>
        <p:txBody>
          <a:bodyPr wrap="square" lIns="54000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Ⅱ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重点单词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每小题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分，共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14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分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56295" y="1033686"/>
            <a:ext cx="13756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pretend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737205" y="1728365"/>
            <a:ext cx="11432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attach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56295" y="2367930"/>
            <a:ext cx="9428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form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27720" y="3007535"/>
            <a:ext cx="8819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earn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933872" y="3650243"/>
            <a:ext cx="16946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broadcast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862739" y="4929453"/>
            <a:ext cx="14205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familiar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99402" y="5570076"/>
            <a:ext cx="1479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sensitive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23" grpId="0"/>
      <p:bldP spid="24" grpId="0"/>
      <p:bldP spid="25" grpId="0"/>
      <p:bldP spid="26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8412" y="0"/>
            <a:ext cx="11412000" cy="68760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Ⅲ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拓展单词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每小题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分，共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16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分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88412" y="692696"/>
            <a:ext cx="11412000" cy="615550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13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</a:t>
            </a:r>
            <a:r>
              <a:rPr lang="en-US" altLang="zh-CN" sz="2800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音乐家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音乐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音乐的；悦耳的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14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</a:t>
            </a:r>
            <a:r>
              <a:rPr lang="en-US" altLang="zh-CN" sz="2800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en-US" altLang="zh-CN" sz="2800" b="1" i="1" kern="100" dirty="0" err="1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&amp; </a:t>
            </a:r>
            <a:r>
              <a:rPr lang="en-US" altLang="zh-CN" sz="2800" b="1" i="1" kern="100" dirty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表演；履行；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执行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_________</a:t>
            </a:r>
            <a:r>
              <a:rPr lang="en-US" altLang="zh-CN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表演；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演奏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表演者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15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	</a:t>
            </a:r>
            <a:r>
              <a:rPr lang="en-US" altLang="zh-CN" sz="2800" b="1" i="1" kern="100" dirty="0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依赖；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依靠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可信赖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16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幽默的；诙谐的</a:t>
            </a:r>
            <a:endParaRPr lang="en-US" altLang="zh-CN" sz="2800" b="1" kern="100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幽默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66403" y="817662"/>
            <a:ext cx="15616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musician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71736" y="1419013"/>
            <a:ext cx="10823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music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37828" y="2022480"/>
            <a:ext cx="13612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musical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19361" y="2559126"/>
            <a:ext cx="14606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perform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66403" y="3147319"/>
            <a:ext cx="21579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performance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66403" y="3748855"/>
            <a:ext cx="17780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performer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09836" y="4346054"/>
            <a:ext cx="774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rely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05755" y="5001421"/>
            <a:ext cx="1332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reliable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90786" y="5594345"/>
            <a:ext cx="17363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humorous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58713" y="6199888"/>
            <a:ext cx="1223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humor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17" grpId="0"/>
      <p:bldP spid="18" grpId="0"/>
      <p:bldP spid="19" grpId="0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文本框 59">
            <a:hlinkClick r:id="rId1" action="ppaction://hlinksldjump"/>
          </p:cNvPr>
          <p:cNvSpPr txBox="1"/>
          <p:nvPr/>
        </p:nvSpPr>
        <p:spPr>
          <a:xfrm>
            <a:off x="3798434" y="2276872"/>
            <a:ext cx="2052000" cy="504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914400"/>
            <a:r>
              <a:rPr lang="en-US" altLang="zh-CN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STEP 1</a:t>
            </a:r>
            <a:endParaRPr lang="en-US" altLang="zh-CN" sz="28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62" name="副标题 3">
            <a:hlinkClick r:id="rId1" action="ppaction://hlinksldjump"/>
          </p:cNvPr>
          <p:cNvSpPr txBox="1"/>
          <p:nvPr/>
        </p:nvSpPr>
        <p:spPr>
          <a:xfrm>
            <a:off x="5662364" y="2280975"/>
            <a:ext cx="2754565" cy="504056"/>
          </a:xfrm>
          <a:prstGeom prst="rect">
            <a:avLst/>
          </a:prstGeom>
        </p:spPr>
        <p:txBody>
          <a:bodyPr anchor="ctr">
            <a:noAutofit/>
          </a:bodyPr>
          <a:lstStyle>
            <a:lvl1pPr marL="457200" indent="-4572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课前自主预习</a:t>
            </a:r>
            <a:endParaRPr lang="en-US" altLang="zh-CN" sz="2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>
            <a:hlinkClick r:id="rId2" action="ppaction://hlinksldjump"/>
          </p:cNvPr>
          <p:cNvSpPr txBox="1"/>
          <p:nvPr/>
        </p:nvSpPr>
        <p:spPr>
          <a:xfrm>
            <a:off x="3798434" y="3287064"/>
            <a:ext cx="2052000" cy="504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914400"/>
            <a:r>
              <a:rPr lang="en-US" altLang="zh-CN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STEP 2</a:t>
            </a:r>
            <a:endParaRPr lang="en-US" altLang="zh-CN" sz="28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17" name="副标题 3">
            <a:hlinkClick r:id="rId2" action="ppaction://hlinksldjump"/>
          </p:cNvPr>
          <p:cNvSpPr txBox="1"/>
          <p:nvPr/>
        </p:nvSpPr>
        <p:spPr>
          <a:xfrm>
            <a:off x="5662364" y="3289087"/>
            <a:ext cx="2754565" cy="504056"/>
          </a:xfrm>
          <a:prstGeom prst="rect">
            <a:avLst/>
          </a:prstGeom>
        </p:spPr>
        <p:txBody>
          <a:bodyPr anchor="ctr">
            <a:noAutofit/>
          </a:bodyPr>
          <a:lstStyle>
            <a:lvl1pPr marL="457200" indent="-4572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课堂考点突破</a:t>
            </a:r>
            <a:endParaRPr lang="en-US" altLang="zh-CN" sz="2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>
            <a:hlinkClick r:id="rId3" action="ppaction://hlinksldjump"/>
          </p:cNvPr>
          <p:cNvSpPr txBox="1"/>
          <p:nvPr/>
        </p:nvSpPr>
        <p:spPr>
          <a:xfrm>
            <a:off x="3798434" y="4297255"/>
            <a:ext cx="2052000" cy="504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914400"/>
            <a:r>
              <a:rPr lang="en-US" altLang="zh-CN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STEP 3</a:t>
            </a:r>
            <a:endParaRPr lang="en-US" altLang="zh-CN" sz="28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20" name="副标题 3">
            <a:hlinkClick r:id="rId3" action="ppaction://hlinksldjump"/>
          </p:cNvPr>
          <p:cNvSpPr txBox="1"/>
          <p:nvPr/>
        </p:nvSpPr>
        <p:spPr>
          <a:xfrm>
            <a:off x="5662364" y="4297199"/>
            <a:ext cx="2754565" cy="504056"/>
          </a:xfrm>
          <a:prstGeom prst="rect">
            <a:avLst/>
          </a:prstGeom>
        </p:spPr>
        <p:txBody>
          <a:bodyPr anchor="ctr">
            <a:noAutofit/>
          </a:bodyPr>
          <a:lstStyle>
            <a:lvl1pPr marL="457200" indent="-4572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课后综合运用</a:t>
            </a:r>
            <a:endParaRPr lang="en-US" altLang="zh-CN" sz="2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 rot="16200000">
            <a:off x="-1654274" y="3429000"/>
            <a:ext cx="685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927392" y="1422639"/>
            <a:ext cx="753736" cy="3526968"/>
          </a:xfrm>
          <a:prstGeom prst="rect">
            <a:avLst/>
          </a:prstGeom>
        </p:spPr>
        <p:txBody>
          <a:bodyPr vert="eaVert" wrap="square" lIns="117191" tIns="58595" rIns="117191" bIns="58595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kern="3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明兰_UI_TC" pitchFamily="2" charset="-122"/>
              </a:rPr>
              <a:t>内容索引 </a:t>
            </a: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/NEI RONG SUO YIN</a:t>
            </a:r>
            <a:endParaRPr lang="en-GB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 rotWithShape="1">
          <a:blip r:embed="rId4"/>
          <a:srcRect r="79097"/>
          <a:stretch>
            <a:fillRect/>
          </a:stretch>
        </p:blipFill>
        <p:spPr>
          <a:xfrm>
            <a:off x="0" y="1407664"/>
            <a:ext cx="1008112" cy="4432176"/>
          </a:xfrm>
          <a:prstGeom prst="rect">
            <a:avLst/>
          </a:prstGeom>
          <a:ln w="3175">
            <a:solidFill>
              <a:schemeClr val="accent1">
                <a:shade val="50000"/>
                <a:alpha val="96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05780" y="108165"/>
            <a:ext cx="11412000" cy="658639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17.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吸引人的；有吸引力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en-US" altLang="zh-CN" sz="2800" b="1" i="1" kern="100" dirty="0" err="1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吸引；有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吸引力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吸引；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吸引力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18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</a:t>
            </a:r>
            <a:r>
              <a:rPr lang="en-US" altLang="zh-CN" sz="2800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自信的；确信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信心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19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简短的；简要的</a:t>
            </a:r>
            <a:r>
              <a:rPr lang="zh-CN" altLang="zh-CN" sz="2800" b="1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en-US" altLang="zh-CN" sz="2800" b="1" kern="100" dirty="0" smtClean="0">
              <a:latin typeface="宋体" panose="02010600030101010101" pitchFamily="2" charset="-122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i="1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n</a:t>
            </a:r>
            <a:r>
              <a:rPr lang="en-US" altLang="zh-CN" sz="2800" b="1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摘要；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大纲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</a:t>
            </a:r>
            <a:r>
              <a:rPr lang="en-US" altLang="zh-CN" sz="2800" b="1" i="1" kern="100" dirty="0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简要地；短暂地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20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</a:t>
            </a:r>
            <a:r>
              <a:rPr lang="en-US" altLang="zh-CN" sz="2800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邀请；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招待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en-US" altLang="zh-CN" sz="2800" b="1" i="1" kern="100" dirty="0" err="1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邀请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88953" y="261706"/>
            <a:ext cx="16594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attractive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88953" y="881089"/>
            <a:ext cx="12218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attract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88953" y="1520457"/>
            <a:ext cx="17011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attraction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88953" y="2187071"/>
            <a:ext cx="16225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confident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88953" y="2800291"/>
            <a:ext cx="18197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confidence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88953" y="3472433"/>
            <a:ext cx="922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brief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88953" y="4671054"/>
            <a:ext cx="12009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briefly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88953" y="5391563"/>
            <a:ext cx="1662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invitation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88953" y="6002547"/>
            <a:ext cx="10422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invite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8412" y="980728"/>
            <a:ext cx="11412000" cy="68760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Ⅳ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增加词汇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每小题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分，共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5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分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88412" y="1677486"/>
            <a:ext cx="11412000" cy="335474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21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常规，日常事务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22.reckon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err="1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23.starvation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24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心理学</a:t>
            </a:r>
            <a:r>
              <a:rPr lang="zh-CN" altLang="zh-CN" sz="2800" b="1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25.background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29547" y="1844710"/>
            <a:ext cx="12954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routine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483948" y="2426179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计算；估计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483948" y="3090126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挨饿，饿死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20451" y="3699040"/>
            <a:ext cx="18806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psychology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483948" y="4355465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背景，后台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8412" y="692696"/>
            <a:ext cx="11412000" cy="68760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Ⅴ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核心短语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每小题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分，共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20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分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88412" y="1391479"/>
            <a:ext cx="11412000" cy="400107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26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</a:t>
            </a:r>
            <a:r>
              <a:rPr lang="en-US" altLang="zh-CN" sz="2800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梦见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；梦想；设想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27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说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实在地；实话说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28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认为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有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重要性、意义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；附上；连接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29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用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现金；有现钱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30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</a:t>
            </a:r>
            <a:r>
              <a:rPr lang="en-US" altLang="zh-CN" sz="2800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戏弄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31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_________________</a:t>
            </a:r>
            <a:r>
              <a:rPr lang="en-US" altLang="zh-CN" sz="2800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熟悉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；与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熟悉起来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00161" y="1547267"/>
            <a:ext cx="25442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dream of/about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00161" y="2195225"/>
            <a:ext cx="20217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to be honest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00161" y="2833886"/>
            <a:ext cx="17123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attach...to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00161" y="3472433"/>
            <a:ext cx="12522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in cash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00161" y="4048497"/>
            <a:ext cx="22012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play jokes on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00161" y="4711313"/>
            <a:ext cx="32512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be/get familiar with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88412" y="1124744"/>
            <a:ext cx="11412000" cy="270841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32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大约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33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打碎；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分裂；解体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34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此外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；另外；也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35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分类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；整理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01774" y="1280532"/>
            <a:ext cx="9251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or so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01774" y="1875646"/>
            <a:ext cx="15663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break up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01774" y="2567151"/>
            <a:ext cx="18533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in addition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01774" y="3215223"/>
            <a:ext cx="13724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sort out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388412" y="1624102"/>
            <a:ext cx="11412000" cy="529373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1.Emperor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Kangxi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came to this village twice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thus </a:t>
            </a:r>
            <a:r>
              <a:rPr lang="en-US" altLang="zh-CN" sz="2800" b="1" u="sng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e         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it the name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Huangcheng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2.In order to get </a:t>
            </a:r>
            <a:r>
              <a:rPr lang="en-US" altLang="zh-CN" sz="2800" b="1" u="sng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熟悉的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 with the new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neighbour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 decided to call at his house.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3.Nie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Er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is considered as one of the most famous </a:t>
            </a:r>
            <a:r>
              <a:rPr lang="en-US" altLang="zh-CN" sz="2800" b="1" u="sng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m              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in China.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4.She </a:t>
            </a:r>
            <a:r>
              <a:rPr lang="en-US" altLang="zh-CN" sz="2800" b="1" u="sng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 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假装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 that she likes them so that she can get their help.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5.The girl student is very </a:t>
            </a:r>
            <a:r>
              <a:rPr lang="en-US" altLang="zh-CN" sz="2800" b="1" u="sng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           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to what others think of her and easily annoyed by comments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whether they are praise or criticism.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88412" y="927770"/>
            <a:ext cx="11412000" cy="687600"/>
          </a:xfrm>
          <a:prstGeom prst="rect">
            <a:avLst/>
          </a:prstGeom>
        </p:spPr>
        <p:txBody>
          <a:bodyPr wrap="square" lIns="54000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Ⅰ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单词拼写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根据汉语提示或首字母提示写单词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)(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每小题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2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分，共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16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分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)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534806" y="290677"/>
            <a:ext cx="2195924" cy="546035"/>
            <a:chOff x="5232856" y="1907031"/>
            <a:chExt cx="2195924" cy="546035"/>
          </a:xfrm>
        </p:grpSpPr>
        <p:sp>
          <p:nvSpPr>
            <p:cNvPr id="19" name="任意多边形 18"/>
            <p:cNvSpPr/>
            <p:nvPr/>
          </p:nvSpPr>
          <p:spPr>
            <a:xfrm>
              <a:off x="5232856" y="1930157"/>
              <a:ext cx="240440" cy="469424"/>
            </a:xfrm>
            <a:custGeom>
              <a:avLst/>
              <a:gdLst>
                <a:gd name="connsiteX0" fmla="*/ 0 w 240440"/>
                <a:gd name="connsiteY0" fmla="*/ 0 h 469424"/>
                <a:gd name="connsiteX1" fmla="*/ 240440 w 240440"/>
                <a:gd name="connsiteY1" fmla="*/ 0 h 469424"/>
                <a:gd name="connsiteX2" fmla="*/ 240440 w 240440"/>
                <a:gd name="connsiteY2" fmla="*/ 469424 h 469424"/>
                <a:gd name="connsiteX3" fmla="*/ 157350 w 240440"/>
                <a:gd name="connsiteY3" fmla="*/ 469424 h 469424"/>
                <a:gd name="connsiteX4" fmla="*/ 157350 w 240440"/>
                <a:gd name="connsiteY4" fmla="*/ 77847 h 469424"/>
                <a:gd name="connsiteX5" fmla="*/ 141202 w 240440"/>
                <a:gd name="connsiteY5" fmla="*/ 77847 h 469424"/>
                <a:gd name="connsiteX6" fmla="*/ 141202 w 240440"/>
                <a:gd name="connsiteY6" fmla="*/ 77493 h 469424"/>
                <a:gd name="connsiteX7" fmla="*/ 103977 w 240440"/>
                <a:gd name="connsiteY7" fmla="*/ 77493 h 469424"/>
                <a:gd name="connsiteX8" fmla="*/ 103977 w 240440"/>
                <a:gd name="connsiteY8" fmla="*/ 77847 h 469424"/>
                <a:gd name="connsiteX9" fmla="*/ 85342 w 240440"/>
                <a:gd name="connsiteY9" fmla="*/ 77847 h 469424"/>
                <a:gd name="connsiteX10" fmla="*/ 85342 w 240440"/>
                <a:gd name="connsiteY10" fmla="*/ 469424 h 469424"/>
                <a:gd name="connsiteX11" fmla="*/ 0 w 240440"/>
                <a:gd name="connsiteY11" fmla="*/ 469424 h 469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0440" h="469424">
                  <a:moveTo>
                    <a:pt x="0" y="0"/>
                  </a:moveTo>
                  <a:lnTo>
                    <a:pt x="240440" y="0"/>
                  </a:lnTo>
                  <a:lnTo>
                    <a:pt x="240440" y="469424"/>
                  </a:lnTo>
                  <a:lnTo>
                    <a:pt x="157350" y="469424"/>
                  </a:lnTo>
                  <a:lnTo>
                    <a:pt x="157350" y="77847"/>
                  </a:lnTo>
                  <a:lnTo>
                    <a:pt x="141202" y="77847"/>
                  </a:lnTo>
                  <a:lnTo>
                    <a:pt x="141202" y="77493"/>
                  </a:lnTo>
                  <a:lnTo>
                    <a:pt x="103977" y="77493"/>
                  </a:lnTo>
                  <a:lnTo>
                    <a:pt x="103977" y="77847"/>
                  </a:lnTo>
                  <a:lnTo>
                    <a:pt x="85342" y="77847"/>
                  </a:lnTo>
                  <a:lnTo>
                    <a:pt x="85342" y="469424"/>
                  </a:lnTo>
                  <a:lnTo>
                    <a:pt x="0" y="469424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5508407" y="1927648"/>
              <a:ext cx="1902636" cy="46880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" name="肘形连接符 20"/>
            <p:cNvCxnSpPr/>
            <p:nvPr/>
          </p:nvCxnSpPr>
          <p:spPr>
            <a:xfrm>
              <a:off x="5350695" y="2030492"/>
              <a:ext cx="2078085" cy="422574"/>
            </a:xfrm>
            <a:prstGeom prst="bentConnector3">
              <a:avLst>
                <a:gd name="adj1" fmla="val 139"/>
              </a:avLst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矩形 21"/>
            <p:cNvSpPr/>
            <p:nvPr/>
          </p:nvSpPr>
          <p:spPr>
            <a:xfrm>
              <a:off x="5650872" y="1907031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28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语境运用</a:t>
              </a:r>
              <a:endPara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8614692" y="1717668"/>
            <a:ext cx="12025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arning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094459" y="3059321"/>
            <a:ext cx="14205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familiar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139211" y="4329006"/>
            <a:ext cx="14013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usicians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57908" y="4897735"/>
            <a:ext cx="15150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pretends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537956" y="5615625"/>
            <a:ext cx="13404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ensitive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500843" y="1080630"/>
            <a:ext cx="11187139" cy="270841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6.I put the letter in an envelope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u="sng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贴上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 a stamp and mailed it.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7.Walking is a good </a:t>
            </a:r>
            <a:r>
              <a:rPr lang="en-US" altLang="zh-CN" sz="2800" b="1" u="sng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f       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of exercise for both the young and the old.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8.When the fire broke out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many </a:t>
            </a:r>
            <a:r>
              <a:rPr lang="en-US" altLang="zh-CN" sz="2800" b="1" u="sng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过路人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 volunteered to put it out.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616815" y="1241976"/>
            <a:ext cx="15023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attached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737198" y="1876851"/>
            <a:ext cx="8226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orm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094119" y="2451769"/>
            <a:ext cx="18004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passers-by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388412" y="692696"/>
            <a:ext cx="11412000" cy="594006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9.He is a </a:t>
            </a:r>
            <a:r>
              <a:rPr lang="en-US" altLang="zh-CN" sz="2800" b="1" u="sng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friend and you can </a:t>
            </a:r>
            <a:r>
              <a:rPr lang="en-US" altLang="zh-CN" sz="2800" b="1" u="sng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on him for help.(rely)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10.The tourist </a:t>
            </a:r>
            <a:r>
              <a:rPr lang="en-US" altLang="zh-CN" sz="2800" b="1" u="sng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is so beautiful that it </a:t>
            </a:r>
            <a:r>
              <a:rPr lang="en-US" altLang="zh-CN" sz="2800" b="1" u="sng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millions of visitors every year.(attract)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11.He is very interested in </a:t>
            </a:r>
            <a:r>
              <a:rPr lang="en-US" altLang="zh-CN" sz="2800" b="1" u="sng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and wants to become a </a:t>
            </a:r>
            <a:r>
              <a:rPr lang="en-US" altLang="zh-CN" sz="2800" b="1" u="sng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one day.(music)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12.She is a good wife and a </a:t>
            </a:r>
            <a:r>
              <a:rPr lang="en-US" altLang="zh-CN" sz="2800" b="1" u="sng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mother and </a:t>
            </a:r>
            <a:r>
              <a:rPr lang="en-US" altLang="zh-CN" sz="2800" b="1" u="sng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herself to the family.(devote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13.If it had not been for his </a:t>
            </a:r>
            <a:r>
              <a:rPr lang="en-US" altLang="zh-CN" sz="2800" b="1" u="sng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invite) the other day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 should not be here now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88412" y="0"/>
            <a:ext cx="11412000" cy="687600"/>
          </a:xfrm>
          <a:prstGeom prst="rect">
            <a:avLst/>
          </a:prstGeom>
        </p:spPr>
        <p:txBody>
          <a:bodyPr wrap="square" lIns="54000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Ⅱ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词形变化填空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用括号内所给词的适当形式填空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每小题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分，共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14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分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845940" y="853646"/>
            <a:ext cx="1332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reliable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128320" y="791203"/>
            <a:ext cx="774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rely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681461" y="1487949"/>
            <a:ext cx="17011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attraction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534085" y="1487949"/>
            <a:ext cx="13612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attracts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726260" y="2761764"/>
            <a:ext cx="10823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music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622804" y="2771289"/>
            <a:ext cx="15616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musician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56318" y="4048383"/>
            <a:ext cx="13821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devoted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251424" y="4048383"/>
            <a:ext cx="13211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devotes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700044" y="5325477"/>
            <a:ext cx="1662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invitation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388412" y="1152638"/>
            <a:ext cx="11412000" cy="270841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14.In </a:t>
            </a:r>
            <a:r>
              <a:rPr lang="en-US" altLang="zh-CN" sz="2800" b="1" u="sng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you should give the speech </a:t>
            </a:r>
            <a:r>
              <a:rPr lang="en-US" altLang="zh-CN" sz="2800" b="1" u="sng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and give others enough time.(brief)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15.Whatever we do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we should be </a:t>
            </a:r>
            <a:r>
              <a:rPr lang="en-US" altLang="zh-CN" sz="2800" b="1" u="sng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and hold the </a:t>
            </a:r>
            <a:r>
              <a:rPr lang="en-US" altLang="zh-CN" sz="2800" b="1" u="sng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to succeed.(confident)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85317" y="1296654"/>
            <a:ext cx="922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brief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861099" y="1253221"/>
            <a:ext cx="12009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briefly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878388" y="2585709"/>
            <a:ext cx="16225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confident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531267" y="2585709"/>
            <a:ext cx="18197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confidence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388412" y="393158"/>
            <a:ext cx="11412000" cy="68760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Ⅲ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经典句型仿写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每小题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分，共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10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分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88412" y="1085854"/>
            <a:ext cx="11412000" cy="464740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16.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他们夜以继日的练习为的是可以尽快出名。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(so that)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They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practised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day and night </a:t>
            </a:r>
            <a:r>
              <a:rPr lang="en-US" altLang="zh-CN" sz="2800" b="1" u="sng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                                         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as soon as possible.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17.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我的邻居都是专业人士，他们中的大部分人每天都乘地铁上班。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介词＋关系代词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引导定语从句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My neighbors are professional people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u="sng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                       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by subway every day.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080967" y="1819139"/>
            <a:ext cx="53447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so that they could become famous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850205" y="4371211"/>
            <a:ext cx="40687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most of whom go to work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388412" y="620688"/>
            <a:ext cx="11412000" cy="464740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18.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迄今为止，没有人认领在图书馆里发现的钱。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过去分词短语作后置定语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So far nobody has claimed the money </a:t>
            </a:r>
            <a:r>
              <a:rPr lang="en-US" altLang="zh-CN" sz="2800" b="1" u="sng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                         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19.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没有好的环境，我们就无法生存。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(not...without)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We </a:t>
            </a:r>
            <a:r>
              <a:rPr lang="en-US" altLang="zh-CN" sz="2800" b="1" u="sng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                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 good environment.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20.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他们正在交谈就像他们是多年老友一样。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(as if)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They are talking </a:t>
            </a:r>
            <a:r>
              <a:rPr lang="en-US" altLang="zh-CN" sz="2800" b="1" u="sng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        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old friends for many years.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239486" y="1989898"/>
            <a:ext cx="39356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discovered in the library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45345" y="3352646"/>
            <a:ext cx="31005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can</a:t>
            </a:r>
            <a:r>
              <a:rPr lang="en-US" altLang="zh-CN" sz="2800" b="1" kern="100" dirty="0">
                <a:solidFill>
                  <a:srgbClr val="C00000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 live without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082558" y="4555727"/>
            <a:ext cx="23807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as if they were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直接连接符 14"/>
          <p:cNvCxnSpPr/>
          <p:nvPr/>
        </p:nvCxnSpPr>
        <p:spPr>
          <a:xfrm>
            <a:off x="-388" y="3356992"/>
            <a:ext cx="12189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圆角矩形 1"/>
          <p:cNvSpPr/>
          <p:nvPr/>
        </p:nvSpPr>
        <p:spPr>
          <a:xfrm>
            <a:off x="3020588" y="2609107"/>
            <a:ext cx="6147649" cy="603869"/>
          </a:xfrm>
          <a:prstGeom prst="roundRect">
            <a:avLst>
              <a:gd name="adj" fmla="val 5250"/>
            </a:avLst>
          </a:prstGeom>
          <a:gradFill flip="none" rotWithShape="1">
            <a:gsLst>
              <a:gs pos="0">
                <a:srgbClr val="00B050">
                  <a:alpha val="20000"/>
                </a:srgbClr>
              </a:gs>
              <a:gs pos="100000">
                <a:srgbClr val="00B05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008041" y="2654594"/>
            <a:ext cx="19911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en-US" altLang="zh-CN" sz="2800" b="1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</a:rPr>
              <a:t>STEP ONE</a:t>
            </a:r>
            <a:endParaRPr lang="en-US" altLang="zh-CN" sz="2800" b="1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57" name="副标题 3"/>
          <p:cNvSpPr txBox="1"/>
          <p:nvPr/>
        </p:nvSpPr>
        <p:spPr>
          <a:xfrm>
            <a:off x="4790482" y="2348880"/>
            <a:ext cx="4633716" cy="763968"/>
          </a:xfrm>
          <a:prstGeom prst="rect">
            <a:avLst/>
          </a:prstGeom>
        </p:spPr>
        <p:txBody>
          <a:bodyPr anchor="ctr">
            <a:noAutofit/>
          </a:bodyPr>
          <a:lstStyle>
            <a:lvl1pPr marL="457200" indent="-4572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5000" b="1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课前</a:t>
            </a:r>
            <a:r>
              <a:rPr lang="zh-CN" altLang="en-US" sz="5000" b="1" dirty="0" smtClean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自主</a:t>
            </a:r>
            <a:r>
              <a:rPr lang="zh-CN" altLang="en-US" sz="5000" b="1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预习</a:t>
            </a:r>
            <a:endParaRPr lang="en-US" altLang="zh-CN" sz="5000" b="1" dirty="0">
              <a:ln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88412" y="1457445"/>
            <a:ext cx="11299010" cy="400107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711835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If we are honest with 1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b="1" u="sng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us)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most of us have dreamed of 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2.</a:t>
            </a:r>
            <a:r>
              <a:rPr lang="en-US" altLang="zh-CN" sz="2800" b="1" u="sng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(become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famous.Most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musicians form a band because of the same interest 3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b="1" u="sng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writing and playing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music.They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may play anywhere 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spc="-5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4.</a:t>
            </a:r>
            <a:r>
              <a:rPr lang="en-US" altLang="zh-CN" sz="2800" kern="100" spc="-5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</a:t>
            </a:r>
            <a:r>
              <a:rPr lang="en-US" altLang="zh-CN" sz="2800" b="1" kern="100" spc="-5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(earn) some extra money as well as fulfill their </a:t>
            </a:r>
            <a:r>
              <a:rPr lang="en-US" altLang="zh-CN" sz="2800" b="1" kern="100" spc="-50" dirty="0" err="1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dreams.However</a:t>
            </a:r>
            <a:r>
              <a:rPr lang="zh-CN" altLang="zh-CN" sz="2800" b="1" kern="100" spc="-5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 Monkees,5.</a:t>
            </a:r>
            <a:r>
              <a:rPr lang="en-US" altLang="zh-CN" sz="2800" b="1" u="sng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started 6.</a:t>
            </a:r>
            <a:r>
              <a:rPr lang="en-US" altLang="zh-CN" sz="2800" b="1" u="sng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(different)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began as a TV show with musicians 7.</a:t>
            </a:r>
            <a:r>
              <a:rPr lang="en-US" altLang="zh-CN" sz="2800" b="1" u="sng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(play) jokes and music in the </a:t>
            </a:r>
            <a:r>
              <a:rPr lang="en-US" altLang="zh-CN" sz="2800" b="1" kern="100" dirty="0" err="1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programme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28828" y="0"/>
            <a:ext cx="1539156" cy="752385"/>
          </a:xfrm>
          <a:prstGeom prst="rect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864946" y="0"/>
            <a:ext cx="9812468" cy="75238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4" name="TextBox 51"/>
          <p:cNvSpPr txBox="1"/>
          <p:nvPr/>
        </p:nvSpPr>
        <p:spPr>
          <a:xfrm>
            <a:off x="2086447" y="210502"/>
            <a:ext cx="3353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8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课文经典</a:t>
            </a:r>
            <a:r>
              <a:rPr lang="en-US" altLang="zh-CN" sz="2800" dirty="0">
                <a:solidFill>
                  <a:prstClr val="black">
                    <a:lumMod val="50000"/>
                    <a:lumOff val="50000"/>
                  </a:prst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en-US" sz="28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背熟</a:t>
            </a:r>
            <a:endParaRPr lang="en-US" altLang="zh-CN" sz="28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文本框 32"/>
          <p:cNvSpPr txBox="1"/>
          <p:nvPr/>
        </p:nvSpPr>
        <p:spPr>
          <a:xfrm>
            <a:off x="319508" y="241280"/>
            <a:ext cx="1587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教材回扣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531274" y="792334"/>
            <a:ext cx="11162828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422034" y="0"/>
            <a:ext cx="0" cy="815349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388412" y="797184"/>
            <a:ext cx="11412000" cy="769417"/>
          </a:xfrm>
          <a:prstGeom prst="rect">
            <a:avLst/>
          </a:prstGeom>
        </p:spPr>
        <p:txBody>
          <a:bodyPr wrap="square" lIns="54000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b="1" kern="100" dirty="0">
                <a:solidFill>
                  <a:srgbClr val="0000FF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Ⅰ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课文语法填空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复习本单元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Reading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部分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745310" y="1618809"/>
            <a:ext cx="15985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ourselves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741922" y="2192091"/>
            <a:ext cx="16610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becoming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45688" y="2900561"/>
            <a:ext cx="484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in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43855" y="3554984"/>
            <a:ext cx="12715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to earn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28651" y="4167072"/>
            <a:ext cx="11031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which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596539" y="4115172"/>
            <a:ext cx="1794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differently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63845" y="4757840"/>
            <a:ext cx="13227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playing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515995" y="908720"/>
            <a:ext cx="10966708" cy="335474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Only after a year or so 8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b="1" u="sng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they become 9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b="1" u="sng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much) serious and they produced their own records and later became even more popular than the Beatles in the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USA.The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band once 10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b="1" u="sng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break) up but reunited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later.In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memory of their time as a real band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they produced a new record in 1996.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481661" y="1060377"/>
            <a:ext cx="6848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did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491139" y="1060377"/>
            <a:ext cx="9748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more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042876" y="2334005"/>
            <a:ext cx="10758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broke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285717" y="1338786"/>
            <a:ext cx="11642897" cy="5552281"/>
          </a:xfrm>
          <a:prstGeom prst="rect">
            <a:avLst/>
          </a:prstGeom>
        </p:spPr>
        <p:txBody>
          <a:bodyPr wrap="square" lIns="121914" tIns="60956" rIns="121914" bIns="60956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713740" algn="di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Not long after Freddy and the band became famous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they visited Britain on a brief 1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en-US" altLang="zh-CN" sz="2800" b="1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Fans showed their 2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en-US" altLang="zh-CN" sz="2800" b="1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   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by waiting for hours to get tickets for their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concerts.His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most exciting invitation was </a:t>
            </a:r>
            <a:endParaRPr lang="en-US" altLang="zh-CN" sz="2800" b="1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di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en-US" altLang="zh-CN" sz="2800" b="1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        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on 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 TV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programme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called </a:t>
            </a:r>
            <a:r>
              <a:rPr lang="en-US" altLang="zh-CN" sz="2800" b="1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Top of the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Pops.</a:t>
            </a:r>
            <a:r>
              <a:rPr lang="en-US" altLang="zh-CN" sz="2800" b="1" kern="100" dirty="0" err="1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As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soon as the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programme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was over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they were 4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en-US" altLang="zh-CN" sz="2800" b="1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stars.Freddy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and his band could not go out anywhere without 5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en-US" altLang="zh-CN" sz="2800" b="1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             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At last feeling very upset and sensitive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Freddy and his band realized that they must leave the country before it became too painful for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them.So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they left Britain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to </a:t>
            </a:r>
            <a:endParaRPr lang="en-US" altLang="zh-CN" sz="2800" b="1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6.</a:t>
            </a:r>
            <a:r>
              <a:rPr lang="en-US" altLang="zh-CN" sz="2800" b="1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   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they were never to return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and went back to the lake.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85717" y="-95118"/>
            <a:ext cx="11413486" cy="769517"/>
          </a:xfrm>
          <a:prstGeom prst="rect">
            <a:avLst/>
          </a:prstGeom>
        </p:spPr>
        <p:txBody>
          <a:bodyPr wrap="square" lIns="54007" tIns="60956" rIns="121914" bIns="60956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tabLst>
                <a:tab pos="2070735" algn="l"/>
              </a:tabLst>
            </a:pPr>
            <a:r>
              <a:rPr lang="en-US" altLang="zh-CN" sz="2800" b="1" kern="100" dirty="0">
                <a:solidFill>
                  <a:srgbClr val="0000FF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Ⅱ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en-US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课文选词填空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复习本单元</a:t>
            </a:r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Using Language</a:t>
            </a:r>
            <a:r>
              <a:rPr lang="zh-CN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部分</a:t>
            </a:r>
            <a:endParaRPr lang="zh-CN" altLang="zh-CN" sz="2800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4" name="表格 23"/>
          <p:cNvGraphicFramePr>
            <a:graphicFrameLocks noGrp="1"/>
          </p:cNvGraphicFramePr>
          <p:nvPr/>
        </p:nvGraphicFramePr>
        <p:xfrm>
          <a:off x="477138" y="697073"/>
          <a:ext cx="7777514" cy="640163"/>
        </p:xfrm>
        <a:graphic>
          <a:graphicData uri="http://schemas.openxmlformats.org/drawingml/2006/table">
            <a:tbl>
              <a:tblPr firstRow="1" firstCol="1" bandRow="1"/>
              <a:tblGrid>
                <a:gridCol w="7777514"/>
              </a:tblGrid>
              <a:tr h="64016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800" b="1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</a:rPr>
                        <a:t>follow</a:t>
                      </a:r>
                      <a:r>
                        <a:rPr lang="zh-CN" altLang="zh-CN" sz="2800" b="1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altLang="zh-CN" sz="2800" b="1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</a:rPr>
                        <a:t>tour</a:t>
                      </a:r>
                      <a:r>
                        <a:rPr lang="zh-CN" altLang="zh-CN" sz="2800" b="1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altLang="zh-CN" sz="2800" b="1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</a:rPr>
                        <a:t>which</a:t>
                      </a:r>
                      <a:r>
                        <a:rPr lang="zh-CN" altLang="zh-CN" sz="2800" b="1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altLang="zh-CN" sz="2800" b="1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</a:rPr>
                        <a:t>true</a:t>
                      </a:r>
                      <a:r>
                        <a:rPr lang="zh-CN" altLang="zh-CN" sz="2800" b="1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altLang="zh-CN" sz="2800" b="1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</a:rPr>
                        <a:t>perform</a:t>
                      </a:r>
                      <a:r>
                        <a:rPr lang="zh-CN" altLang="zh-CN" sz="2800" b="1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altLang="zh-CN" sz="2800" b="1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</a:rPr>
                        <a:t>devote</a:t>
                      </a:r>
                      <a:endParaRPr lang="zh-CN" sz="11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9" marR="68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7" name="返回">
            <a:hlinkClick r:id="rId1" action="ppaction://hlinksldjump"/>
          </p:cNvPr>
          <p:cNvSpPr/>
          <p:nvPr/>
        </p:nvSpPr>
        <p:spPr bwMode="auto">
          <a:xfrm>
            <a:off x="11211213" y="6398788"/>
            <a:ext cx="979200" cy="460800"/>
          </a:xfrm>
          <a:prstGeom prst="rect">
            <a:avLst/>
          </a:prstGeom>
          <a:solidFill>
            <a:schemeClr val="accent3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返 回</a:t>
            </a:r>
            <a:endParaRPr kumimoji="0" lang="zh-CN" altLang="en-US" sz="2000" b="0" i="0" u="none" strike="noStrike" kern="1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358108" y="2075177"/>
            <a:ext cx="843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tour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264475" y="2065652"/>
            <a:ext cx="15023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devotion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15834" y="3225189"/>
            <a:ext cx="18501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to perform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591685" y="3824741"/>
            <a:ext cx="9428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truly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262208" y="4421209"/>
            <a:ext cx="24096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being followed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65237" y="6249411"/>
            <a:ext cx="11031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which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-388" y="3356992"/>
            <a:ext cx="12189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圆角矩形 6"/>
          <p:cNvSpPr/>
          <p:nvPr/>
        </p:nvSpPr>
        <p:spPr>
          <a:xfrm>
            <a:off x="3020588" y="2609107"/>
            <a:ext cx="6147649" cy="603869"/>
          </a:xfrm>
          <a:prstGeom prst="roundRect">
            <a:avLst>
              <a:gd name="adj" fmla="val 5250"/>
            </a:avLst>
          </a:prstGeom>
          <a:gradFill flip="none" rotWithShape="1">
            <a:gsLst>
              <a:gs pos="0">
                <a:srgbClr val="00B050">
                  <a:alpha val="20000"/>
                </a:srgbClr>
              </a:gs>
              <a:gs pos="100000">
                <a:srgbClr val="00B05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3006848" y="2654594"/>
            <a:ext cx="20504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en-US" altLang="zh-CN" sz="2800" b="1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</a:rPr>
              <a:t>STEP </a:t>
            </a:r>
            <a:r>
              <a:rPr lang="en-US" altLang="zh-CN" sz="2800" b="1" dirty="0" smtClean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</a:rPr>
              <a:t>TWO</a:t>
            </a:r>
            <a:endParaRPr lang="en-US" altLang="zh-CN" sz="2800" b="1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14" name="副标题 3"/>
          <p:cNvSpPr txBox="1"/>
          <p:nvPr/>
        </p:nvSpPr>
        <p:spPr>
          <a:xfrm>
            <a:off x="4790482" y="2348880"/>
            <a:ext cx="4633716" cy="763968"/>
          </a:xfrm>
          <a:prstGeom prst="rect">
            <a:avLst/>
          </a:prstGeom>
        </p:spPr>
        <p:txBody>
          <a:bodyPr anchor="ctr">
            <a:noAutofit/>
          </a:bodyPr>
          <a:lstStyle>
            <a:lvl1pPr marL="457200" indent="-4572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5000" b="1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课堂考点突破</a:t>
            </a:r>
            <a:endParaRPr lang="en-US" altLang="zh-CN" sz="5000" b="1" dirty="0">
              <a:ln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385978" y="3506764"/>
            <a:ext cx="54168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提示：题干中加底纹词汇为本单元词汇</a:t>
            </a:r>
            <a:endParaRPr lang="zh-CN" altLang="en-US" sz="2400" b="1" kern="1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8613970" y="1817949"/>
            <a:ext cx="1542563" cy="417548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1980431" y="3067039"/>
            <a:ext cx="881406" cy="417548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821199" y="190992"/>
            <a:ext cx="11369213" cy="648000"/>
          </a:xfrm>
          <a:prstGeom prst="rect">
            <a:avLst/>
          </a:prstGeom>
          <a:solidFill>
            <a:schemeClr val="bg1">
              <a:lumMod val="8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20" name="矩形 19"/>
          <p:cNvSpPr/>
          <p:nvPr/>
        </p:nvSpPr>
        <p:spPr>
          <a:xfrm>
            <a:off x="1" y="212240"/>
            <a:ext cx="541796" cy="5763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08360" y="212240"/>
            <a:ext cx="158024" cy="5763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821198" y="116632"/>
            <a:ext cx="10908000" cy="657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pretend </a:t>
            </a:r>
            <a:r>
              <a:rPr lang="en-US" altLang="zh-CN" sz="2800" b="1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vt</a:t>
            </a:r>
            <a:r>
              <a:rPr lang="en-US" altLang="zh-CN" sz="28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.</a:t>
            </a:r>
            <a:r>
              <a:rPr lang="zh-CN" altLang="zh-CN" sz="26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假装；假扮</a:t>
            </a:r>
            <a:endParaRPr lang="zh-CN" altLang="zh-CN" sz="2600" b="1" kern="1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" name="TextBox 5"/>
          <p:cNvSpPr txBox="1"/>
          <p:nvPr/>
        </p:nvSpPr>
        <p:spPr>
          <a:xfrm>
            <a:off x="47113" y="254777"/>
            <a:ext cx="428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</a:rPr>
              <a:t>1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21198" y="1560206"/>
            <a:ext cx="10980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(1)He pretended </a:t>
            </a:r>
            <a:r>
              <a:rPr lang="en-US" altLang="zh-CN" sz="2800" b="1" u="sng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          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study) when a passer-by burst into his room.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(2)The actor pretended </a:t>
            </a:r>
            <a:r>
              <a:rPr lang="en-US" altLang="zh-CN" sz="2800" b="1" u="sng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    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solve) the difficult problem and left the company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21198" y="888104"/>
            <a:ext cx="1098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先练基础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单句语法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填空</a:t>
            </a:r>
            <a:endParaRPr lang="zh-CN" altLang="zh-CN" sz="2800" b="1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735170" y="1639395"/>
            <a:ext cx="23423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to be studying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470801" y="2970465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to have solved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8412" y="1113706"/>
            <a:ext cx="11412000" cy="3539430"/>
          </a:xfrm>
          <a:prstGeom prst="rect">
            <a:avLst/>
          </a:prstGeom>
          <a:ln w="6350">
            <a:solidFill>
              <a:schemeClr val="tx1"/>
            </a:solidFill>
            <a:prstDash val="dash"/>
          </a:ln>
        </p:spPr>
        <p:txBody>
          <a:bodyPr wrap="square" lIns="180000" rIns="180000">
            <a:spAutoFit/>
          </a:bodyPr>
          <a:lstStyle/>
          <a:p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</a:endParaRPr>
          </a:p>
          <a:p>
            <a:endParaRPr lang="en-US" altLang="zh-CN" sz="2800" dirty="0" smtClean="0"/>
          </a:p>
          <a:p>
            <a:endParaRPr lang="en-US" altLang="zh-CN" sz="2800" dirty="0"/>
          </a:p>
          <a:p>
            <a:endParaRPr lang="en-US" altLang="zh-CN" sz="2800" dirty="0" smtClean="0"/>
          </a:p>
          <a:p>
            <a:endParaRPr lang="en-US" altLang="zh-CN" sz="2800" dirty="0"/>
          </a:p>
          <a:p>
            <a:endParaRPr lang="en-US" altLang="zh-CN" sz="2800" dirty="0" smtClean="0"/>
          </a:p>
          <a:p>
            <a:endParaRPr lang="en-US" altLang="zh-CN" sz="2800" dirty="0"/>
          </a:p>
          <a:p>
            <a:endParaRPr lang="zh-CN" altLang="en-US" sz="2800" dirty="0"/>
          </a:p>
        </p:txBody>
      </p:sp>
      <p:sp>
        <p:nvSpPr>
          <p:cNvPr id="8" name="矩形 7"/>
          <p:cNvSpPr/>
          <p:nvPr/>
        </p:nvSpPr>
        <p:spPr>
          <a:xfrm>
            <a:off x="2090539" y="1187455"/>
            <a:ext cx="736689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to be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./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adj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</a:rPr>
              <a:t>.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假装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 sz="2800" b="1" kern="100" dirty="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</a:rPr>
              <a:t>to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do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</a:rPr>
              <a:t>sth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</a:rPr>
              <a:t>. 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假装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做某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事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</a:rPr>
              <a:t>to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be doing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</a:rPr>
              <a:t>sth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</a:rPr>
              <a:t>. 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假装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正在做某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事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</a:rPr>
              <a:t>to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have done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</a:rPr>
              <a:t>sth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</a:rPr>
              <a:t>. 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假装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已经做过某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事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</a:rPr>
              <a:t>that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...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假装</a:t>
            </a:r>
            <a:r>
              <a:rPr lang="en-US" altLang="zh-CN" sz="2800" b="1" kern="100" dirty="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523265" y="2620070"/>
            <a:ext cx="13756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pretend</a:t>
            </a:r>
            <a:endParaRPr lang="zh-CN" altLang="en-US" dirty="0"/>
          </a:p>
        </p:txBody>
      </p:sp>
      <p:sp>
        <p:nvSpPr>
          <p:cNvPr id="12" name="左大括号 11"/>
          <p:cNvSpPr/>
          <p:nvPr/>
        </p:nvSpPr>
        <p:spPr>
          <a:xfrm>
            <a:off x="1910666" y="1415098"/>
            <a:ext cx="144000" cy="3012014"/>
          </a:xfrm>
          <a:prstGeom prst="leftBrace">
            <a:avLst>
              <a:gd name="adj1" fmla="val 36564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8412" y="688682"/>
            <a:ext cx="11412000" cy="76941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50000"/>
              </a:lnSpc>
            </a:pP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再提能力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完美写作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·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句型转换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/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单句写作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·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背诵</a:t>
            </a:r>
            <a:endParaRPr lang="zh-CN" altLang="zh-CN" sz="2800" b="1" kern="100" dirty="0">
              <a:solidFill>
                <a:prstClr val="black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88412" y="1389712"/>
            <a:ext cx="11412000" cy="383948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(3)He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pretended that he had finished his homework already.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He pretended </a:t>
            </a:r>
            <a:r>
              <a:rPr lang="en-US" altLang="zh-CN" sz="2800" b="1" u="sng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u="sng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u="sng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his homework already.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(4)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他会问我们是谁，假装不认识我们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 smtClean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1050" kern="100" dirty="0" smtClean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1050" kern="100" dirty="0" smtClean="0">
                <a:latin typeface="宋体" panose="02010600030101010101" pitchFamily="2" charset="-122"/>
                <a:cs typeface="Courier New" panose="02070309020205020404" pitchFamily="49" charset="0"/>
              </a:rPr>
              <a:t>__________________________________________________________________________________________</a:t>
            </a:r>
            <a:r>
              <a:rPr lang="en-US" altLang="zh-CN" sz="1050" kern="100" dirty="0">
                <a:latin typeface="宋体" panose="02010600030101010101" pitchFamily="2" charset="-122"/>
                <a:cs typeface="Courier New" panose="02070309020205020404" pitchFamily="49" charset="0"/>
              </a:rPr>
              <a:t>_</a:t>
            </a:r>
            <a:r>
              <a:rPr lang="en-US" altLang="zh-CN" sz="1050" kern="100" dirty="0" smtClean="0">
                <a:latin typeface="宋体" panose="02010600030101010101" pitchFamily="2" charset="-122"/>
                <a:cs typeface="Courier New" panose="02070309020205020404" pitchFamily="49" charset="0"/>
              </a:rPr>
              <a:t>______________________________________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用法点拨　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pretend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有类似用法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后接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to d</a:t>
            </a:r>
            <a:r>
              <a:rPr lang="en-US" altLang="zh-CN" sz="2800" b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o/to be doing</a:t>
            </a:r>
            <a:r>
              <a:rPr lang="en-US" altLang="zh-CN" sz="2800" b="1" kern="100" dirty="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to have done)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的动词还有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happen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appear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seem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claim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等及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be said to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结构。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001051" y="2193572"/>
            <a:ext cx="27799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to </a:t>
            </a:r>
            <a:r>
              <a:rPr lang="en-US" altLang="zh-CN" sz="2800" b="1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have finished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41315" y="3290552"/>
            <a:ext cx="86964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He would ask who we were and pretend not to know us.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3446771" y="4038614"/>
            <a:ext cx="1464084" cy="417548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821199" y="620760"/>
            <a:ext cx="11369213" cy="1260000"/>
          </a:xfrm>
          <a:prstGeom prst="rect">
            <a:avLst/>
          </a:prstGeom>
          <a:solidFill>
            <a:schemeClr val="bg1">
              <a:lumMod val="8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20" name="矩形 19"/>
          <p:cNvSpPr/>
          <p:nvPr/>
        </p:nvSpPr>
        <p:spPr>
          <a:xfrm>
            <a:off x="1" y="642008"/>
            <a:ext cx="541796" cy="5763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08360" y="642008"/>
            <a:ext cx="158024" cy="5763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875044" y="548680"/>
            <a:ext cx="10908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attach 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vt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6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附上；系上；重视 </a:t>
            </a:r>
            <a:endParaRPr lang="zh-CN" altLang="zh-CN" sz="2600" b="1" kern="1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</a:rPr>
              <a:t>            vi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.</a:t>
            </a:r>
            <a:r>
              <a:rPr lang="zh-CN" altLang="zh-CN" sz="26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6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有联系</a:t>
            </a:r>
            <a:endParaRPr lang="zh-CN" altLang="zh-CN" sz="2600" b="1" kern="1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" name="TextBox 5"/>
          <p:cNvSpPr txBox="1"/>
          <p:nvPr/>
        </p:nvSpPr>
        <p:spPr>
          <a:xfrm>
            <a:off x="47113" y="684545"/>
            <a:ext cx="428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</a:rPr>
              <a:t>2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21199" y="3193288"/>
            <a:ext cx="10980000" cy="637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75044" y="1854410"/>
            <a:ext cx="10871287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先练基础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单句语法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填空</a:t>
            </a:r>
            <a:endParaRPr lang="zh-CN" altLang="zh-CN" sz="2800" b="1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19565" y="3144912"/>
            <a:ext cx="11179503" cy="46487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875044" y="2555026"/>
            <a:ext cx="1087128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(1)While I tend to buy a lot of books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these three were given to me as gifts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which might add to the meaning I attach </a:t>
            </a:r>
            <a:r>
              <a:rPr lang="en-US" altLang="zh-CN" sz="2800" b="1" u="sng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them.(2020·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全国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Ⅰ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(2)They sent the musician to the hospital which </a:t>
            </a:r>
            <a:r>
              <a:rPr lang="en-US" altLang="zh-CN" sz="2800" b="1" u="sng" kern="100" dirty="0" smtClean="0">
                <a:latin typeface="Times New Roman" panose="02020603050405020304" pitchFamily="18" charset="0"/>
                <a:ea typeface="华文细黑" panose="02010600040101010101" pitchFamily="2" charset="-122"/>
              </a:rPr>
              <a:t>                    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</a:rPr>
              <a:t>(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attach) to the medical college nearby.</a:t>
            </a:r>
            <a:endParaRPr lang="zh-CN" altLang="zh-CN" sz="2800" b="1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234544" y="3341088"/>
            <a:ext cx="484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to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235602" y="3978577"/>
            <a:ext cx="18309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is attached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8412" y="980660"/>
            <a:ext cx="11412000" cy="3888500"/>
          </a:xfrm>
          <a:prstGeom prst="rect">
            <a:avLst/>
          </a:prstGeom>
          <a:ln w="6350">
            <a:solidFill>
              <a:schemeClr val="tx1"/>
            </a:solidFill>
            <a:prstDash val="dash"/>
          </a:ln>
        </p:spPr>
        <p:txBody>
          <a:bodyPr wrap="square" lIns="180000" rIns="18000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•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attach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sth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 to...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把某物连接到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/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附在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上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attach oneself to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依附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；缠着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attach importance/significance/value to...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重视；认为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重要</a:t>
            </a:r>
            <a:r>
              <a:rPr lang="en-US" altLang="zh-CN" sz="2800" b="1" kern="100" dirty="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/</a:t>
            </a:r>
            <a:r>
              <a:rPr lang="zh-CN" altLang="zh-CN" sz="2800" b="1" kern="100" dirty="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有意义</a:t>
            </a:r>
            <a:r>
              <a:rPr lang="en-US" altLang="zh-CN" sz="2800" b="1" kern="100" dirty="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/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有价值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•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attached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喜爱的；依恋的；附属的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be attached to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被连接到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；爱慕；附属于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77339" y="-27384"/>
            <a:ext cx="11234146" cy="76941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50000"/>
              </a:lnSpc>
            </a:pP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再提能力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完美写作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·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词汇升级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/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完成句子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·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背诵</a:t>
            </a:r>
            <a:endParaRPr lang="zh-CN" altLang="zh-CN" sz="2800" b="1" kern="100" dirty="0">
              <a:solidFill>
                <a:prstClr val="black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77339" y="675701"/>
            <a:ext cx="11234146" cy="615550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(3)(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普通表达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)Since the school thinks this tournament is very important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 hope we can devote ourselves to becoming a stronger team and winning a gold medal.(2019·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全国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Ⅱ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，书面表达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高级表达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)Since the school </a:t>
            </a:r>
            <a:r>
              <a:rPr lang="en-US" altLang="zh-CN" sz="2800" b="1" u="sng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                  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this tournament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 hope we can devote ourselves to becoming a stronger team and winning a gold medal.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(4)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附在这个邮件中的是我为我的小组制订的训练计划，我希望你能读一下，看看它是否实用。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(2018·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天津，书面表达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b="1" u="sng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                      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is the training plan I have worked out for my team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which I hope you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ll read to see if it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 practical.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870276" y="2511946"/>
            <a:ext cx="36760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attaches importance to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49796" y="5570076"/>
            <a:ext cx="35477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Attached to this email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88412" y="941200"/>
            <a:ext cx="11412000" cy="68760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[</a:t>
            </a:r>
            <a:r>
              <a:rPr lang="zh-CN" altLang="zh-CN" sz="2800" b="1" kern="1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教材词汇要记牢</a:t>
            </a:r>
            <a:r>
              <a:rPr lang="en-US" altLang="zh-CN" sz="2800" b="1" kern="1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]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zh-CN" altLang="zh-CN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册已学词汇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CN" sz="2800" kern="1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88412" y="2329830"/>
            <a:ext cx="11412000" cy="400107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1.classical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古典的；古典文艺的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2.roll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	</a:t>
            </a:r>
            <a:r>
              <a:rPr lang="en-US" altLang="zh-CN" sz="2800" b="1" i="1" kern="100" dirty="0" err="1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&amp; </a:t>
            </a:r>
            <a:r>
              <a:rPr lang="en-US" altLang="zh-CN" sz="2800" b="1" i="1" kern="100" dirty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滚动；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使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摇摆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800" b="1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摇晃；卷；卷形物；面包圈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3.jazz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爵士音乐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4.fame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名声；名望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5.passer-by 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过路人；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行人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28828" y="0"/>
            <a:ext cx="1539156" cy="752385"/>
          </a:xfrm>
          <a:prstGeom prst="rect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864946" y="0"/>
            <a:ext cx="9812468" cy="75238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2" name="TextBox 51"/>
          <p:cNvSpPr txBox="1"/>
          <p:nvPr/>
        </p:nvSpPr>
        <p:spPr>
          <a:xfrm>
            <a:off x="2086447" y="210502"/>
            <a:ext cx="3353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词汇句型</a:t>
            </a:r>
            <a:r>
              <a:rPr lang="en-US" altLang="zh-CN" sz="2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en-US" sz="28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记牢</a:t>
            </a:r>
            <a:endParaRPr lang="zh-CN" altLang="zh-CN" sz="28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文本框 32"/>
          <p:cNvSpPr txBox="1"/>
          <p:nvPr/>
        </p:nvSpPr>
        <p:spPr>
          <a:xfrm>
            <a:off x="319508" y="241280"/>
            <a:ext cx="1587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r">
              <a:spcAft>
                <a:spcPts val="0"/>
              </a:spcAft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知识速记</a:t>
            </a:r>
            <a:endParaRPr lang="zh-CN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531274" y="792334"/>
            <a:ext cx="11162828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422034" y="0"/>
            <a:ext cx="0" cy="815349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388412" y="1638325"/>
            <a:ext cx="11412000" cy="687600"/>
          </a:xfrm>
          <a:prstGeom prst="rect">
            <a:avLst/>
          </a:prstGeom>
        </p:spPr>
        <p:txBody>
          <a:bodyPr wrap="square" lIns="54000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 defTabSz="914400">
              <a:lnSpc>
                <a:spcPct val="150000"/>
              </a:lnSpc>
            </a:pPr>
            <a:r>
              <a:rPr lang="en-US" altLang="zh-CN" sz="2800" b="1" kern="100" dirty="0" smtClean="0">
                <a:solidFill>
                  <a:prstClr val="black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Ⅰ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阅读单词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我会</a:t>
            </a:r>
            <a:r>
              <a:rPr lang="zh-CN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认</a:t>
            </a:r>
            <a:endParaRPr lang="zh-CN" altLang="zh-CN" sz="1050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821199" y="620760"/>
            <a:ext cx="11369213" cy="648000"/>
          </a:xfrm>
          <a:prstGeom prst="rect">
            <a:avLst/>
          </a:prstGeom>
          <a:solidFill>
            <a:schemeClr val="bg1">
              <a:lumMod val="8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20" name="矩形 19"/>
          <p:cNvSpPr/>
          <p:nvPr/>
        </p:nvSpPr>
        <p:spPr>
          <a:xfrm>
            <a:off x="1" y="642008"/>
            <a:ext cx="541796" cy="5763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08360" y="642008"/>
            <a:ext cx="158024" cy="5763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837260" y="548680"/>
            <a:ext cx="10908000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perform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v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.</a:t>
            </a:r>
            <a:r>
              <a:rPr lang="zh-CN" altLang="zh-CN" sz="26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表演；履行；执行；表现；运转</a:t>
            </a:r>
            <a:endParaRPr lang="zh-CN" altLang="zh-CN" sz="2600" b="1" kern="1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" name="TextBox 5"/>
          <p:cNvSpPr txBox="1"/>
          <p:nvPr/>
        </p:nvSpPr>
        <p:spPr>
          <a:xfrm>
            <a:off x="47113" y="684545"/>
            <a:ext cx="428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</a:rPr>
              <a:t>3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37260" y="2065828"/>
            <a:ext cx="110898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(1)The vocabulary and grammar of the plot need to be adjusted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and we also need your guidance on our </a:t>
            </a:r>
            <a:r>
              <a:rPr lang="en-US" altLang="zh-CN" sz="2800" b="1" u="sng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       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perform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).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2020·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全国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Ⅲ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(2)Once </a:t>
            </a:r>
            <a:r>
              <a:rPr lang="en-US" altLang="zh-CN" sz="2800" b="1" u="sng" kern="100" dirty="0" smtClean="0">
                <a:latin typeface="Times New Roman" panose="02020603050405020304" pitchFamily="18" charset="0"/>
                <a:ea typeface="华文细黑" panose="02010600040101010101" pitchFamily="2" charset="-122"/>
              </a:rPr>
              <a:t>                      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</a:rPr>
              <a:t>(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perform)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the works of Beethoven must attract all the people present at the concert.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37260" y="1404002"/>
            <a:ext cx="11089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先练基础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单句语法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填空</a:t>
            </a:r>
            <a:endParaRPr lang="zh-CN" altLang="zh-CN" sz="2800" b="1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337096" y="2778738"/>
            <a:ext cx="21579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performance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330467" y="4063241"/>
            <a:ext cx="18197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performed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8412" y="980660"/>
            <a:ext cx="11412000" cy="3323987"/>
          </a:xfrm>
          <a:prstGeom prst="rect">
            <a:avLst/>
          </a:prstGeom>
          <a:ln w="6350">
            <a:solidFill>
              <a:schemeClr val="tx1"/>
            </a:solidFill>
            <a:prstDash val="dash"/>
          </a:ln>
        </p:spPr>
        <p:txBody>
          <a:bodyPr wrap="square" lIns="180000" rIns="18000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•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perform a(n)...role in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在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中起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作用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perform one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 duty</a:t>
            </a:r>
            <a:r>
              <a:rPr lang="en-US" altLang="zh-CN" sz="2800" b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/promise</a:t>
            </a:r>
            <a:r>
              <a:rPr lang="zh-CN" altLang="zh-CN" sz="2800" b="1" kern="100" dirty="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尽某人的责任</a:t>
            </a:r>
            <a:r>
              <a:rPr lang="en-US" altLang="zh-CN" sz="2800" b="1" kern="100" dirty="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/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履行某人的承诺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•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performance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执行；表演；演奏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put on/give a performance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表演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•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performer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执行者；表演者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4111628" y="3773698"/>
            <a:ext cx="1589305" cy="417548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88412" y="1002271"/>
            <a:ext cx="11412000" cy="76941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50000"/>
              </a:lnSpc>
            </a:pP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再提能力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完美写作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·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单句写作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·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背诵</a:t>
            </a:r>
            <a:endParaRPr lang="zh-CN" altLang="zh-CN" sz="2800" b="1" kern="100" dirty="0">
              <a:solidFill>
                <a:prstClr val="black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88412" y="1703301"/>
            <a:ext cx="11412000" cy="270841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(3)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为了给当地的慈善机构筹款，我们邀请了几位著名的音乐家和歌手来演奏古典音乐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。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2019·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全国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Ⅲ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，书面表达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____________________________________________________________________________________________________________________________</a:t>
            </a:r>
            <a:endParaRPr lang="en-US" altLang="zh-CN" sz="2800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46203" y="2943510"/>
            <a:ext cx="11187139" cy="133829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With the aim of raising some money for the local charity</a:t>
            </a:r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we have </a:t>
            </a:r>
            <a:r>
              <a:rPr lang="en-US" altLang="zh-CN" sz="2800" b="1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invited </a:t>
            </a: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several famous  musicians and singers to perform classical music.</a:t>
            </a:r>
            <a:endParaRPr lang="en-US" altLang="zh-CN" sz="2800" kern="100" dirty="0" smtClean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821199" y="603876"/>
            <a:ext cx="11369213" cy="648000"/>
          </a:xfrm>
          <a:prstGeom prst="rect">
            <a:avLst/>
          </a:prstGeom>
          <a:solidFill>
            <a:schemeClr val="bg1">
              <a:lumMod val="8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20" name="矩形 19"/>
          <p:cNvSpPr/>
          <p:nvPr/>
        </p:nvSpPr>
        <p:spPr>
          <a:xfrm>
            <a:off x="1" y="625124"/>
            <a:ext cx="541796" cy="5763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08360" y="625124"/>
            <a:ext cx="158024" cy="5763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821198" y="584494"/>
            <a:ext cx="10908000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familiar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adj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.</a:t>
            </a:r>
            <a:r>
              <a:rPr lang="zh-CN" altLang="zh-CN" sz="26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熟悉的；常见的；亲近的</a:t>
            </a:r>
            <a:endParaRPr lang="zh-CN" altLang="zh-CN" sz="2600" b="1" kern="1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" name="TextBox 5"/>
          <p:cNvSpPr txBox="1"/>
          <p:nvPr/>
        </p:nvSpPr>
        <p:spPr>
          <a:xfrm>
            <a:off x="47113" y="667661"/>
            <a:ext cx="428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</a:rPr>
              <a:t>4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21198" y="2032387"/>
            <a:ext cx="10980000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(1)When she saw the small house in the mountain village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she had a feeling of </a:t>
            </a:r>
            <a:r>
              <a:rPr lang="en-US" altLang="zh-CN" sz="2800" b="1" u="sng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   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21198" y="1360285"/>
            <a:ext cx="1098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先练基础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单句语法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填空</a:t>
            </a:r>
            <a:endParaRPr lang="zh-CN" altLang="zh-CN" sz="2800" b="1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441054" y="2753297"/>
            <a:ext cx="18197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familiarity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8412" y="1265209"/>
            <a:ext cx="11412000" cy="2595839"/>
          </a:xfrm>
          <a:prstGeom prst="rect">
            <a:avLst/>
          </a:prstGeom>
          <a:ln w="6350">
            <a:solidFill>
              <a:schemeClr val="tx1"/>
            </a:solidFill>
            <a:prstDash val="dash"/>
          </a:ln>
        </p:spPr>
        <p:txBody>
          <a:bodyPr wrap="square" lIns="180000" rIns="18000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•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be/get familiar with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熟悉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；与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熟悉起来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be familiar to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为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所熟悉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•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unfamiliar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不熟悉的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•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familiarity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熟悉；通晓；认识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58000" y="260648"/>
            <a:ext cx="11613076" cy="76941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50000"/>
              </a:lnSpc>
            </a:pP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再提能力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完美写作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·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句型转换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/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单句写作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·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背诵</a:t>
            </a:r>
            <a:endParaRPr lang="zh-CN" altLang="zh-CN" sz="2800" b="1" kern="100" dirty="0">
              <a:solidFill>
                <a:prstClr val="black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58000" y="961678"/>
            <a:ext cx="11613076" cy="529373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(2)They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are not familiar with charity work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which is still at an early stage in China.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Charity work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which is still at an early stage in China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__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___  ______</a:t>
            </a:r>
            <a:endParaRPr lang="en-US" altLang="zh-CN" sz="2800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u="sng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them.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(3)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我认为这些捐赠的书不仅能使你更熟悉中国，而且有助于提高你的汉语水平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________________________________________________________________________________________________</a:t>
            </a:r>
            <a:endParaRPr lang="en-US" altLang="zh-CN" sz="2800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497838" y="2420888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is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910836" y="2420888"/>
            <a:ext cx="6848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not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629327" y="2420888"/>
            <a:ext cx="13769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sz="2800" b="1" kern="100" spc="-11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familiar </a:t>
            </a:r>
            <a:endParaRPr lang="zh-CN" altLang="en-US" sz="2800" b="1" kern="100" spc="-11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02713" y="3035052"/>
            <a:ext cx="484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to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49796" y="4755005"/>
            <a:ext cx="11613076" cy="133829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I believe these donated books will not only make you more familiar with </a:t>
            </a:r>
            <a:endParaRPr lang="en-US" altLang="zh-CN" sz="2800" b="1" kern="100" dirty="0" smtClean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China </a:t>
            </a: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but help enhance your Chinese.</a:t>
            </a:r>
            <a:endParaRPr lang="en-US" altLang="zh-CN" sz="2800" kern="100" dirty="0" smtClean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8" grpId="0"/>
      <p:bldP spid="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20192" y="1374989"/>
            <a:ext cx="11384252" cy="133393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用法点拨　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be familiar to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的主语可以是人，也可以是物，宾语通常是人；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be familiar with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的主语只能是人，宾语是所熟悉的内容或物。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1319748" y="3550242"/>
            <a:ext cx="1928252" cy="417548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821199" y="620760"/>
            <a:ext cx="11369213" cy="648000"/>
          </a:xfrm>
          <a:prstGeom prst="rect">
            <a:avLst/>
          </a:prstGeom>
          <a:solidFill>
            <a:schemeClr val="bg1">
              <a:lumMod val="8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20" name="矩形 19"/>
          <p:cNvSpPr/>
          <p:nvPr/>
        </p:nvSpPr>
        <p:spPr>
          <a:xfrm>
            <a:off x="1" y="642008"/>
            <a:ext cx="541796" cy="5763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08360" y="642008"/>
            <a:ext cx="158024" cy="5763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803044" y="567657"/>
            <a:ext cx="10908000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rely on/upon</a:t>
            </a:r>
            <a:r>
              <a:rPr lang="zh-CN" altLang="zh-CN" sz="26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依靠；依赖</a:t>
            </a:r>
            <a:endParaRPr lang="zh-CN" altLang="zh-CN" sz="2600" b="1" kern="1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" name="TextBox 5"/>
          <p:cNvSpPr txBox="1"/>
          <p:nvPr/>
        </p:nvSpPr>
        <p:spPr>
          <a:xfrm>
            <a:off x="47113" y="684545"/>
            <a:ext cx="428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</a:rPr>
              <a:t>5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03044" y="2065828"/>
            <a:ext cx="10980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(1)If we expect people to give up the habit of driving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we must give them an alternative they can rely </a:t>
            </a:r>
            <a:r>
              <a:rPr lang="en-US" altLang="zh-CN" sz="2800" b="1" u="sng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(2)To be honest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many people now would rely on </a:t>
            </a:r>
            <a:r>
              <a:rPr lang="en-US" altLang="zh-CN" sz="2800" b="1" u="sng" kern="100" dirty="0" smtClean="0">
                <a:latin typeface="Times New Roman" panose="02020603050405020304" pitchFamily="18" charset="0"/>
                <a:ea typeface="华文细黑" panose="02010600040101010101" pitchFamily="2" charset="-122"/>
              </a:rPr>
              <a:t>                  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</a:rPr>
              <a:t>(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surf) the Internet rather than read newspapers for news.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03044" y="1404002"/>
            <a:ext cx="1098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先练基础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单句语法填空</a:t>
            </a:r>
            <a:endParaRPr lang="zh-CN" altLang="zh-CN" sz="2800" b="1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960277" y="2852936"/>
            <a:ext cx="5645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on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628113" y="3429000"/>
            <a:ext cx="12827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surfing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8412" y="1265209"/>
            <a:ext cx="11412000" cy="2595839"/>
          </a:xfrm>
          <a:prstGeom prst="rect">
            <a:avLst/>
          </a:prstGeom>
          <a:ln w="6350">
            <a:solidFill>
              <a:schemeClr val="tx1"/>
            </a:solidFill>
            <a:prstDash val="dash"/>
          </a:ln>
        </p:spPr>
        <p:txBody>
          <a:bodyPr wrap="square" lIns="180000" rIns="18000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•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rely on sb. to do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sth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 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指望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/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相信某人会做某事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rely on (doing)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sth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 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依赖</a:t>
            </a:r>
            <a:r>
              <a:rPr lang="en-US" altLang="zh-CN" sz="2800" b="1" kern="100" dirty="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/</a:t>
            </a:r>
            <a:r>
              <a:rPr lang="zh-CN" altLang="zh-CN" sz="2800" b="1" kern="100" dirty="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信任</a:t>
            </a:r>
            <a:r>
              <a:rPr lang="en-US" altLang="zh-CN" sz="2800" b="1" kern="100" dirty="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/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指望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做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某事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rely on it that...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相信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；指望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•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reliable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adj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可信赖的；可依赖的；可靠的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87057" y="2592142"/>
            <a:ext cx="1853671" cy="417548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88412" y="386982"/>
            <a:ext cx="11412000" cy="76941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50000"/>
              </a:lnSpc>
            </a:pP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再提能力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完美写作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·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一句多译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·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背诵</a:t>
            </a:r>
            <a:endParaRPr lang="zh-CN" altLang="zh-CN" sz="2800" b="1" kern="100" dirty="0">
              <a:solidFill>
                <a:prstClr val="black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88412" y="1095663"/>
            <a:ext cx="11412000" cy="464740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(3)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你可以相信当你在乐器使用方面有困难时我会帮助你。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①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You can </a:t>
            </a:r>
            <a:r>
              <a:rPr lang="en-US" altLang="zh-CN" sz="2800" b="1" u="sng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             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when you have trouble with the use of instruments.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②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You can </a:t>
            </a:r>
            <a:r>
              <a:rPr lang="en-US" altLang="zh-CN" sz="2800" b="1" u="sng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                              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when you have trouble with the use of instruments.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③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You can </a:t>
            </a:r>
            <a:r>
              <a:rPr lang="en-US" altLang="zh-CN" sz="2800" b="1" u="sng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                      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when you have trouble with the use of instruments.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184959" y="1825660"/>
            <a:ext cx="35797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rely on me to help you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60693" y="3113411"/>
            <a:ext cx="45383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rely on it that I will help you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14922" y="4387257"/>
            <a:ext cx="3690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rely on my helping you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388412" y="260648"/>
            <a:ext cx="11412000" cy="594006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 defTabSz="914400">
              <a:lnSpc>
                <a:spcPct val="150000"/>
              </a:lnSpc>
            </a:pP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6.pub 			</a:t>
            </a:r>
            <a:r>
              <a:rPr lang="en-US" altLang="zh-CN" sz="2800" b="1" i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酒馆；酒吧</a:t>
            </a:r>
            <a:endParaRPr lang="zh-CN" altLang="zh-CN" sz="1050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lvl="0" algn="just" defTabSz="914400">
              <a:lnSpc>
                <a:spcPct val="150000"/>
              </a:lnSpc>
            </a:pP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7.studio 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	</a:t>
            </a:r>
            <a:r>
              <a:rPr lang="en-US" altLang="zh-CN" sz="2800" b="1" i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工作室；演播室</a:t>
            </a:r>
            <a:endParaRPr lang="zh-CN" altLang="zh-CN" sz="1050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8.reunite 		</a:t>
            </a:r>
            <a:r>
              <a:rPr lang="en-US" altLang="zh-CN" sz="2800" b="1" i="1" kern="100" dirty="0" err="1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再统一；再联合；重聚</a:t>
            </a:r>
            <a:endParaRPr lang="zh-CN" altLang="zh-CN" sz="1050" kern="100" dirty="0" smtClean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9.ballad 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歌谣；情歌；民谣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10.overnight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</a:t>
            </a:r>
            <a:r>
              <a:rPr lang="en-US" altLang="zh-CN" sz="2800" b="1" i="1" kern="100" dirty="0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在晚上；在夜里；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口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一夜之间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11.dip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	</a:t>
            </a:r>
            <a:r>
              <a:rPr lang="en-US" altLang="zh-CN" sz="2800" b="1" i="1" kern="100" dirty="0" err="1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浸；蘸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12.tadpole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蝌蚪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13.lily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百合；百合花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14.beard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胡须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8412" y="1160707"/>
            <a:ext cx="11412000" cy="198026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用法点拨　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(1)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介词后不能直接跟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that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引导的宾语从句，需要用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it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作形式宾语再接宾语从句。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(2)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与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rely on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意义和用法相同的短语还有：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depend on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count on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3487597" y="5096030"/>
            <a:ext cx="1363131" cy="417548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3142084" y="3846029"/>
            <a:ext cx="700167" cy="417548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4090474" y="3187723"/>
            <a:ext cx="1127625" cy="417548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821199" y="332728"/>
            <a:ext cx="11369213" cy="648000"/>
          </a:xfrm>
          <a:prstGeom prst="rect">
            <a:avLst/>
          </a:prstGeom>
          <a:solidFill>
            <a:schemeClr val="bg1">
              <a:lumMod val="8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20" name="矩形 19"/>
          <p:cNvSpPr/>
          <p:nvPr/>
        </p:nvSpPr>
        <p:spPr>
          <a:xfrm>
            <a:off x="1" y="353976"/>
            <a:ext cx="541796" cy="5763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08360" y="353976"/>
            <a:ext cx="158024" cy="5763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821198" y="294281"/>
            <a:ext cx="10908000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break up</a:t>
            </a:r>
            <a:r>
              <a:rPr lang="zh-CN" altLang="zh-CN" sz="26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打碎；分裂；解体；解散，驱散；结束；分手；拆开；放假</a:t>
            </a:r>
            <a:endParaRPr lang="zh-CN" altLang="zh-CN" sz="2600" b="1" kern="1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" name="TextBox 5"/>
          <p:cNvSpPr txBox="1"/>
          <p:nvPr/>
        </p:nvSpPr>
        <p:spPr>
          <a:xfrm>
            <a:off x="47113" y="396513"/>
            <a:ext cx="428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</a:rPr>
              <a:t>6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21198" y="1710333"/>
            <a:ext cx="109800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写出下列句子中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break up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的汉语意思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(1)Police were called in to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break up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the meeting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		  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(2)He is mean to you in cash and you should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break up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with him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(3)In order to earn some money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 man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broke up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that old machine and sold some parts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							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(4)Everyone was sensitive to when the school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broke up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 for the summer holidays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</a:rPr>
              <a:t>.									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</a:rPr>
              <a:t>____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21198" y="1043962"/>
            <a:ext cx="1098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先练基础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一词多义</a:t>
            </a:r>
            <a:endParaRPr lang="zh-CN" altLang="zh-CN" sz="2800" b="1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755271" y="2442674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解散，驱散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883604" y="3100455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分手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889758" y="4374629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拆开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899283" y="5649861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放假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77788" y="188640"/>
            <a:ext cx="11412000" cy="3242170"/>
          </a:xfrm>
          <a:prstGeom prst="rect">
            <a:avLst/>
          </a:prstGeom>
          <a:ln w="6350">
            <a:solidFill>
              <a:schemeClr val="tx1"/>
            </a:solidFill>
            <a:prstDash val="dash"/>
          </a:ln>
        </p:spPr>
        <p:txBody>
          <a:bodyPr wrap="square" lIns="180000" rIns="18000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break down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出故障；失败；垮掉；分解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break in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破门而入；打断</a:t>
            </a:r>
            <a:r>
              <a:rPr lang="en-US" altLang="zh-CN" sz="2800" b="1" kern="100" dirty="0">
                <a:latin typeface="Symbol" panose="05050102010706020507" pitchFamily="18" charset="2"/>
                <a:ea typeface="华文细黑" panose="0201060004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谈话等</a:t>
            </a:r>
            <a:r>
              <a:rPr lang="en-US" altLang="zh-CN" sz="2800" b="1" kern="100" dirty="0">
                <a:latin typeface="Symbol" panose="05050102010706020507" pitchFamily="18" charset="2"/>
                <a:ea typeface="华文细黑" panose="02010600040101010101" pitchFamily="2" charset="-122"/>
                <a:cs typeface="Times New Roman" panose="02020603050405020304" pitchFamily="18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break into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强行闯入；突然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起来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break out</a:t>
            </a:r>
            <a:r>
              <a:rPr lang="en-US" altLang="zh-CN" sz="2800" b="1" kern="100" dirty="0">
                <a:latin typeface="Symbol" panose="05050102010706020507" pitchFamily="18" charset="2"/>
                <a:ea typeface="华文细黑" panose="0201060004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战争、火灾等</a:t>
            </a:r>
            <a:r>
              <a:rPr lang="en-US" altLang="zh-CN" sz="2800" b="1" kern="100" dirty="0">
                <a:latin typeface="Symbol" panose="05050102010706020507" pitchFamily="18" charset="2"/>
                <a:ea typeface="华文细黑" panose="0201060004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爆发；发生</a:t>
            </a:r>
            <a:r>
              <a:rPr lang="en-US" altLang="zh-CN" sz="2800" b="1" kern="100" dirty="0">
                <a:latin typeface="Symbol" panose="05050102010706020507" pitchFamily="18" charset="2"/>
                <a:ea typeface="华文细黑" panose="0201060004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无被动语态</a:t>
            </a:r>
            <a:r>
              <a:rPr lang="en-US" altLang="zh-CN" sz="2800" b="1" kern="100" dirty="0">
                <a:latin typeface="Symbol" panose="05050102010706020507" pitchFamily="18" charset="2"/>
                <a:ea typeface="华文细黑" panose="02010600040101010101" pitchFamily="2" charset="-122"/>
                <a:cs typeface="Times New Roman" panose="02020603050405020304" pitchFamily="18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break away from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脱离；挣脱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05780" y="4139271"/>
            <a:ext cx="10980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(5)(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普通表达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)There was something wrong with my car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so I had to turn to the local villagers for help.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高级表达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)My car </a:t>
            </a:r>
            <a:r>
              <a:rPr lang="en-US" altLang="zh-CN" sz="2800" b="1" u="sng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    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so I had to turn to the local villagers for help.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05780" y="3472900"/>
            <a:ext cx="1098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en-US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再提能力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完美写作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·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词汇升级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·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背诵</a:t>
            </a:r>
            <a:endParaRPr lang="zh-CN" altLang="zh-CN" sz="2800" b="1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377158" y="5561569"/>
            <a:ext cx="20056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broke down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821199" y="620760"/>
            <a:ext cx="11369213" cy="648000"/>
          </a:xfrm>
          <a:prstGeom prst="rect">
            <a:avLst/>
          </a:prstGeom>
          <a:solidFill>
            <a:schemeClr val="bg1">
              <a:lumMod val="8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20" name="矩形 19"/>
          <p:cNvSpPr/>
          <p:nvPr/>
        </p:nvSpPr>
        <p:spPr>
          <a:xfrm>
            <a:off x="1" y="642008"/>
            <a:ext cx="541796" cy="5763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08360" y="642008"/>
            <a:ext cx="158024" cy="5763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821198" y="529557"/>
            <a:ext cx="10908000" cy="661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above all</a:t>
            </a:r>
            <a:r>
              <a:rPr lang="zh-CN" altLang="zh-CN" sz="26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最重要；首先</a:t>
            </a:r>
            <a:endParaRPr lang="zh-CN" altLang="zh-CN" sz="2600" b="1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" name="TextBox 5"/>
          <p:cNvSpPr txBox="1"/>
          <p:nvPr/>
        </p:nvSpPr>
        <p:spPr>
          <a:xfrm>
            <a:off x="47113" y="684545"/>
            <a:ext cx="428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</a:rPr>
              <a:t>7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37828" y="1479492"/>
            <a:ext cx="10945216" cy="3242170"/>
          </a:xfrm>
          <a:prstGeom prst="rect">
            <a:avLst/>
          </a:prstGeom>
          <a:ln w="6350">
            <a:solidFill>
              <a:schemeClr val="tx1"/>
            </a:solidFill>
            <a:prstDash val="dash"/>
          </a:ln>
        </p:spPr>
        <p:txBody>
          <a:bodyPr wrap="square" lIns="180000" rIns="18000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after all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毕竟；终究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first of all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首先；第一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all in all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整体说来；总而言之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in all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全部；合计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at all</a:t>
            </a:r>
            <a:r>
              <a:rPr lang="en-US" altLang="zh-CN" sz="2800" b="1" kern="100" dirty="0">
                <a:latin typeface="Symbol" panose="05050102010706020507" pitchFamily="18" charset="2"/>
                <a:ea typeface="华文细黑" panose="0201060004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否定句</a:t>
            </a:r>
            <a:r>
              <a:rPr lang="en-US" altLang="zh-CN" sz="2800" b="1" kern="100" dirty="0">
                <a:latin typeface="Symbol" panose="05050102010706020507" pitchFamily="18" charset="2"/>
                <a:ea typeface="华文细黑" panose="0201060004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一点也不；</a:t>
            </a:r>
            <a:r>
              <a:rPr lang="en-US" altLang="zh-CN" sz="2800" b="1" kern="100" dirty="0">
                <a:latin typeface="Symbol" panose="05050102010706020507" pitchFamily="18" charset="2"/>
                <a:ea typeface="华文细黑" panose="0201060004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疑问句</a:t>
            </a:r>
            <a:r>
              <a:rPr lang="en-US" altLang="zh-CN" sz="2800" b="1" kern="100" dirty="0">
                <a:latin typeface="Symbol" panose="05050102010706020507" pitchFamily="18" charset="2"/>
                <a:ea typeface="华文细黑" panose="0201060004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到底；究竟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477788" y="1786570"/>
            <a:ext cx="113052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(1)We must work hard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and </a:t>
            </a:r>
            <a:r>
              <a:rPr lang="en-US" altLang="zh-CN" sz="2800" b="1" u="sng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we must believe that each of us is able to do something well.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(2)—Mary looks very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upset.She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must have failed to pass the exam.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—I guess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so.It</a:t>
            </a:r>
            <a:r>
              <a:rPr lang="en-US" altLang="zh-CN" sz="2800" b="1" kern="100" dirty="0" err="1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very difficult </a:t>
            </a:r>
            <a:r>
              <a:rPr lang="en-US" altLang="zh-CN" sz="2800" b="1" u="sng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77788" y="1124744"/>
            <a:ext cx="1098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zh-CN" sz="2800" b="1" kern="100" dirty="0" smtClean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先练基础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用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all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的相关短语填空</a:t>
            </a:r>
            <a:endParaRPr lang="zh-CN" altLang="zh-CN" sz="2800" b="1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078547" y="1919558"/>
            <a:ext cx="15504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above all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81437" y="3829980"/>
            <a:ext cx="13836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after all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77788" y="605081"/>
            <a:ext cx="10966708" cy="76941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50000"/>
              </a:lnSpc>
            </a:pP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再提能力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完美写作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·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单句写作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·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背诵</a:t>
            </a:r>
            <a:endParaRPr lang="zh-CN" altLang="zh-CN" sz="2800" b="1" kern="100" dirty="0">
              <a:solidFill>
                <a:prstClr val="black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77788" y="1300137"/>
            <a:ext cx="10966708" cy="400107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(3)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总之，我真诚地邀请您到我们学校来亲自看看。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写作之邀请信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____________________________________________________________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4)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首先，我想对你和你的演出表示热烈的欢迎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</a:pP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2019·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全国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Ⅲ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，书面表达之邀请信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_______________________________________________________________________</a:t>
            </a:r>
            <a:r>
              <a:rPr lang="en-US" altLang="zh-CN" sz="2800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</a:t>
            </a:r>
            <a:endParaRPr lang="en-US" altLang="zh-CN" sz="2800" kern="100" dirty="0"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86255" y="1882528"/>
            <a:ext cx="11080766" cy="76941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spc="-5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All in all</a:t>
            </a:r>
            <a:r>
              <a:rPr lang="zh-CN" altLang="zh-CN" sz="2800" b="1" kern="100" spc="-5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spc="-5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 sincerely invite you to come to our school and see for </a:t>
            </a:r>
            <a:r>
              <a:rPr lang="en-US" altLang="zh-CN" sz="2800" b="1" kern="100" spc="-50" dirty="0" smtClean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yourself</a:t>
            </a:r>
            <a:r>
              <a:rPr lang="en-US" altLang="zh-CN" sz="2800" b="1" kern="100" spc="-5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endParaRPr lang="zh-CN" altLang="zh-CN" sz="1050" kern="100" spc="-50" dirty="0">
              <a:solidFill>
                <a:srgbClr val="C00000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24395" y="3804233"/>
            <a:ext cx="10750621" cy="141574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First of all</a:t>
            </a:r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</a:t>
            </a:r>
            <a:r>
              <a:rPr lang="en-US" altLang="zh-CN" sz="2800" b="1" kern="100" dirty="0">
                <a:solidFill>
                  <a:srgbClr val="C00000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d like to express my warm welcome to you and your </a:t>
            </a:r>
            <a:endParaRPr lang="en-US" altLang="zh-CN" sz="2800" b="1" kern="100" dirty="0" smtClean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performance</a:t>
            </a: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solidFill>
                <a:srgbClr val="C00000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00843" y="1017460"/>
            <a:ext cx="11187139" cy="197949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用法点拨　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(1)above all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重在强调所列举内容在所有事物中最重要。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(2)first of all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first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及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firstly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侧重于强调列举事物的顺序，用于举例时表示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首先；第一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821199" y="443938"/>
            <a:ext cx="11369213" cy="2520000"/>
          </a:xfrm>
          <a:prstGeom prst="rect">
            <a:avLst/>
          </a:prstGeom>
          <a:solidFill>
            <a:schemeClr val="bg1">
              <a:lumMod val="8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20" name="矩形 19"/>
          <p:cNvSpPr/>
          <p:nvPr/>
        </p:nvSpPr>
        <p:spPr>
          <a:xfrm>
            <a:off x="1" y="465186"/>
            <a:ext cx="541796" cy="5763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08360" y="465186"/>
            <a:ext cx="158024" cy="5763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889741" y="404664"/>
            <a:ext cx="1090800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sz="26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代词</a:t>
            </a:r>
            <a:r>
              <a:rPr lang="zh-CN" altLang="zh-CN" sz="28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of</a:t>
            </a:r>
            <a:r>
              <a:rPr lang="zh-CN" altLang="zh-CN" sz="28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which/whom</a:t>
            </a:r>
            <a:r>
              <a:rPr lang="en-US" altLang="zh-CN" sz="2800" b="1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引导的定语从句</a:t>
            </a:r>
            <a:endParaRPr lang="zh-CN" altLang="zh-CN" sz="2600" kern="100" dirty="0">
              <a:latin typeface="宋体" panose="02010600030101010101" pitchFamily="2" charset="-122"/>
              <a:ea typeface="微软雅黑" panose="020B0503020204020204" pitchFamily="34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The musicians were to play jokes on each other as well as play music</a:t>
            </a:r>
            <a:r>
              <a:rPr lang="zh-CN" altLang="zh-CN" sz="28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u="wavy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most of which was based loosely on the Beatles</a:t>
            </a:r>
            <a:r>
              <a:rPr lang="en-US" altLang="zh-CN" sz="28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r>
              <a:rPr lang="zh-CN" altLang="zh-CN" sz="26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组成乐队的音乐人演奏音乐，还彼此打趣逗笑。这些玩笑和音乐大多都在模仿</a:t>
            </a:r>
            <a:r>
              <a:rPr lang="en-US" altLang="zh-CN" sz="2600" b="1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sz="26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甲壳虫</a:t>
            </a:r>
            <a:r>
              <a:rPr lang="en-US" altLang="zh-CN" sz="2600" b="1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乐队。</a:t>
            </a:r>
            <a:endParaRPr lang="zh-CN" altLang="zh-CN" sz="2600" kern="100" dirty="0">
              <a:latin typeface="宋体" panose="02010600030101010101" pitchFamily="2" charset="-122"/>
              <a:ea typeface="微软雅黑" panose="020B0503020204020204" pitchFamily="34" charset="-122"/>
              <a:cs typeface="Courier New" panose="02070309020205020404" pitchFamily="49" charset="0"/>
            </a:endParaRPr>
          </a:p>
        </p:txBody>
      </p:sp>
      <p:sp>
        <p:nvSpPr>
          <p:cNvPr id="23" name="TextBox 5"/>
          <p:cNvSpPr txBox="1"/>
          <p:nvPr/>
        </p:nvSpPr>
        <p:spPr>
          <a:xfrm>
            <a:off x="47113" y="507723"/>
            <a:ext cx="428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</a:rPr>
              <a:t>8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75051" y="3742874"/>
            <a:ext cx="10980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(1)There are four seasons in a year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each of </a:t>
            </a:r>
            <a:r>
              <a:rPr lang="en-US" altLang="zh-CN" sz="2800" b="1" u="sng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has distinctive features.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(2)Many young people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most of </a:t>
            </a:r>
            <a:r>
              <a:rPr lang="en-US" altLang="zh-CN" sz="2800" b="1" u="sng" kern="100" dirty="0" smtClean="0">
                <a:latin typeface="Times New Roman" panose="02020603050405020304" pitchFamily="18" charset="0"/>
                <a:ea typeface="华文细黑" panose="02010600040101010101" pitchFamily="2" charset="-122"/>
              </a:rPr>
              <a:t>              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were well-educated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headed for remote regions to chase their dreams.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875051" y="3081048"/>
            <a:ext cx="10980000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先练基础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单句语法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填空</a:t>
            </a:r>
            <a:endParaRPr lang="zh-CN" altLang="zh-CN" sz="2800" b="1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190012" y="3878970"/>
            <a:ext cx="11031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which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050506" y="5158294"/>
            <a:ext cx="11240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whom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55979" y="1327408"/>
            <a:ext cx="11276867" cy="2677656"/>
          </a:xfrm>
          <a:prstGeom prst="rect">
            <a:avLst/>
          </a:prstGeom>
          <a:ln w="6350">
            <a:solidFill>
              <a:schemeClr val="tx1"/>
            </a:solidFill>
            <a:prstDash val="dash"/>
          </a:ln>
        </p:spPr>
        <p:txBody>
          <a:bodyPr wrap="square" lIns="180000" rIns="18000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•“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名词</a:t>
            </a:r>
            <a:r>
              <a:rPr lang="en-US" altLang="zh-CN" sz="2800" b="1" kern="100" dirty="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/</a:t>
            </a:r>
            <a:r>
              <a:rPr lang="zh-CN" altLang="zh-CN" sz="2800" b="1" kern="100" dirty="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代词＋</a:t>
            </a:r>
            <a:r>
              <a:rPr lang="en-US" altLang="zh-CN" sz="2800" b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which/whom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结构引导定语从句。此类结构常见的有：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some/several/a few/a little/many/more/most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of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which/whom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等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形式。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此结构中的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which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whom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不能换成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that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who)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•“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the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of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which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结构一般可以与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whose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.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结构互换。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630522" y="3667806"/>
            <a:ext cx="1702497" cy="417548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818730" y="1129719"/>
            <a:ext cx="1771625" cy="417548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926060" y="1129719"/>
            <a:ext cx="864096" cy="417548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77788" y="922474"/>
            <a:ext cx="10980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(3)I bought an extra instrument last week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 price of </a:t>
            </a:r>
            <a:r>
              <a:rPr lang="en-US" altLang="zh-CN" sz="2800" b="1" u="sng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was very reasonable.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 bought an extra instrument last week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u="sng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price was very reasonable.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(4)The millionaire invited about 40 people to his wedding and most of 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u="sng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are family members.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 millionaire invited about 40 people to his wedding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most of </a:t>
            </a:r>
            <a:r>
              <a:rPr lang="en-US" altLang="zh-CN" sz="2800" b="1" u="sng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</a:t>
            </a:r>
            <a:endParaRPr lang="en-US" altLang="zh-CN" sz="2800" b="1" u="sng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u="sng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u="sng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are family members.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77788" y="260648"/>
            <a:ext cx="1098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en-US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再提能力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完美写作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·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句型转换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·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背诵</a:t>
            </a:r>
            <a:endParaRPr lang="zh-CN" altLang="zh-CN" sz="2800" b="1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432181" y="1062053"/>
            <a:ext cx="11031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which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715630" y="2343453"/>
            <a:ext cx="11224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whose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00534" y="4276028"/>
            <a:ext cx="9637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them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77898" y="5545713"/>
            <a:ext cx="11240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whom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388412" y="0"/>
            <a:ext cx="11412000" cy="687600"/>
          </a:xfrm>
          <a:prstGeom prst="rect">
            <a:avLst/>
          </a:prstGeom>
        </p:spPr>
        <p:txBody>
          <a:bodyPr wrap="square" lIns="54000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Ⅱ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重点单词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我会写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88412" y="692696"/>
            <a:ext cx="11412000" cy="594006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1.folk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民间的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2.pretend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err="1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假装；假扮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3.attach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err="1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&amp; </a:t>
            </a:r>
            <a:r>
              <a:rPr lang="en-US" altLang="zh-CN" sz="2800" b="1" i="1" kern="100" dirty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系上；缚上；附加；连接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4.form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	</a:t>
            </a:r>
            <a:r>
              <a:rPr lang="en-US" altLang="zh-CN" sz="2800" b="1" i="1" kern="100" dirty="0" err="1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使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组成；形成；构成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5.earn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	</a:t>
            </a:r>
            <a:r>
              <a:rPr lang="en-US" altLang="zh-CN" sz="2800" b="1" i="1" kern="100" dirty="0" err="1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赚；挣得；获得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6.extra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额外的；外加的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7.instrument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工具；器械；乐器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8.cash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现金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9.millionaire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百万富翁；富豪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385528" y="4800564"/>
            <a:ext cx="1928937" cy="417548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821199" y="620760"/>
            <a:ext cx="11369213" cy="1908000"/>
          </a:xfrm>
          <a:prstGeom prst="rect">
            <a:avLst/>
          </a:prstGeom>
          <a:solidFill>
            <a:schemeClr val="bg1">
              <a:lumMod val="8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20" name="矩形 19"/>
          <p:cNvSpPr/>
          <p:nvPr/>
        </p:nvSpPr>
        <p:spPr>
          <a:xfrm>
            <a:off x="1" y="642008"/>
            <a:ext cx="541796" cy="5763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08360" y="642008"/>
            <a:ext cx="158024" cy="5763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875051" y="548680"/>
            <a:ext cx="10908000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not...without...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spc="-3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Freddy and his band could </a:t>
            </a:r>
            <a:r>
              <a:rPr lang="en-US" altLang="zh-CN" sz="2800" b="1" u="wavy" kern="100" spc="-3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not</a:t>
            </a:r>
            <a:r>
              <a:rPr lang="en-US" altLang="zh-CN" sz="2800" b="1" kern="100" spc="-3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go out anywhere </a:t>
            </a:r>
            <a:r>
              <a:rPr lang="en-US" altLang="zh-CN" sz="2800" b="1" u="wavy" kern="100" spc="-3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without</a:t>
            </a:r>
            <a:r>
              <a:rPr lang="en-US" altLang="zh-CN" sz="2800" b="1" kern="100" spc="-3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being followed</a:t>
            </a:r>
            <a:r>
              <a:rPr lang="en-US" altLang="zh-CN" sz="2800" b="1" kern="100" spc="-3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endParaRPr lang="en-US" altLang="zh-CN" sz="2800" b="1" kern="100" spc="-30" dirty="0" smtClean="0">
              <a:latin typeface="Times New Roman" panose="02020603050405020304" pitchFamily="18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弗</a:t>
            </a:r>
            <a:r>
              <a:rPr lang="zh-CN" altLang="zh-CN" sz="26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雷迪和他的乐队无论走到哪里都会有人跟随。</a:t>
            </a:r>
            <a:endParaRPr lang="zh-CN" altLang="zh-CN" sz="2600" kern="100" dirty="0">
              <a:latin typeface="宋体" panose="02010600030101010101" pitchFamily="2" charset="-122"/>
              <a:ea typeface="微软雅黑" panose="020B0503020204020204" pitchFamily="34" charset="-122"/>
              <a:cs typeface="Courier New" panose="02070309020205020404" pitchFamily="49" charset="0"/>
            </a:endParaRPr>
          </a:p>
        </p:txBody>
      </p:sp>
      <p:sp>
        <p:nvSpPr>
          <p:cNvPr id="23" name="TextBox 5"/>
          <p:cNvSpPr txBox="1"/>
          <p:nvPr/>
        </p:nvSpPr>
        <p:spPr>
          <a:xfrm>
            <a:off x="47113" y="684545"/>
            <a:ext cx="428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</a:rPr>
              <a:t>9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75051" y="3298738"/>
            <a:ext cx="10980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(1)I couldn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 have gone through that bitter period </a:t>
            </a:r>
            <a:r>
              <a:rPr lang="en-US" altLang="zh-CN" sz="2800" b="1" u="sng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your generous help.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(2)To be honest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you can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t be </a:t>
            </a:r>
            <a:r>
              <a:rPr lang="en-US" altLang="zh-CN" sz="2800" b="1" u="sng" kern="100" dirty="0" smtClean="0">
                <a:latin typeface="Times New Roman" panose="02020603050405020304" pitchFamily="18" charset="0"/>
                <a:ea typeface="华文细黑" panose="02010600040101010101" pitchFamily="2" charset="-122"/>
              </a:rPr>
              <a:t>        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careful while driving the car.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875051" y="2636912"/>
            <a:ext cx="10980000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先练基础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单句语法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填空</a:t>
            </a:r>
            <a:endParaRPr lang="zh-CN" altLang="zh-CN" sz="2800" b="1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387730" y="3445303"/>
            <a:ext cx="13644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without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866747" y="4723972"/>
            <a:ext cx="6639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too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33772" y="116632"/>
            <a:ext cx="11449272" cy="6473824"/>
          </a:xfrm>
          <a:prstGeom prst="rect">
            <a:avLst/>
          </a:prstGeom>
          <a:ln w="6350">
            <a:solidFill>
              <a:schemeClr val="tx1"/>
            </a:solidFill>
            <a:prstDash val="dash"/>
          </a:ln>
        </p:spPr>
        <p:txBody>
          <a:bodyPr wrap="square" lIns="180000" rIns="18000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•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not...without...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意为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没有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就不能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……”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。这是一种双重否定句式，表示肯定意义。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•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常见的双重否定结构还有：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no (not)...no (not)...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没有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没有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no (never)...without...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没有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不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；除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不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nothing...not/no/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含否定意义前缀的词　没有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不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•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常见的用否定形式表示肯定意义的结构有：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cannot...too/enough/over...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越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越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；无论怎样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也不为过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cannot wait to do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sth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 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迫不及待做某事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cannot help doing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</a:rPr>
              <a:t>sth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. 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禁不住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/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忍不住做某事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77788" y="763664"/>
            <a:ext cx="1098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en-US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再提能力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完美写作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·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完成句子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·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背诵</a:t>
            </a:r>
            <a:endParaRPr lang="zh-CN" altLang="zh-CN" sz="2800" b="1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77788" y="1483744"/>
            <a:ext cx="10980000" cy="3241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(3)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动动脑筋你就会发现世上无难事。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写作之总结句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zh-CN" altLang="zh-CN" sz="1050" kern="100" dirty="0" smtClean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Use your head and you will find </a:t>
            </a:r>
            <a:r>
              <a:rPr lang="en-US" altLang="zh-CN" sz="2800" b="1" u="sng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                    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in the world.</a:t>
            </a:r>
            <a:endParaRPr lang="zh-CN" altLang="zh-CN" sz="1050" kern="100" dirty="0" smtClean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用法点拨　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英语中有些句子</a:t>
            </a:r>
            <a:r>
              <a:rPr lang="en-US" altLang="zh-CN" sz="2800" b="1" kern="100" dirty="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貌相</a:t>
            </a:r>
            <a:r>
              <a:rPr lang="en-US" altLang="zh-CN" sz="2800" b="1" kern="100" dirty="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”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形式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否定，实则表示肯定的意义，甚至表示非常强烈的肯定意义。此类句子尤其容易出现在阅读理解中给考生增加干扰因素。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504037" y="2203358"/>
            <a:ext cx="33986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nothing is impossible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910767" y="1975480"/>
            <a:ext cx="103657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(1)As we know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there is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no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success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without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hardships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众所周知</a:t>
            </a:r>
            <a:r>
              <a:rPr lang="zh-CN" altLang="zh-CN" sz="2800" b="1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，没有苦难就没有成功。</a:t>
            </a:r>
            <a:r>
              <a:rPr lang="en-US" altLang="zh-CN" sz="2800" b="1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写作之总结句</a:t>
            </a:r>
            <a:r>
              <a:rPr lang="en-US" altLang="zh-CN" sz="2800" b="1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楷体" panose="02010609060101010101" pitchFamily="49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(2)You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cannot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make egg rolls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without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breaking eggs.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2800" b="1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有失才有得。</a:t>
            </a:r>
            <a:endParaRPr lang="zh-CN" altLang="zh-CN" sz="1050" kern="100" dirty="0">
              <a:latin typeface="宋体" panose="02010600030101010101" pitchFamily="2" charset="-122"/>
              <a:ea typeface="楷体" panose="02010609060101010101" pitchFamily="49" charset="-122"/>
              <a:cs typeface="Courier New" panose="0207030902020502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94815" y="1507472"/>
            <a:ext cx="10797608" cy="3145664"/>
          </a:xfrm>
          <a:prstGeom prst="rect">
            <a:avLst/>
          </a:prstGeom>
          <a:noFill/>
          <a:ln w="6350" cap="flat" cmpd="sng" algn="ctr">
            <a:solidFill>
              <a:schemeClr val="tx1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algn="ctr" defTabSz="913765"/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982751" y="1217460"/>
            <a:ext cx="2087538" cy="529420"/>
            <a:chOff x="1413892" y="1196752"/>
            <a:chExt cx="1778864" cy="529597"/>
          </a:xfrm>
        </p:grpSpPr>
        <p:sp>
          <p:nvSpPr>
            <p:cNvPr id="14" name="直角三角形 13"/>
            <p:cNvSpPr/>
            <p:nvPr/>
          </p:nvSpPr>
          <p:spPr>
            <a:xfrm rot="18873927">
              <a:off x="2113762" y="1466287"/>
              <a:ext cx="190945" cy="329179"/>
            </a:xfrm>
            <a:prstGeom prst="rt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413892" y="1196752"/>
              <a:ext cx="1778864" cy="5186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r>
                <a:rPr lang="zh-CN" altLang="en-US" sz="2800" b="1" kern="100" dirty="0">
                  <a:solidFill>
                    <a:prstClr val="white"/>
                  </a:solidFill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佳句背诵</a:t>
              </a:r>
              <a:endParaRPr lang="zh-CN" altLang="en-US" sz="2800" b="1" kern="100" dirty="0">
                <a:solidFill>
                  <a:prstClr val="white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599521"/>
            <a:ext cx="2350384" cy="184347"/>
          </a:xfrm>
          <a:prstGeom prst="rect">
            <a:avLst/>
          </a:prstGeom>
          <a:solidFill>
            <a:srgbClr val="00B05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5"/>
          <p:cNvSpPr/>
          <p:nvPr/>
        </p:nvSpPr>
        <p:spPr>
          <a:xfrm>
            <a:off x="297335" y="260648"/>
            <a:ext cx="175571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defTabSz="914400">
              <a:lnSpc>
                <a:spcPct val="100000"/>
              </a:lnSpc>
              <a:buNone/>
            </a:pPr>
            <a:r>
              <a:rPr lang="zh-CN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达标</a:t>
            </a:r>
            <a:r>
              <a:rPr lang="zh-CN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检测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88412" y="787659"/>
            <a:ext cx="11412000" cy="769417"/>
          </a:xfrm>
          <a:prstGeom prst="rect">
            <a:avLst/>
          </a:prstGeom>
        </p:spPr>
        <p:txBody>
          <a:bodyPr wrap="square" lIns="54000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b="1" kern="100" dirty="0">
                <a:solidFill>
                  <a:srgbClr val="0070C0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Ⅰ</a:t>
            </a:r>
            <a:r>
              <a:rPr lang="en-US" altLang="zh-CN" sz="2800" b="1" kern="100" dirty="0" smtClean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en-US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一词多义练</a:t>
            </a:r>
            <a:r>
              <a:rPr lang="en-US" altLang="zh-CN" sz="2800" b="1" kern="100" dirty="0" smtClean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清除阅读障碍</a:t>
            </a:r>
            <a:endParaRPr lang="zh-CN" altLang="zh-CN" sz="2800" kern="100" dirty="0">
              <a:solidFill>
                <a:srgbClr val="0070C0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88412" y="1404030"/>
            <a:ext cx="11412000" cy="68760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form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297038" y="371165"/>
            <a:ext cx="45448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2000" b="1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提示：题干中加底纹词汇为上单元词汇</a:t>
            </a:r>
            <a:endParaRPr lang="zh-CN" altLang="en-US" sz="2000" b="1" kern="1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478512" y="2140848"/>
          <a:ext cx="6912044" cy="640080"/>
        </p:xfrm>
        <a:graphic>
          <a:graphicData uri="http://schemas.openxmlformats.org/drawingml/2006/table">
            <a:tbl>
              <a:tblPr firstRow="1" firstCol="1" bandRow="1"/>
              <a:tblGrid>
                <a:gridCol w="6912044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100" dirty="0">
                          <a:effectLst/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Courier New" panose="02070309020205020404" pitchFamily="49" charset="0"/>
                        </a:rPr>
                        <a:t>A.</a:t>
                      </a:r>
                      <a:r>
                        <a:rPr lang="en-US" sz="2800" b="1" i="1" kern="100" dirty="0">
                          <a:effectLst/>
                          <a:latin typeface="Book Antiqua" panose="0204060205030503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2800" b="1" i="1" kern="100" dirty="0">
                          <a:effectLst/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sz="2800" b="1" kern="100" dirty="0">
                          <a:effectLst/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Courier New" panose="02070309020205020404" pitchFamily="49" charset="0"/>
                        </a:rPr>
                        <a:t>.</a:t>
                      </a:r>
                      <a:r>
                        <a:rPr lang="zh-CN" sz="2800" b="1" kern="100" dirty="0">
                          <a:effectLst/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形成　</a:t>
                      </a:r>
                      <a:r>
                        <a:rPr lang="en-US" sz="2800" b="1" kern="100" dirty="0" err="1">
                          <a:effectLst/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Courier New" panose="02070309020205020404" pitchFamily="49" charset="0"/>
                        </a:rPr>
                        <a:t>B.</a:t>
                      </a:r>
                      <a:r>
                        <a:rPr lang="en-US" sz="2800" b="1" i="1" kern="100" dirty="0" err="1">
                          <a:effectLst/>
                          <a:latin typeface="Book Antiqua" panose="0204060205030503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2800" b="1" i="1" kern="100" dirty="0" err="1">
                          <a:effectLst/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Courier New" panose="02070309020205020404" pitchFamily="49" charset="0"/>
                        </a:rPr>
                        <a:t>t</a:t>
                      </a:r>
                      <a:r>
                        <a:rPr lang="en-US" sz="2800" b="1" kern="100" dirty="0">
                          <a:effectLst/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Courier New" panose="02070309020205020404" pitchFamily="49" charset="0"/>
                        </a:rPr>
                        <a:t>.</a:t>
                      </a:r>
                      <a:r>
                        <a:rPr lang="zh-CN" sz="2800" b="1" kern="100" dirty="0">
                          <a:effectLst/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形成　</a:t>
                      </a:r>
                      <a:r>
                        <a:rPr lang="en-US" sz="2800" b="1" kern="100" dirty="0" err="1">
                          <a:effectLst/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Courier New" panose="02070309020205020404" pitchFamily="49" charset="0"/>
                        </a:rPr>
                        <a:t>C.</a:t>
                      </a:r>
                      <a:r>
                        <a:rPr lang="en-US" sz="2800" b="1" i="1" kern="100" dirty="0" err="1">
                          <a:effectLst/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Courier New" panose="02070309020205020404" pitchFamily="49" charset="0"/>
                        </a:rPr>
                        <a:t>n</a:t>
                      </a:r>
                      <a:r>
                        <a:rPr lang="en-US" sz="2800" b="1" kern="100" dirty="0">
                          <a:effectLst/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Courier New" panose="02070309020205020404" pitchFamily="49" charset="0"/>
                        </a:rPr>
                        <a:t>.</a:t>
                      </a:r>
                      <a:r>
                        <a:rPr lang="zh-CN" sz="2800" b="1" kern="100" dirty="0">
                          <a:effectLst/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表格　</a:t>
                      </a:r>
                      <a:r>
                        <a:rPr lang="en-US" sz="2800" b="1" kern="100" dirty="0" err="1">
                          <a:effectLst/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Courier New" panose="02070309020205020404" pitchFamily="49" charset="0"/>
                        </a:rPr>
                        <a:t>D.</a:t>
                      </a:r>
                      <a:r>
                        <a:rPr lang="en-US" sz="2800" b="1" i="1" kern="100" dirty="0" err="1">
                          <a:effectLst/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Courier New" panose="02070309020205020404" pitchFamily="49" charset="0"/>
                        </a:rPr>
                        <a:t>n</a:t>
                      </a:r>
                      <a:r>
                        <a:rPr lang="en-US" sz="2800" b="1" kern="100" dirty="0">
                          <a:effectLst/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Courier New" panose="02070309020205020404" pitchFamily="49" charset="0"/>
                        </a:rPr>
                        <a:t>.</a:t>
                      </a:r>
                      <a:r>
                        <a:rPr lang="zh-CN" sz="2800" b="1" kern="100" dirty="0">
                          <a:effectLst/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形式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矩形 10"/>
          <p:cNvSpPr/>
          <p:nvPr/>
        </p:nvSpPr>
        <p:spPr>
          <a:xfrm>
            <a:off x="388412" y="2780928"/>
            <a:ext cx="11412000" cy="4001071"/>
          </a:xfrm>
          <a:prstGeom prst="rect">
            <a:avLst/>
          </a:prstGeom>
        </p:spPr>
        <p:txBody>
          <a:bodyPr wrap="square" lIns="54000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1.Many bad habits can be especially difficult to cure because they are likely to have been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formed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at a very young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age.			      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2.He is about to give up when a good idea began to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form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in his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mind.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3.You should sound a lot more polite if you make a request in the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form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of a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question.							      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4.In addition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if you want to apply for the job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please fill in the 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form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222129" y="3582541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B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222129" y="4236019"/>
            <a:ext cx="5143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A 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222129" y="5520408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D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247530" y="6158905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C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621804" y="6237312"/>
            <a:ext cx="1080120" cy="417548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430182" y="2636912"/>
            <a:ext cx="1415758" cy="417548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10083427" y="2022390"/>
            <a:ext cx="1664978" cy="417548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388412" y="656906"/>
            <a:ext cx="11412000" cy="615550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1.If you haven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 read this book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please don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pretend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</a:t>
            </a:r>
            <a:endParaRPr lang="en-US" altLang="zh-CN" sz="2800" u="sng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(read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 it.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2.The children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 </a:t>
            </a:r>
            <a:r>
              <a:rPr lang="en-US" altLang="zh-CN" sz="2800" b="1" u="sng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perform) made the musician burst into laughter suddenly.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3.Aid should be given to developing countries with no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strings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</a:t>
            </a:r>
            <a:endParaRPr lang="en-US" altLang="zh-CN" sz="2800" u="sng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(attach).</a:t>
            </a:r>
            <a:endParaRPr lang="zh-CN" altLang="zh-CN" sz="1050" kern="100" dirty="0" smtClean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4.I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have about 20 books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half of </a:t>
            </a:r>
            <a:r>
              <a:rPr lang="en-US" altLang="zh-CN" sz="2800" b="1" u="sng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were written by the famous writer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Bing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Xin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5.Not having been here for long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 had to rely on my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friends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</a:t>
            </a:r>
            <a:endParaRPr lang="en-US" altLang="zh-CN" sz="2800" u="sng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</a:pP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protect) myself from being hurt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88412" y="0"/>
            <a:ext cx="11412000" cy="687600"/>
          </a:xfrm>
          <a:prstGeom prst="rect">
            <a:avLst/>
          </a:prstGeom>
        </p:spPr>
        <p:txBody>
          <a:bodyPr wrap="square" lIns="54000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b="1" kern="100" dirty="0" smtClean="0">
                <a:solidFill>
                  <a:srgbClr val="0070C0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Ⅱ</a:t>
            </a:r>
            <a:r>
              <a:rPr lang="en-US" altLang="zh-CN" sz="2800" b="1" kern="100" dirty="0" smtClean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 smtClean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核心知识强化练</a:t>
            </a:r>
            <a:r>
              <a:rPr lang="en-US" altLang="zh-CN" sz="2800" b="1" kern="100" dirty="0" smtClean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 smtClean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巩固语言知识</a:t>
            </a:r>
            <a:endParaRPr lang="zh-CN" altLang="zh-CN" sz="2800" kern="100" dirty="0">
              <a:solidFill>
                <a:srgbClr val="0070C0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387730" y="782696"/>
            <a:ext cx="20729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to have read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77158" y="1913544"/>
            <a:ext cx="21579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performance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064686" y="3183349"/>
            <a:ext cx="15023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attached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906122" y="4375679"/>
            <a:ext cx="11031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which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915347" y="5489690"/>
            <a:ext cx="16641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to protect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485900" y="908720"/>
            <a:ext cx="1296144" cy="417548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388412" y="44624"/>
            <a:ext cx="11412000" cy="658639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6.I</a:t>
            </a:r>
            <a:r>
              <a:rPr lang="en-US" altLang="zh-CN" sz="2800" b="1" kern="100" dirty="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m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surprised to hear that Sue and Paul have broken </a:t>
            </a:r>
            <a:r>
              <a:rPr lang="en-US" altLang="zh-CN" sz="2800" b="1" u="sng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They seemed to live in peace when I last saw them.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7.In order to continue to learn by ourselves after leaving school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we must 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u="sng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all learn how to study in the school now.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8.Visiting the exhibition will help you get familiar </a:t>
            </a:r>
            <a:r>
              <a:rPr lang="en-US" altLang="zh-CN" sz="2800" b="1" u="sng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 art of paper-cutting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9.You can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 attach </a:t>
            </a:r>
            <a:r>
              <a:rPr lang="en-US" altLang="zh-CN" sz="2800" b="1" u="sng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great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importance to your child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 receiving a good education.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10.As tourism grows increasingly popular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 Chinese are becoming particularly sensitive </a:t>
            </a:r>
            <a:r>
              <a:rPr lang="en-US" altLang="zh-CN" sz="2800" b="1" u="sng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improper behavior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099698" y="126157"/>
            <a:ext cx="585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up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77788" y="2113692"/>
            <a:ext cx="10823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above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201694" y="2761764"/>
            <a:ext cx="8643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with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743549" y="4024041"/>
            <a:ext cx="6639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too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788866" y="5957673"/>
            <a:ext cx="484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to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88412" y="679404"/>
            <a:ext cx="11412000" cy="76941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b="1" kern="100" dirty="0">
                <a:solidFill>
                  <a:srgbClr val="0070C0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Ⅲ</a:t>
            </a:r>
            <a:r>
              <a:rPr lang="en-US" altLang="zh-CN" sz="2800" b="1" kern="100" dirty="0" smtClean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 smtClean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写作增分练</a:t>
            </a:r>
            <a:r>
              <a:rPr lang="en-US" altLang="zh-CN" sz="2800" b="1" kern="100" dirty="0" smtClean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 smtClean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提升语用能力</a:t>
            </a:r>
            <a:endParaRPr lang="zh-CN" altLang="zh-CN" sz="2800" kern="100" dirty="0">
              <a:solidFill>
                <a:srgbClr val="0070C0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88412" y="1372145"/>
            <a:ext cx="11412000" cy="400107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她装作不认识我，这确实使我很伤心。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(pretend)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(1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</a:rPr>
              <a:t>)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____________________________________________________________</a:t>
            </a:r>
            <a:endParaRPr lang="en-US" altLang="zh-CN" sz="2800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</a:rPr>
              <a:t>(2)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______________________________________________________</a:t>
            </a:r>
            <a:endParaRPr lang="en-US" altLang="zh-CN" sz="2800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他总是乐于助人，因此在这儿大家都熟悉他。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(familiar)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</a:rPr>
              <a:t>(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1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</a:rPr>
              <a:t>)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____________________________________________________________</a:t>
            </a:r>
            <a:endParaRPr lang="en-US" altLang="zh-CN" sz="2800" kern="100" dirty="0"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(2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</a:rPr>
              <a:t>)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____________________________________________________________</a:t>
            </a:r>
            <a:endParaRPr lang="en-US" altLang="zh-CN" sz="2800" kern="100" dirty="0"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34543" y="1968515"/>
            <a:ext cx="112320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tabLst>
                <a:tab pos="2070735" algn="l"/>
              </a:tabLst>
            </a:pPr>
            <a:r>
              <a:rPr lang="en-US" altLang="zh-CN" sz="2800" b="1" kern="100" spc="-50" dirty="0" smtClean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    She </a:t>
            </a:r>
            <a:r>
              <a:rPr lang="en-US" altLang="zh-CN" sz="2800" b="1" kern="100" spc="-5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pretended (that) she didn</a:t>
            </a:r>
            <a:r>
              <a:rPr lang="en-US" altLang="zh-CN" sz="2800" b="1" kern="100" spc="-50" dirty="0">
                <a:solidFill>
                  <a:srgbClr val="C00000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 spc="-5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t know me</a:t>
            </a:r>
            <a:r>
              <a:rPr lang="zh-CN" altLang="zh-CN" sz="2800" b="1" kern="100" spc="-5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spc="-5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which really made me </a:t>
            </a:r>
            <a:r>
              <a:rPr lang="en-US" altLang="zh-CN" sz="2800" b="1" kern="100" spc="-50" dirty="0" smtClean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upset</a:t>
            </a:r>
            <a:r>
              <a:rPr lang="en-US" altLang="zh-CN" sz="2800" b="1" kern="100" spc="-5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.</a:t>
            </a:r>
            <a:endParaRPr lang="zh-CN" altLang="zh-CN" sz="2800" kern="100" spc="-50" dirty="0">
              <a:solidFill>
                <a:srgbClr val="C00000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84585" y="2623620"/>
            <a:ext cx="11052000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tabLst>
                <a:tab pos="2070735" algn="l"/>
              </a:tabLst>
            </a:pP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She pretended not to know me</a:t>
            </a:r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which really made me upset.</a:t>
            </a:r>
            <a:endParaRPr lang="zh-CN" altLang="zh-CN" sz="2800" kern="100" dirty="0">
              <a:solidFill>
                <a:srgbClr val="C00000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03189" y="3897539"/>
            <a:ext cx="111612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tabLst>
                <a:tab pos="2070735" algn="l"/>
              </a:tabLst>
            </a:pPr>
            <a:r>
              <a:rPr lang="en-US" altLang="zh-CN" sz="2800" b="1" kern="100" spc="-5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 </a:t>
            </a:r>
            <a:r>
              <a:rPr lang="en-US" altLang="zh-CN" sz="2800" b="1" kern="100" spc="-50" dirty="0" smtClean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   He </a:t>
            </a:r>
            <a:r>
              <a:rPr lang="en-US" altLang="zh-CN" sz="2800" b="1" kern="100" spc="-5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is always willing to help others</a:t>
            </a:r>
            <a:r>
              <a:rPr lang="zh-CN" altLang="zh-CN" sz="2800" b="1" kern="100" spc="-5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spc="-5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so everyone here is familiar with him.</a:t>
            </a:r>
            <a:endParaRPr lang="zh-CN" altLang="zh-CN" sz="2800" kern="100" spc="-50" dirty="0">
              <a:solidFill>
                <a:srgbClr val="C00000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92141" y="4542435"/>
            <a:ext cx="11052000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tabLst>
                <a:tab pos="2070735" algn="l"/>
              </a:tabLst>
            </a:pP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 </a:t>
            </a:r>
            <a:r>
              <a:rPr lang="en-US" altLang="zh-CN" sz="2800" b="1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   He </a:t>
            </a: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is always willing to help others</a:t>
            </a:r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so he is familiar to everyone here.</a:t>
            </a:r>
            <a:endParaRPr lang="zh-CN" altLang="zh-CN" sz="2800" kern="100" dirty="0">
              <a:solidFill>
                <a:srgbClr val="C00000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7" grpId="0"/>
      <p:bldP spid="8" grpId="0"/>
      <p:bldP spid="10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388412" y="476672"/>
            <a:ext cx="11412000" cy="529373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3.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说实在地，郑和，明朝的一位探险家，是中国历史上我最喜爱的人物。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(to be honest)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_____________________________________________________________________________________</a:t>
            </a:r>
            <a:endParaRPr lang="en-US" altLang="zh-CN" sz="2800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4.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他写了两本小说，都很畅销。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代词＋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of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which)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070735" algn="l"/>
              </a:tabLs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_____________________________________________</a:t>
            </a:r>
            <a:endParaRPr lang="en-US" altLang="zh-CN" sz="2800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5.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没有护照你就不能离开这个国家。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(not...without...)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070735" algn="l"/>
              </a:tabLs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___________________________________________</a:t>
            </a:r>
            <a:endParaRPr lang="en-US" altLang="zh-CN" sz="2800" kern="100" dirty="0"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77788" y="1719858"/>
            <a:ext cx="112680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To be honest</a:t>
            </a:r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Zheng</a:t>
            </a: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He</a:t>
            </a:r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an explorer in Ming Dynasty</a:t>
            </a:r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is my </a:t>
            </a:r>
            <a:r>
              <a:rPr lang="en-US" altLang="zh-CN" sz="2800" b="1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favorite</a:t>
            </a:r>
            <a:endParaRPr lang="en-US" altLang="zh-CN" sz="2800" b="1" kern="100" dirty="0" smtClean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figure in Chinese history.</a:t>
            </a:r>
            <a:endParaRPr lang="zh-CN" altLang="zh-CN" sz="1050" kern="100" dirty="0">
              <a:solidFill>
                <a:srgbClr val="C00000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返回">
            <a:hlinkClick r:id="rId1" action="ppaction://hlinksldjump"/>
          </p:cNvPr>
          <p:cNvSpPr/>
          <p:nvPr/>
        </p:nvSpPr>
        <p:spPr bwMode="auto">
          <a:xfrm>
            <a:off x="11211213" y="6398788"/>
            <a:ext cx="979200" cy="460800"/>
          </a:xfrm>
          <a:prstGeom prst="rect">
            <a:avLst/>
          </a:prstGeom>
          <a:solidFill>
            <a:schemeClr val="accent3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914400">
              <a:spcBef>
                <a:spcPct val="50000"/>
              </a:spcBef>
            </a:pPr>
            <a:r>
              <a:rPr lang="zh-CN" altLang="en-US" sz="2000" kern="1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返 回</a:t>
            </a:r>
            <a:endParaRPr lang="zh-CN" altLang="en-US" sz="2000" kern="1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77788" y="3656756"/>
            <a:ext cx="11268024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He has written two novels</a:t>
            </a:r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both of which sell well.</a:t>
            </a:r>
            <a:endParaRPr lang="zh-CN" altLang="zh-CN" sz="1050" kern="100" dirty="0">
              <a:solidFill>
                <a:srgbClr val="C00000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77788" y="4932701"/>
            <a:ext cx="11268024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You can</a:t>
            </a:r>
            <a:r>
              <a:rPr lang="en-US" altLang="zh-CN" sz="2800" b="1" kern="100" dirty="0">
                <a:solidFill>
                  <a:srgbClr val="C00000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 leave the country without a passport.</a:t>
            </a:r>
            <a:endParaRPr lang="zh-CN" altLang="zh-CN" sz="1050" kern="100" dirty="0">
              <a:solidFill>
                <a:srgbClr val="C00000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-388" y="3356992"/>
            <a:ext cx="12189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圆角矩形 6"/>
          <p:cNvSpPr/>
          <p:nvPr/>
        </p:nvSpPr>
        <p:spPr>
          <a:xfrm>
            <a:off x="2863792" y="2609107"/>
            <a:ext cx="6461240" cy="603869"/>
          </a:xfrm>
          <a:prstGeom prst="roundRect">
            <a:avLst>
              <a:gd name="adj" fmla="val 5250"/>
            </a:avLst>
          </a:prstGeom>
          <a:gradFill flip="none" rotWithShape="1">
            <a:gsLst>
              <a:gs pos="0">
                <a:srgbClr val="00B050">
                  <a:alpha val="20000"/>
                </a:srgbClr>
              </a:gs>
              <a:gs pos="100000">
                <a:srgbClr val="00B05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2886565" y="2654594"/>
            <a:ext cx="24304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en-US" altLang="zh-CN" sz="2800" b="1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</a:rPr>
              <a:t>STEP </a:t>
            </a:r>
            <a:r>
              <a:rPr lang="en-US" altLang="zh-CN" sz="2800" b="1" dirty="0" smtClean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</a:rPr>
              <a:t>THREE</a:t>
            </a:r>
            <a:endParaRPr lang="en-US" altLang="zh-CN" sz="2800" b="1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14" name="副标题 3"/>
          <p:cNvSpPr txBox="1"/>
          <p:nvPr/>
        </p:nvSpPr>
        <p:spPr>
          <a:xfrm>
            <a:off x="4942284" y="2348880"/>
            <a:ext cx="4633716" cy="763968"/>
          </a:xfrm>
          <a:prstGeom prst="rect">
            <a:avLst/>
          </a:prstGeom>
        </p:spPr>
        <p:txBody>
          <a:bodyPr anchor="ctr">
            <a:noAutofit/>
          </a:bodyPr>
          <a:lstStyle>
            <a:lvl1pPr marL="457200" indent="-4572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5000" b="1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课后综合运用</a:t>
            </a:r>
            <a:endParaRPr lang="en-US" altLang="zh-CN" sz="5000" b="1" dirty="0">
              <a:ln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8412" y="653806"/>
            <a:ext cx="11412000" cy="464740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10.actor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男演员；行动者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11.broadcast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广播；播放</a:t>
            </a:r>
            <a:r>
              <a:rPr lang="zh-CN" altLang="zh-CN" sz="2800" b="1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en-US" altLang="zh-CN" sz="2800" b="1" kern="100" dirty="0" smtClean="0">
              <a:latin typeface="宋体" panose="02010600030101010101" pitchFamily="2" charset="-122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i="1" kern="100" dirty="0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			v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.&amp; </a:t>
            </a:r>
            <a:r>
              <a:rPr lang="en-US" altLang="zh-CN" sz="2800" b="1" i="1" kern="100" dirty="0" err="1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(broadcast; broadcast)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广播；播放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12.familiar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熟悉的；常见的；亲近的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13.addition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加；增加；加法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14.afterwards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</a:t>
            </a:r>
            <a:r>
              <a:rPr lang="en-US" altLang="zh-CN" sz="2800" b="1" i="1" kern="100" dirty="0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然后；后来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15.sensitive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敏感的；易受伤害的；灵敏的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528828" y="0"/>
            <a:ext cx="1539156" cy="752385"/>
          </a:xfrm>
          <a:prstGeom prst="rect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864946" y="0"/>
            <a:ext cx="9812468" cy="75238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0" name="TextBox 51"/>
          <p:cNvSpPr txBox="1"/>
          <p:nvPr/>
        </p:nvSpPr>
        <p:spPr>
          <a:xfrm>
            <a:off x="2086447" y="210502"/>
            <a:ext cx="3353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8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单元词汇</a:t>
            </a:r>
            <a:r>
              <a:rPr lang="en-US" altLang="zh-CN" sz="2800" dirty="0">
                <a:solidFill>
                  <a:prstClr val="black">
                    <a:lumMod val="50000"/>
                    <a:lumOff val="50000"/>
                  </a:prst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en-US" sz="28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串记</a:t>
            </a:r>
            <a:endParaRPr lang="en-US" altLang="zh-CN" sz="28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文本框 32"/>
          <p:cNvSpPr txBox="1"/>
          <p:nvPr/>
        </p:nvSpPr>
        <p:spPr>
          <a:xfrm>
            <a:off x="319508" y="241280"/>
            <a:ext cx="1587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语境填词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531274" y="792334"/>
            <a:ext cx="11162828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422034" y="0"/>
            <a:ext cx="0" cy="815349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388412" y="1160707"/>
            <a:ext cx="11412000" cy="133393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711835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请先从表格中选用本单元所学词汇完成下列短文，然后核对答案并背诵该短文。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文中加波浪线的句子为本单元的语法项目：定语从句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25411" y="2636912"/>
            <a:ext cx="7009161" cy="7386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form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instrument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roll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break up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attach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439581" y="1237938"/>
            <a:ext cx="11187139" cy="464740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711835" algn="di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To be honest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，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 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dreamed of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becoming a 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millionaire overnight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  <a:p>
            <a:pPr algn="di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Because I was 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sensitive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to 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classical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music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，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 also 1.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_______________</a:t>
            </a:r>
            <a:endParaRPr lang="en-US" altLang="zh-CN" sz="2800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  <a:p>
            <a:pPr algn="di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great importance to achieving great 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fame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as a </a:t>
            </a:r>
            <a:r>
              <a:rPr lang="en-US" altLang="zh-CN" sz="2800" b="1" kern="1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musician</a:t>
            </a:r>
            <a:r>
              <a:rPr lang="en-US" altLang="zh-CN" sz="2800" b="1" kern="100" dirty="0" err="1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.So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I 2.</a:t>
            </a:r>
            <a:r>
              <a:rPr lang="en-US" altLang="zh-CN" sz="2800" b="1" u="sng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a band with three other musicians and two </a:t>
            </a:r>
            <a:r>
              <a:rPr lang="en-US" altLang="zh-CN" sz="2800" b="1" kern="1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actors.Above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all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，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we bought musical 3.</a:t>
            </a:r>
            <a:r>
              <a:rPr lang="en-US" altLang="zh-CN" sz="2800" b="1" u="sng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.We 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performed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on the </a:t>
            </a:r>
            <a:r>
              <a:rPr lang="en-US" altLang="zh-CN" sz="2800" b="1" kern="100" dirty="0" err="1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streets.During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the 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performances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，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we 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pretended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to 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play tricks on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each other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，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which was</a:t>
            </a:r>
            <a:r>
              <a:rPr lang="en-US" altLang="zh-CN" sz="2800" b="1" u="wavy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so 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attractive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and 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humorous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that 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passers-by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offered us some 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cash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25411" y="476672"/>
            <a:ext cx="7009161" cy="7386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form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instrument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roll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break up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attach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343779" y="2023766"/>
            <a:ext cx="15921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attached 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073902" y="2665487"/>
            <a:ext cx="13019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formed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416521" y="3942581"/>
            <a:ext cx="20217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instruments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2" r="92397" b="-9283"/>
          <a:stretch>
            <a:fillRect/>
          </a:stretch>
        </p:blipFill>
        <p:spPr>
          <a:xfrm>
            <a:off x="9886453" y="5041751"/>
            <a:ext cx="1752575" cy="18744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-1" r="52740" b="12931"/>
          <a:stretch>
            <a:fillRect/>
          </a:stretch>
        </p:blipFill>
        <p:spPr>
          <a:xfrm>
            <a:off x="528258" y="5727923"/>
            <a:ext cx="10894746" cy="1493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443052" y="1313429"/>
            <a:ext cx="11412000" cy="400107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In addition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to earn some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extra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money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we also gave performances in a </a:t>
            </a:r>
            <a:r>
              <a:rPr lang="en-US" altLang="zh-CN" sz="2800" b="1" kern="100" dirty="0" err="1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pub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.We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relied on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each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other.Our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devotion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to the job enabled countless fans to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be familiar with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us.</a:t>
            </a:r>
            <a:r>
              <a:rPr lang="en-US" altLang="zh-CN" sz="2800" b="1" kern="100" dirty="0" err="1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Afterwards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we set up our own </a:t>
            </a:r>
            <a:r>
              <a:rPr lang="en-US" altLang="zh-CN" sz="2800" b="1" kern="100" dirty="0" err="1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studio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.We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received many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invitations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which made us more </a:t>
            </a:r>
            <a:r>
              <a:rPr lang="en-US" altLang="zh-CN" sz="2800" b="1" kern="1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confident</a:t>
            </a:r>
            <a:r>
              <a:rPr lang="en-US" altLang="zh-CN" sz="2800" b="1" kern="100" dirty="0" err="1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.Unexpectedly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，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because of some 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painful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incidents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，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our band 4.</a:t>
            </a:r>
            <a:r>
              <a:rPr lang="en-US" altLang="zh-CN" sz="2800" b="1" u="sng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.After three years 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or so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，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we 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reunited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，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tears of 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excitement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5.</a:t>
            </a:r>
            <a:r>
              <a:rPr lang="en-US" altLang="zh-CN" sz="2800" b="1" u="sng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down our cheeks.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25411" y="476672"/>
            <a:ext cx="7009161" cy="7386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form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instrument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roll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break up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attach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7" t="-2" r="51585" b="-9283"/>
          <a:stretch>
            <a:fillRect/>
          </a:stretch>
        </p:blipFill>
        <p:spPr>
          <a:xfrm>
            <a:off x="4870276" y="3817615"/>
            <a:ext cx="4824536" cy="18744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104038" y="3966964"/>
            <a:ext cx="15663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broke up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23187" y="4607327"/>
            <a:ext cx="11944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rolling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528828" y="0"/>
            <a:ext cx="1539156" cy="752385"/>
          </a:xfrm>
          <a:prstGeom prst="rect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864946" y="0"/>
            <a:ext cx="9812468" cy="75238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0" name="TextBox 51"/>
          <p:cNvSpPr txBox="1"/>
          <p:nvPr/>
        </p:nvSpPr>
        <p:spPr>
          <a:xfrm>
            <a:off x="2086447" y="210502"/>
            <a:ext cx="3353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微型写作</a:t>
            </a:r>
            <a:r>
              <a:rPr lang="en-US" altLang="zh-CN" sz="2800" dirty="0">
                <a:solidFill>
                  <a:prstClr val="black">
                    <a:lumMod val="50000"/>
                    <a:lumOff val="50000"/>
                  </a:prst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en-US" sz="28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链接</a:t>
            </a:r>
            <a:endParaRPr lang="en-US" altLang="zh-CN" sz="28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文本框 32"/>
          <p:cNvSpPr txBox="1"/>
          <p:nvPr/>
        </p:nvSpPr>
        <p:spPr>
          <a:xfrm>
            <a:off x="319508" y="241280"/>
            <a:ext cx="1587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单元语法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531274" y="792334"/>
            <a:ext cx="11162828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422034" y="0"/>
            <a:ext cx="0" cy="815349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388412" y="822652"/>
            <a:ext cx="11412000" cy="76941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50000"/>
              </a:lnSpc>
            </a:pPr>
            <a:r>
              <a:rPr lang="zh-CN" altLang="en-US" sz="2800" b="1" kern="100" dirty="0" smtClean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练基础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请把下面两个简单句合成一个含有定语从句的句子</a:t>
            </a:r>
            <a:endParaRPr lang="zh-CN" altLang="zh-CN" sz="2800" b="1" kern="100" dirty="0">
              <a:solidFill>
                <a:prstClr val="black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88412" y="1442412"/>
            <a:ext cx="11412000" cy="270841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spc="8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 singer toured Europe with </a:t>
            </a:r>
            <a:r>
              <a:rPr lang="en-US" altLang="zh-CN" sz="2800" b="1" kern="100" spc="8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us.Dave</a:t>
            </a:r>
            <a:r>
              <a:rPr lang="en-US" altLang="zh-CN" sz="2800" b="1" kern="100" spc="8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composed our first hit with the singer.</a:t>
            </a:r>
            <a:endParaRPr lang="zh-CN" altLang="zh-CN" sz="1050" kern="100" spc="8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→____________________________________________________________________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28407" y="2653846"/>
            <a:ext cx="11299010" cy="133393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     The </a:t>
            </a: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singer with whom Dave composed our first hit toured Europe with us.</a:t>
            </a:r>
            <a:endParaRPr lang="zh-CN" altLang="zh-CN" sz="2800" kern="100" dirty="0">
              <a:solidFill>
                <a:srgbClr val="C00000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64412" y="2289010"/>
            <a:ext cx="10260000" cy="1284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b="1" kern="1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在</a:t>
            </a:r>
            <a:r>
              <a:rPr lang="en-US" altLang="zh-CN" sz="2800" b="1" kern="100" dirty="0">
                <a:latin typeface="宋体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“</a:t>
            </a:r>
            <a:r>
              <a:rPr lang="zh-CN" altLang="zh-CN" sz="2800" b="1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介词＋关系代词</a:t>
            </a:r>
            <a:r>
              <a:rPr lang="en-US" altLang="zh-CN" sz="2800" b="1" kern="100" dirty="0">
                <a:latin typeface="Times New Roman" panose="02020603050405020304" pitchFamily="18" charset="0"/>
                <a:ea typeface="楷体" panose="02010609060101010101" pitchFamily="49" charset="-122"/>
              </a:rPr>
              <a:t>/</a:t>
            </a:r>
            <a:r>
              <a:rPr lang="zh-CN" altLang="zh-CN" sz="2800" b="1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关系副词</a:t>
            </a:r>
            <a:r>
              <a:rPr lang="en-US" altLang="zh-CN" sz="2800" b="1" kern="100" dirty="0">
                <a:latin typeface="宋体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zh-CN" altLang="zh-CN" sz="2800" b="1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引导的定语从句中，介词的选择要看具体语境中的固定搭配。</a:t>
            </a:r>
            <a:endParaRPr lang="zh-CN" altLang="zh-CN" sz="2800" kern="100" spc="-100" dirty="0">
              <a:latin typeface="宋体" panose="02010600030101010101" pitchFamily="2" charset="-122"/>
              <a:ea typeface="楷体" panose="02010609060101010101" pitchFamily="49" charset="-122"/>
              <a:cs typeface="Courier New" panose="02070309020205020404" pitchFamily="49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93812" y="1603718"/>
            <a:ext cx="10801200" cy="2662219"/>
          </a:xfrm>
          <a:prstGeom prst="rect">
            <a:avLst/>
          </a:prstGeom>
          <a:noFill/>
          <a:ln w="6350" cap="flat" cmpd="sng" algn="ctr">
            <a:solidFill>
              <a:schemeClr val="tx1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963738" y="1340768"/>
            <a:ext cx="2088232" cy="529597"/>
            <a:chOff x="1413892" y="1196752"/>
            <a:chExt cx="1778864" cy="529597"/>
          </a:xfrm>
        </p:grpSpPr>
        <p:sp>
          <p:nvSpPr>
            <p:cNvPr id="11" name="直角三角形 10"/>
            <p:cNvSpPr/>
            <p:nvPr/>
          </p:nvSpPr>
          <p:spPr>
            <a:xfrm rot="18873927">
              <a:off x="2113762" y="1466287"/>
              <a:ext cx="190945" cy="329179"/>
            </a:xfrm>
            <a:prstGeom prst="rt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413892" y="1196752"/>
              <a:ext cx="1778864" cy="5186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kern="1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技巧一点通</a:t>
              </a:r>
              <a:endParaRPr lang="zh-CN" altLang="en-US" sz="2800" b="1" kern="100" dirty="0">
                <a:solidFill>
                  <a:schemeClr val="bg1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88412" y="360968"/>
            <a:ext cx="11412000" cy="69176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50000"/>
              </a:lnSpc>
            </a:pPr>
            <a:r>
              <a:rPr lang="zh-CN" altLang="en-US" sz="2800" b="1" kern="100" dirty="0" smtClean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提</a:t>
            </a:r>
            <a:r>
              <a:rPr lang="zh-CN" altLang="en-US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能力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微写作</a:t>
            </a:r>
            <a:endParaRPr lang="zh-CN" altLang="zh-CN" sz="2800" b="1" kern="100" dirty="0">
              <a:solidFill>
                <a:prstClr val="black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88412" y="1067088"/>
            <a:ext cx="11412000" cy="391925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根据汉语提示并运用以上语法用英语写一段话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我仍然记得乐团成立的那天，就像在昨天一样。那把我们用来练习最多的吉他是麦克的妈妈选的。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__________________________________________________________________________________________________________________________________________________________________________________________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43012" y="2953519"/>
            <a:ext cx="11052000" cy="1949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 still remember the day on which our band was formed as if it were </a:t>
            </a:r>
            <a:r>
              <a:rPr lang="en-US" altLang="zh-CN" sz="2800" b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yesterday.The</a:t>
            </a: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guitar with which we </a:t>
            </a:r>
            <a:r>
              <a:rPr lang="en-US" altLang="zh-CN" sz="2800" b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practised</a:t>
            </a: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the most was chosen by Mike</a:t>
            </a:r>
            <a:r>
              <a:rPr lang="en-US" altLang="zh-CN" sz="2800" b="1" kern="100" dirty="0">
                <a:solidFill>
                  <a:srgbClr val="C00000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 mother.</a:t>
            </a:r>
            <a:endParaRPr lang="zh-CN" altLang="zh-CN" sz="1050" kern="100" dirty="0">
              <a:solidFill>
                <a:srgbClr val="C00000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7" name="返回">
            <a:hlinkClick r:id="rId1" action="ppaction://hlinksldjump"/>
          </p:cNvPr>
          <p:cNvSpPr/>
          <p:nvPr/>
        </p:nvSpPr>
        <p:spPr bwMode="auto">
          <a:xfrm>
            <a:off x="11211213" y="6398788"/>
            <a:ext cx="979200" cy="460800"/>
          </a:xfrm>
          <a:prstGeom prst="rect">
            <a:avLst/>
          </a:prstGeom>
          <a:solidFill>
            <a:schemeClr val="accent3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914400">
              <a:spcBef>
                <a:spcPct val="50000"/>
              </a:spcBef>
            </a:pPr>
            <a:r>
              <a:rPr lang="zh-CN" altLang="en-US" sz="2000" kern="1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返 回</a:t>
            </a:r>
            <a:endParaRPr lang="zh-CN" altLang="en-US" sz="2000" kern="1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388412" y="260648"/>
            <a:ext cx="11412000" cy="68760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Ⅲ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拓展单词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我会变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88412" y="961172"/>
            <a:ext cx="11412000" cy="529373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1.musician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音乐家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music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音乐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musical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音乐的；悦耳的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2.perform </a:t>
            </a:r>
            <a:r>
              <a:rPr lang="en-US" altLang="zh-CN" sz="2800" b="1" i="1" kern="100" dirty="0" err="1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&amp; </a:t>
            </a:r>
            <a:r>
              <a:rPr lang="en-US" altLang="zh-CN" sz="2800" b="1" i="1" kern="100" dirty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表演；履行；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执行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performance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表演；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演奏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performer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表演者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3.rely </a:t>
            </a:r>
            <a:r>
              <a:rPr lang="en-US" altLang="zh-CN" sz="2800" b="1" i="1" kern="100" dirty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依赖；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依靠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reliable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可信赖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8412" y="44624"/>
            <a:ext cx="11412000" cy="668770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4.humorous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幽默的；诙谐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humor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幽默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5.attractive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吸引人的；有吸引力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attract </a:t>
            </a:r>
            <a:r>
              <a:rPr lang="en-US" altLang="zh-CN" sz="2800" b="1" i="1" kern="100" dirty="0" err="1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吸引；有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吸引力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attraction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吸引；吸引力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6.excitement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兴奋；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刺激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excite </a:t>
            </a:r>
            <a:r>
              <a:rPr lang="en-US" altLang="zh-CN" sz="2800" b="1" i="1" kern="100" dirty="0" err="1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使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兴奋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excited 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感到兴奋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exciting 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令人兴奋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7.confident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自信的；确信的</a:t>
            </a:r>
            <a:endParaRPr lang="en-US" altLang="zh-CN" sz="2800" b="1" kern="100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confidence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信心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第一PPT，www.1ppt.com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20460</Words>
  <Application>WPS 演示</Application>
  <PresentationFormat>自定义</PresentationFormat>
  <Paragraphs>925</Paragraphs>
  <Slides>75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75</vt:i4>
      </vt:variant>
    </vt:vector>
  </HeadingPairs>
  <TitlesOfParts>
    <vt:vector size="97" baseType="lpstr">
      <vt:lpstr>Arial</vt:lpstr>
      <vt:lpstr>宋体</vt:lpstr>
      <vt:lpstr>Wingdings</vt:lpstr>
      <vt:lpstr>微软雅黑</vt:lpstr>
      <vt:lpstr>Times New Roman</vt:lpstr>
      <vt:lpstr>Calibri</vt:lpstr>
      <vt:lpstr>Arial</vt:lpstr>
      <vt:lpstr>明兰_UI_TC</vt:lpstr>
      <vt:lpstr>黑体</vt:lpstr>
      <vt:lpstr>Courier New</vt:lpstr>
      <vt:lpstr>华文细黑</vt:lpstr>
      <vt:lpstr>Book Antiqua</vt:lpstr>
      <vt:lpstr>Calibri</vt:lpstr>
      <vt:lpstr>时尚中黑简体</vt:lpstr>
      <vt:lpstr>Arial Unicode MS</vt:lpstr>
      <vt:lpstr>IPAPANNEW</vt:lpstr>
      <vt:lpstr>方正中等线简体</vt:lpstr>
      <vt:lpstr>Times New Roman</vt:lpstr>
      <vt:lpstr>Symbol</vt:lpstr>
      <vt:lpstr>楷体</vt:lpstr>
      <vt:lpstr>NumberOnly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工作总结</dc:title>
  <dc:creator>第一PPT</dc:creator>
  <cp:keywords>www.1ppt.com</cp:keywords>
  <cp:lastModifiedBy>Hannah</cp:lastModifiedBy>
  <cp:revision>1529</cp:revision>
  <dcterms:created xsi:type="dcterms:W3CDTF">2016-12-28T11:43:00Z</dcterms:created>
  <dcterms:modified xsi:type="dcterms:W3CDTF">2021-08-15T10:25:15Z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A64AEA74A572405F8C6066819A6DCD35</vt:lpwstr>
  </property>
  <property fmtid="{D5CDD505-2E9C-101B-9397-08002B2CF9AE}" pid="3" name="KSOProductBuildVer">
    <vt:lpwstr>2052-11.1.0.10700</vt:lpwstr>
  </property>
</Properties>
</file>