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2"/>
    <p:sldMasterId id="2147483651" r:id="rId3"/>
    <p:sldMasterId id="2147483653" r:id="rId4"/>
    <p:sldMasterId id="2147483655" r:id="rId5"/>
    <p:sldMasterId id="2147483657"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Lst>
  <p:notesMasterIdLst>
    <p:notesMasterId r:id="rId61"/>
  </p:notesMasterIdLst>
  <p:handoutMasterIdLst>
    <p:handoutMasterId r:id="rId62"/>
  </p:handoutMasterIdLst>
  <p:sldIdLst>
    <p:sldId id="333" r:id="rId15"/>
    <p:sldId id="256" r:id="rId16"/>
    <p:sldId id="261" r:id="rId17"/>
    <p:sldId id="257" r:id="rId18"/>
    <p:sldId id="280" r:id="rId19"/>
    <p:sldId id="281" r:id="rId20"/>
    <p:sldId id="282" r:id="rId21"/>
    <p:sldId id="283" r:id="rId22"/>
    <p:sldId id="299" r:id="rId23"/>
    <p:sldId id="336" r:id="rId24"/>
    <p:sldId id="284" r:id="rId25"/>
    <p:sldId id="285" r:id="rId26"/>
    <p:sldId id="296" r:id="rId27"/>
    <p:sldId id="263" r:id="rId28"/>
    <p:sldId id="286" r:id="rId29"/>
    <p:sldId id="300" r:id="rId30"/>
    <p:sldId id="334" r:id="rId31"/>
    <p:sldId id="289" r:id="rId32"/>
    <p:sldId id="297" r:id="rId33"/>
    <p:sldId id="298" r:id="rId34"/>
    <p:sldId id="287" r:id="rId35"/>
    <p:sldId id="288" r:id="rId36"/>
    <p:sldId id="290" r:id="rId37"/>
    <p:sldId id="341" r:id="rId38"/>
    <p:sldId id="335" r:id="rId39"/>
    <p:sldId id="337" r:id="rId40"/>
    <p:sldId id="338" r:id="rId41"/>
    <p:sldId id="339" r:id="rId42"/>
    <p:sldId id="340" r:id="rId43"/>
    <p:sldId id="291" r:id="rId44"/>
    <p:sldId id="262" r:id="rId45"/>
    <p:sldId id="292" r:id="rId46"/>
    <p:sldId id="293" r:id="rId47"/>
    <p:sldId id="276" r:id="rId48"/>
    <p:sldId id="266" r:id="rId49"/>
    <p:sldId id="265" r:id="rId50"/>
    <p:sldId id="274" r:id="rId51"/>
    <p:sldId id="267" r:id="rId52"/>
    <p:sldId id="275" r:id="rId53"/>
    <p:sldId id="269" r:id="rId54"/>
    <p:sldId id="277" r:id="rId55"/>
    <p:sldId id="278" r:id="rId56"/>
    <p:sldId id="264" r:id="rId57"/>
    <p:sldId id="271" r:id="rId58"/>
    <p:sldId id="279" r:id="rId59"/>
    <p:sldId id="273" r:id="rId60"/>
  </p:sldIdLst>
  <p:sldSz cx="12192000" cy="6858000"/>
  <p:notesSz cx="6858000" cy="9144000"/>
  <p:custDataLst>
    <p:tags r:id="rId63"/>
  </p:custDataLst>
  <p:defaultTextStyle>
    <a:defPPr algn="l" rtl="0" eaLnBrk="1" hangingPunct="1">
      <a:defRPr kumimoji="0" lang="zh-CN"/>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latin typeface="Arial" panose="020B0604020202020204" pitchFamily="34" charset="0"/>
        <a:ea typeface="宋体" panose="02010600030101010101" pitchFamily="2" charset="-122"/>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29" y="77"/>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页眉占位符 1"/>
          <p:cNvSpPr>
            <a:spLocks noGrp="1"/>
          </p:cNvSpPr>
          <p:nvPr>
            <p:ph type="hdr" sz="quarter"/>
          </p:nvPr>
        </p:nvSpPr>
        <p:spPr>
          <a:xfrm>
            <a:off x="0"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zh-CN" altLang="en-US" sz="1200">
              <a:latin typeface="Calibri" panose="020F0502020204030204" pitchFamily="34" charset="0"/>
            </a:endParaRPr>
          </a:p>
        </p:txBody>
      </p:sp>
      <p:sp>
        <p:nvSpPr>
          <p:cNvPr id="70659" name="日期占位符 2"/>
          <p:cNvSpPr>
            <a:spLocks noGrp="1"/>
          </p:cNvSpPr>
          <p:nvPr>
            <p:ph type="dt" sz="quarter" idx="1"/>
          </p:nvPr>
        </p:nvSpPr>
        <p:spPr>
          <a:xfrm>
            <a:off x="3884612"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D9F2BF6C-10BF-42D4-8D7F-D30D9E31D5B7}" type="datetime1">
              <a:rPr lang="zh-CN" altLang="en-US" sz="1200">
                <a:latin typeface="Calibri" panose="020F0502020204030204" pitchFamily="34" charset="0"/>
              </a:rPr>
              <a:t>2020/11/12</a:t>
            </a:fld>
            <a:endParaRPr lang="zh-CN" altLang="en-US" sz="1200">
              <a:latin typeface="Calibri" panose="020F0502020204030204" pitchFamily="34" charset="0"/>
            </a:endParaRPr>
          </a:p>
        </p:txBody>
      </p:sp>
      <p:sp>
        <p:nvSpPr>
          <p:cNvPr id="70660" name="页脚占位符 3"/>
          <p:cNvSpPr>
            <a:spLocks noGrp="1"/>
          </p:cNvSpPr>
          <p:nvPr>
            <p:ph type="ftr" sz="quarter" idx="2"/>
          </p:nvPr>
        </p:nvSpPr>
        <p:spPr>
          <a:xfrm>
            <a:off x="0" y="8685212"/>
            <a:ext cx="2971800" cy="458788"/>
          </a:xfrm>
          <a:prstGeom prst="rect">
            <a:avLst/>
          </a:prstGeom>
        </p:spPr>
        <p:txBody>
          <a:bodyPr rtlCol="0" anchor="b"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zh-CN" altLang="en-US" sz="1200">
              <a:latin typeface="Calibri" panose="020F0502020204030204" pitchFamily="34" charset="0"/>
            </a:endParaRPr>
          </a:p>
        </p:txBody>
      </p:sp>
      <p:sp>
        <p:nvSpPr>
          <p:cNvPr id="70661" name="灯片编号占位符 4"/>
          <p:cNvSpPr>
            <a:spLocks noGrp="1"/>
          </p:cNvSpPr>
          <p:nvPr>
            <p:ph type="sldNum" sz="quarter" idx="3"/>
          </p:nvPr>
        </p:nvSpPr>
        <p:spPr>
          <a:xfrm>
            <a:off x="3884612" y="8685212"/>
            <a:ext cx="2971800" cy="458788"/>
          </a:xfrm>
          <a:prstGeom prst="rect">
            <a:avLst/>
          </a:prstGeom>
        </p:spPr>
        <p:txBody>
          <a:bodyPr rtlCol="0" anchor="b"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693933C0-042B-49CD-B51A-68D0AEE4B78F}" type="slidenum">
              <a:rPr lang="zh-CN" altLang="en-US" sz="1200">
                <a:latin typeface="Calibri" panose="020F0502020204030204" pitchFamily="34" charset="0"/>
              </a:rPr>
              <a:t>‹#›</a:t>
            </a:fld>
            <a:endParaRPr lang="zh-CN" altLang="en-US" sz="1200">
              <a:latin typeface="Calibri" panose="020F0502020204030204" pitchFamily="34" charset="0"/>
            </a:endParaRPr>
          </a:p>
        </p:txBody>
      </p:sp>
    </p:spTree>
    <p:extLst>
      <p:ext uri="{BB962C8B-B14F-4D97-AF65-F5344CB8AC3E}">
        <p14:creationId xmlns:p14="http://schemas.microsoft.com/office/powerpoint/2010/main" val="384724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页眉占位符 1"/>
          <p:cNvSpPr>
            <a:spLocks noGrp="1"/>
          </p:cNvSpPr>
          <p:nvPr>
            <p:ph type="hdr" sz="quarter"/>
          </p:nvPr>
        </p:nvSpPr>
        <p:spPr>
          <a:xfrm>
            <a:off x="0"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zh-CN" altLang="en-US" sz="1200">
              <a:latin typeface="Calibri" panose="020F0502020204030204" pitchFamily="34" charset="0"/>
            </a:endParaRPr>
          </a:p>
        </p:txBody>
      </p:sp>
      <p:sp>
        <p:nvSpPr>
          <p:cNvPr id="51203" name="日期占位符 2"/>
          <p:cNvSpPr>
            <a:spLocks noGrp="1"/>
          </p:cNvSpPr>
          <p:nvPr>
            <p:ph type="dt" idx="1"/>
          </p:nvPr>
        </p:nvSpPr>
        <p:spPr>
          <a:xfrm>
            <a:off x="3884612"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BB3B489A-8E6C-45E2-AF7D-F432AFEF718B}" type="datetime1">
              <a:rPr lang="zh-CN" altLang="en-US" sz="1200">
                <a:latin typeface="Calibri" panose="020F0502020204030204" pitchFamily="34" charset="0"/>
              </a:rPr>
              <a:t>2020/11/12</a:t>
            </a:fld>
            <a:endParaRPr lang="zh-CN" altLang="en-US" sz="1200">
              <a:latin typeface="Calibri" panose="020F0502020204030204" pitchFamily="34" charset="0"/>
            </a:endParaRPr>
          </a:p>
        </p:txBody>
      </p:sp>
      <p:sp>
        <p:nvSpPr>
          <p:cNvPr id="5120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1205" name="备注占位符 4"/>
          <p:cNvSpPr>
            <a:spLocks noGrp="1"/>
          </p:cNvSpPr>
          <p:nvPr>
            <p:ph type="body" sz="quarter" idx="3"/>
          </p:nvPr>
        </p:nvSpPr>
        <p:spPr>
          <a:xfrm>
            <a:off x="685800" y="4400550"/>
            <a:ext cx="5486400" cy="3600450"/>
          </a:xfrm>
          <a:prstGeom prst="rect">
            <a:avLst/>
          </a:prstGeom>
        </p:spPr>
        <p:txBody>
          <a:bodyPr rtlCol="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51206" name="页脚占位符 5"/>
          <p:cNvSpPr>
            <a:spLocks noGrp="1"/>
          </p:cNvSpPr>
          <p:nvPr>
            <p:ph type="ftr" sz="quarter" idx="4"/>
          </p:nvPr>
        </p:nvSpPr>
        <p:spPr>
          <a:xfrm>
            <a:off x="0" y="8685212"/>
            <a:ext cx="2971800" cy="458788"/>
          </a:xfrm>
          <a:prstGeom prst="rect">
            <a:avLst/>
          </a:prstGeom>
        </p:spPr>
        <p:txBody>
          <a:bodyPr rtlCol="0" anchor="b"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zh-CN" altLang="en-US" sz="1200">
              <a:latin typeface="Calibri" panose="020F0502020204030204" pitchFamily="34" charset="0"/>
            </a:endParaRPr>
          </a:p>
        </p:txBody>
      </p:sp>
      <p:sp>
        <p:nvSpPr>
          <p:cNvPr id="51207" name="灯片编号占位符 6"/>
          <p:cNvSpPr>
            <a:spLocks noGrp="1"/>
          </p:cNvSpPr>
          <p:nvPr>
            <p:ph type="sldNum" sz="quarter" idx="5"/>
          </p:nvPr>
        </p:nvSpPr>
        <p:spPr>
          <a:xfrm>
            <a:off x="3884612" y="8685212"/>
            <a:ext cx="2971800" cy="458788"/>
          </a:xfrm>
          <a:prstGeom prst="rect">
            <a:avLst/>
          </a:prstGeom>
        </p:spPr>
        <p:txBody>
          <a:bodyPr rtlCol="0" anchor="b"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B13F842F-67A4-4476-8307-7D1328959456}" type="slidenum">
              <a:rPr lang="zh-CN" altLang="en-US" sz="1200">
                <a:latin typeface="Calibri" panose="020F0502020204030204" pitchFamily="34" charset="0"/>
              </a:rPr>
              <a:t>‹#›</a:t>
            </a:fld>
            <a:endParaRPr lang="zh-CN" altLang="en-US" sz="1200">
              <a:latin typeface="Calibri" panose="020F0502020204030204" pitchFamily="34" charset="0"/>
            </a:endParaRPr>
          </a:p>
        </p:txBody>
      </p:sp>
    </p:spTree>
    <p:extLst>
      <p:ext uri="{BB962C8B-B14F-4D97-AF65-F5344CB8AC3E}">
        <p14:creationId xmlns:p14="http://schemas.microsoft.com/office/powerpoint/2010/main" val="301440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alpha val="100000"/>
              </a:srgbClr>
            </a:solidFill>
            <a:miter lim="800000"/>
          </a:ln>
        </p:spPr>
      </p:sp>
      <p:sp>
        <p:nvSpPr>
          <p:cNvPr id="6147"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6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1</a:t>
            </a:fld>
            <a:endParaRPr lang="zh-CN" altLang="en-US" sz="1200" dirty="0"/>
          </a:p>
        </p:txBody>
      </p:sp>
    </p:spTree>
    <p:extLst>
      <p:ext uri="{BB962C8B-B14F-4D97-AF65-F5344CB8AC3E}">
        <p14:creationId xmlns:p14="http://schemas.microsoft.com/office/powerpoint/2010/main" val="16302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9395"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9396"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9FB9D5F9-E047-40A0-9B83-0FCA42853117}" type="slidenum">
              <a:rPr lang="zh-CN" altLang="en-US" sz="1200">
                <a:latin typeface="Calibri" panose="020F0502020204030204" pitchFamily="34" charset="0"/>
              </a:rPr>
              <a:t>37</a:t>
            </a:fld>
            <a:endParaRPr lang="zh-CN" altLang="en-US" sz="1200">
              <a:latin typeface="Calibri" panose="020F0502020204030204" pitchFamily="34" charset="0"/>
            </a:endParaRPr>
          </a:p>
        </p:txBody>
      </p:sp>
    </p:spTree>
    <p:extLst>
      <p:ext uri="{BB962C8B-B14F-4D97-AF65-F5344CB8AC3E}">
        <p14:creationId xmlns:p14="http://schemas.microsoft.com/office/powerpoint/2010/main" val="426815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0419"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0420"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3DE7BC0D-26DB-4EEE-8FC5-23291C26922A}" type="slidenum">
              <a:rPr lang="zh-CN" altLang="en-US" sz="1200">
                <a:latin typeface="Calibri" panose="020F0502020204030204" pitchFamily="34" charset="0"/>
              </a:rPr>
              <a:t>38</a:t>
            </a:fld>
            <a:endParaRPr lang="zh-CN" altLang="en-US" sz="1200">
              <a:latin typeface="Calibri" panose="020F0502020204030204" pitchFamily="34" charset="0"/>
            </a:endParaRPr>
          </a:p>
        </p:txBody>
      </p:sp>
    </p:spTree>
    <p:extLst>
      <p:ext uri="{BB962C8B-B14F-4D97-AF65-F5344CB8AC3E}">
        <p14:creationId xmlns:p14="http://schemas.microsoft.com/office/powerpoint/2010/main" val="132115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1443"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1444"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C954819C-34AF-4BA7-AF5E-DB3E5A6632BC}" type="slidenum">
              <a:rPr lang="zh-CN" altLang="en-US" sz="1200">
                <a:latin typeface="Calibri" panose="020F0502020204030204" pitchFamily="34" charset="0"/>
              </a:rPr>
              <a:t>39</a:t>
            </a:fld>
            <a:endParaRPr lang="zh-CN" altLang="en-US" sz="1200">
              <a:latin typeface="Calibri" panose="020F0502020204030204" pitchFamily="34" charset="0"/>
            </a:endParaRPr>
          </a:p>
        </p:txBody>
      </p:sp>
    </p:spTree>
    <p:extLst>
      <p:ext uri="{BB962C8B-B14F-4D97-AF65-F5344CB8AC3E}">
        <p14:creationId xmlns:p14="http://schemas.microsoft.com/office/powerpoint/2010/main" val="157954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3491"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3492"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DFCDC874-80DC-4C11-8644-E6F71B69EDA1}" type="slidenum">
              <a:rPr lang="zh-CN" altLang="en-US" sz="1200">
                <a:latin typeface="Calibri" panose="020F0502020204030204" pitchFamily="34" charset="0"/>
              </a:rPr>
              <a:t>40</a:t>
            </a:fld>
            <a:endParaRPr lang="zh-CN" altLang="en-US" sz="1200">
              <a:latin typeface="Calibri" panose="020F0502020204030204" pitchFamily="34" charset="0"/>
            </a:endParaRPr>
          </a:p>
        </p:txBody>
      </p:sp>
    </p:spTree>
    <p:extLst>
      <p:ext uri="{BB962C8B-B14F-4D97-AF65-F5344CB8AC3E}">
        <p14:creationId xmlns:p14="http://schemas.microsoft.com/office/powerpoint/2010/main" val="1196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4515"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4516"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E4FF3339-3F42-4619-A877-16540AF92596}" type="slidenum">
              <a:rPr lang="zh-CN" altLang="en-US" sz="1200">
                <a:latin typeface="Calibri" panose="020F0502020204030204" pitchFamily="34" charset="0"/>
              </a:rPr>
              <a:t>41</a:t>
            </a:fld>
            <a:endParaRPr lang="zh-CN" altLang="en-US" sz="1200">
              <a:latin typeface="Calibri" panose="020F0502020204030204" pitchFamily="34" charset="0"/>
            </a:endParaRPr>
          </a:p>
        </p:txBody>
      </p:sp>
    </p:spTree>
    <p:extLst>
      <p:ext uri="{BB962C8B-B14F-4D97-AF65-F5344CB8AC3E}">
        <p14:creationId xmlns:p14="http://schemas.microsoft.com/office/powerpoint/2010/main" val="388093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5539"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5540"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7D654FE1-DB9B-4437-80A0-E8711E0CAF5B}" type="slidenum">
              <a:rPr lang="zh-CN" altLang="en-US" sz="1200">
                <a:latin typeface="Calibri" panose="020F0502020204030204" pitchFamily="34" charset="0"/>
              </a:rPr>
              <a:t>42</a:t>
            </a:fld>
            <a:endParaRPr lang="zh-CN" altLang="en-US" sz="1200">
              <a:latin typeface="Calibri" panose="020F0502020204030204" pitchFamily="34" charset="0"/>
            </a:endParaRPr>
          </a:p>
        </p:txBody>
      </p:sp>
    </p:spTree>
    <p:extLst>
      <p:ext uri="{BB962C8B-B14F-4D97-AF65-F5344CB8AC3E}">
        <p14:creationId xmlns:p14="http://schemas.microsoft.com/office/powerpoint/2010/main" val="372545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6563"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6564"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FBF1BA18-3D9C-4AAD-A164-92277BBC94ED}" type="slidenum">
              <a:rPr lang="zh-CN" altLang="en-US" sz="1200">
                <a:latin typeface="Calibri" panose="020F0502020204030204" pitchFamily="34" charset="0"/>
              </a:rPr>
              <a:t>43</a:t>
            </a:fld>
            <a:endParaRPr lang="zh-CN" altLang="en-US" sz="1200">
              <a:latin typeface="Calibri" panose="020F0502020204030204" pitchFamily="34" charset="0"/>
            </a:endParaRPr>
          </a:p>
        </p:txBody>
      </p:sp>
    </p:spTree>
    <p:extLst>
      <p:ext uri="{BB962C8B-B14F-4D97-AF65-F5344CB8AC3E}">
        <p14:creationId xmlns:p14="http://schemas.microsoft.com/office/powerpoint/2010/main" val="260388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7587"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7588"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F4130934-7AB1-4EAA-B7DC-185D169E53A3}" type="slidenum">
              <a:rPr lang="zh-CN" altLang="en-US" sz="1200">
                <a:latin typeface="Calibri" panose="020F0502020204030204" pitchFamily="34" charset="0"/>
              </a:rPr>
              <a:t>44</a:t>
            </a:fld>
            <a:endParaRPr lang="zh-CN" altLang="en-US" sz="1200">
              <a:latin typeface="Calibri" panose="020F0502020204030204" pitchFamily="34" charset="0"/>
            </a:endParaRPr>
          </a:p>
        </p:txBody>
      </p:sp>
    </p:spTree>
    <p:extLst>
      <p:ext uri="{BB962C8B-B14F-4D97-AF65-F5344CB8AC3E}">
        <p14:creationId xmlns:p14="http://schemas.microsoft.com/office/powerpoint/2010/main" val="43315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8611"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8612"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C89C223B-B603-4E2C-99BD-51B18F7EFCE8}" type="slidenum">
              <a:rPr lang="zh-CN" altLang="en-US" sz="1200">
                <a:latin typeface="Calibri" panose="020F0502020204030204" pitchFamily="34" charset="0"/>
              </a:rPr>
              <a:t>45</a:t>
            </a:fld>
            <a:endParaRPr lang="zh-CN" altLang="en-US" sz="1200">
              <a:latin typeface="Calibri" panose="020F0502020204030204" pitchFamily="34" charset="0"/>
            </a:endParaRPr>
          </a:p>
        </p:txBody>
      </p:sp>
    </p:spTree>
    <p:extLst>
      <p:ext uri="{BB962C8B-B14F-4D97-AF65-F5344CB8AC3E}">
        <p14:creationId xmlns:p14="http://schemas.microsoft.com/office/powerpoint/2010/main" val="80671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9635"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9636"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33FF6B59-B156-46D4-9D29-5B6EEEE262FE}" type="slidenum">
              <a:rPr lang="zh-CN" altLang="en-US" sz="1200">
                <a:latin typeface="Calibri" panose="020F0502020204030204" pitchFamily="34" charset="0"/>
              </a:rPr>
              <a:t>46</a:t>
            </a:fld>
            <a:endParaRPr lang="zh-CN" altLang="en-US" sz="1200">
              <a:latin typeface="Calibri" panose="020F0502020204030204" pitchFamily="34" charset="0"/>
            </a:endParaRPr>
          </a:p>
        </p:txBody>
      </p:sp>
    </p:spTree>
    <p:extLst>
      <p:ext uri="{BB962C8B-B14F-4D97-AF65-F5344CB8AC3E}">
        <p14:creationId xmlns:p14="http://schemas.microsoft.com/office/powerpoint/2010/main" val="159682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2227"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2228"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8B1195DF-8484-4C8A-942F-93157350C362}" type="slidenum">
              <a:rPr lang="zh-CN" altLang="en-US" sz="1200">
                <a:latin typeface="Calibri" panose="020F0502020204030204" pitchFamily="34" charset="0"/>
              </a:rPr>
              <a:t>2</a:t>
            </a:fld>
            <a:endParaRPr lang="zh-CN" altLang="en-US" sz="1200">
              <a:latin typeface="Calibri" panose="020F0502020204030204" pitchFamily="34" charset="0"/>
            </a:endParaRPr>
          </a:p>
        </p:txBody>
      </p:sp>
    </p:spTree>
    <p:extLst>
      <p:ext uri="{BB962C8B-B14F-4D97-AF65-F5344CB8AC3E}">
        <p14:creationId xmlns:p14="http://schemas.microsoft.com/office/powerpoint/2010/main" val="177619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3251"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3252"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BC93BD8E-DD18-4718-9EBA-9654DD9F5E9D}" type="slidenum">
              <a:rPr lang="zh-CN" altLang="en-US" sz="1200">
                <a:latin typeface="Calibri" panose="020F0502020204030204" pitchFamily="34" charset="0"/>
              </a:rPr>
              <a:t>3</a:t>
            </a:fld>
            <a:endParaRPr lang="zh-CN" altLang="en-US" sz="1200">
              <a:latin typeface="Calibri" panose="020F0502020204030204" pitchFamily="34" charset="0"/>
            </a:endParaRPr>
          </a:p>
        </p:txBody>
      </p:sp>
    </p:spTree>
    <p:extLst>
      <p:ext uri="{BB962C8B-B14F-4D97-AF65-F5344CB8AC3E}">
        <p14:creationId xmlns:p14="http://schemas.microsoft.com/office/powerpoint/2010/main" val="141209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4275"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4276"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B3F4E2AC-FD81-433F-BB2A-E2296786DED6}" type="slidenum">
              <a:rPr lang="zh-CN" altLang="en-US" sz="1200">
                <a:latin typeface="Calibri" panose="020F0502020204030204" pitchFamily="34" charset="0"/>
              </a:rPr>
              <a:t>4</a:t>
            </a:fld>
            <a:endParaRPr lang="zh-CN" altLang="en-US" sz="1200">
              <a:latin typeface="Calibri" panose="020F0502020204030204" pitchFamily="34" charset="0"/>
            </a:endParaRPr>
          </a:p>
        </p:txBody>
      </p:sp>
    </p:spTree>
    <p:extLst>
      <p:ext uri="{BB962C8B-B14F-4D97-AF65-F5344CB8AC3E}">
        <p14:creationId xmlns:p14="http://schemas.microsoft.com/office/powerpoint/2010/main" val="227789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5299"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5300"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643EDAFC-0F9C-4792-ADC1-9BADC69A4ABE}" type="slidenum">
              <a:rPr lang="zh-CN" altLang="en-US" sz="1200">
                <a:latin typeface="Calibri" panose="020F0502020204030204" pitchFamily="34" charset="0"/>
              </a:rPr>
              <a:t>14</a:t>
            </a:fld>
            <a:endParaRPr lang="zh-CN" altLang="en-US" sz="1200">
              <a:latin typeface="Calibri" panose="020F0502020204030204" pitchFamily="34" charset="0"/>
            </a:endParaRPr>
          </a:p>
        </p:txBody>
      </p:sp>
    </p:spTree>
    <p:extLst>
      <p:ext uri="{BB962C8B-B14F-4D97-AF65-F5344CB8AC3E}">
        <p14:creationId xmlns:p14="http://schemas.microsoft.com/office/powerpoint/2010/main" val="328124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6323"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6324"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135030C4-CE10-4905-A6DC-9EC72D68BC8C}" type="slidenum">
              <a:rPr lang="zh-CN" altLang="en-US" sz="1200">
                <a:latin typeface="Calibri" panose="020F0502020204030204" pitchFamily="34" charset="0"/>
              </a:rPr>
              <a:t>31</a:t>
            </a:fld>
            <a:endParaRPr lang="zh-CN" altLang="en-US" sz="1200">
              <a:latin typeface="Calibri" panose="020F0502020204030204" pitchFamily="34" charset="0"/>
            </a:endParaRPr>
          </a:p>
        </p:txBody>
      </p:sp>
    </p:spTree>
    <p:extLst>
      <p:ext uri="{BB962C8B-B14F-4D97-AF65-F5344CB8AC3E}">
        <p14:creationId xmlns:p14="http://schemas.microsoft.com/office/powerpoint/2010/main" val="223201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62467"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62468"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F52D1E5B-2FD6-4763-BBC5-91E3C3C94BEA}" type="slidenum">
              <a:rPr lang="zh-CN" altLang="en-US" sz="1200">
                <a:latin typeface="Calibri" panose="020F0502020204030204" pitchFamily="34" charset="0"/>
              </a:rPr>
              <a:t>34</a:t>
            </a:fld>
            <a:endParaRPr lang="zh-CN" altLang="en-US" sz="1200">
              <a:latin typeface="Calibri" panose="020F0502020204030204" pitchFamily="34" charset="0"/>
            </a:endParaRPr>
          </a:p>
        </p:txBody>
      </p:sp>
    </p:spTree>
    <p:extLst>
      <p:ext uri="{BB962C8B-B14F-4D97-AF65-F5344CB8AC3E}">
        <p14:creationId xmlns:p14="http://schemas.microsoft.com/office/powerpoint/2010/main" val="178701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7347"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7348"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FE31CF6D-A977-4114-90B8-6B5CE9AD392A}" type="slidenum">
              <a:rPr lang="zh-CN" altLang="en-US" sz="1200">
                <a:latin typeface="Calibri" panose="020F0502020204030204" pitchFamily="34" charset="0"/>
              </a:rPr>
              <a:t>35</a:t>
            </a:fld>
            <a:endParaRPr lang="zh-CN" altLang="en-US" sz="1200">
              <a:latin typeface="Calibri" panose="020F0502020204030204" pitchFamily="34" charset="0"/>
            </a:endParaRPr>
          </a:p>
        </p:txBody>
      </p:sp>
    </p:spTree>
    <p:extLst>
      <p:ext uri="{BB962C8B-B14F-4D97-AF65-F5344CB8AC3E}">
        <p14:creationId xmlns:p14="http://schemas.microsoft.com/office/powerpoint/2010/main" val="268291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p:cNvSpPr>
          <p:nvPr>
            <p:ph type="sldImg"/>
          </p:nvPr>
        </p:nvSpPr>
        <p:spPr bwMode="auto">
          <a:xfrm>
            <a:off x="685800" y="1143000"/>
            <a:ext cx="5486400" cy="3086100"/>
          </a:xfrm>
          <a:prstGeom prst="rect">
            <a:avLst/>
          </a:prstGeom>
          <a:noFill/>
          <a:ln>
            <a:solidFill>
              <a:srgbClr val="000000"/>
            </a:solidFill>
            <a:round/>
          </a:ln>
        </p:spPr>
      </p:sp>
      <p:sp>
        <p:nvSpPr>
          <p:cNvPr id="58371" name="备注占位符 2"/>
          <p:cNvSpPr>
            <a:spLocks noGrp="1"/>
          </p:cNvSpPr>
          <p:nvPr>
            <p:ph type="body" idx="1"/>
          </p:nvPr>
        </p:nvSpPr>
        <p:spPr bwMode="auto">
          <a:xfrm>
            <a:off x="685800" y="4400550"/>
            <a:ext cx="5486400" cy="3600450"/>
          </a:xfrm>
          <a:prstGeom prst="rect">
            <a:avLst/>
          </a:prstGeo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1pPr>
            <a:lvl2pPr marL="742950" indent="-28575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latin typeface="Calibri" panose="020F0502020204030204" pitchFamily="34" charset="0"/>
                <a:ea typeface="宋体" panose="02010600030101010101" pitchFamily="2" charset="-122"/>
              </a:defRPr>
            </a:lvl5pPr>
          </a:lstStyle>
          <a:p>
            <a:pPr marL="0" lvl="0" indent="0" eaLnBrk="1" hangingPunct="1">
              <a:spcBef>
                <a:spcPct val="0"/>
              </a:spcBef>
            </a:pPr>
            <a:endParaRPr lang="zh-CN" altLang="en-US"/>
          </a:p>
        </p:txBody>
      </p:sp>
      <p:sp>
        <p:nvSpPr>
          <p:cNvPr id="58372" name="灯片编号占位符 3"/>
          <p:cNvSpPr txBox="1">
            <a:spLocks noGrp="1"/>
          </p:cNvSpPr>
          <p:nvPr>
            <p:ph type="sldNum"/>
          </p:nvPr>
        </p:nvSpPr>
        <p:spPr bwMode="auto">
          <a:xfrm>
            <a:off x="3884612" y="8685212"/>
            <a:ext cx="2971800" cy="458788"/>
          </a:xfrm>
          <a:prstGeom prst="rect">
            <a:avLst/>
          </a:prstGeom>
          <a:noFill/>
          <a:ln>
            <a:miter lim="800000"/>
          </a:ln>
        </p:spPr>
        <p:txBody>
          <a:bodyPr numCol="1" rtlCol="0" anchor="b"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742950" indent="-28575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11430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6002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2057400" indent="-228600" algn="l"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lgn="r" eaLnBrk="1" hangingPunct="1"/>
            <a:fld id="{FE798765-E219-4DE5-BA71-F07A95F4921F}" type="slidenum">
              <a:rPr lang="zh-CN" altLang="en-US" sz="1200">
                <a:latin typeface="Calibri" panose="020F0502020204030204" pitchFamily="34" charset="0"/>
              </a:rPr>
              <a:t>36</a:t>
            </a:fld>
            <a:endParaRPr lang="zh-CN" altLang="en-US" sz="1200">
              <a:latin typeface="Calibri" panose="020F0502020204030204" pitchFamily="34" charset="0"/>
            </a:endParaRPr>
          </a:p>
        </p:txBody>
      </p:sp>
    </p:spTree>
    <p:extLst>
      <p:ext uri="{BB962C8B-B14F-4D97-AF65-F5344CB8AC3E}">
        <p14:creationId xmlns:p14="http://schemas.microsoft.com/office/powerpoint/2010/main" val="237524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6.xml"/><Relationship Id="rId5" Type="http://schemas.openxmlformats.org/officeDocument/2006/relationships/tags" Target="../tags/tag6.xml"/><Relationship Id="rId4"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vert="horz" lIns="91436" tIns="45718" rIns="91436" bIns="45718" rtlCol="0" anchor="ctr" anchorCtr="0"/>
          <a:lstStyle>
            <a:lvl1pPr marL="0" indent="0">
              <a:defRPr lang="zh-CN" altLang="en-US" sz="1200">
                <a:solidFill>
                  <a:srgbClr val="898989"/>
                </a:solidFill>
                <a:latin typeface="Arial" panose="020B0604020202020204" pitchFamily="34" charset="0"/>
              </a:defRPr>
            </a:lvl1pPr>
            <a:lvl2pPr>
              <a:defRPr lang="zh-CN" altLang="en-US"/>
            </a:lvl2pPr>
            <a:lvl3pPr>
              <a:defRPr lang="zh-CN" altLang="en-US"/>
            </a:lvl3pPr>
            <a:lvl4pPr>
              <a:defRPr lang="zh-CN" altLang="en-US"/>
            </a:lvl4pPr>
            <a:lvl5pPr>
              <a:defRPr lang="zh-CN" altLang="en-US"/>
            </a:lvl5pPr>
          </a:lstStyle>
          <a:p>
            <a:fld id="{C3B0FB09-0AF9-4189-9DA2-AD0D06A90193}" type="datetime1">
              <a:rPr lang="en-US" altLang="zh-CN" smtClean="0"/>
              <a:t>11/12/2020</a:t>
            </a:fld>
            <a:endParaRPr lang="en-US" altLang="zh-CN"/>
          </a:p>
        </p:txBody>
      </p:sp>
      <p:sp>
        <p:nvSpPr>
          <p:cNvPr id="3" name="Footer Placeholder 4"/>
          <p:cNvSpPr>
            <a:spLocks noGrp="1"/>
          </p:cNvSpPr>
          <p:nvPr>
            <p:ph type="ftr" sz="quarter" idx="11"/>
          </p:nvPr>
        </p:nvSpPr>
        <p:spPr>
          <a:xfrm>
            <a:off x="4165600" y="6356351"/>
            <a:ext cx="3860800" cy="365125"/>
          </a:xfrm>
          <a:prstGeom prst="rect">
            <a:avLst/>
          </a:prstGeom>
        </p:spPr>
        <p:txBody>
          <a:bodyPr vert="horz" lIns="91436" tIns="45718" rIns="91436" bIns="45718" rtlCol="0" anchor="ctr" anchorCtr="0"/>
          <a:lstStyle>
            <a:lvl1pPr marL="0" indent="0" algn="ctr">
              <a:defRPr lang="zh-CN" altLang="en-US" sz="1200">
                <a:solidFill>
                  <a:srgbClr val="898989"/>
                </a:solidFill>
                <a:latin typeface="Arial" panose="020B0604020202020204" pitchFamily="34" charset="0"/>
              </a:defRPr>
            </a:lvl1pPr>
            <a:lvl2pPr>
              <a:defRPr lang="zh-CN" altLang="en-US"/>
            </a:lvl2pPr>
            <a:lvl3pPr>
              <a:defRPr lang="zh-CN" altLang="en-US"/>
            </a:lvl3pPr>
            <a:lvl4pPr>
              <a:defRPr lang="zh-CN" altLang="en-US"/>
            </a:lvl4pPr>
            <a:lvl5pPr>
              <a:defRPr lang="zh-CN" altLang="en-US"/>
            </a:lvl5pPr>
          </a:lstStyle>
          <a:p>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lIns="91436" tIns="45718" rIns="91436" bIns="45718" rtlCol="0" anchor="ctr" anchorCtr="0"/>
          <a:lstStyle>
            <a:lvl1pPr marL="0" indent="0" algn="r">
              <a:defRPr lang="zh-CN" altLang="en-US" sz="1200">
                <a:solidFill>
                  <a:srgbClr val="898989"/>
                </a:solidFill>
                <a:latin typeface="Arial" panose="020B0604020202020204" pitchFamily="34" charset="0"/>
              </a:defRPr>
            </a:lvl1pPr>
            <a:lvl2pPr>
              <a:defRPr lang="zh-CN" altLang="en-US"/>
            </a:lvl2pPr>
            <a:lvl3pPr>
              <a:defRPr lang="zh-CN" altLang="en-US"/>
            </a:lvl3pPr>
            <a:lvl4pPr>
              <a:defRPr lang="zh-CN" altLang="en-US"/>
            </a:lvl4pPr>
            <a:lvl5pPr>
              <a:defRPr lang="zh-CN" altLang="en-US"/>
            </a:lvl5pPr>
          </a:lstStyle>
          <a:p>
            <a:fld id="{1F930770-327A-4D15-A0E1-1811AEABD6DD}"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1"/>
            <a:ext cx="10972800" cy="4525963"/>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p:spPr>
        <p:txBody>
          <a:bodyPr/>
          <a:lstStyle/>
          <a:p>
            <a:pPr eaLnBrk="1" hangingPunct="1">
              <a:defRPr/>
            </a:pPr>
            <a:endParaRPr lang="en-US" altLang="zh-CN" sz="1400" kern="1200">
              <a:cs typeface="+mn-cs"/>
            </a:endParaRPr>
          </a:p>
        </p:txBody>
      </p:sp>
      <p:sp>
        <p:nvSpPr>
          <p:cNvPr id="5" name="页脚占位符 4"/>
          <p:cNvSpPr>
            <a:spLocks noGrp="1"/>
          </p:cNvSpPr>
          <p:nvPr>
            <p:ph type="ftr" sz="quarter" idx="11"/>
          </p:nvPr>
        </p:nvSpPr>
        <p:spPr>
          <a:xfrm>
            <a:off x="4165600" y="6245225"/>
            <a:ext cx="3860800" cy="476250"/>
          </a:xfrm>
          <a:prstGeom prst="rect">
            <a:avLst/>
          </a:prstGeom>
        </p:spPr>
        <p:txBody>
          <a:bodyPr/>
          <a:lstStyle/>
          <a:p>
            <a:pPr algn="ctr" eaLnBrk="1" hangingPunct="1">
              <a:defRPr/>
            </a:pPr>
            <a:endParaRPr lang="en-US" altLang="zh-CN" sz="1400" kern="1200">
              <a:cs typeface="+mn-cs"/>
            </a:endParaRPr>
          </a:p>
        </p:txBody>
      </p:sp>
      <p:sp>
        <p:nvSpPr>
          <p:cNvPr id="6" name="灯片编号占位符 5"/>
          <p:cNvSpPr>
            <a:spLocks noGrp="1"/>
          </p:cNvSpPr>
          <p:nvPr>
            <p:ph type="sldNum" sz="quarter" idx="12"/>
          </p:nvPr>
        </p:nvSpPr>
        <p:spPr>
          <a:xfrm>
            <a:off x="8737600" y="6245225"/>
            <a:ext cx="2844800" cy="476250"/>
          </a:xfrm>
          <a:prstGeom prst="rect">
            <a:avLst/>
          </a:prstGeom>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3"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3"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3" y="6349833"/>
            <a:ext cx="2700000" cy="316800"/>
          </a:xfrm>
        </p:spPr>
        <p:txBody>
          <a:bodyPr/>
          <a:lstStyle/>
          <a:p>
            <a:fld id="{760FBDFE-C587-4B4C-A407-44438C67B59E}" type="datetimeFigureOut">
              <a:rPr lang="zh-CN" altLang="en-US" smtClean="0"/>
              <a:t>2020/11/12</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t>‹#›</a:t>
            </a:fld>
            <a:endParaRPr lang="zh-CN"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218" name="日期占位符 1"/>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CC77D8B8-AF61-4226-8761-29D2D779A831}"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9219" name="页脚占位符 2"/>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9220" name="灯片编号占位符 3"/>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211B1227-B50D-4BEF-8B0D-9EB6AE77CBC0}"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9"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2" name="日期占位符 4"/>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47D3746F-D2F4-44FC-B8EB-99D08F9B531B}"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10243" name="页脚占位符 5"/>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10244" name="灯片编号占位符 6"/>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B89A6904-39C2-4FAC-ADB0-75C46A5F9790}"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1"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日期占位符 4"/>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2005A9B9-A24D-43C3-A85D-509793BC967F}"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11267" name="页脚占位符 5"/>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11268" name="灯片编号占位符 6"/>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594D6DF8-B408-4D2C-A98D-0590BBC595CB}"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3"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290" name="日期占位符 3"/>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09EDD546-DCEB-4AEE-91D2-FD2885F46A3F}"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12291" name="页脚占位符 4"/>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12292" name="灯片编号占位符 5"/>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96E030BA-9FD8-4D33-9060-E97684729065}"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5"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314" name="日期占位符 3"/>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F79F25B2-010C-4EB2-85BC-602892ED7B39}"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13315" name="页脚占位符 4"/>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13316" name="灯片编号占位符 5"/>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3DF1D414-467A-443D-A124-7245014B817F}"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7"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日期占位符 3"/>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B79B5913-0EEA-42D4-8834-0E204D0A6929}"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1027" name="页脚占位符 4"/>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1028" name="灯片编号占位符 5"/>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F4FA15E8-F002-4B22-964E-179EB890B31F}"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0"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日期占位符 3"/>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6E41B5D4-6D58-49ED-A55F-D1018C3FF804}"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2051" name="页脚占位符 4"/>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2052" name="灯片编号占位符 5"/>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9DA08A1C-7C8A-428C-9156-929D4CE6657D}"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2"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日期占位符 3"/>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575898FA-6808-43D7-AC82-FB8498C118FB}"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3075" name="页脚占位符 4"/>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3076" name="灯片编号占位符 5"/>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13EB50B2-519F-470D-985C-1C2321B4DA6E}"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4"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098" name="组合 2"/>
          <p:cNvGrpSpPr/>
          <p:nvPr/>
        </p:nvGrpSpPr>
        <p:grpSpPr>
          <a:xfrm>
            <a:off x="0" y="-104775"/>
            <a:ext cx="12192000" cy="7105650"/>
            <a:chOff x="0" y="-104837"/>
            <a:chExt cx="12192000" cy="7105773"/>
          </a:xfrm>
        </p:grpSpPr>
        <p:sp>
          <p:nvSpPr>
            <p:cNvPr id="4099" name="矩形 2"/>
            <p:cNvSpPr/>
            <p:nvPr/>
          </p:nvSpPr>
          <p:spPr>
            <a:xfrm>
              <a:off x="0" y="-60"/>
              <a:ext cx="12192000" cy="6858119"/>
            </a:xfrm>
            <a:prstGeom prst="rect">
              <a:avLst/>
            </a:prstGeom>
            <a:solidFill>
              <a:srgbClr val="5C4A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00" name="Freeform 6"/>
            <p:cNvSpPr>
              <a:spLocks noEditPoints="1"/>
            </p:cNvSpPr>
            <p:nvPr/>
          </p:nvSpPr>
          <p:spPr bwMode="auto">
            <a:xfrm rot="16200000">
              <a:off x="1980379" y="1794701"/>
              <a:ext cx="3225856" cy="7186613"/>
            </a:xfrm>
            <a:custGeom>
              <a:avLst/>
              <a:gdLst>
                <a:gd name="T0" fmla="*/ 345 w 1088"/>
                <a:gd name="T1" fmla="*/ 87 h 2427"/>
                <a:gd name="T2" fmla="*/ 208 w 1088"/>
                <a:gd name="T3" fmla="*/ 15 h 2427"/>
                <a:gd name="T4" fmla="*/ 420 w 1088"/>
                <a:gd name="T5" fmla="*/ 0 h 2427"/>
                <a:gd name="T6" fmla="*/ 62 w 1088"/>
                <a:gd name="T7" fmla="*/ 2420 h 2427"/>
                <a:gd name="T8" fmla="*/ 64 w 1088"/>
                <a:gd name="T9" fmla="*/ 2375 h 2427"/>
                <a:gd name="T10" fmla="*/ 64 w 1088"/>
                <a:gd name="T11" fmla="*/ 2247 h 2427"/>
                <a:gd name="T12" fmla="*/ 62 w 1088"/>
                <a:gd name="T13" fmla="*/ 2192 h 2427"/>
                <a:gd name="T14" fmla="*/ 62 w 1088"/>
                <a:gd name="T15" fmla="*/ 1919 h 2427"/>
                <a:gd name="T16" fmla="*/ 64 w 1088"/>
                <a:gd name="T17" fmla="*/ 1808 h 2427"/>
                <a:gd name="T18" fmla="*/ 62 w 1088"/>
                <a:gd name="T19" fmla="*/ 1755 h 2427"/>
                <a:gd name="T20" fmla="*/ 64 w 1088"/>
                <a:gd name="T21" fmla="*/ 1718 h 2427"/>
                <a:gd name="T22" fmla="*/ 64 w 1088"/>
                <a:gd name="T23" fmla="*/ 1082 h 2427"/>
                <a:gd name="T24" fmla="*/ 62 w 1088"/>
                <a:gd name="T25" fmla="*/ 918 h 2427"/>
                <a:gd name="T26" fmla="*/ 62 w 1088"/>
                <a:gd name="T27" fmla="*/ 829 h 2427"/>
                <a:gd name="T28" fmla="*/ 62 w 1088"/>
                <a:gd name="T29" fmla="*/ 309 h 2427"/>
                <a:gd name="T30" fmla="*/ 62 w 1088"/>
                <a:gd name="T31" fmla="*/ 558 h 2427"/>
                <a:gd name="T32" fmla="*/ 79 w 1088"/>
                <a:gd name="T33" fmla="*/ 60 h 2427"/>
                <a:gd name="T34" fmla="*/ 111 w 1088"/>
                <a:gd name="T35" fmla="*/ 88 h 2427"/>
                <a:gd name="T36" fmla="*/ 278 w 1088"/>
                <a:gd name="T37" fmla="*/ 1411 h 2427"/>
                <a:gd name="T38" fmla="*/ 175 w 1088"/>
                <a:gd name="T39" fmla="*/ 290 h 2427"/>
                <a:gd name="T40" fmla="*/ 145 w 1088"/>
                <a:gd name="T41" fmla="*/ 221 h 2427"/>
                <a:gd name="T42" fmla="*/ 236 w 1088"/>
                <a:gd name="T43" fmla="*/ 2263 h 2427"/>
                <a:gd name="T44" fmla="*/ 457 w 1088"/>
                <a:gd name="T45" fmla="*/ 2147 h 2427"/>
                <a:gd name="T46" fmla="*/ 134 w 1088"/>
                <a:gd name="T47" fmla="*/ 2020 h 2427"/>
                <a:gd name="T48" fmla="*/ 230 w 1088"/>
                <a:gd name="T49" fmla="*/ 2339 h 2427"/>
                <a:gd name="T50" fmla="*/ 200 w 1088"/>
                <a:gd name="T51" fmla="*/ 1774 h 2427"/>
                <a:gd name="T52" fmla="*/ 362 w 1088"/>
                <a:gd name="T53" fmla="*/ 1972 h 2427"/>
                <a:gd name="T54" fmla="*/ 185 w 1088"/>
                <a:gd name="T55" fmla="*/ 1706 h 2427"/>
                <a:gd name="T56" fmla="*/ 822 w 1088"/>
                <a:gd name="T57" fmla="*/ 1398 h 2427"/>
                <a:gd name="T58" fmla="*/ 307 w 1088"/>
                <a:gd name="T59" fmla="*/ 1875 h 2427"/>
                <a:gd name="T60" fmla="*/ 377 w 1088"/>
                <a:gd name="T61" fmla="*/ 1060 h 2427"/>
                <a:gd name="T62" fmla="*/ 548 w 1088"/>
                <a:gd name="T63" fmla="*/ 1585 h 2427"/>
                <a:gd name="T64" fmla="*/ 525 w 1088"/>
                <a:gd name="T65" fmla="*/ 1290 h 2427"/>
                <a:gd name="T66" fmla="*/ 485 w 1088"/>
                <a:gd name="T67" fmla="*/ 1460 h 2427"/>
                <a:gd name="T68" fmla="*/ 484 w 1088"/>
                <a:gd name="T69" fmla="*/ 1226 h 2427"/>
                <a:gd name="T70" fmla="*/ 397 w 1088"/>
                <a:gd name="T71" fmla="*/ 1760 h 2427"/>
                <a:gd name="T72" fmla="*/ 249 w 1088"/>
                <a:gd name="T73" fmla="*/ 941 h 2427"/>
                <a:gd name="T74" fmla="*/ 361 w 1088"/>
                <a:gd name="T75" fmla="*/ 1698 h 2427"/>
                <a:gd name="T76" fmla="*/ 451 w 1088"/>
                <a:gd name="T77" fmla="*/ 1627 h 2427"/>
                <a:gd name="T78" fmla="*/ 156 w 1088"/>
                <a:gd name="T79" fmla="*/ 1296 h 2427"/>
                <a:gd name="T80" fmla="*/ 294 w 1088"/>
                <a:gd name="T81" fmla="*/ 1392 h 2427"/>
                <a:gd name="T82" fmla="*/ 323 w 1088"/>
                <a:gd name="T83" fmla="*/ 1483 h 2427"/>
                <a:gd name="T84" fmla="*/ 167 w 1088"/>
                <a:gd name="T85" fmla="*/ 1082 h 2427"/>
                <a:gd name="T86" fmla="*/ 279 w 1088"/>
                <a:gd name="T87" fmla="*/ 666 h 2427"/>
                <a:gd name="T88" fmla="*/ 264 w 1088"/>
                <a:gd name="T89" fmla="*/ 616 h 2427"/>
                <a:gd name="T90" fmla="*/ 423 w 1088"/>
                <a:gd name="T91" fmla="*/ 965 h 2427"/>
                <a:gd name="T92" fmla="*/ 265 w 1088"/>
                <a:gd name="T93" fmla="*/ 833 h 2427"/>
                <a:gd name="T94" fmla="*/ 190 w 1088"/>
                <a:gd name="T95" fmla="*/ 509 h 2427"/>
                <a:gd name="T96" fmla="*/ 266 w 1088"/>
                <a:gd name="T97" fmla="*/ 537 h 2427"/>
                <a:gd name="T98" fmla="*/ 169 w 1088"/>
                <a:gd name="T99" fmla="*/ 230 h 2427"/>
                <a:gd name="T100" fmla="*/ 693 w 1088"/>
                <a:gd name="T101" fmla="*/ 744 h 2427"/>
                <a:gd name="T102" fmla="*/ 517 w 1088"/>
                <a:gd name="T103" fmla="*/ 547 h 2427"/>
                <a:gd name="T104" fmla="*/ 220 w 1088"/>
                <a:gd name="T105" fmla="*/ 206 h 2427"/>
                <a:gd name="T106" fmla="*/ 618 w 1088"/>
                <a:gd name="T107" fmla="*/ 503 h 2427"/>
                <a:gd name="T108" fmla="*/ 450 w 1088"/>
                <a:gd name="T109" fmla="*/ 201 h 2427"/>
                <a:gd name="T110" fmla="*/ 579 w 1088"/>
                <a:gd name="T111" fmla="*/ 130 h 2427"/>
                <a:gd name="T112" fmla="*/ 652 w 1088"/>
                <a:gd name="T113" fmla="*/ 232 h 2427"/>
                <a:gd name="T114" fmla="*/ 982 w 1088"/>
                <a:gd name="T115" fmla="*/ 658 h 2427"/>
                <a:gd name="T116" fmla="*/ 854 w 1088"/>
                <a:gd name="T117" fmla="*/ 797 h 2427"/>
                <a:gd name="T118" fmla="*/ 402 w 1088"/>
                <a:gd name="T119" fmla="*/ 297 h 2427"/>
                <a:gd name="T120" fmla="*/ 775 w 1088"/>
                <a:gd name="T121" fmla="*/ 910 h 2427"/>
                <a:gd name="T122" fmla="*/ 835 w 1088"/>
                <a:gd name="T123" fmla="*/ 927 h 2427"/>
                <a:gd name="T124" fmla="*/ 247 w 1088"/>
                <a:gd name="T125" fmla="*/ 16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8" h="2427">
                  <a:moveTo>
                    <a:pt x="96" y="0"/>
                  </a:moveTo>
                  <a:cubicBezTo>
                    <a:pt x="120" y="0"/>
                    <a:pt x="120" y="0"/>
                    <a:pt x="120" y="0"/>
                  </a:cubicBezTo>
                  <a:cubicBezTo>
                    <a:pt x="121" y="12"/>
                    <a:pt x="119" y="24"/>
                    <a:pt x="114" y="32"/>
                  </a:cubicBezTo>
                  <a:cubicBezTo>
                    <a:pt x="112" y="23"/>
                    <a:pt x="104" y="11"/>
                    <a:pt x="96" y="0"/>
                  </a:cubicBezTo>
                  <a:close/>
                  <a:moveTo>
                    <a:pt x="139" y="0"/>
                  </a:moveTo>
                  <a:cubicBezTo>
                    <a:pt x="152" y="0"/>
                    <a:pt x="152" y="0"/>
                    <a:pt x="152" y="0"/>
                  </a:cubicBezTo>
                  <a:cubicBezTo>
                    <a:pt x="172" y="40"/>
                    <a:pt x="196" y="74"/>
                    <a:pt x="227" y="101"/>
                  </a:cubicBezTo>
                  <a:cubicBezTo>
                    <a:pt x="261" y="131"/>
                    <a:pt x="325" y="177"/>
                    <a:pt x="367" y="140"/>
                  </a:cubicBezTo>
                  <a:cubicBezTo>
                    <a:pt x="386" y="124"/>
                    <a:pt x="391" y="88"/>
                    <a:pt x="369" y="76"/>
                  </a:cubicBezTo>
                  <a:cubicBezTo>
                    <a:pt x="356" y="69"/>
                    <a:pt x="343" y="77"/>
                    <a:pt x="345" y="87"/>
                  </a:cubicBezTo>
                  <a:cubicBezTo>
                    <a:pt x="363" y="86"/>
                    <a:pt x="368" y="114"/>
                    <a:pt x="353" y="127"/>
                  </a:cubicBezTo>
                  <a:cubicBezTo>
                    <a:pt x="337" y="140"/>
                    <a:pt x="314" y="138"/>
                    <a:pt x="300" y="124"/>
                  </a:cubicBezTo>
                  <a:cubicBezTo>
                    <a:pt x="282" y="106"/>
                    <a:pt x="285" y="78"/>
                    <a:pt x="295" y="61"/>
                  </a:cubicBezTo>
                  <a:cubicBezTo>
                    <a:pt x="312" y="34"/>
                    <a:pt x="352" y="18"/>
                    <a:pt x="382" y="33"/>
                  </a:cubicBezTo>
                  <a:cubicBezTo>
                    <a:pt x="435" y="58"/>
                    <a:pt x="439" y="143"/>
                    <a:pt x="391" y="175"/>
                  </a:cubicBezTo>
                  <a:cubicBezTo>
                    <a:pt x="301" y="234"/>
                    <a:pt x="192" y="107"/>
                    <a:pt x="156" y="37"/>
                  </a:cubicBezTo>
                  <a:cubicBezTo>
                    <a:pt x="151" y="27"/>
                    <a:pt x="145" y="14"/>
                    <a:pt x="139" y="0"/>
                  </a:cubicBezTo>
                  <a:close/>
                  <a:moveTo>
                    <a:pt x="167" y="0"/>
                  </a:moveTo>
                  <a:cubicBezTo>
                    <a:pt x="183" y="0"/>
                    <a:pt x="183" y="0"/>
                    <a:pt x="183" y="0"/>
                  </a:cubicBezTo>
                  <a:cubicBezTo>
                    <a:pt x="190" y="6"/>
                    <a:pt x="199" y="12"/>
                    <a:pt x="208" y="15"/>
                  </a:cubicBezTo>
                  <a:cubicBezTo>
                    <a:pt x="225" y="23"/>
                    <a:pt x="241" y="17"/>
                    <a:pt x="247" y="6"/>
                  </a:cubicBezTo>
                  <a:cubicBezTo>
                    <a:pt x="248" y="4"/>
                    <a:pt x="249" y="2"/>
                    <a:pt x="249" y="0"/>
                  </a:cubicBezTo>
                  <a:cubicBezTo>
                    <a:pt x="289" y="0"/>
                    <a:pt x="289" y="0"/>
                    <a:pt x="289" y="0"/>
                  </a:cubicBezTo>
                  <a:cubicBezTo>
                    <a:pt x="290" y="4"/>
                    <a:pt x="289" y="8"/>
                    <a:pt x="288" y="12"/>
                  </a:cubicBezTo>
                  <a:cubicBezTo>
                    <a:pt x="284" y="22"/>
                    <a:pt x="273" y="29"/>
                    <a:pt x="264" y="25"/>
                  </a:cubicBezTo>
                  <a:cubicBezTo>
                    <a:pt x="271" y="35"/>
                    <a:pt x="265" y="48"/>
                    <a:pt x="257" y="52"/>
                  </a:cubicBezTo>
                  <a:cubicBezTo>
                    <a:pt x="248" y="58"/>
                    <a:pt x="240" y="56"/>
                    <a:pt x="235" y="49"/>
                  </a:cubicBezTo>
                  <a:cubicBezTo>
                    <a:pt x="233" y="59"/>
                    <a:pt x="217" y="61"/>
                    <a:pt x="203" y="52"/>
                  </a:cubicBezTo>
                  <a:cubicBezTo>
                    <a:pt x="188" y="42"/>
                    <a:pt x="175" y="20"/>
                    <a:pt x="167" y="0"/>
                  </a:cubicBezTo>
                  <a:close/>
                  <a:moveTo>
                    <a:pt x="420" y="0"/>
                  </a:moveTo>
                  <a:cubicBezTo>
                    <a:pt x="473" y="0"/>
                    <a:pt x="473" y="0"/>
                    <a:pt x="473" y="0"/>
                  </a:cubicBezTo>
                  <a:cubicBezTo>
                    <a:pt x="466" y="22"/>
                    <a:pt x="448" y="33"/>
                    <a:pt x="441" y="51"/>
                  </a:cubicBezTo>
                  <a:cubicBezTo>
                    <a:pt x="440" y="33"/>
                    <a:pt x="418" y="21"/>
                    <a:pt x="420" y="0"/>
                  </a:cubicBezTo>
                  <a:close/>
                  <a:moveTo>
                    <a:pt x="493" y="0"/>
                  </a:moveTo>
                  <a:cubicBezTo>
                    <a:pt x="543" y="0"/>
                    <a:pt x="543" y="0"/>
                    <a:pt x="543" y="0"/>
                  </a:cubicBezTo>
                  <a:cubicBezTo>
                    <a:pt x="545" y="10"/>
                    <a:pt x="548" y="20"/>
                    <a:pt x="555" y="27"/>
                  </a:cubicBezTo>
                  <a:cubicBezTo>
                    <a:pt x="563" y="35"/>
                    <a:pt x="579" y="38"/>
                    <a:pt x="590" y="35"/>
                  </a:cubicBezTo>
                  <a:cubicBezTo>
                    <a:pt x="570" y="59"/>
                    <a:pt x="528" y="53"/>
                    <a:pt x="509" y="31"/>
                  </a:cubicBezTo>
                  <a:cubicBezTo>
                    <a:pt x="501" y="21"/>
                    <a:pt x="496" y="11"/>
                    <a:pt x="493" y="0"/>
                  </a:cubicBezTo>
                  <a:close/>
                  <a:moveTo>
                    <a:pt x="62" y="2420"/>
                  </a:moveTo>
                  <a:cubicBezTo>
                    <a:pt x="62" y="2401"/>
                    <a:pt x="62" y="2401"/>
                    <a:pt x="62" y="2401"/>
                  </a:cubicBezTo>
                  <a:cubicBezTo>
                    <a:pt x="62" y="2401"/>
                    <a:pt x="63" y="2401"/>
                    <a:pt x="64" y="2401"/>
                  </a:cubicBezTo>
                  <a:cubicBezTo>
                    <a:pt x="69" y="2401"/>
                    <a:pt x="73" y="2405"/>
                    <a:pt x="73" y="2411"/>
                  </a:cubicBezTo>
                  <a:cubicBezTo>
                    <a:pt x="73" y="2416"/>
                    <a:pt x="69" y="2421"/>
                    <a:pt x="64" y="2421"/>
                  </a:cubicBezTo>
                  <a:cubicBezTo>
                    <a:pt x="63" y="2421"/>
                    <a:pt x="62" y="2420"/>
                    <a:pt x="62" y="2420"/>
                  </a:cubicBezTo>
                  <a:close/>
                  <a:moveTo>
                    <a:pt x="62" y="2375"/>
                  </a:moveTo>
                  <a:cubicBezTo>
                    <a:pt x="62" y="2350"/>
                    <a:pt x="62" y="2350"/>
                    <a:pt x="62" y="2350"/>
                  </a:cubicBezTo>
                  <a:cubicBezTo>
                    <a:pt x="62" y="2350"/>
                    <a:pt x="63" y="2350"/>
                    <a:pt x="64" y="2350"/>
                  </a:cubicBezTo>
                  <a:cubicBezTo>
                    <a:pt x="71" y="2350"/>
                    <a:pt x="76" y="2355"/>
                    <a:pt x="76" y="2362"/>
                  </a:cubicBezTo>
                  <a:cubicBezTo>
                    <a:pt x="76" y="2369"/>
                    <a:pt x="71" y="2375"/>
                    <a:pt x="64" y="2375"/>
                  </a:cubicBezTo>
                  <a:cubicBezTo>
                    <a:pt x="63" y="2375"/>
                    <a:pt x="62" y="2375"/>
                    <a:pt x="62" y="2375"/>
                  </a:cubicBezTo>
                  <a:close/>
                  <a:moveTo>
                    <a:pt x="62" y="2329"/>
                  </a:moveTo>
                  <a:cubicBezTo>
                    <a:pt x="62" y="2299"/>
                    <a:pt x="62" y="2299"/>
                    <a:pt x="62" y="2299"/>
                  </a:cubicBezTo>
                  <a:cubicBezTo>
                    <a:pt x="62" y="2298"/>
                    <a:pt x="63" y="2298"/>
                    <a:pt x="64" y="2298"/>
                  </a:cubicBezTo>
                  <a:cubicBezTo>
                    <a:pt x="72" y="2298"/>
                    <a:pt x="79" y="2305"/>
                    <a:pt x="79" y="2314"/>
                  </a:cubicBezTo>
                  <a:cubicBezTo>
                    <a:pt x="79" y="2322"/>
                    <a:pt x="72" y="2329"/>
                    <a:pt x="64" y="2329"/>
                  </a:cubicBezTo>
                  <a:cubicBezTo>
                    <a:pt x="63" y="2329"/>
                    <a:pt x="62" y="2329"/>
                    <a:pt x="62" y="2329"/>
                  </a:cubicBezTo>
                  <a:close/>
                  <a:moveTo>
                    <a:pt x="62" y="2283"/>
                  </a:moveTo>
                  <a:cubicBezTo>
                    <a:pt x="62" y="2247"/>
                    <a:pt x="62" y="2247"/>
                    <a:pt x="62" y="2247"/>
                  </a:cubicBezTo>
                  <a:cubicBezTo>
                    <a:pt x="62" y="2247"/>
                    <a:pt x="63" y="2247"/>
                    <a:pt x="64" y="2247"/>
                  </a:cubicBezTo>
                  <a:cubicBezTo>
                    <a:pt x="74" y="2247"/>
                    <a:pt x="82" y="2255"/>
                    <a:pt x="82" y="2265"/>
                  </a:cubicBezTo>
                  <a:cubicBezTo>
                    <a:pt x="82" y="2275"/>
                    <a:pt x="74" y="2283"/>
                    <a:pt x="64" y="2283"/>
                  </a:cubicBezTo>
                  <a:cubicBezTo>
                    <a:pt x="63" y="2283"/>
                    <a:pt x="62" y="2283"/>
                    <a:pt x="62" y="2283"/>
                  </a:cubicBezTo>
                  <a:close/>
                  <a:moveTo>
                    <a:pt x="62" y="2238"/>
                  </a:moveTo>
                  <a:cubicBezTo>
                    <a:pt x="62" y="2196"/>
                    <a:pt x="62" y="2196"/>
                    <a:pt x="62" y="2196"/>
                  </a:cubicBezTo>
                  <a:cubicBezTo>
                    <a:pt x="62" y="2196"/>
                    <a:pt x="63" y="2196"/>
                    <a:pt x="64" y="2196"/>
                  </a:cubicBezTo>
                  <a:cubicBezTo>
                    <a:pt x="75" y="2196"/>
                    <a:pt x="85" y="2205"/>
                    <a:pt x="85" y="2217"/>
                  </a:cubicBezTo>
                  <a:cubicBezTo>
                    <a:pt x="85" y="2228"/>
                    <a:pt x="75" y="2238"/>
                    <a:pt x="64" y="2238"/>
                  </a:cubicBezTo>
                  <a:cubicBezTo>
                    <a:pt x="63" y="2238"/>
                    <a:pt x="62" y="2238"/>
                    <a:pt x="62" y="2238"/>
                  </a:cubicBezTo>
                  <a:close/>
                  <a:moveTo>
                    <a:pt x="62" y="2192"/>
                  </a:moveTo>
                  <a:cubicBezTo>
                    <a:pt x="62" y="2144"/>
                    <a:pt x="62" y="2144"/>
                    <a:pt x="62" y="2144"/>
                  </a:cubicBezTo>
                  <a:cubicBezTo>
                    <a:pt x="62" y="2144"/>
                    <a:pt x="63" y="2144"/>
                    <a:pt x="64" y="2144"/>
                  </a:cubicBezTo>
                  <a:cubicBezTo>
                    <a:pt x="77" y="2144"/>
                    <a:pt x="87" y="2155"/>
                    <a:pt x="87" y="2168"/>
                  </a:cubicBezTo>
                  <a:cubicBezTo>
                    <a:pt x="87" y="2181"/>
                    <a:pt x="77" y="2192"/>
                    <a:pt x="64" y="2192"/>
                  </a:cubicBezTo>
                  <a:cubicBezTo>
                    <a:pt x="63" y="2192"/>
                    <a:pt x="62" y="2192"/>
                    <a:pt x="62" y="2192"/>
                  </a:cubicBezTo>
                  <a:close/>
                  <a:moveTo>
                    <a:pt x="62" y="2076"/>
                  </a:moveTo>
                  <a:cubicBezTo>
                    <a:pt x="62" y="2055"/>
                    <a:pt x="62" y="2055"/>
                    <a:pt x="62" y="2055"/>
                  </a:cubicBezTo>
                  <a:cubicBezTo>
                    <a:pt x="63" y="2063"/>
                    <a:pt x="63" y="2070"/>
                    <a:pt x="62" y="2076"/>
                  </a:cubicBezTo>
                  <a:close/>
                  <a:moveTo>
                    <a:pt x="62" y="1953"/>
                  </a:moveTo>
                  <a:cubicBezTo>
                    <a:pt x="62" y="1919"/>
                    <a:pt x="62" y="1919"/>
                    <a:pt x="62" y="1919"/>
                  </a:cubicBezTo>
                  <a:cubicBezTo>
                    <a:pt x="63" y="1930"/>
                    <a:pt x="63" y="1942"/>
                    <a:pt x="62" y="1953"/>
                  </a:cubicBezTo>
                  <a:close/>
                  <a:moveTo>
                    <a:pt x="62" y="1866"/>
                  </a:moveTo>
                  <a:cubicBezTo>
                    <a:pt x="62" y="1850"/>
                    <a:pt x="62" y="1850"/>
                    <a:pt x="62" y="1850"/>
                  </a:cubicBezTo>
                  <a:cubicBezTo>
                    <a:pt x="62" y="1850"/>
                    <a:pt x="63" y="1850"/>
                    <a:pt x="64" y="1850"/>
                  </a:cubicBezTo>
                  <a:cubicBezTo>
                    <a:pt x="68" y="1850"/>
                    <a:pt x="72" y="1854"/>
                    <a:pt x="72" y="1858"/>
                  </a:cubicBezTo>
                  <a:cubicBezTo>
                    <a:pt x="72" y="1863"/>
                    <a:pt x="68" y="1866"/>
                    <a:pt x="64" y="1866"/>
                  </a:cubicBezTo>
                  <a:cubicBezTo>
                    <a:pt x="63" y="1866"/>
                    <a:pt x="62" y="1866"/>
                    <a:pt x="62" y="1866"/>
                  </a:cubicBezTo>
                  <a:close/>
                  <a:moveTo>
                    <a:pt x="62" y="1829"/>
                  </a:moveTo>
                  <a:cubicBezTo>
                    <a:pt x="62" y="1809"/>
                    <a:pt x="62" y="1809"/>
                    <a:pt x="62" y="1809"/>
                  </a:cubicBezTo>
                  <a:cubicBezTo>
                    <a:pt x="62" y="1809"/>
                    <a:pt x="63" y="1808"/>
                    <a:pt x="64" y="1808"/>
                  </a:cubicBezTo>
                  <a:cubicBezTo>
                    <a:pt x="69" y="1808"/>
                    <a:pt x="74" y="1813"/>
                    <a:pt x="74" y="1819"/>
                  </a:cubicBezTo>
                  <a:cubicBezTo>
                    <a:pt x="74" y="1825"/>
                    <a:pt x="69" y="1829"/>
                    <a:pt x="64" y="1829"/>
                  </a:cubicBezTo>
                  <a:cubicBezTo>
                    <a:pt x="63" y="1829"/>
                    <a:pt x="62" y="1829"/>
                    <a:pt x="62" y="1829"/>
                  </a:cubicBezTo>
                  <a:close/>
                  <a:moveTo>
                    <a:pt x="62" y="1792"/>
                  </a:moveTo>
                  <a:cubicBezTo>
                    <a:pt x="62" y="1767"/>
                    <a:pt x="62" y="1767"/>
                    <a:pt x="62" y="1767"/>
                  </a:cubicBezTo>
                  <a:cubicBezTo>
                    <a:pt x="62" y="1767"/>
                    <a:pt x="63" y="1767"/>
                    <a:pt x="64" y="1767"/>
                  </a:cubicBezTo>
                  <a:cubicBezTo>
                    <a:pt x="71" y="1767"/>
                    <a:pt x="76" y="1772"/>
                    <a:pt x="76" y="1779"/>
                  </a:cubicBezTo>
                  <a:cubicBezTo>
                    <a:pt x="76" y="1787"/>
                    <a:pt x="71" y="1792"/>
                    <a:pt x="64" y="1792"/>
                  </a:cubicBezTo>
                  <a:cubicBezTo>
                    <a:pt x="63" y="1792"/>
                    <a:pt x="62" y="1792"/>
                    <a:pt x="62" y="1792"/>
                  </a:cubicBezTo>
                  <a:close/>
                  <a:moveTo>
                    <a:pt x="62" y="1755"/>
                  </a:moveTo>
                  <a:cubicBezTo>
                    <a:pt x="62" y="1725"/>
                    <a:pt x="62" y="1725"/>
                    <a:pt x="62" y="1725"/>
                  </a:cubicBezTo>
                  <a:cubicBezTo>
                    <a:pt x="62" y="1725"/>
                    <a:pt x="63" y="1725"/>
                    <a:pt x="64" y="1725"/>
                  </a:cubicBezTo>
                  <a:cubicBezTo>
                    <a:pt x="72" y="1725"/>
                    <a:pt x="79" y="1732"/>
                    <a:pt x="79" y="1740"/>
                  </a:cubicBezTo>
                  <a:cubicBezTo>
                    <a:pt x="79" y="1749"/>
                    <a:pt x="72" y="1755"/>
                    <a:pt x="64" y="1755"/>
                  </a:cubicBezTo>
                  <a:cubicBezTo>
                    <a:pt x="63" y="1755"/>
                    <a:pt x="62" y="1755"/>
                    <a:pt x="62" y="1755"/>
                  </a:cubicBezTo>
                  <a:close/>
                  <a:moveTo>
                    <a:pt x="62" y="1718"/>
                  </a:moveTo>
                  <a:cubicBezTo>
                    <a:pt x="62" y="1684"/>
                    <a:pt x="62" y="1684"/>
                    <a:pt x="62" y="1684"/>
                  </a:cubicBezTo>
                  <a:cubicBezTo>
                    <a:pt x="62" y="1683"/>
                    <a:pt x="63" y="1683"/>
                    <a:pt x="64" y="1683"/>
                  </a:cubicBezTo>
                  <a:cubicBezTo>
                    <a:pt x="73" y="1683"/>
                    <a:pt x="81" y="1691"/>
                    <a:pt x="81" y="1701"/>
                  </a:cubicBezTo>
                  <a:cubicBezTo>
                    <a:pt x="81" y="1711"/>
                    <a:pt x="73" y="1718"/>
                    <a:pt x="64" y="1718"/>
                  </a:cubicBezTo>
                  <a:cubicBezTo>
                    <a:pt x="63" y="1718"/>
                    <a:pt x="62" y="1718"/>
                    <a:pt x="62" y="1718"/>
                  </a:cubicBezTo>
                  <a:close/>
                  <a:moveTo>
                    <a:pt x="62" y="1649"/>
                  </a:moveTo>
                  <a:cubicBezTo>
                    <a:pt x="62" y="1375"/>
                    <a:pt x="62" y="1375"/>
                    <a:pt x="62" y="1375"/>
                  </a:cubicBezTo>
                  <a:cubicBezTo>
                    <a:pt x="62" y="1374"/>
                    <a:pt x="63" y="1373"/>
                    <a:pt x="64" y="1372"/>
                  </a:cubicBezTo>
                  <a:cubicBezTo>
                    <a:pt x="75" y="1392"/>
                    <a:pt x="158" y="1392"/>
                    <a:pt x="130" y="1494"/>
                  </a:cubicBezTo>
                  <a:cubicBezTo>
                    <a:pt x="115" y="1550"/>
                    <a:pt x="64" y="1605"/>
                    <a:pt x="64" y="1673"/>
                  </a:cubicBezTo>
                  <a:cubicBezTo>
                    <a:pt x="64" y="1665"/>
                    <a:pt x="63" y="1657"/>
                    <a:pt x="62" y="1649"/>
                  </a:cubicBezTo>
                  <a:close/>
                  <a:moveTo>
                    <a:pt x="62" y="1308"/>
                  </a:moveTo>
                  <a:cubicBezTo>
                    <a:pt x="62" y="1092"/>
                    <a:pt x="62" y="1092"/>
                    <a:pt x="62" y="1092"/>
                  </a:cubicBezTo>
                  <a:cubicBezTo>
                    <a:pt x="63" y="1088"/>
                    <a:pt x="64" y="1085"/>
                    <a:pt x="64" y="1082"/>
                  </a:cubicBezTo>
                  <a:cubicBezTo>
                    <a:pt x="64" y="1082"/>
                    <a:pt x="64" y="1082"/>
                    <a:pt x="64" y="1082"/>
                  </a:cubicBezTo>
                  <a:cubicBezTo>
                    <a:pt x="64" y="1108"/>
                    <a:pt x="117" y="1142"/>
                    <a:pt x="111" y="1185"/>
                  </a:cubicBezTo>
                  <a:cubicBezTo>
                    <a:pt x="106" y="1221"/>
                    <a:pt x="68" y="1248"/>
                    <a:pt x="64" y="1329"/>
                  </a:cubicBezTo>
                  <a:cubicBezTo>
                    <a:pt x="63" y="1322"/>
                    <a:pt x="62" y="1314"/>
                    <a:pt x="62" y="1308"/>
                  </a:cubicBezTo>
                  <a:close/>
                  <a:moveTo>
                    <a:pt x="62" y="1028"/>
                  </a:moveTo>
                  <a:cubicBezTo>
                    <a:pt x="62" y="952"/>
                    <a:pt x="62" y="952"/>
                    <a:pt x="62" y="952"/>
                  </a:cubicBezTo>
                  <a:cubicBezTo>
                    <a:pt x="62" y="952"/>
                    <a:pt x="63" y="952"/>
                    <a:pt x="64" y="952"/>
                  </a:cubicBezTo>
                  <a:cubicBezTo>
                    <a:pt x="73" y="952"/>
                    <a:pt x="81" y="944"/>
                    <a:pt x="81" y="935"/>
                  </a:cubicBezTo>
                  <a:cubicBezTo>
                    <a:pt x="81" y="925"/>
                    <a:pt x="73" y="918"/>
                    <a:pt x="64" y="918"/>
                  </a:cubicBezTo>
                  <a:cubicBezTo>
                    <a:pt x="63" y="918"/>
                    <a:pt x="62" y="918"/>
                    <a:pt x="62" y="918"/>
                  </a:cubicBezTo>
                  <a:cubicBezTo>
                    <a:pt x="62" y="851"/>
                    <a:pt x="62" y="851"/>
                    <a:pt x="62" y="851"/>
                  </a:cubicBezTo>
                  <a:cubicBezTo>
                    <a:pt x="62" y="848"/>
                    <a:pt x="63" y="845"/>
                    <a:pt x="64" y="841"/>
                  </a:cubicBezTo>
                  <a:cubicBezTo>
                    <a:pt x="73" y="898"/>
                    <a:pt x="111" y="899"/>
                    <a:pt x="133" y="926"/>
                  </a:cubicBezTo>
                  <a:cubicBezTo>
                    <a:pt x="145" y="940"/>
                    <a:pt x="143" y="961"/>
                    <a:pt x="132" y="971"/>
                  </a:cubicBezTo>
                  <a:cubicBezTo>
                    <a:pt x="121" y="979"/>
                    <a:pt x="100" y="978"/>
                    <a:pt x="90" y="961"/>
                  </a:cubicBezTo>
                  <a:cubicBezTo>
                    <a:pt x="106" y="996"/>
                    <a:pt x="88" y="1027"/>
                    <a:pt x="64" y="1028"/>
                  </a:cubicBezTo>
                  <a:cubicBezTo>
                    <a:pt x="63" y="1028"/>
                    <a:pt x="62" y="1028"/>
                    <a:pt x="62" y="1028"/>
                  </a:cubicBezTo>
                  <a:close/>
                  <a:moveTo>
                    <a:pt x="62" y="829"/>
                  </a:moveTo>
                  <a:cubicBezTo>
                    <a:pt x="62" y="802"/>
                    <a:pt x="62" y="802"/>
                    <a:pt x="62" y="802"/>
                  </a:cubicBezTo>
                  <a:cubicBezTo>
                    <a:pt x="64" y="812"/>
                    <a:pt x="64" y="821"/>
                    <a:pt x="62" y="829"/>
                  </a:cubicBezTo>
                  <a:close/>
                  <a:moveTo>
                    <a:pt x="62" y="744"/>
                  </a:moveTo>
                  <a:cubicBezTo>
                    <a:pt x="62" y="700"/>
                    <a:pt x="62" y="700"/>
                    <a:pt x="62" y="700"/>
                  </a:cubicBezTo>
                  <a:cubicBezTo>
                    <a:pt x="62" y="698"/>
                    <a:pt x="63" y="696"/>
                    <a:pt x="64" y="693"/>
                  </a:cubicBezTo>
                  <a:cubicBezTo>
                    <a:pt x="64" y="748"/>
                    <a:pt x="65" y="778"/>
                    <a:pt x="100" y="812"/>
                  </a:cubicBezTo>
                  <a:cubicBezTo>
                    <a:pt x="136" y="847"/>
                    <a:pt x="131" y="901"/>
                    <a:pt x="205" y="909"/>
                  </a:cubicBezTo>
                  <a:cubicBezTo>
                    <a:pt x="177" y="892"/>
                    <a:pt x="192" y="836"/>
                    <a:pt x="163" y="801"/>
                  </a:cubicBezTo>
                  <a:cubicBezTo>
                    <a:pt x="129" y="761"/>
                    <a:pt x="84" y="758"/>
                    <a:pt x="64" y="693"/>
                  </a:cubicBezTo>
                  <a:cubicBezTo>
                    <a:pt x="64" y="713"/>
                    <a:pt x="63" y="729"/>
                    <a:pt x="62" y="744"/>
                  </a:cubicBezTo>
                  <a:close/>
                  <a:moveTo>
                    <a:pt x="62" y="558"/>
                  </a:moveTo>
                  <a:cubicBezTo>
                    <a:pt x="62" y="309"/>
                    <a:pt x="62" y="309"/>
                    <a:pt x="62" y="309"/>
                  </a:cubicBezTo>
                  <a:cubicBezTo>
                    <a:pt x="62" y="308"/>
                    <a:pt x="63" y="308"/>
                    <a:pt x="64" y="308"/>
                  </a:cubicBezTo>
                  <a:cubicBezTo>
                    <a:pt x="115" y="331"/>
                    <a:pt x="78" y="390"/>
                    <a:pt x="125" y="404"/>
                  </a:cubicBezTo>
                  <a:cubicBezTo>
                    <a:pt x="136" y="407"/>
                    <a:pt x="154" y="403"/>
                    <a:pt x="154" y="389"/>
                  </a:cubicBezTo>
                  <a:cubicBezTo>
                    <a:pt x="167" y="396"/>
                    <a:pt x="170" y="422"/>
                    <a:pt x="150" y="435"/>
                  </a:cubicBezTo>
                  <a:cubicBezTo>
                    <a:pt x="141" y="441"/>
                    <a:pt x="123" y="448"/>
                    <a:pt x="102" y="433"/>
                  </a:cubicBezTo>
                  <a:cubicBezTo>
                    <a:pt x="91" y="425"/>
                    <a:pt x="82" y="409"/>
                    <a:pt x="83" y="394"/>
                  </a:cubicBezTo>
                  <a:cubicBezTo>
                    <a:pt x="75" y="405"/>
                    <a:pt x="74" y="432"/>
                    <a:pt x="94" y="449"/>
                  </a:cubicBezTo>
                  <a:cubicBezTo>
                    <a:pt x="113" y="464"/>
                    <a:pt x="111" y="484"/>
                    <a:pt x="106" y="495"/>
                  </a:cubicBezTo>
                  <a:cubicBezTo>
                    <a:pt x="94" y="521"/>
                    <a:pt x="67" y="533"/>
                    <a:pt x="64" y="570"/>
                  </a:cubicBezTo>
                  <a:cubicBezTo>
                    <a:pt x="63" y="565"/>
                    <a:pt x="63" y="562"/>
                    <a:pt x="62" y="558"/>
                  </a:cubicBezTo>
                  <a:close/>
                  <a:moveTo>
                    <a:pt x="62" y="218"/>
                  </a:moveTo>
                  <a:cubicBezTo>
                    <a:pt x="62" y="122"/>
                    <a:pt x="62" y="122"/>
                    <a:pt x="62" y="122"/>
                  </a:cubicBezTo>
                  <a:cubicBezTo>
                    <a:pt x="62" y="122"/>
                    <a:pt x="63" y="121"/>
                    <a:pt x="64" y="121"/>
                  </a:cubicBezTo>
                  <a:cubicBezTo>
                    <a:pt x="72" y="128"/>
                    <a:pt x="83" y="148"/>
                    <a:pt x="80" y="173"/>
                  </a:cubicBezTo>
                  <a:cubicBezTo>
                    <a:pt x="78" y="189"/>
                    <a:pt x="67" y="204"/>
                    <a:pt x="64" y="229"/>
                  </a:cubicBezTo>
                  <a:cubicBezTo>
                    <a:pt x="63" y="225"/>
                    <a:pt x="62" y="221"/>
                    <a:pt x="62" y="218"/>
                  </a:cubicBezTo>
                  <a:close/>
                  <a:moveTo>
                    <a:pt x="62" y="115"/>
                  </a:moveTo>
                  <a:cubicBezTo>
                    <a:pt x="62" y="75"/>
                    <a:pt x="62" y="75"/>
                    <a:pt x="62" y="75"/>
                  </a:cubicBezTo>
                  <a:cubicBezTo>
                    <a:pt x="62" y="75"/>
                    <a:pt x="63" y="76"/>
                    <a:pt x="64" y="76"/>
                  </a:cubicBezTo>
                  <a:cubicBezTo>
                    <a:pt x="72" y="76"/>
                    <a:pt x="79" y="69"/>
                    <a:pt x="79" y="60"/>
                  </a:cubicBezTo>
                  <a:cubicBezTo>
                    <a:pt x="79" y="52"/>
                    <a:pt x="72" y="45"/>
                    <a:pt x="64" y="45"/>
                  </a:cubicBezTo>
                  <a:cubicBezTo>
                    <a:pt x="63" y="45"/>
                    <a:pt x="62" y="45"/>
                    <a:pt x="62" y="45"/>
                  </a:cubicBezTo>
                  <a:cubicBezTo>
                    <a:pt x="62" y="6"/>
                    <a:pt x="62" y="6"/>
                    <a:pt x="62" y="6"/>
                  </a:cubicBezTo>
                  <a:cubicBezTo>
                    <a:pt x="62" y="6"/>
                    <a:pt x="63" y="6"/>
                    <a:pt x="64" y="6"/>
                  </a:cubicBezTo>
                  <a:cubicBezTo>
                    <a:pt x="64" y="6"/>
                    <a:pt x="64" y="6"/>
                    <a:pt x="64" y="6"/>
                  </a:cubicBezTo>
                  <a:cubicBezTo>
                    <a:pt x="64" y="6"/>
                    <a:pt x="64" y="6"/>
                    <a:pt x="64" y="6"/>
                  </a:cubicBezTo>
                  <a:cubicBezTo>
                    <a:pt x="74" y="6"/>
                    <a:pt x="83" y="15"/>
                    <a:pt x="84" y="26"/>
                  </a:cubicBezTo>
                  <a:cubicBezTo>
                    <a:pt x="94" y="21"/>
                    <a:pt x="105" y="24"/>
                    <a:pt x="111" y="33"/>
                  </a:cubicBezTo>
                  <a:cubicBezTo>
                    <a:pt x="116" y="42"/>
                    <a:pt x="113" y="54"/>
                    <a:pt x="104" y="60"/>
                  </a:cubicBezTo>
                  <a:cubicBezTo>
                    <a:pt x="113" y="67"/>
                    <a:pt x="116" y="78"/>
                    <a:pt x="111" y="88"/>
                  </a:cubicBezTo>
                  <a:cubicBezTo>
                    <a:pt x="105" y="97"/>
                    <a:pt x="94" y="100"/>
                    <a:pt x="84" y="95"/>
                  </a:cubicBezTo>
                  <a:cubicBezTo>
                    <a:pt x="83" y="106"/>
                    <a:pt x="74" y="115"/>
                    <a:pt x="64" y="115"/>
                  </a:cubicBezTo>
                  <a:cubicBezTo>
                    <a:pt x="63" y="115"/>
                    <a:pt x="62" y="115"/>
                    <a:pt x="62" y="115"/>
                  </a:cubicBezTo>
                  <a:close/>
                  <a:moveTo>
                    <a:pt x="278" y="1411"/>
                  </a:moveTo>
                  <a:cubicBezTo>
                    <a:pt x="297" y="1425"/>
                    <a:pt x="342" y="1426"/>
                    <a:pt x="372" y="1407"/>
                  </a:cubicBezTo>
                  <a:cubicBezTo>
                    <a:pt x="407" y="1384"/>
                    <a:pt x="424" y="1343"/>
                    <a:pt x="438" y="1329"/>
                  </a:cubicBezTo>
                  <a:cubicBezTo>
                    <a:pt x="453" y="1313"/>
                    <a:pt x="474" y="1302"/>
                    <a:pt x="499" y="1310"/>
                  </a:cubicBezTo>
                  <a:cubicBezTo>
                    <a:pt x="500" y="1293"/>
                    <a:pt x="476" y="1270"/>
                    <a:pt x="446" y="1266"/>
                  </a:cubicBezTo>
                  <a:cubicBezTo>
                    <a:pt x="421" y="1263"/>
                    <a:pt x="387" y="1281"/>
                    <a:pt x="372" y="1309"/>
                  </a:cubicBezTo>
                  <a:cubicBezTo>
                    <a:pt x="348" y="1355"/>
                    <a:pt x="336" y="1400"/>
                    <a:pt x="278" y="1411"/>
                  </a:cubicBezTo>
                  <a:close/>
                  <a:moveTo>
                    <a:pt x="440" y="2134"/>
                  </a:moveTo>
                  <a:cubicBezTo>
                    <a:pt x="424" y="2163"/>
                    <a:pt x="400" y="2169"/>
                    <a:pt x="377" y="2163"/>
                  </a:cubicBezTo>
                  <a:cubicBezTo>
                    <a:pt x="352" y="2158"/>
                    <a:pt x="337" y="2139"/>
                    <a:pt x="316" y="2105"/>
                  </a:cubicBezTo>
                  <a:cubicBezTo>
                    <a:pt x="300" y="2080"/>
                    <a:pt x="270" y="2056"/>
                    <a:pt x="240" y="2056"/>
                  </a:cubicBezTo>
                  <a:cubicBezTo>
                    <a:pt x="253" y="2037"/>
                    <a:pt x="282" y="2030"/>
                    <a:pt x="307" y="2042"/>
                  </a:cubicBezTo>
                  <a:cubicBezTo>
                    <a:pt x="339" y="2056"/>
                    <a:pt x="361" y="2109"/>
                    <a:pt x="396" y="2132"/>
                  </a:cubicBezTo>
                  <a:cubicBezTo>
                    <a:pt x="409" y="2139"/>
                    <a:pt x="424" y="2139"/>
                    <a:pt x="440" y="2134"/>
                  </a:cubicBezTo>
                  <a:close/>
                  <a:moveTo>
                    <a:pt x="175" y="309"/>
                  </a:moveTo>
                  <a:cubicBezTo>
                    <a:pt x="170" y="309"/>
                    <a:pt x="165" y="304"/>
                    <a:pt x="165" y="299"/>
                  </a:cubicBezTo>
                  <a:cubicBezTo>
                    <a:pt x="165" y="294"/>
                    <a:pt x="170" y="290"/>
                    <a:pt x="175" y="290"/>
                  </a:cubicBezTo>
                  <a:cubicBezTo>
                    <a:pt x="180" y="290"/>
                    <a:pt x="184" y="294"/>
                    <a:pt x="184" y="299"/>
                  </a:cubicBezTo>
                  <a:cubicBezTo>
                    <a:pt x="184" y="304"/>
                    <a:pt x="180" y="309"/>
                    <a:pt x="175" y="309"/>
                  </a:cubicBezTo>
                  <a:close/>
                  <a:moveTo>
                    <a:pt x="152" y="286"/>
                  </a:moveTo>
                  <a:cubicBezTo>
                    <a:pt x="145" y="286"/>
                    <a:pt x="140" y="281"/>
                    <a:pt x="140" y="274"/>
                  </a:cubicBezTo>
                  <a:cubicBezTo>
                    <a:pt x="140" y="267"/>
                    <a:pt x="145" y="262"/>
                    <a:pt x="152" y="262"/>
                  </a:cubicBezTo>
                  <a:cubicBezTo>
                    <a:pt x="159" y="262"/>
                    <a:pt x="164" y="267"/>
                    <a:pt x="164" y="274"/>
                  </a:cubicBezTo>
                  <a:cubicBezTo>
                    <a:pt x="164" y="281"/>
                    <a:pt x="159" y="286"/>
                    <a:pt x="152" y="286"/>
                  </a:cubicBezTo>
                  <a:close/>
                  <a:moveTo>
                    <a:pt x="145" y="251"/>
                  </a:moveTo>
                  <a:cubicBezTo>
                    <a:pt x="136" y="251"/>
                    <a:pt x="129" y="244"/>
                    <a:pt x="129" y="236"/>
                  </a:cubicBezTo>
                  <a:cubicBezTo>
                    <a:pt x="129" y="227"/>
                    <a:pt x="136" y="221"/>
                    <a:pt x="145" y="221"/>
                  </a:cubicBezTo>
                  <a:cubicBezTo>
                    <a:pt x="153" y="221"/>
                    <a:pt x="160" y="227"/>
                    <a:pt x="160" y="236"/>
                  </a:cubicBezTo>
                  <a:cubicBezTo>
                    <a:pt x="160" y="244"/>
                    <a:pt x="153" y="251"/>
                    <a:pt x="145" y="251"/>
                  </a:cubicBezTo>
                  <a:close/>
                  <a:moveTo>
                    <a:pt x="83" y="1634"/>
                  </a:moveTo>
                  <a:cubicBezTo>
                    <a:pt x="90" y="1668"/>
                    <a:pt x="143" y="1682"/>
                    <a:pt x="121" y="1737"/>
                  </a:cubicBezTo>
                  <a:cubicBezTo>
                    <a:pt x="113" y="1757"/>
                    <a:pt x="79" y="1783"/>
                    <a:pt x="81" y="1817"/>
                  </a:cubicBezTo>
                  <a:cubicBezTo>
                    <a:pt x="64" y="1774"/>
                    <a:pt x="111" y="1752"/>
                    <a:pt x="91" y="1695"/>
                  </a:cubicBezTo>
                  <a:cubicBezTo>
                    <a:pt x="83" y="1674"/>
                    <a:pt x="76" y="1647"/>
                    <a:pt x="83" y="1634"/>
                  </a:cubicBezTo>
                  <a:close/>
                  <a:moveTo>
                    <a:pt x="166" y="2097"/>
                  </a:moveTo>
                  <a:cubicBezTo>
                    <a:pt x="193" y="2115"/>
                    <a:pt x="218" y="2141"/>
                    <a:pt x="215" y="2182"/>
                  </a:cubicBezTo>
                  <a:cubicBezTo>
                    <a:pt x="213" y="2212"/>
                    <a:pt x="213" y="2234"/>
                    <a:pt x="236" y="2263"/>
                  </a:cubicBezTo>
                  <a:cubicBezTo>
                    <a:pt x="196" y="2255"/>
                    <a:pt x="164" y="2229"/>
                    <a:pt x="164" y="2186"/>
                  </a:cubicBezTo>
                  <a:cubicBezTo>
                    <a:pt x="164" y="2148"/>
                    <a:pt x="177" y="2131"/>
                    <a:pt x="166" y="2097"/>
                  </a:cubicBezTo>
                  <a:close/>
                  <a:moveTo>
                    <a:pt x="126" y="2050"/>
                  </a:moveTo>
                  <a:cubicBezTo>
                    <a:pt x="140" y="2068"/>
                    <a:pt x="182" y="2115"/>
                    <a:pt x="146" y="2179"/>
                  </a:cubicBezTo>
                  <a:cubicBezTo>
                    <a:pt x="133" y="2202"/>
                    <a:pt x="108" y="2227"/>
                    <a:pt x="102" y="2251"/>
                  </a:cubicBezTo>
                  <a:cubicBezTo>
                    <a:pt x="91" y="2232"/>
                    <a:pt x="86" y="2205"/>
                    <a:pt x="103" y="2164"/>
                  </a:cubicBezTo>
                  <a:cubicBezTo>
                    <a:pt x="117" y="2129"/>
                    <a:pt x="133" y="2090"/>
                    <a:pt x="126" y="2050"/>
                  </a:cubicBezTo>
                  <a:close/>
                  <a:moveTo>
                    <a:pt x="325" y="2151"/>
                  </a:moveTo>
                  <a:cubicBezTo>
                    <a:pt x="340" y="2180"/>
                    <a:pt x="380" y="2192"/>
                    <a:pt x="401" y="2188"/>
                  </a:cubicBezTo>
                  <a:cubicBezTo>
                    <a:pt x="430" y="2181"/>
                    <a:pt x="437" y="2150"/>
                    <a:pt x="457" y="2147"/>
                  </a:cubicBezTo>
                  <a:cubicBezTo>
                    <a:pt x="464" y="2115"/>
                    <a:pt x="433" y="2127"/>
                    <a:pt x="448" y="2092"/>
                  </a:cubicBezTo>
                  <a:cubicBezTo>
                    <a:pt x="453" y="2081"/>
                    <a:pt x="451" y="2063"/>
                    <a:pt x="432" y="2061"/>
                  </a:cubicBezTo>
                  <a:cubicBezTo>
                    <a:pt x="422" y="2060"/>
                    <a:pt x="408" y="2069"/>
                    <a:pt x="419" y="2087"/>
                  </a:cubicBezTo>
                  <a:cubicBezTo>
                    <a:pt x="407" y="2085"/>
                    <a:pt x="399" y="2067"/>
                    <a:pt x="404" y="2051"/>
                  </a:cubicBezTo>
                  <a:cubicBezTo>
                    <a:pt x="415" y="2019"/>
                    <a:pt x="473" y="2013"/>
                    <a:pt x="496" y="2047"/>
                  </a:cubicBezTo>
                  <a:cubicBezTo>
                    <a:pt x="520" y="2082"/>
                    <a:pt x="500" y="2119"/>
                    <a:pt x="490" y="2128"/>
                  </a:cubicBezTo>
                  <a:cubicBezTo>
                    <a:pt x="498" y="2141"/>
                    <a:pt x="504" y="2173"/>
                    <a:pt x="491" y="2199"/>
                  </a:cubicBezTo>
                  <a:cubicBezTo>
                    <a:pt x="471" y="2239"/>
                    <a:pt x="422" y="2249"/>
                    <a:pt x="384" y="2229"/>
                  </a:cubicBezTo>
                  <a:cubicBezTo>
                    <a:pt x="350" y="2211"/>
                    <a:pt x="325" y="2175"/>
                    <a:pt x="325" y="2151"/>
                  </a:cubicBezTo>
                  <a:close/>
                  <a:moveTo>
                    <a:pt x="134" y="2020"/>
                  </a:moveTo>
                  <a:cubicBezTo>
                    <a:pt x="224" y="2032"/>
                    <a:pt x="325" y="2130"/>
                    <a:pt x="340" y="2252"/>
                  </a:cubicBezTo>
                  <a:cubicBezTo>
                    <a:pt x="343" y="2284"/>
                    <a:pt x="326" y="2309"/>
                    <a:pt x="307" y="2305"/>
                  </a:cubicBezTo>
                  <a:cubicBezTo>
                    <a:pt x="303" y="2309"/>
                    <a:pt x="308" y="2331"/>
                    <a:pt x="303" y="2354"/>
                  </a:cubicBezTo>
                  <a:cubicBezTo>
                    <a:pt x="296" y="2382"/>
                    <a:pt x="277" y="2401"/>
                    <a:pt x="250" y="2408"/>
                  </a:cubicBezTo>
                  <a:cubicBezTo>
                    <a:pt x="233" y="2413"/>
                    <a:pt x="217" y="2411"/>
                    <a:pt x="208" y="2398"/>
                  </a:cubicBezTo>
                  <a:cubicBezTo>
                    <a:pt x="201" y="2407"/>
                    <a:pt x="156" y="2427"/>
                    <a:pt x="123" y="2399"/>
                  </a:cubicBezTo>
                  <a:cubicBezTo>
                    <a:pt x="83" y="2366"/>
                    <a:pt x="80" y="2288"/>
                    <a:pt x="127" y="2262"/>
                  </a:cubicBezTo>
                  <a:cubicBezTo>
                    <a:pt x="152" y="2248"/>
                    <a:pt x="191" y="2266"/>
                    <a:pt x="189" y="2292"/>
                  </a:cubicBezTo>
                  <a:cubicBezTo>
                    <a:pt x="171" y="2273"/>
                    <a:pt x="142" y="2283"/>
                    <a:pt x="144" y="2311"/>
                  </a:cubicBezTo>
                  <a:cubicBezTo>
                    <a:pt x="147" y="2351"/>
                    <a:pt x="195" y="2362"/>
                    <a:pt x="230" y="2339"/>
                  </a:cubicBezTo>
                  <a:cubicBezTo>
                    <a:pt x="272" y="2312"/>
                    <a:pt x="277" y="2259"/>
                    <a:pt x="268" y="2212"/>
                  </a:cubicBezTo>
                  <a:cubicBezTo>
                    <a:pt x="251" y="2134"/>
                    <a:pt x="191" y="2056"/>
                    <a:pt x="134" y="2020"/>
                  </a:cubicBezTo>
                  <a:close/>
                  <a:moveTo>
                    <a:pt x="200" y="1774"/>
                  </a:moveTo>
                  <a:cubicBezTo>
                    <a:pt x="244" y="1779"/>
                    <a:pt x="261" y="1861"/>
                    <a:pt x="193" y="1871"/>
                  </a:cubicBezTo>
                  <a:cubicBezTo>
                    <a:pt x="223" y="1878"/>
                    <a:pt x="246" y="1863"/>
                    <a:pt x="273" y="1874"/>
                  </a:cubicBezTo>
                  <a:cubicBezTo>
                    <a:pt x="304" y="1886"/>
                    <a:pt x="323" y="1921"/>
                    <a:pt x="324" y="1935"/>
                  </a:cubicBezTo>
                  <a:cubicBezTo>
                    <a:pt x="292" y="1907"/>
                    <a:pt x="262" y="1913"/>
                    <a:pt x="231" y="1913"/>
                  </a:cubicBezTo>
                  <a:cubicBezTo>
                    <a:pt x="198" y="1912"/>
                    <a:pt x="157" y="1890"/>
                    <a:pt x="143" y="1859"/>
                  </a:cubicBezTo>
                  <a:cubicBezTo>
                    <a:pt x="163" y="1864"/>
                    <a:pt x="182" y="1858"/>
                    <a:pt x="193" y="1844"/>
                  </a:cubicBezTo>
                  <a:cubicBezTo>
                    <a:pt x="211" y="1820"/>
                    <a:pt x="208" y="1789"/>
                    <a:pt x="200" y="1774"/>
                  </a:cubicBezTo>
                  <a:close/>
                  <a:moveTo>
                    <a:pt x="131" y="1862"/>
                  </a:moveTo>
                  <a:cubicBezTo>
                    <a:pt x="133" y="1891"/>
                    <a:pt x="161" y="1946"/>
                    <a:pt x="194" y="1983"/>
                  </a:cubicBezTo>
                  <a:cubicBezTo>
                    <a:pt x="221" y="2013"/>
                    <a:pt x="267" y="2033"/>
                    <a:pt x="286" y="1996"/>
                  </a:cubicBezTo>
                  <a:cubicBezTo>
                    <a:pt x="300" y="2020"/>
                    <a:pt x="329" y="2042"/>
                    <a:pt x="357" y="2043"/>
                  </a:cubicBezTo>
                  <a:cubicBezTo>
                    <a:pt x="392" y="2043"/>
                    <a:pt x="409" y="2017"/>
                    <a:pt x="410" y="1988"/>
                  </a:cubicBezTo>
                  <a:cubicBezTo>
                    <a:pt x="438" y="2008"/>
                    <a:pt x="480" y="2010"/>
                    <a:pt x="506" y="1986"/>
                  </a:cubicBezTo>
                  <a:cubicBezTo>
                    <a:pt x="532" y="1962"/>
                    <a:pt x="529" y="1914"/>
                    <a:pt x="504" y="1887"/>
                  </a:cubicBezTo>
                  <a:cubicBezTo>
                    <a:pt x="483" y="1865"/>
                    <a:pt x="449" y="1862"/>
                    <a:pt x="435" y="1887"/>
                  </a:cubicBezTo>
                  <a:cubicBezTo>
                    <a:pt x="452" y="1895"/>
                    <a:pt x="453" y="1913"/>
                    <a:pt x="446" y="1929"/>
                  </a:cubicBezTo>
                  <a:cubicBezTo>
                    <a:pt x="431" y="1959"/>
                    <a:pt x="392" y="1972"/>
                    <a:pt x="362" y="1972"/>
                  </a:cubicBezTo>
                  <a:cubicBezTo>
                    <a:pt x="316" y="1974"/>
                    <a:pt x="266" y="1956"/>
                    <a:pt x="231" y="1939"/>
                  </a:cubicBezTo>
                  <a:cubicBezTo>
                    <a:pt x="189" y="1917"/>
                    <a:pt x="143" y="1887"/>
                    <a:pt x="131" y="1862"/>
                  </a:cubicBezTo>
                  <a:close/>
                  <a:moveTo>
                    <a:pt x="110" y="1900"/>
                  </a:moveTo>
                  <a:cubicBezTo>
                    <a:pt x="103" y="1932"/>
                    <a:pt x="159" y="1952"/>
                    <a:pt x="129" y="2014"/>
                  </a:cubicBezTo>
                  <a:cubicBezTo>
                    <a:pt x="111" y="2052"/>
                    <a:pt x="87" y="2089"/>
                    <a:pt x="96" y="2136"/>
                  </a:cubicBezTo>
                  <a:cubicBezTo>
                    <a:pt x="90" y="2109"/>
                    <a:pt x="58" y="2090"/>
                    <a:pt x="66" y="2055"/>
                  </a:cubicBezTo>
                  <a:cubicBezTo>
                    <a:pt x="71" y="2034"/>
                    <a:pt x="101" y="2015"/>
                    <a:pt x="103" y="1988"/>
                  </a:cubicBezTo>
                  <a:cubicBezTo>
                    <a:pt x="105" y="1971"/>
                    <a:pt x="90" y="1917"/>
                    <a:pt x="110" y="1900"/>
                  </a:cubicBezTo>
                  <a:close/>
                  <a:moveTo>
                    <a:pt x="118" y="1578"/>
                  </a:moveTo>
                  <a:cubicBezTo>
                    <a:pt x="100" y="1616"/>
                    <a:pt x="174" y="1643"/>
                    <a:pt x="185" y="1706"/>
                  </a:cubicBezTo>
                  <a:cubicBezTo>
                    <a:pt x="206" y="1821"/>
                    <a:pt x="68" y="1842"/>
                    <a:pt x="86" y="1999"/>
                  </a:cubicBezTo>
                  <a:cubicBezTo>
                    <a:pt x="0" y="1886"/>
                    <a:pt x="201" y="1768"/>
                    <a:pt x="122" y="1651"/>
                  </a:cubicBezTo>
                  <a:cubicBezTo>
                    <a:pt x="94" y="1609"/>
                    <a:pt x="107" y="1585"/>
                    <a:pt x="118" y="1578"/>
                  </a:cubicBezTo>
                  <a:close/>
                  <a:moveTo>
                    <a:pt x="377" y="1060"/>
                  </a:moveTo>
                  <a:cubicBezTo>
                    <a:pt x="442" y="1057"/>
                    <a:pt x="484" y="1086"/>
                    <a:pt x="517" y="1106"/>
                  </a:cubicBezTo>
                  <a:cubicBezTo>
                    <a:pt x="631" y="1175"/>
                    <a:pt x="574" y="1036"/>
                    <a:pt x="676" y="1029"/>
                  </a:cubicBezTo>
                  <a:cubicBezTo>
                    <a:pt x="690" y="1028"/>
                    <a:pt x="717" y="1039"/>
                    <a:pt x="727" y="1060"/>
                  </a:cubicBezTo>
                  <a:cubicBezTo>
                    <a:pt x="620" y="1110"/>
                    <a:pt x="727" y="1151"/>
                    <a:pt x="669" y="1220"/>
                  </a:cubicBezTo>
                  <a:cubicBezTo>
                    <a:pt x="698" y="1207"/>
                    <a:pt x="749" y="1207"/>
                    <a:pt x="785" y="1241"/>
                  </a:cubicBezTo>
                  <a:cubicBezTo>
                    <a:pt x="830" y="1283"/>
                    <a:pt x="802" y="1349"/>
                    <a:pt x="822" y="1398"/>
                  </a:cubicBezTo>
                  <a:cubicBezTo>
                    <a:pt x="829" y="1416"/>
                    <a:pt x="866" y="1437"/>
                    <a:pt x="863" y="1454"/>
                  </a:cubicBezTo>
                  <a:cubicBezTo>
                    <a:pt x="821" y="1424"/>
                    <a:pt x="726" y="1463"/>
                    <a:pt x="726" y="1389"/>
                  </a:cubicBezTo>
                  <a:cubicBezTo>
                    <a:pt x="726" y="1485"/>
                    <a:pt x="834" y="1565"/>
                    <a:pt x="816" y="1658"/>
                  </a:cubicBezTo>
                  <a:cubicBezTo>
                    <a:pt x="808" y="1702"/>
                    <a:pt x="766" y="1730"/>
                    <a:pt x="760" y="1764"/>
                  </a:cubicBezTo>
                  <a:cubicBezTo>
                    <a:pt x="725" y="1706"/>
                    <a:pt x="768" y="1677"/>
                    <a:pt x="747" y="1618"/>
                  </a:cubicBezTo>
                  <a:cubicBezTo>
                    <a:pt x="686" y="1648"/>
                    <a:pt x="703" y="1755"/>
                    <a:pt x="666" y="1819"/>
                  </a:cubicBezTo>
                  <a:cubicBezTo>
                    <a:pt x="633" y="1876"/>
                    <a:pt x="563" y="1916"/>
                    <a:pt x="518" y="1873"/>
                  </a:cubicBezTo>
                  <a:cubicBezTo>
                    <a:pt x="553" y="1859"/>
                    <a:pt x="529" y="1824"/>
                    <a:pt x="561" y="1792"/>
                  </a:cubicBezTo>
                  <a:cubicBezTo>
                    <a:pt x="511" y="1791"/>
                    <a:pt x="470" y="1834"/>
                    <a:pt x="429" y="1865"/>
                  </a:cubicBezTo>
                  <a:cubicBezTo>
                    <a:pt x="392" y="1892"/>
                    <a:pt x="345" y="1900"/>
                    <a:pt x="307" y="1875"/>
                  </a:cubicBezTo>
                  <a:cubicBezTo>
                    <a:pt x="248" y="1837"/>
                    <a:pt x="230" y="1749"/>
                    <a:pt x="280" y="1707"/>
                  </a:cubicBezTo>
                  <a:cubicBezTo>
                    <a:pt x="274" y="1791"/>
                    <a:pt x="316" y="1770"/>
                    <a:pt x="351" y="1809"/>
                  </a:cubicBezTo>
                  <a:cubicBezTo>
                    <a:pt x="347" y="1759"/>
                    <a:pt x="313" y="1730"/>
                    <a:pt x="293" y="1680"/>
                  </a:cubicBezTo>
                  <a:cubicBezTo>
                    <a:pt x="269" y="1623"/>
                    <a:pt x="269" y="1562"/>
                    <a:pt x="316" y="1530"/>
                  </a:cubicBezTo>
                  <a:cubicBezTo>
                    <a:pt x="370" y="1492"/>
                    <a:pt x="452" y="1516"/>
                    <a:pt x="467" y="1589"/>
                  </a:cubicBezTo>
                  <a:cubicBezTo>
                    <a:pt x="442" y="1531"/>
                    <a:pt x="370" y="1529"/>
                    <a:pt x="342" y="1550"/>
                  </a:cubicBezTo>
                  <a:cubicBezTo>
                    <a:pt x="250" y="1620"/>
                    <a:pt x="327" y="1763"/>
                    <a:pt x="415" y="1784"/>
                  </a:cubicBezTo>
                  <a:cubicBezTo>
                    <a:pt x="532" y="1813"/>
                    <a:pt x="626" y="1745"/>
                    <a:pt x="676" y="1664"/>
                  </a:cubicBezTo>
                  <a:cubicBezTo>
                    <a:pt x="730" y="1574"/>
                    <a:pt x="731" y="1465"/>
                    <a:pt x="696" y="1368"/>
                  </a:cubicBezTo>
                  <a:cubicBezTo>
                    <a:pt x="647" y="1231"/>
                    <a:pt x="552" y="1148"/>
                    <a:pt x="377" y="1060"/>
                  </a:cubicBezTo>
                  <a:close/>
                  <a:moveTo>
                    <a:pt x="620" y="1639"/>
                  </a:moveTo>
                  <a:cubicBezTo>
                    <a:pt x="585" y="1674"/>
                    <a:pt x="531" y="1707"/>
                    <a:pt x="480" y="1712"/>
                  </a:cubicBezTo>
                  <a:cubicBezTo>
                    <a:pt x="440" y="1717"/>
                    <a:pt x="396" y="1702"/>
                    <a:pt x="374" y="1664"/>
                  </a:cubicBezTo>
                  <a:cubicBezTo>
                    <a:pt x="350" y="1623"/>
                    <a:pt x="376" y="1575"/>
                    <a:pt x="407" y="1592"/>
                  </a:cubicBezTo>
                  <a:cubicBezTo>
                    <a:pt x="393" y="1605"/>
                    <a:pt x="394" y="1631"/>
                    <a:pt x="408" y="1649"/>
                  </a:cubicBezTo>
                  <a:cubicBezTo>
                    <a:pt x="453" y="1709"/>
                    <a:pt x="568" y="1667"/>
                    <a:pt x="620" y="1639"/>
                  </a:cubicBezTo>
                  <a:close/>
                  <a:moveTo>
                    <a:pt x="587" y="1250"/>
                  </a:moveTo>
                  <a:cubicBezTo>
                    <a:pt x="616" y="1286"/>
                    <a:pt x="666" y="1394"/>
                    <a:pt x="626" y="1434"/>
                  </a:cubicBezTo>
                  <a:cubicBezTo>
                    <a:pt x="583" y="1477"/>
                    <a:pt x="583" y="1462"/>
                    <a:pt x="590" y="1532"/>
                  </a:cubicBezTo>
                  <a:cubicBezTo>
                    <a:pt x="592" y="1553"/>
                    <a:pt x="575" y="1581"/>
                    <a:pt x="548" y="1585"/>
                  </a:cubicBezTo>
                  <a:cubicBezTo>
                    <a:pt x="533" y="1586"/>
                    <a:pt x="522" y="1579"/>
                    <a:pt x="515" y="1569"/>
                  </a:cubicBezTo>
                  <a:cubicBezTo>
                    <a:pt x="507" y="1557"/>
                    <a:pt x="506" y="1541"/>
                    <a:pt x="517" y="1532"/>
                  </a:cubicBezTo>
                  <a:cubicBezTo>
                    <a:pt x="506" y="1533"/>
                    <a:pt x="481" y="1549"/>
                    <a:pt x="479" y="1575"/>
                  </a:cubicBezTo>
                  <a:cubicBezTo>
                    <a:pt x="477" y="1607"/>
                    <a:pt x="503" y="1642"/>
                    <a:pt x="542" y="1641"/>
                  </a:cubicBezTo>
                  <a:cubicBezTo>
                    <a:pt x="577" y="1639"/>
                    <a:pt x="610" y="1609"/>
                    <a:pt x="610" y="1593"/>
                  </a:cubicBezTo>
                  <a:cubicBezTo>
                    <a:pt x="621" y="1607"/>
                    <a:pt x="638" y="1596"/>
                    <a:pt x="645" y="1586"/>
                  </a:cubicBezTo>
                  <a:cubicBezTo>
                    <a:pt x="676" y="1544"/>
                    <a:pt x="674" y="1483"/>
                    <a:pt x="668" y="1433"/>
                  </a:cubicBezTo>
                  <a:cubicBezTo>
                    <a:pt x="660" y="1364"/>
                    <a:pt x="634" y="1294"/>
                    <a:pt x="587" y="1250"/>
                  </a:cubicBezTo>
                  <a:close/>
                  <a:moveTo>
                    <a:pt x="458" y="1139"/>
                  </a:moveTo>
                  <a:cubicBezTo>
                    <a:pt x="484" y="1164"/>
                    <a:pt x="524" y="1227"/>
                    <a:pt x="525" y="1290"/>
                  </a:cubicBezTo>
                  <a:cubicBezTo>
                    <a:pt x="525" y="1332"/>
                    <a:pt x="509" y="1383"/>
                    <a:pt x="458" y="1389"/>
                  </a:cubicBezTo>
                  <a:cubicBezTo>
                    <a:pt x="406" y="1396"/>
                    <a:pt x="422" y="1439"/>
                    <a:pt x="401" y="1459"/>
                  </a:cubicBezTo>
                  <a:cubicBezTo>
                    <a:pt x="385" y="1474"/>
                    <a:pt x="355" y="1494"/>
                    <a:pt x="339" y="1471"/>
                  </a:cubicBezTo>
                  <a:cubicBezTo>
                    <a:pt x="357" y="1515"/>
                    <a:pt x="454" y="1525"/>
                    <a:pt x="496" y="1506"/>
                  </a:cubicBezTo>
                  <a:cubicBezTo>
                    <a:pt x="569" y="1475"/>
                    <a:pt x="590" y="1381"/>
                    <a:pt x="574" y="1302"/>
                  </a:cubicBezTo>
                  <a:cubicBezTo>
                    <a:pt x="558" y="1226"/>
                    <a:pt x="505" y="1165"/>
                    <a:pt x="458" y="1139"/>
                  </a:cubicBezTo>
                  <a:close/>
                  <a:moveTo>
                    <a:pt x="521" y="1394"/>
                  </a:moveTo>
                  <a:cubicBezTo>
                    <a:pt x="509" y="1417"/>
                    <a:pt x="497" y="1433"/>
                    <a:pt x="477" y="1450"/>
                  </a:cubicBezTo>
                  <a:cubicBezTo>
                    <a:pt x="450" y="1471"/>
                    <a:pt x="427" y="1479"/>
                    <a:pt x="394" y="1485"/>
                  </a:cubicBezTo>
                  <a:cubicBezTo>
                    <a:pt x="429" y="1487"/>
                    <a:pt x="455" y="1480"/>
                    <a:pt x="485" y="1460"/>
                  </a:cubicBezTo>
                  <a:cubicBezTo>
                    <a:pt x="508" y="1443"/>
                    <a:pt x="522" y="1426"/>
                    <a:pt x="534" y="1400"/>
                  </a:cubicBezTo>
                  <a:cubicBezTo>
                    <a:pt x="536" y="1397"/>
                    <a:pt x="537" y="1395"/>
                    <a:pt x="538" y="1392"/>
                  </a:cubicBezTo>
                  <a:cubicBezTo>
                    <a:pt x="549" y="1363"/>
                    <a:pt x="553" y="1339"/>
                    <a:pt x="552" y="1308"/>
                  </a:cubicBezTo>
                  <a:cubicBezTo>
                    <a:pt x="550" y="1280"/>
                    <a:pt x="545" y="1256"/>
                    <a:pt x="530" y="1233"/>
                  </a:cubicBezTo>
                  <a:cubicBezTo>
                    <a:pt x="538" y="1259"/>
                    <a:pt x="541" y="1280"/>
                    <a:pt x="540" y="1308"/>
                  </a:cubicBezTo>
                  <a:cubicBezTo>
                    <a:pt x="539" y="1337"/>
                    <a:pt x="535" y="1359"/>
                    <a:pt x="524" y="1386"/>
                  </a:cubicBezTo>
                  <a:cubicBezTo>
                    <a:pt x="523" y="1389"/>
                    <a:pt x="522" y="1391"/>
                    <a:pt x="521" y="1394"/>
                  </a:cubicBezTo>
                  <a:close/>
                  <a:moveTo>
                    <a:pt x="342" y="1069"/>
                  </a:moveTo>
                  <a:cubicBezTo>
                    <a:pt x="355" y="1110"/>
                    <a:pt x="336" y="1143"/>
                    <a:pt x="355" y="1170"/>
                  </a:cubicBezTo>
                  <a:cubicBezTo>
                    <a:pt x="384" y="1212"/>
                    <a:pt x="446" y="1190"/>
                    <a:pt x="484" y="1226"/>
                  </a:cubicBezTo>
                  <a:cubicBezTo>
                    <a:pt x="495" y="1196"/>
                    <a:pt x="471" y="1166"/>
                    <a:pt x="445" y="1148"/>
                  </a:cubicBezTo>
                  <a:cubicBezTo>
                    <a:pt x="393" y="1114"/>
                    <a:pt x="378" y="1146"/>
                    <a:pt x="342" y="1069"/>
                  </a:cubicBezTo>
                  <a:close/>
                  <a:moveTo>
                    <a:pt x="259" y="977"/>
                  </a:moveTo>
                  <a:cubicBezTo>
                    <a:pt x="269" y="1022"/>
                    <a:pt x="340" y="1050"/>
                    <a:pt x="336" y="1104"/>
                  </a:cubicBezTo>
                  <a:cubicBezTo>
                    <a:pt x="333" y="1148"/>
                    <a:pt x="280" y="1183"/>
                    <a:pt x="268" y="1232"/>
                  </a:cubicBezTo>
                  <a:cubicBezTo>
                    <a:pt x="252" y="1128"/>
                    <a:pt x="319" y="1126"/>
                    <a:pt x="297" y="1068"/>
                  </a:cubicBezTo>
                  <a:cubicBezTo>
                    <a:pt x="288" y="1043"/>
                    <a:pt x="250" y="1021"/>
                    <a:pt x="259" y="977"/>
                  </a:cubicBezTo>
                  <a:close/>
                  <a:moveTo>
                    <a:pt x="335" y="1702"/>
                  </a:moveTo>
                  <a:cubicBezTo>
                    <a:pt x="337" y="1705"/>
                    <a:pt x="339" y="1709"/>
                    <a:pt x="341" y="1712"/>
                  </a:cubicBezTo>
                  <a:cubicBezTo>
                    <a:pt x="357" y="1733"/>
                    <a:pt x="373" y="1749"/>
                    <a:pt x="397" y="1760"/>
                  </a:cubicBezTo>
                  <a:cubicBezTo>
                    <a:pt x="428" y="1773"/>
                    <a:pt x="453" y="1775"/>
                    <a:pt x="485" y="1772"/>
                  </a:cubicBezTo>
                  <a:cubicBezTo>
                    <a:pt x="520" y="1768"/>
                    <a:pt x="546" y="1758"/>
                    <a:pt x="576" y="1741"/>
                  </a:cubicBezTo>
                  <a:cubicBezTo>
                    <a:pt x="608" y="1723"/>
                    <a:pt x="630" y="1703"/>
                    <a:pt x="653" y="1674"/>
                  </a:cubicBezTo>
                  <a:cubicBezTo>
                    <a:pt x="677" y="1642"/>
                    <a:pt x="690" y="1615"/>
                    <a:pt x="699" y="1576"/>
                  </a:cubicBezTo>
                  <a:cubicBezTo>
                    <a:pt x="714" y="1492"/>
                    <a:pt x="703" y="1423"/>
                    <a:pt x="671" y="1344"/>
                  </a:cubicBezTo>
                  <a:cubicBezTo>
                    <a:pt x="632" y="1259"/>
                    <a:pt x="585" y="1202"/>
                    <a:pt x="506" y="1151"/>
                  </a:cubicBezTo>
                  <a:cubicBezTo>
                    <a:pt x="441" y="1112"/>
                    <a:pt x="386" y="1078"/>
                    <a:pt x="328" y="1028"/>
                  </a:cubicBezTo>
                  <a:cubicBezTo>
                    <a:pt x="297" y="1000"/>
                    <a:pt x="274" y="975"/>
                    <a:pt x="250" y="940"/>
                  </a:cubicBezTo>
                  <a:cubicBezTo>
                    <a:pt x="227" y="903"/>
                    <a:pt x="215" y="873"/>
                    <a:pt x="207" y="831"/>
                  </a:cubicBezTo>
                  <a:cubicBezTo>
                    <a:pt x="214" y="874"/>
                    <a:pt x="226" y="904"/>
                    <a:pt x="249" y="941"/>
                  </a:cubicBezTo>
                  <a:cubicBezTo>
                    <a:pt x="271" y="977"/>
                    <a:pt x="294" y="1002"/>
                    <a:pt x="325" y="1031"/>
                  </a:cubicBezTo>
                  <a:cubicBezTo>
                    <a:pt x="382" y="1083"/>
                    <a:pt x="437" y="1117"/>
                    <a:pt x="502" y="1158"/>
                  </a:cubicBezTo>
                  <a:cubicBezTo>
                    <a:pt x="578" y="1209"/>
                    <a:pt x="623" y="1265"/>
                    <a:pt x="660" y="1349"/>
                  </a:cubicBezTo>
                  <a:cubicBezTo>
                    <a:pt x="669" y="1371"/>
                    <a:pt x="675" y="1392"/>
                    <a:pt x="681" y="1415"/>
                  </a:cubicBezTo>
                  <a:cubicBezTo>
                    <a:pt x="693" y="1471"/>
                    <a:pt x="694" y="1516"/>
                    <a:pt x="682" y="1572"/>
                  </a:cubicBezTo>
                  <a:cubicBezTo>
                    <a:pt x="673" y="1608"/>
                    <a:pt x="661" y="1634"/>
                    <a:pt x="638" y="1663"/>
                  </a:cubicBezTo>
                  <a:cubicBezTo>
                    <a:pt x="617" y="1689"/>
                    <a:pt x="596" y="1707"/>
                    <a:pt x="566" y="1724"/>
                  </a:cubicBezTo>
                  <a:cubicBezTo>
                    <a:pt x="538" y="1739"/>
                    <a:pt x="515" y="1747"/>
                    <a:pt x="483" y="1750"/>
                  </a:cubicBezTo>
                  <a:cubicBezTo>
                    <a:pt x="455" y="1753"/>
                    <a:pt x="433" y="1750"/>
                    <a:pt x="407" y="1739"/>
                  </a:cubicBezTo>
                  <a:cubicBezTo>
                    <a:pt x="387" y="1729"/>
                    <a:pt x="374" y="1716"/>
                    <a:pt x="361" y="1698"/>
                  </a:cubicBezTo>
                  <a:cubicBezTo>
                    <a:pt x="359" y="1695"/>
                    <a:pt x="357" y="1692"/>
                    <a:pt x="356" y="1689"/>
                  </a:cubicBezTo>
                  <a:cubicBezTo>
                    <a:pt x="346" y="1673"/>
                    <a:pt x="340" y="1658"/>
                    <a:pt x="338" y="1639"/>
                  </a:cubicBezTo>
                  <a:cubicBezTo>
                    <a:pt x="338" y="1629"/>
                    <a:pt x="339" y="1621"/>
                    <a:pt x="342" y="1611"/>
                  </a:cubicBezTo>
                  <a:cubicBezTo>
                    <a:pt x="345" y="1602"/>
                    <a:pt x="349" y="1596"/>
                    <a:pt x="356" y="1589"/>
                  </a:cubicBezTo>
                  <a:cubicBezTo>
                    <a:pt x="360" y="1585"/>
                    <a:pt x="363" y="1583"/>
                    <a:pt x="367" y="1580"/>
                  </a:cubicBezTo>
                  <a:cubicBezTo>
                    <a:pt x="371" y="1578"/>
                    <a:pt x="374" y="1577"/>
                    <a:pt x="377" y="1576"/>
                  </a:cubicBezTo>
                  <a:cubicBezTo>
                    <a:pt x="387" y="1573"/>
                    <a:pt x="394" y="1573"/>
                    <a:pt x="404" y="1576"/>
                  </a:cubicBezTo>
                  <a:cubicBezTo>
                    <a:pt x="416" y="1579"/>
                    <a:pt x="424" y="1585"/>
                    <a:pt x="433" y="1594"/>
                  </a:cubicBezTo>
                  <a:cubicBezTo>
                    <a:pt x="438" y="1600"/>
                    <a:pt x="451" y="1626"/>
                    <a:pt x="451" y="1627"/>
                  </a:cubicBezTo>
                  <a:cubicBezTo>
                    <a:pt x="451" y="1627"/>
                    <a:pt x="451" y="1627"/>
                    <a:pt x="451" y="1627"/>
                  </a:cubicBezTo>
                  <a:cubicBezTo>
                    <a:pt x="461" y="1619"/>
                    <a:pt x="449" y="1592"/>
                    <a:pt x="445" y="1585"/>
                  </a:cubicBezTo>
                  <a:cubicBezTo>
                    <a:pt x="436" y="1571"/>
                    <a:pt x="426" y="1563"/>
                    <a:pt x="410" y="1557"/>
                  </a:cubicBezTo>
                  <a:cubicBezTo>
                    <a:pt x="408" y="1556"/>
                    <a:pt x="405" y="1555"/>
                    <a:pt x="402" y="1554"/>
                  </a:cubicBezTo>
                  <a:cubicBezTo>
                    <a:pt x="391" y="1552"/>
                    <a:pt x="383" y="1552"/>
                    <a:pt x="372" y="1554"/>
                  </a:cubicBezTo>
                  <a:cubicBezTo>
                    <a:pt x="359" y="1557"/>
                    <a:pt x="349" y="1562"/>
                    <a:pt x="339" y="1572"/>
                  </a:cubicBezTo>
                  <a:cubicBezTo>
                    <a:pt x="330" y="1581"/>
                    <a:pt x="324" y="1590"/>
                    <a:pt x="319" y="1602"/>
                  </a:cubicBezTo>
                  <a:cubicBezTo>
                    <a:pt x="314" y="1616"/>
                    <a:pt x="312" y="1627"/>
                    <a:pt x="313" y="1641"/>
                  </a:cubicBezTo>
                  <a:cubicBezTo>
                    <a:pt x="316" y="1664"/>
                    <a:pt x="322" y="1682"/>
                    <a:pt x="335" y="1702"/>
                  </a:cubicBezTo>
                  <a:close/>
                  <a:moveTo>
                    <a:pt x="84" y="1376"/>
                  </a:moveTo>
                  <a:cubicBezTo>
                    <a:pt x="106" y="1355"/>
                    <a:pt x="142" y="1330"/>
                    <a:pt x="156" y="1296"/>
                  </a:cubicBezTo>
                  <a:cubicBezTo>
                    <a:pt x="173" y="1256"/>
                    <a:pt x="164" y="1206"/>
                    <a:pt x="129" y="1192"/>
                  </a:cubicBezTo>
                  <a:cubicBezTo>
                    <a:pt x="129" y="1220"/>
                    <a:pt x="97" y="1239"/>
                    <a:pt x="85" y="1263"/>
                  </a:cubicBezTo>
                  <a:cubicBezTo>
                    <a:pt x="71" y="1293"/>
                    <a:pt x="76" y="1369"/>
                    <a:pt x="84" y="1376"/>
                  </a:cubicBezTo>
                  <a:close/>
                  <a:moveTo>
                    <a:pt x="117" y="1372"/>
                  </a:moveTo>
                  <a:cubicBezTo>
                    <a:pt x="171" y="1390"/>
                    <a:pt x="216" y="1356"/>
                    <a:pt x="233" y="1304"/>
                  </a:cubicBezTo>
                  <a:cubicBezTo>
                    <a:pt x="249" y="1254"/>
                    <a:pt x="228" y="1164"/>
                    <a:pt x="160" y="1170"/>
                  </a:cubicBezTo>
                  <a:cubicBezTo>
                    <a:pt x="180" y="1196"/>
                    <a:pt x="191" y="1230"/>
                    <a:pt x="184" y="1265"/>
                  </a:cubicBezTo>
                  <a:cubicBezTo>
                    <a:pt x="174" y="1317"/>
                    <a:pt x="131" y="1334"/>
                    <a:pt x="117" y="1372"/>
                  </a:cubicBezTo>
                  <a:close/>
                  <a:moveTo>
                    <a:pt x="184" y="1393"/>
                  </a:moveTo>
                  <a:cubicBezTo>
                    <a:pt x="218" y="1423"/>
                    <a:pt x="270" y="1410"/>
                    <a:pt x="294" y="1392"/>
                  </a:cubicBezTo>
                  <a:cubicBezTo>
                    <a:pt x="317" y="1376"/>
                    <a:pt x="334" y="1343"/>
                    <a:pt x="326" y="1311"/>
                  </a:cubicBezTo>
                  <a:cubicBezTo>
                    <a:pt x="317" y="1275"/>
                    <a:pt x="346" y="1246"/>
                    <a:pt x="391" y="1257"/>
                  </a:cubicBezTo>
                  <a:cubicBezTo>
                    <a:pt x="375" y="1226"/>
                    <a:pt x="323" y="1220"/>
                    <a:pt x="286" y="1240"/>
                  </a:cubicBezTo>
                  <a:cubicBezTo>
                    <a:pt x="229" y="1270"/>
                    <a:pt x="244" y="1314"/>
                    <a:pt x="219" y="1361"/>
                  </a:cubicBezTo>
                  <a:cubicBezTo>
                    <a:pt x="213" y="1373"/>
                    <a:pt x="203" y="1383"/>
                    <a:pt x="184" y="1393"/>
                  </a:cubicBezTo>
                  <a:close/>
                  <a:moveTo>
                    <a:pt x="171" y="1395"/>
                  </a:moveTo>
                  <a:cubicBezTo>
                    <a:pt x="220" y="1439"/>
                    <a:pt x="204" y="1477"/>
                    <a:pt x="222" y="1495"/>
                  </a:cubicBezTo>
                  <a:cubicBezTo>
                    <a:pt x="240" y="1514"/>
                    <a:pt x="267" y="1500"/>
                    <a:pt x="280" y="1510"/>
                  </a:cubicBezTo>
                  <a:cubicBezTo>
                    <a:pt x="288" y="1517"/>
                    <a:pt x="285" y="1542"/>
                    <a:pt x="277" y="1547"/>
                  </a:cubicBezTo>
                  <a:cubicBezTo>
                    <a:pt x="296" y="1546"/>
                    <a:pt x="324" y="1515"/>
                    <a:pt x="323" y="1483"/>
                  </a:cubicBezTo>
                  <a:cubicBezTo>
                    <a:pt x="321" y="1451"/>
                    <a:pt x="306" y="1431"/>
                    <a:pt x="284" y="1422"/>
                  </a:cubicBezTo>
                  <a:cubicBezTo>
                    <a:pt x="255" y="1411"/>
                    <a:pt x="227" y="1432"/>
                    <a:pt x="171" y="1395"/>
                  </a:cubicBezTo>
                  <a:close/>
                  <a:moveTo>
                    <a:pt x="93" y="1379"/>
                  </a:moveTo>
                  <a:cubicBezTo>
                    <a:pt x="163" y="1396"/>
                    <a:pt x="148" y="1459"/>
                    <a:pt x="136" y="1508"/>
                  </a:cubicBezTo>
                  <a:cubicBezTo>
                    <a:pt x="124" y="1555"/>
                    <a:pt x="119" y="1612"/>
                    <a:pt x="168" y="1616"/>
                  </a:cubicBezTo>
                  <a:cubicBezTo>
                    <a:pt x="184" y="1618"/>
                    <a:pt x="211" y="1611"/>
                    <a:pt x="231" y="1624"/>
                  </a:cubicBezTo>
                  <a:cubicBezTo>
                    <a:pt x="245" y="1566"/>
                    <a:pt x="187" y="1573"/>
                    <a:pt x="199" y="1515"/>
                  </a:cubicBezTo>
                  <a:cubicBezTo>
                    <a:pt x="215" y="1440"/>
                    <a:pt x="179" y="1370"/>
                    <a:pt x="93" y="1379"/>
                  </a:cubicBezTo>
                  <a:close/>
                  <a:moveTo>
                    <a:pt x="94" y="1018"/>
                  </a:moveTo>
                  <a:cubicBezTo>
                    <a:pt x="92" y="1046"/>
                    <a:pt x="132" y="1080"/>
                    <a:pt x="167" y="1082"/>
                  </a:cubicBezTo>
                  <a:cubicBezTo>
                    <a:pt x="234" y="1085"/>
                    <a:pt x="207" y="987"/>
                    <a:pt x="247" y="986"/>
                  </a:cubicBezTo>
                  <a:cubicBezTo>
                    <a:pt x="248" y="983"/>
                    <a:pt x="236" y="956"/>
                    <a:pt x="212" y="954"/>
                  </a:cubicBezTo>
                  <a:cubicBezTo>
                    <a:pt x="160" y="949"/>
                    <a:pt x="169" y="1020"/>
                    <a:pt x="143" y="1037"/>
                  </a:cubicBezTo>
                  <a:cubicBezTo>
                    <a:pt x="125" y="1048"/>
                    <a:pt x="100" y="1033"/>
                    <a:pt x="94" y="1018"/>
                  </a:cubicBezTo>
                  <a:close/>
                  <a:moveTo>
                    <a:pt x="139" y="1172"/>
                  </a:moveTo>
                  <a:cubicBezTo>
                    <a:pt x="155" y="1165"/>
                    <a:pt x="171" y="1131"/>
                    <a:pt x="150" y="1102"/>
                  </a:cubicBezTo>
                  <a:cubicBezTo>
                    <a:pt x="133" y="1079"/>
                    <a:pt x="87" y="1054"/>
                    <a:pt x="85" y="1026"/>
                  </a:cubicBezTo>
                  <a:cubicBezTo>
                    <a:pt x="64" y="1040"/>
                    <a:pt x="71" y="1074"/>
                    <a:pt x="88" y="1092"/>
                  </a:cubicBezTo>
                  <a:cubicBezTo>
                    <a:pt x="111" y="1119"/>
                    <a:pt x="139" y="1129"/>
                    <a:pt x="139" y="1172"/>
                  </a:cubicBezTo>
                  <a:close/>
                  <a:moveTo>
                    <a:pt x="279" y="666"/>
                  </a:moveTo>
                  <a:cubicBezTo>
                    <a:pt x="292" y="692"/>
                    <a:pt x="318" y="705"/>
                    <a:pt x="340" y="721"/>
                  </a:cubicBezTo>
                  <a:cubicBezTo>
                    <a:pt x="363" y="738"/>
                    <a:pt x="384" y="765"/>
                    <a:pt x="379" y="804"/>
                  </a:cubicBezTo>
                  <a:cubicBezTo>
                    <a:pt x="373" y="858"/>
                    <a:pt x="307" y="886"/>
                    <a:pt x="279" y="847"/>
                  </a:cubicBezTo>
                  <a:cubicBezTo>
                    <a:pt x="303" y="845"/>
                    <a:pt x="322" y="826"/>
                    <a:pt x="329" y="804"/>
                  </a:cubicBezTo>
                  <a:cubicBezTo>
                    <a:pt x="347" y="747"/>
                    <a:pt x="259" y="724"/>
                    <a:pt x="279" y="666"/>
                  </a:cubicBezTo>
                  <a:close/>
                  <a:moveTo>
                    <a:pt x="427" y="775"/>
                  </a:moveTo>
                  <a:cubicBezTo>
                    <a:pt x="441" y="809"/>
                    <a:pt x="468" y="821"/>
                    <a:pt x="474" y="863"/>
                  </a:cubicBezTo>
                  <a:cubicBezTo>
                    <a:pt x="479" y="902"/>
                    <a:pt x="453" y="927"/>
                    <a:pt x="429" y="935"/>
                  </a:cubicBezTo>
                  <a:cubicBezTo>
                    <a:pt x="438" y="888"/>
                    <a:pt x="381" y="829"/>
                    <a:pt x="427" y="775"/>
                  </a:cubicBezTo>
                  <a:close/>
                  <a:moveTo>
                    <a:pt x="264" y="616"/>
                  </a:moveTo>
                  <a:cubicBezTo>
                    <a:pt x="351" y="693"/>
                    <a:pt x="454" y="694"/>
                    <a:pt x="530" y="776"/>
                  </a:cubicBezTo>
                  <a:cubicBezTo>
                    <a:pt x="556" y="804"/>
                    <a:pt x="572" y="841"/>
                    <a:pt x="570" y="882"/>
                  </a:cubicBezTo>
                  <a:cubicBezTo>
                    <a:pt x="568" y="917"/>
                    <a:pt x="544" y="932"/>
                    <a:pt x="524" y="916"/>
                  </a:cubicBezTo>
                  <a:cubicBezTo>
                    <a:pt x="513" y="942"/>
                    <a:pt x="544" y="994"/>
                    <a:pt x="507" y="1022"/>
                  </a:cubicBezTo>
                  <a:cubicBezTo>
                    <a:pt x="473" y="1048"/>
                    <a:pt x="444" y="1020"/>
                    <a:pt x="443" y="1001"/>
                  </a:cubicBezTo>
                  <a:cubicBezTo>
                    <a:pt x="421" y="1043"/>
                    <a:pt x="352" y="1039"/>
                    <a:pt x="316" y="996"/>
                  </a:cubicBezTo>
                  <a:cubicBezTo>
                    <a:pt x="282" y="954"/>
                    <a:pt x="294" y="905"/>
                    <a:pt x="324" y="880"/>
                  </a:cubicBezTo>
                  <a:cubicBezTo>
                    <a:pt x="350" y="859"/>
                    <a:pt x="384" y="864"/>
                    <a:pt x="399" y="878"/>
                  </a:cubicBezTo>
                  <a:cubicBezTo>
                    <a:pt x="437" y="912"/>
                    <a:pt x="406" y="964"/>
                    <a:pt x="369" y="948"/>
                  </a:cubicBezTo>
                  <a:cubicBezTo>
                    <a:pt x="376" y="968"/>
                    <a:pt x="405" y="970"/>
                    <a:pt x="423" y="965"/>
                  </a:cubicBezTo>
                  <a:cubicBezTo>
                    <a:pt x="494" y="943"/>
                    <a:pt x="524" y="867"/>
                    <a:pt x="482" y="805"/>
                  </a:cubicBezTo>
                  <a:cubicBezTo>
                    <a:pt x="437" y="737"/>
                    <a:pt x="278" y="672"/>
                    <a:pt x="264" y="616"/>
                  </a:cubicBezTo>
                  <a:close/>
                  <a:moveTo>
                    <a:pt x="69" y="792"/>
                  </a:moveTo>
                  <a:cubicBezTo>
                    <a:pt x="71" y="821"/>
                    <a:pt x="97" y="822"/>
                    <a:pt x="113" y="843"/>
                  </a:cubicBezTo>
                  <a:cubicBezTo>
                    <a:pt x="123" y="856"/>
                    <a:pt x="128" y="874"/>
                    <a:pt x="123" y="894"/>
                  </a:cubicBezTo>
                  <a:cubicBezTo>
                    <a:pt x="113" y="869"/>
                    <a:pt x="46" y="852"/>
                    <a:pt x="69" y="792"/>
                  </a:cubicBezTo>
                  <a:close/>
                  <a:moveTo>
                    <a:pt x="302" y="490"/>
                  </a:moveTo>
                  <a:cubicBezTo>
                    <a:pt x="265" y="437"/>
                    <a:pt x="204" y="441"/>
                    <a:pt x="162" y="465"/>
                  </a:cubicBezTo>
                  <a:cubicBezTo>
                    <a:pt x="61" y="524"/>
                    <a:pt x="54" y="729"/>
                    <a:pt x="160" y="769"/>
                  </a:cubicBezTo>
                  <a:cubicBezTo>
                    <a:pt x="204" y="785"/>
                    <a:pt x="265" y="777"/>
                    <a:pt x="265" y="833"/>
                  </a:cubicBezTo>
                  <a:cubicBezTo>
                    <a:pt x="293" y="816"/>
                    <a:pt x="296" y="766"/>
                    <a:pt x="275" y="738"/>
                  </a:cubicBezTo>
                  <a:cubicBezTo>
                    <a:pt x="259" y="717"/>
                    <a:pt x="229" y="704"/>
                    <a:pt x="184" y="705"/>
                  </a:cubicBezTo>
                  <a:cubicBezTo>
                    <a:pt x="101" y="706"/>
                    <a:pt x="86" y="581"/>
                    <a:pt x="120" y="553"/>
                  </a:cubicBezTo>
                  <a:cubicBezTo>
                    <a:pt x="114" y="567"/>
                    <a:pt x="100" y="669"/>
                    <a:pt x="167" y="682"/>
                  </a:cubicBezTo>
                  <a:cubicBezTo>
                    <a:pt x="196" y="688"/>
                    <a:pt x="221" y="670"/>
                    <a:pt x="246" y="689"/>
                  </a:cubicBezTo>
                  <a:cubicBezTo>
                    <a:pt x="247" y="671"/>
                    <a:pt x="240" y="643"/>
                    <a:pt x="189" y="630"/>
                  </a:cubicBezTo>
                  <a:cubicBezTo>
                    <a:pt x="117" y="613"/>
                    <a:pt x="117" y="501"/>
                    <a:pt x="188" y="475"/>
                  </a:cubicBezTo>
                  <a:cubicBezTo>
                    <a:pt x="166" y="490"/>
                    <a:pt x="142" y="523"/>
                    <a:pt x="155" y="563"/>
                  </a:cubicBezTo>
                  <a:cubicBezTo>
                    <a:pt x="165" y="598"/>
                    <a:pt x="197" y="621"/>
                    <a:pt x="231" y="617"/>
                  </a:cubicBezTo>
                  <a:cubicBezTo>
                    <a:pt x="192" y="589"/>
                    <a:pt x="178" y="549"/>
                    <a:pt x="190" y="509"/>
                  </a:cubicBezTo>
                  <a:cubicBezTo>
                    <a:pt x="206" y="456"/>
                    <a:pt x="266" y="456"/>
                    <a:pt x="302" y="490"/>
                  </a:cubicBezTo>
                  <a:close/>
                  <a:moveTo>
                    <a:pt x="169" y="230"/>
                  </a:moveTo>
                  <a:cubicBezTo>
                    <a:pt x="200" y="231"/>
                    <a:pt x="216" y="190"/>
                    <a:pt x="194" y="165"/>
                  </a:cubicBezTo>
                  <a:cubicBezTo>
                    <a:pt x="172" y="141"/>
                    <a:pt x="127" y="149"/>
                    <a:pt x="105" y="169"/>
                  </a:cubicBezTo>
                  <a:cubicBezTo>
                    <a:pt x="46" y="222"/>
                    <a:pt x="64" y="319"/>
                    <a:pt x="169" y="371"/>
                  </a:cubicBezTo>
                  <a:cubicBezTo>
                    <a:pt x="229" y="401"/>
                    <a:pt x="337" y="432"/>
                    <a:pt x="332" y="519"/>
                  </a:cubicBezTo>
                  <a:cubicBezTo>
                    <a:pt x="331" y="548"/>
                    <a:pt x="309" y="570"/>
                    <a:pt x="285" y="571"/>
                  </a:cubicBezTo>
                  <a:cubicBezTo>
                    <a:pt x="264" y="573"/>
                    <a:pt x="245" y="564"/>
                    <a:pt x="239" y="544"/>
                  </a:cubicBezTo>
                  <a:cubicBezTo>
                    <a:pt x="234" y="526"/>
                    <a:pt x="244" y="516"/>
                    <a:pt x="254" y="515"/>
                  </a:cubicBezTo>
                  <a:cubicBezTo>
                    <a:pt x="269" y="514"/>
                    <a:pt x="275" y="528"/>
                    <a:pt x="266" y="537"/>
                  </a:cubicBezTo>
                  <a:cubicBezTo>
                    <a:pt x="286" y="538"/>
                    <a:pt x="293" y="497"/>
                    <a:pt x="267" y="480"/>
                  </a:cubicBezTo>
                  <a:cubicBezTo>
                    <a:pt x="247" y="468"/>
                    <a:pt x="221" y="476"/>
                    <a:pt x="210" y="496"/>
                  </a:cubicBezTo>
                  <a:cubicBezTo>
                    <a:pt x="196" y="522"/>
                    <a:pt x="202" y="553"/>
                    <a:pt x="220" y="577"/>
                  </a:cubicBezTo>
                  <a:cubicBezTo>
                    <a:pt x="244" y="610"/>
                    <a:pt x="278" y="618"/>
                    <a:pt x="307" y="610"/>
                  </a:cubicBezTo>
                  <a:cubicBezTo>
                    <a:pt x="356" y="596"/>
                    <a:pt x="380" y="532"/>
                    <a:pt x="358" y="487"/>
                  </a:cubicBezTo>
                  <a:cubicBezTo>
                    <a:pt x="340" y="450"/>
                    <a:pt x="310" y="428"/>
                    <a:pt x="276" y="407"/>
                  </a:cubicBezTo>
                  <a:cubicBezTo>
                    <a:pt x="244" y="387"/>
                    <a:pt x="209" y="368"/>
                    <a:pt x="171" y="339"/>
                  </a:cubicBezTo>
                  <a:cubicBezTo>
                    <a:pt x="135" y="312"/>
                    <a:pt x="97" y="271"/>
                    <a:pt x="114" y="219"/>
                  </a:cubicBezTo>
                  <a:cubicBezTo>
                    <a:pt x="121" y="199"/>
                    <a:pt x="144" y="182"/>
                    <a:pt x="164" y="194"/>
                  </a:cubicBezTo>
                  <a:cubicBezTo>
                    <a:pt x="177" y="202"/>
                    <a:pt x="179" y="222"/>
                    <a:pt x="169" y="230"/>
                  </a:cubicBezTo>
                  <a:close/>
                  <a:moveTo>
                    <a:pt x="767" y="549"/>
                  </a:moveTo>
                  <a:cubicBezTo>
                    <a:pt x="782" y="569"/>
                    <a:pt x="789" y="601"/>
                    <a:pt x="786" y="626"/>
                  </a:cubicBezTo>
                  <a:cubicBezTo>
                    <a:pt x="781" y="669"/>
                    <a:pt x="737" y="708"/>
                    <a:pt x="690" y="697"/>
                  </a:cubicBezTo>
                  <a:cubicBezTo>
                    <a:pt x="740" y="692"/>
                    <a:pt x="767" y="651"/>
                    <a:pt x="757" y="611"/>
                  </a:cubicBezTo>
                  <a:cubicBezTo>
                    <a:pt x="750" y="584"/>
                    <a:pt x="755" y="557"/>
                    <a:pt x="767" y="549"/>
                  </a:cubicBezTo>
                  <a:close/>
                  <a:moveTo>
                    <a:pt x="770" y="532"/>
                  </a:moveTo>
                  <a:cubicBezTo>
                    <a:pt x="828" y="576"/>
                    <a:pt x="825" y="659"/>
                    <a:pt x="809" y="695"/>
                  </a:cubicBezTo>
                  <a:cubicBezTo>
                    <a:pt x="799" y="717"/>
                    <a:pt x="783" y="727"/>
                    <a:pt x="767" y="721"/>
                  </a:cubicBezTo>
                  <a:cubicBezTo>
                    <a:pt x="768" y="729"/>
                    <a:pt x="765" y="751"/>
                    <a:pt x="742" y="761"/>
                  </a:cubicBezTo>
                  <a:cubicBezTo>
                    <a:pt x="716" y="772"/>
                    <a:pt x="695" y="755"/>
                    <a:pt x="693" y="744"/>
                  </a:cubicBezTo>
                  <a:cubicBezTo>
                    <a:pt x="682" y="762"/>
                    <a:pt x="662" y="763"/>
                    <a:pt x="647" y="754"/>
                  </a:cubicBezTo>
                  <a:cubicBezTo>
                    <a:pt x="626" y="742"/>
                    <a:pt x="624" y="719"/>
                    <a:pt x="631" y="715"/>
                  </a:cubicBezTo>
                  <a:cubicBezTo>
                    <a:pt x="577" y="682"/>
                    <a:pt x="609" y="599"/>
                    <a:pt x="655" y="594"/>
                  </a:cubicBezTo>
                  <a:cubicBezTo>
                    <a:pt x="693" y="591"/>
                    <a:pt x="712" y="636"/>
                    <a:pt x="689" y="658"/>
                  </a:cubicBezTo>
                  <a:cubicBezTo>
                    <a:pt x="690" y="652"/>
                    <a:pt x="680" y="637"/>
                    <a:pt x="658" y="646"/>
                  </a:cubicBezTo>
                  <a:cubicBezTo>
                    <a:pt x="626" y="659"/>
                    <a:pt x="630" y="709"/>
                    <a:pt x="665" y="722"/>
                  </a:cubicBezTo>
                  <a:cubicBezTo>
                    <a:pt x="696" y="733"/>
                    <a:pt x="742" y="722"/>
                    <a:pt x="773" y="685"/>
                  </a:cubicBezTo>
                  <a:cubicBezTo>
                    <a:pt x="801" y="649"/>
                    <a:pt x="806" y="574"/>
                    <a:pt x="770" y="532"/>
                  </a:cubicBezTo>
                  <a:close/>
                  <a:moveTo>
                    <a:pt x="494" y="458"/>
                  </a:moveTo>
                  <a:cubicBezTo>
                    <a:pt x="529" y="460"/>
                    <a:pt x="540" y="520"/>
                    <a:pt x="517" y="547"/>
                  </a:cubicBezTo>
                  <a:cubicBezTo>
                    <a:pt x="485" y="584"/>
                    <a:pt x="428" y="569"/>
                    <a:pt x="434" y="505"/>
                  </a:cubicBezTo>
                  <a:cubicBezTo>
                    <a:pt x="440" y="531"/>
                    <a:pt x="468" y="546"/>
                    <a:pt x="489" y="530"/>
                  </a:cubicBezTo>
                  <a:cubicBezTo>
                    <a:pt x="509" y="515"/>
                    <a:pt x="514" y="477"/>
                    <a:pt x="494" y="458"/>
                  </a:cubicBezTo>
                  <a:close/>
                  <a:moveTo>
                    <a:pt x="220" y="206"/>
                  </a:moveTo>
                  <a:cubicBezTo>
                    <a:pt x="235" y="257"/>
                    <a:pt x="251" y="302"/>
                    <a:pt x="318" y="344"/>
                  </a:cubicBezTo>
                  <a:cubicBezTo>
                    <a:pt x="357" y="368"/>
                    <a:pt x="465" y="392"/>
                    <a:pt x="479" y="444"/>
                  </a:cubicBezTo>
                  <a:cubicBezTo>
                    <a:pt x="455" y="418"/>
                    <a:pt x="406" y="421"/>
                    <a:pt x="393" y="421"/>
                  </a:cubicBezTo>
                  <a:cubicBezTo>
                    <a:pt x="365" y="420"/>
                    <a:pt x="325" y="430"/>
                    <a:pt x="325" y="390"/>
                  </a:cubicBezTo>
                  <a:cubicBezTo>
                    <a:pt x="305" y="393"/>
                    <a:pt x="265" y="386"/>
                    <a:pt x="272" y="344"/>
                  </a:cubicBezTo>
                  <a:cubicBezTo>
                    <a:pt x="212" y="344"/>
                    <a:pt x="220" y="249"/>
                    <a:pt x="220" y="206"/>
                  </a:cubicBezTo>
                  <a:close/>
                  <a:moveTo>
                    <a:pt x="208" y="144"/>
                  </a:moveTo>
                  <a:cubicBezTo>
                    <a:pt x="240" y="252"/>
                    <a:pt x="348" y="327"/>
                    <a:pt x="439" y="374"/>
                  </a:cubicBezTo>
                  <a:cubicBezTo>
                    <a:pt x="478" y="394"/>
                    <a:pt x="539" y="461"/>
                    <a:pt x="546" y="509"/>
                  </a:cubicBezTo>
                  <a:cubicBezTo>
                    <a:pt x="552" y="545"/>
                    <a:pt x="544" y="592"/>
                    <a:pt x="504" y="600"/>
                  </a:cubicBezTo>
                  <a:cubicBezTo>
                    <a:pt x="487" y="604"/>
                    <a:pt x="462" y="599"/>
                    <a:pt x="441" y="573"/>
                  </a:cubicBezTo>
                  <a:cubicBezTo>
                    <a:pt x="440" y="610"/>
                    <a:pt x="452" y="648"/>
                    <a:pt x="483" y="664"/>
                  </a:cubicBezTo>
                  <a:cubicBezTo>
                    <a:pt x="514" y="680"/>
                    <a:pt x="550" y="671"/>
                    <a:pt x="542" y="634"/>
                  </a:cubicBezTo>
                  <a:cubicBezTo>
                    <a:pt x="552" y="646"/>
                    <a:pt x="584" y="650"/>
                    <a:pt x="597" y="627"/>
                  </a:cubicBezTo>
                  <a:cubicBezTo>
                    <a:pt x="609" y="607"/>
                    <a:pt x="605" y="577"/>
                    <a:pt x="588" y="568"/>
                  </a:cubicBezTo>
                  <a:cubicBezTo>
                    <a:pt x="607" y="567"/>
                    <a:pt x="627" y="532"/>
                    <a:pt x="618" y="503"/>
                  </a:cubicBezTo>
                  <a:cubicBezTo>
                    <a:pt x="609" y="474"/>
                    <a:pt x="575" y="452"/>
                    <a:pt x="553" y="454"/>
                  </a:cubicBezTo>
                  <a:cubicBezTo>
                    <a:pt x="578" y="391"/>
                    <a:pt x="425" y="352"/>
                    <a:pt x="387" y="331"/>
                  </a:cubicBezTo>
                  <a:cubicBezTo>
                    <a:pt x="336" y="303"/>
                    <a:pt x="244" y="235"/>
                    <a:pt x="208" y="144"/>
                  </a:cubicBezTo>
                  <a:close/>
                  <a:moveTo>
                    <a:pt x="164" y="112"/>
                  </a:moveTo>
                  <a:cubicBezTo>
                    <a:pt x="177" y="124"/>
                    <a:pt x="187" y="139"/>
                    <a:pt x="202" y="148"/>
                  </a:cubicBezTo>
                  <a:cubicBezTo>
                    <a:pt x="181" y="140"/>
                    <a:pt x="165" y="142"/>
                    <a:pt x="148" y="135"/>
                  </a:cubicBezTo>
                  <a:cubicBezTo>
                    <a:pt x="124" y="125"/>
                    <a:pt x="112" y="106"/>
                    <a:pt x="110" y="95"/>
                  </a:cubicBezTo>
                  <a:cubicBezTo>
                    <a:pt x="123" y="95"/>
                    <a:pt x="146" y="95"/>
                    <a:pt x="164" y="112"/>
                  </a:cubicBezTo>
                  <a:close/>
                  <a:moveTo>
                    <a:pt x="339" y="209"/>
                  </a:moveTo>
                  <a:cubicBezTo>
                    <a:pt x="368" y="221"/>
                    <a:pt x="414" y="218"/>
                    <a:pt x="450" y="201"/>
                  </a:cubicBezTo>
                  <a:cubicBezTo>
                    <a:pt x="484" y="184"/>
                    <a:pt x="519" y="146"/>
                    <a:pt x="502" y="106"/>
                  </a:cubicBezTo>
                  <a:cubicBezTo>
                    <a:pt x="492" y="84"/>
                    <a:pt x="469" y="71"/>
                    <a:pt x="445" y="82"/>
                  </a:cubicBezTo>
                  <a:cubicBezTo>
                    <a:pt x="495" y="89"/>
                    <a:pt x="473" y="197"/>
                    <a:pt x="339" y="209"/>
                  </a:cubicBezTo>
                  <a:close/>
                  <a:moveTo>
                    <a:pt x="285" y="186"/>
                  </a:moveTo>
                  <a:cubicBezTo>
                    <a:pt x="317" y="238"/>
                    <a:pt x="398" y="288"/>
                    <a:pt x="468" y="282"/>
                  </a:cubicBezTo>
                  <a:cubicBezTo>
                    <a:pt x="517" y="278"/>
                    <a:pt x="540" y="242"/>
                    <a:pt x="564" y="212"/>
                  </a:cubicBezTo>
                  <a:cubicBezTo>
                    <a:pt x="583" y="190"/>
                    <a:pt x="611" y="174"/>
                    <a:pt x="636" y="179"/>
                  </a:cubicBezTo>
                  <a:cubicBezTo>
                    <a:pt x="654" y="182"/>
                    <a:pt x="673" y="193"/>
                    <a:pt x="670" y="223"/>
                  </a:cubicBezTo>
                  <a:cubicBezTo>
                    <a:pt x="703" y="200"/>
                    <a:pt x="697" y="140"/>
                    <a:pt x="655" y="123"/>
                  </a:cubicBezTo>
                  <a:cubicBezTo>
                    <a:pt x="626" y="112"/>
                    <a:pt x="601" y="117"/>
                    <a:pt x="579" y="130"/>
                  </a:cubicBezTo>
                  <a:cubicBezTo>
                    <a:pt x="513" y="171"/>
                    <a:pt x="521" y="252"/>
                    <a:pt x="419" y="245"/>
                  </a:cubicBezTo>
                  <a:cubicBezTo>
                    <a:pt x="370" y="241"/>
                    <a:pt x="318" y="215"/>
                    <a:pt x="285" y="186"/>
                  </a:cubicBezTo>
                  <a:close/>
                  <a:moveTo>
                    <a:pt x="247" y="161"/>
                  </a:moveTo>
                  <a:cubicBezTo>
                    <a:pt x="290" y="223"/>
                    <a:pt x="394" y="300"/>
                    <a:pt x="483" y="312"/>
                  </a:cubicBezTo>
                  <a:cubicBezTo>
                    <a:pt x="521" y="317"/>
                    <a:pt x="559" y="314"/>
                    <a:pt x="576" y="276"/>
                  </a:cubicBezTo>
                  <a:cubicBezTo>
                    <a:pt x="582" y="262"/>
                    <a:pt x="579" y="241"/>
                    <a:pt x="573" y="234"/>
                  </a:cubicBezTo>
                  <a:cubicBezTo>
                    <a:pt x="605" y="228"/>
                    <a:pt x="634" y="253"/>
                    <a:pt x="634" y="286"/>
                  </a:cubicBezTo>
                  <a:cubicBezTo>
                    <a:pt x="634" y="310"/>
                    <a:pt x="621" y="326"/>
                    <a:pt x="608" y="330"/>
                  </a:cubicBezTo>
                  <a:cubicBezTo>
                    <a:pt x="636" y="339"/>
                    <a:pt x="671" y="329"/>
                    <a:pt x="683" y="294"/>
                  </a:cubicBezTo>
                  <a:cubicBezTo>
                    <a:pt x="691" y="269"/>
                    <a:pt x="682" y="238"/>
                    <a:pt x="652" y="232"/>
                  </a:cubicBezTo>
                  <a:cubicBezTo>
                    <a:pt x="675" y="222"/>
                    <a:pt x="746" y="213"/>
                    <a:pt x="770" y="274"/>
                  </a:cubicBezTo>
                  <a:cubicBezTo>
                    <a:pt x="783" y="306"/>
                    <a:pt x="762" y="347"/>
                    <a:pt x="744" y="357"/>
                  </a:cubicBezTo>
                  <a:cubicBezTo>
                    <a:pt x="771" y="367"/>
                    <a:pt x="817" y="314"/>
                    <a:pt x="862" y="328"/>
                  </a:cubicBezTo>
                  <a:cubicBezTo>
                    <a:pt x="888" y="336"/>
                    <a:pt x="908" y="363"/>
                    <a:pt x="926" y="380"/>
                  </a:cubicBezTo>
                  <a:cubicBezTo>
                    <a:pt x="961" y="415"/>
                    <a:pt x="987" y="422"/>
                    <a:pt x="1016" y="403"/>
                  </a:cubicBezTo>
                  <a:cubicBezTo>
                    <a:pt x="1017" y="430"/>
                    <a:pt x="973" y="437"/>
                    <a:pt x="954" y="437"/>
                  </a:cubicBezTo>
                  <a:cubicBezTo>
                    <a:pt x="936" y="437"/>
                    <a:pt x="876" y="437"/>
                    <a:pt x="869" y="458"/>
                  </a:cubicBezTo>
                  <a:cubicBezTo>
                    <a:pt x="935" y="520"/>
                    <a:pt x="1009" y="473"/>
                    <a:pt x="1052" y="532"/>
                  </a:cubicBezTo>
                  <a:cubicBezTo>
                    <a:pt x="1088" y="582"/>
                    <a:pt x="1057" y="662"/>
                    <a:pt x="1076" y="720"/>
                  </a:cubicBezTo>
                  <a:cubicBezTo>
                    <a:pt x="1016" y="702"/>
                    <a:pt x="1038" y="654"/>
                    <a:pt x="982" y="658"/>
                  </a:cubicBezTo>
                  <a:cubicBezTo>
                    <a:pt x="1023" y="697"/>
                    <a:pt x="1039" y="749"/>
                    <a:pt x="1037" y="796"/>
                  </a:cubicBezTo>
                  <a:cubicBezTo>
                    <a:pt x="1035" y="859"/>
                    <a:pt x="981" y="909"/>
                    <a:pt x="1019" y="964"/>
                  </a:cubicBezTo>
                  <a:cubicBezTo>
                    <a:pt x="995" y="963"/>
                    <a:pt x="952" y="938"/>
                    <a:pt x="951" y="889"/>
                  </a:cubicBezTo>
                  <a:cubicBezTo>
                    <a:pt x="941" y="935"/>
                    <a:pt x="911" y="986"/>
                    <a:pt x="869" y="1014"/>
                  </a:cubicBezTo>
                  <a:cubicBezTo>
                    <a:pt x="819" y="1049"/>
                    <a:pt x="748" y="1044"/>
                    <a:pt x="709" y="995"/>
                  </a:cubicBezTo>
                  <a:cubicBezTo>
                    <a:pt x="674" y="953"/>
                    <a:pt x="686" y="899"/>
                    <a:pt x="671" y="860"/>
                  </a:cubicBezTo>
                  <a:cubicBezTo>
                    <a:pt x="654" y="818"/>
                    <a:pt x="612" y="783"/>
                    <a:pt x="567" y="789"/>
                  </a:cubicBezTo>
                  <a:cubicBezTo>
                    <a:pt x="606" y="770"/>
                    <a:pt x="663" y="764"/>
                    <a:pt x="712" y="772"/>
                  </a:cubicBezTo>
                  <a:cubicBezTo>
                    <a:pt x="761" y="779"/>
                    <a:pt x="804" y="799"/>
                    <a:pt x="804" y="856"/>
                  </a:cubicBezTo>
                  <a:cubicBezTo>
                    <a:pt x="823" y="856"/>
                    <a:pt x="851" y="833"/>
                    <a:pt x="854" y="797"/>
                  </a:cubicBezTo>
                  <a:cubicBezTo>
                    <a:pt x="857" y="747"/>
                    <a:pt x="823" y="754"/>
                    <a:pt x="804" y="769"/>
                  </a:cubicBezTo>
                  <a:cubicBezTo>
                    <a:pt x="808" y="734"/>
                    <a:pt x="817" y="715"/>
                    <a:pt x="826" y="700"/>
                  </a:cubicBezTo>
                  <a:cubicBezTo>
                    <a:pt x="856" y="648"/>
                    <a:pt x="865" y="596"/>
                    <a:pt x="824" y="544"/>
                  </a:cubicBezTo>
                  <a:cubicBezTo>
                    <a:pt x="803" y="517"/>
                    <a:pt x="770" y="506"/>
                    <a:pt x="746" y="526"/>
                  </a:cubicBezTo>
                  <a:cubicBezTo>
                    <a:pt x="725" y="543"/>
                    <a:pt x="733" y="572"/>
                    <a:pt x="737" y="597"/>
                  </a:cubicBezTo>
                  <a:cubicBezTo>
                    <a:pt x="739" y="614"/>
                    <a:pt x="734" y="643"/>
                    <a:pt x="718" y="651"/>
                  </a:cubicBezTo>
                  <a:cubicBezTo>
                    <a:pt x="718" y="556"/>
                    <a:pt x="684" y="562"/>
                    <a:pt x="632" y="500"/>
                  </a:cubicBezTo>
                  <a:cubicBezTo>
                    <a:pt x="585" y="443"/>
                    <a:pt x="571" y="396"/>
                    <a:pt x="411" y="311"/>
                  </a:cubicBezTo>
                  <a:cubicBezTo>
                    <a:pt x="347" y="277"/>
                    <a:pt x="290" y="236"/>
                    <a:pt x="257" y="180"/>
                  </a:cubicBezTo>
                  <a:cubicBezTo>
                    <a:pt x="300" y="234"/>
                    <a:pt x="341" y="264"/>
                    <a:pt x="402" y="297"/>
                  </a:cubicBezTo>
                  <a:cubicBezTo>
                    <a:pt x="460" y="327"/>
                    <a:pt x="517" y="347"/>
                    <a:pt x="578" y="369"/>
                  </a:cubicBezTo>
                  <a:cubicBezTo>
                    <a:pt x="640" y="393"/>
                    <a:pt x="693" y="414"/>
                    <a:pt x="750" y="448"/>
                  </a:cubicBezTo>
                  <a:cubicBezTo>
                    <a:pt x="763" y="456"/>
                    <a:pt x="774" y="464"/>
                    <a:pt x="786" y="473"/>
                  </a:cubicBezTo>
                  <a:cubicBezTo>
                    <a:pt x="830" y="507"/>
                    <a:pt x="858" y="538"/>
                    <a:pt x="887" y="585"/>
                  </a:cubicBezTo>
                  <a:cubicBezTo>
                    <a:pt x="915" y="635"/>
                    <a:pt x="927" y="681"/>
                    <a:pt x="929" y="737"/>
                  </a:cubicBezTo>
                  <a:cubicBezTo>
                    <a:pt x="928" y="765"/>
                    <a:pt x="925" y="787"/>
                    <a:pt x="916" y="814"/>
                  </a:cubicBezTo>
                  <a:cubicBezTo>
                    <a:pt x="905" y="840"/>
                    <a:pt x="894" y="857"/>
                    <a:pt x="873" y="876"/>
                  </a:cubicBezTo>
                  <a:cubicBezTo>
                    <a:pt x="870" y="879"/>
                    <a:pt x="867" y="882"/>
                    <a:pt x="864" y="884"/>
                  </a:cubicBezTo>
                  <a:cubicBezTo>
                    <a:pt x="852" y="893"/>
                    <a:pt x="840" y="898"/>
                    <a:pt x="827" y="903"/>
                  </a:cubicBezTo>
                  <a:cubicBezTo>
                    <a:pt x="809" y="909"/>
                    <a:pt x="794" y="911"/>
                    <a:pt x="775" y="910"/>
                  </a:cubicBezTo>
                  <a:cubicBezTo>
                    <a:pt x="772" y="910"/>
                    <a:pt x="769" y="909"/>
                    <a:pt x="765" y="908"/>
                  </a:cubicBezTo>
                  <a:cubicBezTo>
                    <a:pt x="753" y="906"/>
                    <a:pt x="743" y="902"/>
                    <a:pt x="733" y="894"/>
                  </a:cubicBezTo>
                  <a:cubicBezTo>
                    <a:pt x="727" y="888"/>
                    <a:pt x="723" y="883"/>
                    <a:pt x="719" y="876"/>
                  </a:cubicBezTo>
                  <a:cubicBezTo>
                    <a:pt x="717" y="871"/>
                    <a:pt x="708" y="848"/>
                    <a:pt x="707" y="847"/>
                  </a:cubicBezTo>
                  <a:cubicBezTo>
                    <a:pt x="707" y="847"/>
                    <a:pt x="707" y="847"/>
                    <a:pt x="707" y="847"/>
                  </a:cubicBezTo>
                  <a:cubicBezTo>
                    <a:pt x="699" y="852"/>
                    <a:pt x="703" y="875"/>
                    <a:pt x="705" y="881"/>
                  </a:cubicBezTo>
                  <a:cubicBezTo>
                    <a:pt x="708" y="892"/>
                    <a:pt x="712" y="899"/>
                    <a:pt x="720" y="908"/>
                  </a:cubicBezTo>
                  <a:cubicBezTo>
                    <a:pt x="722" y="911"/>
                    <a:pt x="725" y="913"/>
                    <a:pt x="728" y="916"/>
                  </a:cubicBezTo>
                  <a:cubicBezTo>
                    <a:pt x="742" y="926"/>
                    <a:pt x="755" y="931"/>
                    <a:pt x="772" y="933"/>
                  </a:cubicBezTo>
                  <a:cubicBezTo>
                    <a:pt x="795" y="936"/>
                    <a:pt x="813" y="934"/>
                    <a:pt x="835" y="927"/>
                  </a:cubicBezTo>
                  <a:cubicBezTo>
                    <a:pt x="851" y="921"/>
                    <a:pt x="864" y="915"/>
                    <a:pt x="878" y="904"/>
                  </a:cubicBezTo>
                  <a:cubicBezTo>
                    <a:pt x="882" y="901"/>
                    <a:pt x="886" y="898"/>
                    <a:pt x="890" y="894"/>
                  </a:cubicBezTo>
                  <a:cubicBezTo>
                    <a:pt x="913" y="872"/>
                    <a:pt x="926" y="852"/>
                    <a:pt x="937" y="822"/>
                  </a:cubicBezTo>
                  <a:cubicBezTo>
                    <a:pt x="947" y="792"/>
                    <a:pt x="950" y="768"/>
                    <a:pt x="950" y="737"/>
                  </a:cubicBezTo>
                  <a:cubicBezTo>
                    <a:pt x="947" y="677"/>
                    <a:pt x="932" y="628"/>
                    <a:pt x="901" y="576"/>
                  </a:cubicBezTo>
                  <a:cubicBezTo>
                    <a:pt x="860" y="513"/>
                    <a:pt x="821" y="477"/>
                    <a:pt x="757" y="438"/>
                  </a:cubicBezTo>
                  <a:cubicBezTo>
                    <a:pt x="698" y="404"/>
                    <a:pt x="644" y="384"/>
                    <a:pt x="581" y="361"/>
                  </a:cubicBezTo>
                  <a:cubicBezTo>
                    <a:pt x="520" y="340"/>
                    <a:pt x="462" y="321"/>
                    <a:pt x="404" y="293"/>
                  </a:cubicBezTo>
                  <a:cubicBezTo>
                    <a:pt x="342" y="262"/>
                    <a:pt x="301" y="233"/>
                    <a:pt x="257" y="179"/>
                  </a:cubicBezTo>
                  <a:cubicBezTo>
                    <a:pt x="253" y="174"/>
                    <a:pt x="250" y="168"/>
                    <a:pt x="247" y="161"/>
                  </a:cubicBezTo>
                  <a:close/>
                </a:path>
              </a:pathLst>
            </a:custGeom>
            <a:solidFill>
              <a:srgbClr val="63524A"/>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01" name="Freeform 8"/>
            <p:cNvSpPr>
              <a:spLocks noEditPoints="1"/>
            </p:cNvSpPr>
            <p:nvPr/>
          </p:nvSpPr>
          <p:spPr bwMode="auto">
            <a:xfrm rot="16200000">
              <a:off x="8819339" y="-1478801"/>
              <a:ext cx="1998698" cy="4746625"/>
            </a:xfrm>
            <a:custGeom>
              <a:avLst/>
              <a:gdLst>
                <a:gd name="T0" fmla="*/ 262 w 829"/>
                <a:gd name="T1" fmla="*/ 1700 h 1972"/>
                <a:gd name="T2" fmla="*/ 53 w 829"/>
                <a:gd name="T3" fmla="*/ 1237 h 1972"/>
                <a:gd name="T4" fmla="*/ 200 w 829"/>
                <a:gd name="T5" fmla="*/ 1439 h 1972"/>
                <a:gd name="T6" fmla="*/ 258 w 829"/>
                <a:gd name="T7" fmla="*/ 1631 h 1972"/>
                <a:gd name="T8" fmla="*/ 270 w 829"/>
                <a:gd name="T9" fmla="*/ 1291 h 1972"/>
                <a:gd name="T10" fmla="*/ 151 w 829"/>
                <a:gd name="T11" fmla="*/ 1291 h 1972"/>
                <a:gd name="T12" fmla="*/ 781 w 829"/>
                <a:gd name="T13" fmla="*/ 59 h 1972"/>
                <a:gd name="T14" fmla="*/ 781 w 829"/>
                <a:gd name="T15" fmla="*/ 182 h 1972"/>
                <a:gd name="T16" fmla="*/ 781 w 829"/>
                <a:gd name="T17" fmla="*/ 197 h 1972"/>
                <a:gd name="T18" fmla="*/ 765 w 829"/>
                <a:gd name="T19" fmla="*/ 283 h 1972"/>
                <a:gd name="T20" fmla="*/ 781 w 829"/>
                <a:gd name="T21" fmla="*/ 401 h 1972"/>
                <a:gd name="T22" fmla="*/ 781 w 829"/>
                <a:gd name="T23" fmla="*/ 550 h 1972"/>
                <a:gd name="T24" fmla="*/ 771 w 829"/>
                <a:gd name="T25" fmla="*/ 616 h 1972"/>
                <a:gd name="T26" fmla="*/ 781 w 829"/>
                <a:gd name="T27" fmla="*/ 689 h 1972"/>
                <a:gd name="T28" fmla="*/ 781 w 829"/>
                <a:gd name="T29" fmla="*/ 710 h 1972"/>
                <a:gd name="T30" fmla="*/ 781 w 829"/>
                <a:gd name="T31" fmla="*/ 1247 h 1972"/>
                <a:gd name="T32" fmla="*/ 781 w 829"/>
                <a:gd name="T33" fmla="*/ 1189 h 1972"/>
                <a:gd name="T34" fmla="*/ 781 w 829"/>
                <a:gd name="T35" fmla="*/ 1444 h 1972"/>
                <a:gd name="T36" fmla="*/ 757 w 829"/>
                <a:gd name="T37" fmla="*/ 1630 h 1972"/>
                <a:gd name="T38" fmla="*/ 781 w 829"/>
                <a:gd name="T39" fmla="*/ 1885 h 1972"/>
                <a:gd name="T40" fmla="*/ 765 w 829"/>
                <a:gd name="T41" fmla="*/ 1953 h 1972"/>
                <a:gd name="T42" fmla="*/ 756 w 829"/>
                <a:gd name="T43" fmla="*/ 1972 h 1972"/>
                <a:gd name="T44" fmla="*/ 538 w 829"/>
                <a:gd name="T45" fmla="*/ 1947 h 1972"/>
                <a:gd name="T46" fmla="*/ 610 w 829"/>
                <a:gd name="T47" fmla="*/ 1963 h 1972"/>
                <a:gd name="T48" fmla="*/ 453 w 829"/>
                <a:gd name="T49" fmla="*/ 1972 h 1972"/>
                <a:gd name="T50" fmla="*/ 489 w 829"/>
                <a:gd name="T51" fmla="*/ 1008 h 1972"/>
                <a:gd name="T52" fmla="*/ 696 w 829"/>
                <a:gd name="T53" fmla="*/ 1737 h 1972"/>
                <a:gd name="T54" fmla="*/ 719 w 829"/>
                <a:gd name="T55" fmla="*/ 1781 h 1972"/>
                <a:gd name="T56" fmla="*/ 703 w 829"/>
                <a:gd name="T57" fmla="*/ 374 h 1972"/>
                <a:gd name="T58" fmla="*/ 582 w 829"/>
                <a:gd name="T59" fmla="*/ 333 h 1972"/>
                <a:gd name="T60" fmla="*/ 537 w 829"/>
                <a:gd name="T61" fmla="*/ 274 h 1972"/>
                <a:gd name="T62" fmla="*/ 685 w 829"/>
                <a:gd name="T63" fmla="*/ 226 h 1972"/>
                <a:gd name="T64" fmla="*/ 720 w 829"/>
                <a:gd name="T65" fmla="*/ 556 h 1972"/>
                <a:gd name="T66" fmla="*/ 498 w 829"/>
                <a:gd name="T67" fmla="*/ 535 h 1972"/>
                <a:gd name="T68" fmla="*/ 745 w 829"/>
                <a:gd name="T69" fmla="*/ 524 h 1972"/>
                <a:gd name="T70" fmla="*/ 319 w 829"/>
                <a:gd name="T71" fmla="*/ 1043 h 1972"/>
                <a:gd name="T72" fmla="*/ 401 w 829"/>
                <a:gd name="T73" fmla="*/ 607 h 1972"/>
                <a:gd name="T74" fmla="*/ 314 w 829"/>
                <a:gd name="T75" fmla="*/ 704 h 1972"/>
                <a:gd name="T76" fmla="*/ 352 w 829"/>
                <a:gd name="T77" fmla="*/ 879 h 1972"/>
                <a:gd name="T78" fmla="*/ 382 w 829"/>
                <a:gd name="T79" fmla="*/ 1020 h 1972"/>
                <a:gd name="T80" fmla="*/ 466 w 829"/>
                <a:gd name="T81" fmla="*/ 867 h 1972"/>
                <a:gd name="T82" fmla="*/ 568 w 829"/>
                <a:gd name="T83" fmla="*/ 1158 h 1972"/>
                <a:gd name="T84" fmla="*/ 574 w 829"/>
                <a:gd name="T85" fmla="*/ 675 h 1972"/>
                <a:gd name="T86" fmla="*/ 638 w 829"/>
                <a:gd name="T87" fmla="*/ 1256 h 1972"/>
                <a:gd name="T88" fmla="*/ 461 w 829"/>
                <a:gd name="T89" fmla="*/ 638 h 1972"/>
                <a:gd name="T90" fmla="*/ 499 w 829"/>
                <a:gd name="T91" fmla="*/ 758 h 1972"/>
                <a:gd name="T92" fmla="*/ 574 w 829"/>
                <a:gd name="T93" fmla="*/ 675 h 1972"/>
                <a:gd name="T94" fmla="*/ 740 w 829"/>
                <a:gd name="T95" fmla="*/ 926 h 1972"/>
                <a:gd name="T96" fmla="*/ 616 w 829"/>
                <a:gd name="T97" fmla="*/ 821 h 1972"/>
                <a:gd name="T98" fmla="*/ 758 w 829"/>
                <a:gd name="T99" fmla="*/ 921 h 1972"/>
                <a:gd name="T100" fmla="*/ 762 w 829"/>
                <a:gd name="T101" fmla="*/ 1140 h 1972"/>
                <a:gd name="T102" fmla="*/ 502 w 829"/>
                <a:gd name="T103" fmla="*/ 1260 h 1972"/>
                <a:gd name="T104" fmla="*/ 525 w 829"/>
                <a:gd name="T105" fmla="*/ 1303 h 1972"/>
                <a:gd name="T106" fmla="*/ 706 w 829"/>
                <a:gd name="T107" fmla="*/ 1618 h 1972"/>
                <a:gd name="T108" fmla="*/ 711 w 829"/>
                <a:gd name="T109" fmla="*/ 1543 h 1972"/>
                <a:gd name="T110" fmla="*/ 647 w 829"/>
                <a:gd name="T111" fmla="*/ 1558 h 1972"/>
                <a:gd name="T112" fmla="*/ 742 w 829"/>
                <a:gd name="T113" fmla="*/ 1805 h 1972"/>
                <a:gd name="T114" fmla="*/ 245 w 829"/>
                <a:gd name="T115" fmla="*/ 1423 h 1972"/>
                <a:gd name="T116" fmla="*/ 242 w 829"/>
                <a:gd name="T117" fmla="*/ 1567 h 1972"/>
                <a:gd name="T118" fmla="*/ 581 w 829"/>
                <a:gd name="T119" fmla="*/ 1675 h 1972"/>
                <a:gd name="T120" fmla="*/ 374 w 829"/>
                <a:gd name="T121" fmla="*/ 1494 h 1972"/>
                <a:gd name="T122" fmla="*/ 704 w 829"/>
                <a:gd name="T123" fmla="*/ 1887 h 1972"/>
                <a:gd name="T124" fmla="*/ 319 w 829"/>
                <a:gd name="T125" fmla="*/ 180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1971">
                  <a:moveTo>
                    <a:pt x="641" y="1849"/>
                  </a:moveTo>
                  <a:cubicBezTo>
                    <a:pt x="608" y="1802"/>
                    <a:pt x="529" y="1744"/>
                    <a:pt x="461" y="1735"/>
                  </a:cubicBezTo>
                  <a:cubicBezTo>
                    <a:pt x="432" y="1731"/>
                    <a:pt x="403" y="1733"/>
                    <a:pt x="390" y="1762"/>
                  </a:cubicBezTo>
                  <a:cubicBezTo>
                    <a:pt x="386" y="1773"/>
                    <a:pt x="388" y="1789"/>
                    <a:pt x="393" y="1794"/>
                  </a:cubicBezTo>
                  <a:cubicBezTo>
                    <a:pt x="368" y="1798"/>
                    <a:pt x="346" y="1779"/>
                    <a:pt x="346" y="1754"/>
                  </a:cubicBezTo>
                  <a:cubicBezTo>
                    <a:pt x="346" y="1736"/>
                    <a:pt x="356" y="1724"/>
                    <a:pt x="366" y="1721"/>
                  </a:cubicBezTo>
                  <a:cubicBezTo>
                    <a:pt x="345" y="1714"/>
                    <a:pt x="318" y="1721"/>
                    <a:pt x="309" y="1748"/>
                  </a:cubicBezTo>
                  <a:cubicBezTo>
                    <a:pt x="303" y="1767"/>
                    <a:pt x="310" y="1791"/>
                    <a:pt x="332" y="1796"/>
                  </a:cubicBezTo>
                  <a:cubicBezTo>
                    <a:pt x="315" y="1803"/>
                    <a:pt x="261" y="1810"/>
                    <a:pt x="242" y="1763"/>
                  </a:cubicBezTo>
                  <a:cubicBezTo>
                    <a:pt x="232" y="1739"/>
                    <a:pt x="248" y="1707"/>
                    <a:pt x="262" y="1700"/>
                  </a:cubicBezTo>
                  <a:cubicBezTo>
                    <a:pt x="242" y="1693"/>
                    <a:pt x="207" y="1733"/>
                    <a:pt x="172" y="1722"/>
                  </a:cubicBezTo>
                  <a:cubicBezTo>
                    <a:pt x="153" y="1716"/>
                    <a:pt x="137" y="1696"/>
                    <a:pt x="124" y="1683"/>
                  </a:cubicBezTo>
                  <a:cubicBezTo>
                    <a:pt x="97" y="1656"/>
                    <a:pt x="77" y="1650"/>
                    <a:pt x="55" y="1665"/>
                  </a:cubicBezTo>
                  <a:cubicBezTo>
                    <a:pt x="54" y="1645"/>
                    <a:pt x="88" y="1639"/>
                    <a:pt x="103" y="1639"/>
                  </a:cubicBezTo>
                  <a:cubicBezTo>
                    <a:pt x="116" y="1639"/>
                    <a:pt x="161" y="1640"/>
                    <a:pt x="167" y="1623"/>
                  </a:cubicBezTo>
                  <a:cubicBezTo>
                    <a:pt x="117" y="1576"/>
                    <a:pt x="60" y="1612"/>
                    <a:pt x="28" y="1567"/>
                  </a:cubicBezTo>
                  <a:cubicBezTo>
                    <a:pt x="0" y="1528"/>
                    <a:pt x="24" y="1468"/>
                    <a:pt x="9" y="1424"/>
                  </a:cubicBezTo>
                  <a:cubicBezTo>
                    <a:pt x="55" y="1437"/>
                    <a:pt x="38" y="1474"/>
                    <a:pt x="81" y="1471"/>
                  </a:cubicBezTo>
                  <a:cubicBezTo>
                    <a:pt x="50" y="1441"/>
                    <a:pt x="37" y="1402"/>
                    <a:pt x="39" y="1365"/>
                  </a:cubicBezTo>
                  <a:cubicBezTo>
                    <a:pt x="41" y="1318"/>
                    <a:pt x="82" y="1280"/>
                    <a:pt x="53" y="1237"/>
                  </a:cubicBezTo>
                  <a:cubicBezTo>
                    <a:pt x="71" y="1238"/>
                    <a:pt x="104" y="1258"/>
                    <a:pt x="104" y="1295"/>
                  </a:cubicBezTo>
                  <a:cubicBezTo>
                    <a:pt x="112" y="1259"/>
                    <a:pt x="135" y="1221"/>
                    <a:pt x="167" y="1199"/>
                  </a:cubicBezTo>
                  <a:cubicBezTo>
                    <a:pt x="205" y="1173"/>
                    <a:pt x="259" y="1177"/>
                    <a:pt x="289" y="1214"/>
                  </a:cubicBezTo>
                  <a:cubicBezTo>
                    <a:pt x="315" y="1246"/>
                    <a:pt x="306" y="1287"/>
                    <a:pt x="318" y="1317"/>
                  </a:cubicBezTo>
                  <a:cubicBezTo>
                    <a:pt x="331" y="1349"/>
                    <a:pt x="363" y="1375"/>
                    <a:pt x="397" y="1371"/>
                  </a:cubicBezTo>
                  <a:cubicBezTo>
                    <a:pt x="368" y="1386"/>
                    <a:pt x="324" y="1390"/>
                    <a:pt x="287" y="1384"/>
                  </a:cubicBezTo>
                  <a:cubicBezTo>
                    <a:pt x="249" y="1378"/>
                    <a:pt x="217" y="1363"/>
                    <a:pt x="217" y="1320"/>
                  </a:cubicBezTo>
                  <a:cubicBezTo>
                    <a:pt x="202" y="1320"/>
                    <a:pt x="181" y="1337"/>
                    <a:pt x="179" y="1365"/>
                  </a:cubicBezTo>
                  <a:cubicBezTo>
                    <a:pt x="176" y="1403"/>
                    <a:pt x="202" y="1397"/>
                    <a:pt x="217" y="1387"/>
                  </a:cubicBezTo>
                  <a:cubicBezTo>
                    <a:pt x="213" y="1413"/>
                    <a:pt x="207" y="1427"/>
                    <a:pt x="200" y="1439"/>
                  </a:cubicBezTo>
                  <a:cubicBezTo>
                    <a:pt x="177" y="1478"/>
                    <a:pt x="170" y="1518"/>
                    <a:pt x="201" y="1558"/>
                  </a:cubicBezTo>
                  <a:cubicBezTo>
                    <a:pt x="217" y="1578"/>
                    <a:pt x="243" y="1586"/>
                    <a:pt x="261" y="1572"/>
                  </a:cubicBezTo>
                  <a:cubicBezTo>
                    <a:pt x="277" y="1559"/>
                    <a:pt x="270" y="1536"/>
                    <a:pt x="268" y="1517"/>
                  </a:cubicBezTo>
                  <a:cubicBezTo>
                    <a:pt x="266" y="1505"/>
                    <a:pt x="270" y="1483"/>
                    <a:pt x="282" y="1477"/>
                  </a:cubicBezTo>
                  <a:cubicBezTo>
                    <a:pt x="282" y="1549"/>
                    <a:pt x="308" y="1544"/>
                    <a:pt x="348" y="1592"/>
                  </a:cubicBezTo>
                  <a:cubicBezTo>
                    <a:pt x="384" y="1635"/>
                    <a:pt x="394" y="1670"/>
                    <a:pt x="516" y="1735"/>
                  </a:cubicBezTo>
                  <a:cubicBezTo>
                    <a:pt x="565" y="1761"/>
                    <a:pt x="608" y="1793"/>
                    <a:pt x="634" y="1835"/>
                  </a:cubicBezTo>
                  <a:cubicBezTo>
                    <a:pt x="601" y="1794"/>
                    <a:pt x="570" y="1771"/>
                    <a:pt x="523" y="1746"/>
                  </a:cubicBezTo>
                  <a:cubicBezTo>
                    <a:pt x="479" y="1723"/>
                    <a:pt x="435" y="1708"/>
                    <a:pt x="389" y="1691"/>
                  </a:cubicBezTo>
                  <a:cubicBezTo>
                    <a:pt x="342" y="1673"/>
                    <a:pt x="301" y="1657"/>
                    <a:pt x="258" y="1631"/>
                  </a:cubicBezTo>
                  <a:cubicBezTo>
                    <a:pt x="248" y="1625"/>
                    <a:pt x="239" y="1618"/>
                    <a:pt x="230" y="1612"/>
                  </a:cubicBezTo>
                  <a:cubicBezTo>
                    <a:pt x="197" y="1586"/>
                    <a:pt x="176" y="1562"/>
                    <a:pt x="154" y="1526"/>
                  </a:cubicBezTo>
                  <a:cubicBezTo>
                    <a:pt x="132" y="1489"/>
                    <a:pt x="122" y="1454"/>
                    <a:pt x="121" y="1410"/>
                  </a:cubicBezTo>
                  <a:cubicBezTo>
                    <a:pt x="122" y="1389"/>
                    <a:pt x="124" y="1372"/>
                    <a:pt x="131" y="1352"/>
                  </a:cubicBezTo>
                  <a:cubicBezTo>
                    <a:pt x="139" y="1332"/>
                    <a:pt x="148" y="1319"/>
                    <a:pt x="164" y="1304"/>
                  </a:cubicBezTo>
                  <a:cubicBezTo>
                    <a:pt x="166" y="1302"/>
                    <a:pt x="168" y="1300"/>
                    <a:pt x="171" y="1298"/>
                  </a:cubicBezTo>
                  <a:cubicBezTo>
                    <a:pt x="180" y="1292"/>
                    <a:pt x="189" y="1288"/>
                    <a:pt x="199" y="1284"/>
                  </a:cubicBezTo>
                  <a:cubicBezTo>
                    <a:pt x="213" y="1280"/>
                    <a:pt x="224" y="1278"/>
                    <a:pt x="239" y="1279"/>
                  </a:cubicBezTo>
                  <a:cubicBezTo>
                    <a:pt x="241" y="1279"/>
                    <a:pt x="244" y="1280"/>
                    <a:pt x="246" y="1280"/>
                  </a:cubicBezTo>
                  <a:cubicBezTo>
                    <a:pt x="256" y="1282"/>
                    <a:pt x="263" y="1285"/>
                    <a:pt x="270" y="1291"/>
                  </a:cubicBezTo>
                  <a:cubicBezTo>
                    <a:pt x="275" y="1295"/>
                    <a:pt x="278" y="1299"/>
                    <a:pt x="281" y="1305"/>
                  </a:cubicBezTo>
                  <a:cubicBezTo>
                    <a:pt x="283" y="1309"/>
                    <a:pt x="289" y="1326"/>
                    <a:pt x="290" y="1327"/>
                  </a:cubicBezTo>
                  <a:cubicBezTo>
                    <a:pt x="291" y="1327"/>
                    <a:pt x="291" y="1327"/>
                    <a:pt x="291" y="1327"/>
                  </a:cubicBezTo>
                  <a:cubicBezTo>
                    <a:pt x="296" y="1323"/>
                    <a:pt x="293" y="1306"/>
                    <a:pt x="292" y="1301"/>
                  </a:cubicBezTo>
                  <a:cubicBezTo>
                    <a:pt x="289" y="1293"/>
                    <a:pt x="286" y="1287"/>
                    <a:pt x="281" y="1281"/>
                  </a:cubicBezTo>
                  <a:cubicBezTo>
                    <a:pt x="279" y="1278"/>
                    <a:pt x="277" y="1277"/>
                    <a:pt x="274" y="1275"/>
                  </a:cubicBezTo>
                  <a:cubicBezTo>
                    <a:pt x="264" y="1267"/>
                    <a:pt x="254" y="1263"/>
                    <a:pt x="241" y="1261"/>
                  </a:cubicBezTo>
                  <a:cubicBezTo>
                    <a:pt x="223" y="1259"/>
                    <a:pt x="210" y="1261"/>
                    <a:pt x="193" y="1266"/>
                  </a:cubicBezTo>
                  <a:cubicBezTo>
                    <a:pt x="181" y="1270"/>
                    <a:pt x="171" y="1275"/>
                    <a:pt x="160" y="1283"/>
                  </a:cubicBezTo>
                  <a:cubicBezTo>
                    <a:pt x="157" y="1286"/>
                    <a:pt x="154" y="1288"/>
                    <a:pt x="151" y="1291"/>
                  </a:cubicBezTo>
                  <a:cubicBezTo>
                    <a:pt x="133" y="1308"/>
                    <a:pt x="124" y="1323"/>
                    <a:pt x="115" y="1346"/>
                  </a:cubicBezTo>
                  <a:cubicBezTo>
                    <a:pt x="108" y="1369"/>
                    <a:pt x="105" y="1387"/>
                    <a:pt x="106" y="1411"/>
                  </a:cubicBezTo>
                  <a:cubicBezTo>
                    <a:pt x="108" y="1457"/>
                    <a:pt x="119" y="1493"/>
                    <a:pt x="142" y="1533"/>
                  </a:cubicBezTo>
                  <a:cubicBezTo>
                    <a:pt x="174" y="1581"/>
                    <a:pt x="204" y="1609"/>
                    <a:pt x="253" y="1639"/>
                  </a:cubicBezTo>
                  <a:cubicBezTo>
                    <a:pt x="297" y="1665"/>
                    <a:pt x="338" y="1680"/>
                    <a:pt x="387" y="1697"/>
                  </a:cubicBezTo>
                  <a:cubicBezTo>
                    <a:pt x="433" y="1713"/>
                    <a:pt x="477" y="1727"/>
                    <a:pt x="521" y="1749"/>
                  </a:cubicBezTo>
                  <a:cubicBezTo>
                    <a:pt x="568" y="1772"/>
                    <a:pt x="600" y="1795"/>
                    <a:pt x="634" y="1836"/>
                  </a:cubicBezTo>
                  <a:cubicBezTo>
                    <a:pt x="636" y="1840"/>
                    <a:pt x="639" y="1845"/>
                    <a:pt x="641" y="1849"/>
                  </a:cubicBezTo>
                  <a:close/>
                  <a:moveTo>
                    <a:pt x="764" y="171"/>
                  </a:moveTo>
                  <a:cubicBezTo>
                    <a:pt x="727" y="117"/>
                    <a:pt x="770" y="83"/>
                    <a:pt x="781" y="59"/>
                  </a:cubicBezTo>
                  <a:cubicBezTo>
                    <a:pt x="781" y="0"/>
                    <a:pt x="781" y="0"/>
                    <a:pt x="781" y="0"/>
                  </a:cubicBezTo>
                  <a:cubicBezTo>
                    <a:pt x="774" y="65"/>
                    <a:pt x="705" y="113"/>
                    <a:pt x="764" y="171"/>
                  </a:cubicBezTo>
                  <a:close/>
                  <a:moveTo>
                    <a:pt x="781" y="128"/>
                  </a:moveTo>
                  <a:cubicBezTo>
                    <a:pt x="781" y="142"/>
                    <a:pt x="781" y="142"/>
                    <a:pt x="781" y="142"/>
                  </a:cubicBezTo>
                  <a:cubicBezTo>
                    <a:pt x="781" y="142"/>
                    <a:pt x="781" y="142"/>
                    <a:pt x="781" y="142"/>
                  </a:cubicBezTo>
                  <a:cubicBezTo>
                    <a:pt x="777" y="142"/>
                    <a:pt x="773" y="139"/>
                    <a:pt x="773" y="135"/>
                  </a:cubicBezTo>
                  <a:cubicBezTo>
                    <a:pt x="773" y="131"/>
                    <a:pt x="777" y="128"/>
                    <a:pt x="781" y="128"/>
                  </a:cubicBezTo>
                  <a:cubicBezTo>
                    <a:pt x="781" y="128"/>
                    <a:pt x="781" y="128"/>
                    <a:pt x="781" y="128"/>
                  </a:cubicBezTo>
                  <a:close/>
                  <a:moveTo>
                    <a:pt x="781" y="163"/>
                  </a:moveTo>
                  <a:cubicBezTo>
                    <a:pt x="781" y="182"/>
                    <a:pt x="781" y="182"/>
                    <a:pt x="781" y="182"/>
                  </a:cubicBezTo>
                  <a:cubicBezTo>
                    <a:pt x="781" y="182"/>
                    <a:pt x="781" y="182"/>
                    <a:pt x="781" y="182"/>
                  </a:cubicBezTo>
                  <a:cubicBezTo>
                    <a:pt x="775" y="182"/>
                    <a:pt x="771" y="177"/>
                    <a:pt x="771" y="172"/>
                  </a:cubicBezTo>
                  <a:cubicBezTo>
                    <a:pt x="771" y="167"/>
                    <a:pt x="775" y="163"/>
                    <a:pt x="781" y="163"/>
                  </a:cubicBezTo>
                  <a:cubicBezTo>
                    <a:pt x="781" y="163"/>
                    <a:pt x="781" y="163"/>
                    <a:pt x="781" y="163"/>
                  </a:cubicBezTo>
                  <a:close/>
                  <a:moveTo>
                    <a:pt x="781" y="197"/>
                  </a:moveTo>
                  <a:cubicBezTo>
                    <a:pt x="781" y="221"/>
                    <a:pt x="781" y="221"/>
                    <a:pt x="781" y="221"/>
                  </a:cubicBezTo>
                  <a:cubicBezTo>
                    <a:pt x="781" y="221"/>
                    <a:pt x="781" y="221"/>
                    <a:pt x="781" y="221"/>
                  </a:cubicBezTo>
                  <a:cubicBezTo>
                    <a:pt x="774" y="221"/>
                    <a:pt x="769" y="216"/>
                    <a:pt x="769" y="209"/>
                  </a:cubicBezTo>
                  <a:cubicBezTo>
                    <a:pt x="769" y="203"/>
                    <a:pt x="774" y="197"/>
                    <a:pt x="781" y="197"/>
                  </a:cubicBezTo>
                  <a:cubicBezTo>
                    <a:pt x="781" y="197"/>
                    <a:pt x="781" y="197"/>
                    <a:pt x="781" y="197"/>
                  </a:cubicBezTo>
                  <a:close/>
                  <a:moveTo>
                    <a:pt x="781" y="232"/>
                  </a:moveTo>
                  <a:cubicBezTo>
                    <a:pt x="781" y="260"/>
                    <a:pt x="781" y="260"/>
                    <a:pt x="781" y="260"/>
                  </a:cubicBezTo>
                  <a:cubicBezTo>
                    <a:pt x="781" y="260"/>
                    <a:pt x="781" y="260"/>
                    <a:pt x="781" y="260"/>
                  </a:cubicBezTo>
                  <a:cubicBezTo>
                    <a:pt x="773" y="260"/>
                    <a:pt x="767" y="254"/>
                    <a:pt x="767" y="246"/>
                  </a:cubicBezTo>
                  <a:cubicBezTo>
                    <a:pt x="767" y="238"/>
                    <a:pt x="773" y="232"/>
                    <a:pt x="781" y="232"/>
                  </a:cubicBezTo>
                  <a:cubicBezTo>
                    <a:pt x="781" y="232"/>
                    <a:pt x="781" y="232"/>
                    <a:pt x="781" y="232"/>
                  </a:cubicBezTo>
                  <a:close/>
                  <a:moveTo>
                    <a:pt x="781" y="267"/>
                  </a:moveTo>
                  <a:cubicBezTo>
                    <a:pt x="781" y="299"/>
                    <a:pt x="781" y="299"/>
                    <a:pt x="781" y="299"/>
                  </a:cubicBezTo>
                  <a:cubicBezTo>
                    <a:pt x="781" y="299"/>
                    <a:pt x="781" y="299"/>
                    <a:pt x="781" y="299"/>
                  </a:cubicBezTo>
                  <a:cubicBezTo>
                    <a:pt x="772" y="299"/>
                    <a:pt x="765" y="292"/>
                    <a:pt x="765" y="283"/>
                  </a:cubicBezTo>
                  <a:cubicBezTo>
                    <a:pt x="765" y="274"/>
                    <a:pt x="772" y="267"/>
                    <a:pt x="781" y="267"/>
                  </a:cubicBezTo>
                  <a:cubicBezTo>
                    <a:pt x="781" y="267"/>
                    <a:pt x="781" y="267"/>
                    <a:pt x="781" y="267"/>
                  </a:cubicBezTo>
                  <a:close/>
                  <a:moveTo>
                    <a:pt x="781" y="302"/>
                  </a:moveTo>
                  <a:cubicBezTo>
                    <a:pt x="781" y="338"/>
                    <a:pt x="781" y="338"/>
                    <a:pt x="781" y="338"/>
                  </a:cubicBezTo>
                  <a:cubicBezTo>
                    <a:pt x="781" y="338"/>
                    <a:pt x="781" y="338"/>
                    <a:pt x="781" y="338"/>
                  </a:cubicBezTo>
                  <a:cubicBezTo>
                    <a:pt x="771" y="338"/>
                    <a:pt x="763" y="330"/>
                    <a:pt x="763" y="320"/>
                  </a:cubicBezTo>
                  <a:cubicBezTo>
                    <a:pt x="763" y="310"/>
                    <a:pt x="771" y="302"/>
                    <a:pt x="781" y="302"/>
                  </a:cubicBezTo>
                  <a:cubicBezTo>
                    <a:pt x="781" y="302"/>
                    <a:pt x="781" y="302"/>
                    <a:pt x="781" y="302"/>
                  </a:cubicBezTo>
                  <a:close/>
                  <a:moveTo>
                    <a:pt x="781" y="395"/>
                  </a:moveTo>
                  <a:cubicBezTo>
                    <a:pt x="781" y="401"/>
                    <a:pt x="781" y="401"/>
                    <a:pt x="781" y="401"/>
                  </a:cubicBezTo>
                  <a:cubicBezTo>
                    <a:pt x="781" y="399"/>
                    <a:pt x="781" y="397"/>
                    <a:pt x="781" y="395"/>
                  </a:cubicBezTo>
                  <a:close/>
                  <a:moveTo>
                    <a:pt x="781" y="491"/>
                  </a:moveTo>
                  <a:cubicBezTo>
                    <a:pt x="781" y="502"/>
                    <a:pt x="781" y="502"/>
                    <a:pt x="781" y="502"/>
                  </a:cubicBezTo>
                  <a:cubicBezTo>
                    <a:pt x="781" y="499"/>
                    <a:pt x="781" y="495"/>
                    <a:pt x="781" y="491"/>
                  </a:cubicBezTo>
                  <a:close/>
                  <a:moveTo>
                    <a:pt x="781" y="550"/>
                  </a:moveTo>
                  <a:cubicBezTo>
                    <a:pt x="781" y="562"/>
                    <a:pt x="781" y="562"/>
                    <a:pt x="781" y="562"/>
                  </a:cubicBezTo>
                  <a:cubicBezTo>
                    <a:pt x="781" y="562"/>
                    <a:pt x="781" y="562"/>
                    <a:pt x="781" y="562"/>
                  </a:cubicBezTo>
                  <a:cubicBezTo>
                    <a:pt x="777" y="562"/>
                    <a:pt x="775" y="560"/>
                    <a:pt x="775" y="556"/>
                  </a:cubicBezTo>
                  <a:cubicBezTo>
                    <a:pt x="775" y="553"/>
                    <a:pt x="777" y="550"/>
                    <a:pt x="781" y="550"/>
                  </a:cubicBezTo>
                  <a:cubicBezTo>
                    <a:pt x="781" y="550"/>
                    <a:pt x="781" y="550"/>
                    <a:pt x="781" y="550"/>
                  </a:cubicBezTo>
                  <a:close/>
                  <a:moveTo>
                    <a:pt x="781" y="578"/>
                  </a:moveTo>
                  <a:cubicBezTo>
                    <a:pt x="781" y="594"/>
                    <a:pt x="781" y="594"/>
                    <a:pt x="781" y="594"/>
                  </a:cubicBezTo>
                  <a:cubicBezTo>
                    <a:pt x="781" y="594"/>
                    <a:pt x="781" y="594"/>
                    <a:pt x="781" y="594"/>
                  </a:cubicBezTo>
                  <a:cubicBezTo>
                    <a:pt x="776" y="594"/>
                    <a:pt x="773" y="591"/>
                    <a:pt x="773" y="586"/>
                  </a:cubicBezTo>
                  <a:cubicBezTo>
                    <a:pt x="773" y="582"/>
                    <a:pt x="776" y="578"/>
                    <a:pt x="781" y="578"/>
                  </a:cubicBezTo>
                  <a:cubicBezTo>
                    <a:pt x="781" y="578"/>
                    <a:pt x="781" y="578"/>
                    <a:pt x="781" y="578"/>
                  </a:cubicBezTo>
                  <a:close/>
                  <a:moveTo>
                    <a:pt x="781" y="607"/>
                  </a:moveTo>
                  <a:cubicBezTo>
                    <a:pt x="781" y="626"/>
                    <a:pt x="781" y="626"/>
                    <a:pt x="781" y="626"/>
                  </a:cubicBezTo>
                  <a:cubicBezTo>
                    <a:pt x="781" y="626"/>
                    <a:pt x="781" y="626"/>
                    <a:pt x="781" y="626"/>
                  </a:cubicBezTo>
                  <a:cubicBezTo>
                    <a:pt x="775" y="626"/>
                    <a:pt x="771" y="622"/>
                    <a:pt x="771" y="616"/>
                  </a:cubicBezTo>
                  <a:cubicBezTo>
                    <a:pt x="771" y="611"/>
                    <a:pt x="775" y="606"/>
                    <a:pt x="781" y="606"/>
                  </a:cubicBezTo>
                  <a:cubicBezTo>
                    <a:pt x="781" y="606"/>
                    <a:pt x="781" y="607"/>
                    <a:pt x="781" y="607"/>
                  </a:cubicBezTo>
                  <a:close/>
                  <a:moveTo>
                    <a:pt x="781" y="635"/>
                  </a:moveTo>
                  <a:cubicBezTo>
                    <a:pt x="781" y="658"/>
                    <a:pt x="781" y="658"/>
                    <a:pt x="781" y="658"/>
                  </a:cubicBezTo>
                  <a:cubicBezTo>
                    <a:pt x="781" y="658"/>
                    <a:pt x="781" y="658"/>
                    <a:pt x="781" y="658"/>
                  </a:cubicBezTo>
                  <a:cubicBezTo>
                    <a:pt x="774" y="658"/>
                    <a:pt x="769" y="653"/>
                    <a:pt x="769" y="646"/>
                  </a:cubicBezTo>
                  <a:cubicBezTo>
                    <a:pt x="769" y="640"/>
                    <a:pt x="774" y="635"/>
                    <a:pt x="781" y="635"/>
                  </a:cubicBezTo>
                  <a:cubicBezTo>
                    <a:pt x="781" y="635"/>
                    <a:pt x="781" y="635"/>
                    <a:pt x="781" y="635"/>
                  </a:cubicBezTo>
                  <a:close/>
                  <a:moveTo>
                    <a:pt x="781" y="663"/>
                  </a:moveTo>
                  <a:cubicBezTo>
                    <a:pt x="781" y="689"/>
                    <a:pt x="781" y="689"/>
                    <a:pt x="781" y="689"/>
                  </a:cubicBezTo>
                  <a:cubicBezTo>
                    <a:pt x="781" y="689"/>
                    <a:pt x="781" y="689"/>
                    <a:pt x="781" y="689"/>
                  </a:cubicBezTo>
                  <a:cubicBezTo>
                    <a:pt x="773" y="689"/>
                    <a:pt x="767" y="683"/>
                    <a:pt x="767" y="676"/>
                  </a:cubicBezTo>
                  <a:cubicBezTo>
                    <a:pt x="767" y="669"/>
                    <a:pt x="773" y="663"/>
                    <a:pt x="781" y="663"/>
                  </a:cubicBezTo>
                  <a:cubicBezTo>
                    <a:pt x="781" y="663"/>
                    <a:pt x="781" y="663"/>
                    <a:pt x="781" y="663"/>
                  </a:cubicBezTo>
                  <a:close/>
                  <a:moveTo>
                    <a:pt x="781" y="710"/>
                  </a:moveTo>
                  <a:cubicBezTo>
                    <a:pt x="781" y="926"/>
                    <a:pt x="781" y="926"/>
                    <a:pt x="781" y="926"/>
                  </a:cubicBezTo>
                  <a:cubicBezTo>
                    <a:pt x="781" y="926"/>
                    <a:pt x="781" y="926"/>
                    <a:pt x="781" y="927"/>
                  </a:cubicBezTo>
                  <a:cubicBezTo>
                    <a:pt x="772" y="911"/>
                    <a:pt x="708" y="911"/>
                    <a:pt x="730" y="833"/>
                  </a:cubicBezTo>
                  <a:cubicBezTo>
                    <a:pt x="742" y="791"/>
                    <a:pt x="781" y="749"/>
                    <a:pt x="781" y="697"/>
                  </a:cubicBezTo>
                  <a:cubicBezTo>
                    <a:pt x="781" y="701"/>
                    <a:pt x="781" y="706"/>
                    <a:pt x="781" y="710"/>
                  </a:cubicBezTo>
                  <a:close/>
                  <a:moveTo>
                    <a:pt x="781" y="969"/>
                  </a:moveTo>
                  <a:cubicBezTo>
                    <a:pt x="781" y="1143"/>
                    <a:pt x="781" y="1143"/>
                    <a:pt x="781" y="1143"/>
                  </a:cubicBezTo>
                  <a:cubicBezTo>
                    <a:pt x="781" y="1144"/>
                    <a:pt x="781" y="1146"/>
                    <a:pt x="781" y="1148"/>
                  </a:cubicBezTo>
                  <a:cubicBezTo>
                    <a:pt x="781" y="1148"/>
                    <a:pt x="781" y="1148"/>
                    <a:pt x="781" y="1148"/>
                  </a:cubicBezTo>
                  <a:cubicBezTo>
                    <a:pt x="781" y="1128"/>
                    <a:pt x="740" y="1102"/>
                    <a:pt x="745" y="1069"/>
                  </a:cubicBezTo>
                  <a:cubicBezTo>
                    <a:pt x="749" y="1042"/>
                    <a:pt x="777" y="1021"/>
                    <a:pt x="781" y="959"/>
                  </a:cubicBezTo>
                  <a:cubicBezTo>
                    <a:pt x="781" y="963"/>
                    <a:pt x="781" y="966"/>
                    <a:pt x="781" y="969"/>
                  </a:cubicBezTo>
                  <a:close/>
                  <a:moveTo>
                    <a:pt x="781" y="1189"/>
                  </a:moveTo>
                  <a:cubicBezTo>
                    <a:pt x="781" y="1247"/>
                    <a:pt x="781" y="1247"/>
                    <a:pt x="781" y="1247"/>
                  </a:cubicBezTo>
                  <a:cubicBezTo>
                    <a:pt x="781" y="1247"/>
                    <a:pt x="781" y="1247"/>
                    <a:pt x="781" y="1247"/>
                  </a:cubicBezTo>
                  <a:cubicBezTo>
                    <a:pt x="774" y="1247"/>
                    <a:pt x="768" y="1253"/>
                    <a:pt x="768" y="1260"/>
                  </a:cubicBezTo>
                  <a:cubicBezTo>
                    <a:pt x="768" y="1267"/>
                    <a:pt x="774" y="1273"/>
                    <a:pt x="781" y="1273"/>
                  </a:cubicBezTo>
                  <a:cubicBezTo>
                    <a:pt x="781" y="1273"/>
                    <a:pt x="781" y="1273"/>
                    <a:pt x="781" y="1273"/>
                  </a:cubicBezTo>
                  <a:cubicBezTo>
                    <a:pt x="781" y="1327"/>
                    <a:pt x="781" y="1327"/>
                    <a:pt x="781" y="1327"/>
                  </a:cubicBezTo>
                  <a:cubicBezTo>
                    <a:pt x="781" y="1329"/>
                    <a:pt x="781" y="1330"/>
                    <a:pt x="781" y="1331"/>
                  </a:cubicBezTo>
                  <a:cubicBezTo>
                    <a:pt x="773" y="1288"/>
                    <a:pt x="744" y="1287"/>
                    <a:pt x="728" y="1267"/>
                  </a:cubicBezTo>
                  <a:cubicBezTo>
                    <a:pt x="719" y="1256"/>
                    <a:pt x="720" y="1240"/>
                    <a:pt x="729" y="1233"/>
                  </a:cubicBezTo>
                  <a:cubicBezTo>
                    <a:pt x="737" y="1227"/>
                    <a:pt x="753" y="1227"/>
                    <a:pt x="761" y="1240"/>
                  </a:cubicBezTo>
                  <a:cubicBezTo>
                    <a:pt x="748" y="1213"/>
                    <a:pt x="762" y="1190"/>
                    <a:pt x="781" y="1189"/>
                  </a:cubicBezTo>
                  <a:cubicBezTo>
                    <a:pt x="781" y="1189"/>
                    <a:pt x="781" y="1189"/>
                    <a:pt x="781" y="1189"/>
                  </a:cubicBezTo>
                  <a:close/>
                  <a:moveTo>
                    <a:pt x="781" y="1344"/>
                  </a:moveTo>
                  <a:cubicBezTo>
                    <a:pt x="781" y="1357"/>
                    <a:pt x="781" y="1357"/>
                    <a:pt x="781" y="1357"/>
                  </a:cubicBezTo>
                  <a:cubicBezTo>
                    <a:pt x="781" y="1353"/>
                    <a:pt x="781" y="1348"/>
                    <a:pt x="781" y="1344"/>
                  </a:cubicBezTo>
                  <a:close/>
                  <a:moveTo>
                    <a:pt x="781" y="1414"/>
                  </a:moveTo>
                  <a:cubicBezTo>
                    <a:pt x="781" y="1442"/>
                    <a:pt x="781" y="1442"/>
                    <a:pt x="781" y="1442"/>
                  </a:cubicBezTo>
                  <a:cubicBezTo>
                    <a:pt x="781" y="1442"/>
                    <a:pt x="781" y="1443"/>
                    <a:pt x="781" y="1444"/>
                  </a:cubicBezTo>
                  <a:cubicBezTo>
                    <a:pt x="781" y="1402"/>
                    <a:pt x="779" y="1379"/>
                    <a:pt x="753" y="1353"/>
                  </a:cubicBezTo>
                  <a:cubicBezTo>
                    <a:pt x="725" y="1327"/>
                    <a:pt x="729" y="1286"/>
                    <a:pt x="673" y="1280"/>
                  </a:cubicBezTo>
                  <a:cubicBezTo>
                    <a:pt x="695" y="1293"/>
                    <a:pt x="683" y="1335"/>
                    <a:pt x="705" y="1362"/>
                  </a:cubicBezTo>
                  <a:cubicBezTo>
                    <a:pt x="731" y="1393"/>
                    <a:pt x="765" y="1395"/>
                    <a:pt x="781" y="1444"/>
                  </a:cubicBezTo>
                  <a:cubicBezTo>
                    <a:pt x="781" y="1433"/>
                    <a:pt x="781" y="1423"/>
                    <a:pt x="781" y="1414"/>
                  </a:cubicBezTo>
                  <a:close/>
                  <a:moveTo>
                    <a:pt x="781" y="1543"/>
                  </a:moveTo>
                  <a:cubicBezTo>
                    <a:pt x="781" y="1737"/>
                    <a:pt x="781" y="1737"/>
                    <a:pt x="781" y="1737"/>
                  </a:cubicBezTo>
                  <a:cubicBezTo>
                    <a:pt x="781" y="1738"/>
                    <a:pt x="781" y="1738"/>
                    <a:pt x="781" y="1738"/>
                  </a:cubicBezTo>
                  <a:cubicBezTo>
                    <a:pt x="742" y="1720"/>
                    <a:pt x="770" y="1675"/>
                    <a:pt x="734" y="1664"/>
                  </a:cubicBezTo>
                  <a:cubicBezTo>
                    <a:pt x="726" y="1662"/>
                    <a:pt x="712" y="1666"/>
                    <a:pt x="712" y="1676"/>
                  </a:cubicBezTo>
                  <a:cubicBezTo>
                    <a:pt x="702" y="1670"/>
                    <a:pt x="700" y="1651"/>
                    <a:pt x="715" y="1640"/>
                  </a:cubicBezTo>
                  <a:cubicBezTo>
                    <a:pt x="722" y="1636"/>
                    <a:pt x="735" y="1631"/>
                    <a:pt x="751" y="1643"/>
                  </a:cubicBezTo>
                  <a:cubicBezTo>
                    <a:pt x="760" y="1649"/>
                    <a:pt x="767" y="1661"/>
                    <a:pt x="766" y="1672"/>
                  </a:cubicBezTo>
                  <a:cubicBezTo>
                    <a:pt x="772" y="1664"/>
                    <a:pt x="773" y="1643"/>
                    <a:pt x="757" y="1630"/>
                  </a:cubicBezTo>
                  <a:cubicBezTo>
                    <a:pt x="743" y="1619"/>
                    <a:pt x="744" y="1603"/>
                    <a:pt x="748" y="1595"/>
                  </a:cubicBezTo>
                  <a:cubicBezTo>
                    <a:pt x="757" y="1575"/>
                    <a:pt x="778" y="1566"/>
                    <a:pt x="781" y="1538"/>
                  </a:cubicBezTo>
                  <a:cubicBezTo>
                    <a:pt x="781" y="1540"/>
                    <a:pt x="781" y="1542"/>
                    <a:pt x="781" y="1543"/>
                  </a:cubicBezTo>
                  <a:close/>
                  <a:moveTo>
                    <a:pt x="781" y="1802"/>
                  </a:moveTo>
                  <a:cubicBezTo>
                    <a:pt x="781" y="1880"/>
                    <a:pt x="781" y="1880"/>
                    <a:pt x="781" y="1880"/>
                  </a:cubicBezTo>
                  <a:cubicBezTo>
                    <a:pt x="781" y="1880"/>
                    <a:pt x="781" y="1880"/>
                    <a:pt x="781" y="1880"/>
                  </a:cubicBezTo>
                  <a:cubicBezTo>
                    <a:pt x="774" y="1875"/>
                    <a:pt x="766" y="1860"/>
                    <a:pt x="768" y="1840"/>
                  </a:cubicBezTo>
                  <a:cubicBezTo>
                    <a:pt x="770" y="1828"/>
                    <a:pt x="778" y="1817"/>
                    <a:pt x="781" y="1798"/>
                  </a:cubicBezTo>
                  <a:cubicBezTo>
                    <a:pt x="781" y="1800"/>
                    <a:pt x="781" y="1801"/>
                    <a:pt x="781" y="1802"/>
                  </a:cubicBezTo>
                  <a:close/>
                  <a:moveTo>
                    <a:pt x="781" y="1885"/>
                  </a:moveTo>
                  <a:cubicBezTo>
                    <a:pt x="781" y="1915"/>
                    <a:pt x="781" y="1915"/>
                    <a:pt x="781" y="1915"/>
                  </a:cubicBezTo>
                  <a:cubicBezTo>
                    <a:pt x="781" y="1915"/>
                    <a:pt x="781" y="1915"/>
                    <a:pt x="781" y="1915"/>
                  </a:cubicBezTo>
                  <a:cubicBezTo>
                    <a:pt x="774" y="1915"/>
                    <a:pt x="769" y="1920"/>
                    <a:pt x="769" y="1926"/>
                  </a:cubicBezTo>
                  <a:cubicBezTo>
                    <a:pt x="769" y="1933"/>
                    <a:pt x="774" y="1938"/>
                    <a:pt x="781" y="1938"/>
                  </a:cubicBezTo>
                  <a:cubicBezTo>
                    <a:pt x="781" y="1938"/>
                    <a:pt x="781" y="1938"/>
                    <a:pt x="781" y="1938"/>
                  </a:cubicBezTo>
                  <a:cubicBezTo>
                    <a:pt x="781" y="1968"/>
                    <a:pt x="781" y="1968"/>
                    <a:pt x="781" y="1968"/>
                  </a:cubicBezTo>
                  <a:cubicBezTo>
                    <a:pt x="781" y="1968"/>
                    <a:pt x="781" y="1968"/>
                    <a:pt x="781" y="1968"/>
                  </a:cubicBezTo>
                  <a:cubicBezTo>
                    <a:pt x="781" y="1968"/>
                    <a:pt x="781" y="1968"/>
                    <a:pt x="781" y="1968"/>
                  </a:cubicBezTo>
                  <a:cubicBezTo>
                    <a:pt x="781" y="1968"/>
                    <a:pt x="781" y="1968"/>
                    <a:pt x="781" y="1968"/>
                  </a:cubicBezTo>
                  <a:cubicBezTo>
                    <a:pt x="773" y="1968"/>
                    <a:pt x="766" y="1961"/>
                    <a:pt x="765" y="1953"/>
                  </a:cubicBezTo>
                  <a:cubicBezTo>
                    <a:pt x="758" y="1956"/>
                    <a:pt x="749" y="1954"/>
                    <a:pt x="745" y="1947"/>
                  </a:cubicBezTo>
                  <a:cubicBezTo>
                    <a:pt x="741" y="1940"/>
                    <a:pt x="743" y="1931"/>
                    <a:pt x="750" y="1926"/>
                  </a:cubicBezTo>
                  <a:cubicBezTo>
                    <a:pt x="743" y="1922"/>
                    <a:pt x="741" y="1912"/>
                    <a:pt x="745" y="1906"/>
                  </a:cubicBezTo>
                  <a:cubicBezTo>
                    <a:pt x="749" y="1899"/>
                    <a:pt x="758" y="1896"/>
                    <a:pt x="765" y="1900"/>
                  </a:cubicBezTo>
                  <a:cubicBezTo>
                    <a:pt x="766" y="1891"/>
                    <a:pt x="773" y="1885"/>
                    <a:pt x="781" y="1885"/>
                  </a:cubicBezTo>
                  <a:cubicBezTo>
                    <a:pt x="781" y="1885"/>
                    <a:pt x="781" y="1885"/>
                    <a:pt x="781" y="1885"/>
                  </a:cubicBezTo>
                  <a:close/>
                  <a:moveTo>
                    <a:pt x="756" y="1972"/>
                  </a:moveTo>
                  <a:cubicBezTo>
                    <a:pt x="737" y="1972"/>
                    <a:pt x="737" y="1972"/>
                    <a:pt x="737" y="1972"/>
                  </a:cubicBezTo>
                  <a:cubicBezTo>
                    <a:pt x="737" y="1963"/>
                    <a:pt x="739" y="1954"/>
                    <a:pt x="742" y="1948"/>
                  </a:cubicBezTo>
                  <a:cubicBezTo>
                    <a:pt x="744" y="1955"/>
                    <a:pt x="750" y="1964"/>
                    <a:pt x="756" y="1972"/>
                  </a:cubicBezTo>
                  <a:close/>
                  <a:moveTo>
                    <a:pt x="723" y="1972"/>
                  </a:moveTo>
                  <a:cubicBezTo>
                    <a:pt x="713" y="1972"/>
                    <a:pt x="713" y="1972"/>
                    <a:pt x="713" y="1972"/>
                  </a:cubicBezTo>
                  <a:cubicBezTo>
                    <a:pt x="698" y="1942"/>
                    <a:pt x="680" y="1916"/>
                    <a:pt x="656" y="1895"/>
                  </a:cubicBezTo>
                  <a:cubicBezTo>
                    <a:pt x="630" y="1872"/>
                    <a:pt x="582" y="1838"/>
                    <a:pt x="549" y="1865"/>
                  </a:cubicBezTo>
                  <a:cubicBezTo>
                    <a:pt x="535" y="1878"/>
                    <a:pt x="531" y="1905"/>
                    <a:pt x="548" y="1915"/>
                  </a:cubicBezTo>
                  <a:cubicBezTo>
                    <a:pt x="558" y="1920"/>
                    <a:pt x="568" y="1913"/>
                    <a:pt x="567" y="1906"/>
                  </a:cubicBezTo>
                  <a:cubicBezTo>
                    <a:pt x="552" y="1907"/>
                    <a:pt x="549" y="1885"/>
                    <a:pt x="560" y="1875"/>
                  </a:cubicBezTo>
                  <a:cubicBezTo>
                    <a:pt x="572" y="1866"/>
                    <a:pt x="590" y="1867"/>
                    <a:pt x="601" y="1878"/>
                  </a:cubicBezTo>
                  <a:cubicBezTo>
                    <a:pt x="614" y="1892"/>
                    <a:pt x="612" y="1913"/>
                    <a:pt x="604" y="1926"/>
                  </a:cubicBezTo>
                  <a:cubicBezTo>
                    <a:pt x="592" y="1946"/>
                    <a:pt x="561" y="1958"/>
                    <a:pt x="538" y="1947"/>
                  </a:cubicBezTo>
                  <a:cubicBezTo>
                    <a:pt x="497" y="1928"/>
                    <a:pt x="494" y="1863"/>
                    <a:pt x="532" y="1839"/>
                  </a:cubicBezTo>
                  <a:cubicBezTo>
                    <a:pt x="600" y="1794"/>
                    <a:pt x="683" y="1890"/>
                    <a:pt x="710" y="1944"/>
                  </a:cubicBezTo>
                  <a:cubicBezTo>
                    <a:pt x="714" y="1952"/>
                    <a:pt x="719" y="1961"/>
                    <a:pt x="723" y="1972"/>
                  </a:cubicBezTo>
                  <a:close/>
                  <a:moveTo>
                    <a:pt x="702" y="1972"/>
                  </a:moveTo>
                  <a:cubicBezTo>
                    <a:pt x="690" y="1972"/>
                    <a:pt x="690" y="1972"/>
                    <a:pt x="690" y="1972"/>
                  </a:cubicBezTo>
                  <a:cubicBezTo>
                    <a:pt x="684" y="1968"/>
                    <a:pt x="678" y="1964"/>
                    <a:pt x="671" y="1961"/>
                  </a:cubicBezTo>
                  <a:cubicBezTo>
                    <a:pt x="657" y="1955"/>
                    <a:pt x="646" y="1959"/>
                    <a:pt x="641" y="1967"/>
                  </a:cubicBezTo>
                  <a:cubicBezTo>
                    <a:pt x="640" y="1969"/>
                    <a:pt x="640" y="1971"/>
                    <a:pt x="639" y="1972"/>
                  </a:cubicBezTo>
                  <a:cubicBezTo>
                    <a:pt x="609" y="1972"/>
                    <a:pt x="609" y="1972"/>
                    <a:pt x="609" y="1972"/>
                  </a:cubicBezTo>
                  <a:cubicBezTo>
                    <a:pt x="608" y="1969"/>
                    <a:pt x="609" y="1966"/>
                    <a:pt x="610" y="1963"/>
                  </a:cubicBezTo>
                  <a:cubicBezTo>
                    <a:pt x="613" y="1956"/>
                    <a:pt x="621" y="1950"/>
                    <a:pt x="628" y="1954"/>
                  </a:cubicBezTo>
                  <a:cubicBezTo>
                    <a:pt x="623" y="1946"/>
                    <a:pt x="627" y="1936"/>
                    <a:pt x="633" y="1932"/>
                  </a:cubicBezTo>
                  <a:cubicBezTo>
                    <a:pt x="640" y="1928"/>
                    <a:pt x="646" y="1930"/>
                    <a:pt x="650" y="1935"/>
                  </a:cubicBezTo>
                  <a:cubicBezTo>
                    <a:pt x="652" y="1927"/>
                    <a:pt x="664" y="1926"/>
                    <a:pt x="675" y="1933"/>
                  </a:cubicBezTo>
                  <a:cubicBezTo>
                    <a:pt x="686" y="1940"/>
                    <a:pt x="696" y="1957"/>
                    <a:pt x="702" y="1972"/>
                  </a:cubicBezTo>
                  <a:close/>
                  <a:moveTo>
                    <a:pt x="509" y="1972"/>
                  </a:moveTo>
                  <a:cubicBezTo>
                    <a:pt x="469" y="1972"/>
                    <a:pt x="469" y="1972"/>
                    <a:pt x="469" y="1972"/>
                  </a:cubicBezTo>
                  <a:cubicBezTo>
                    <a:pt x="474" y="1956"/>
                    <a:pt x="488" y="1947"/>
                    <a:pt x="493" y="1933"/>
                  </a:cubicBezTo>
                  <a:cubicBezTo>
                    <a:pt x="494" y="1947"/>
                    <a:pt x="511" y="1956"/>
                    <a:pt x="509" y="1972"/>
                  </a:cubicBezTo>
                  <a:close/>
                  <a:moveTo>
                    <a:pt x="453" y="1972"/>
                  </a:moveTo>
                  <a:cubicBezTo>
                    <a:pt x="416" y="1972"/>
                    <a:pt x="416" y="1972"/>
                    <a:pt x="416" y="1972"/>
                  </a:cubicBezTo>
                  <a:cubicBezTo>
                    <a:pt x="414" y="1964"/>
                    <a:pt x="412" y="1957"/>
                    <a:pt x="406" y="1952"/>
                  </a:cubicBezTo>
                  <a:cubicBezTo>
                    <a:pt x="400" y="1946"/>
                    <a:pt x="388" y="1943"/>
                    <a:pt x="380" y="1946"/>
                  </a:cubicBezTo>
                  <a:cubicBezTo>
                    <a:pt x="395" y="1928"/>
                    <a:pt x="427" y="1932"/>
                    <a:pt x="441" y="1949"/>
                  </a:cubicBezTo>
                  <a:cubicBezTo>
                    <a:pt x="448" y="1956"/>
                    <a:pt x="451" y="1964"/>
                    <a:pt x="453" y="1972"/>
                  </a:cubicBezTo>
                  <a:close/>
                  <a:moveTo>
                    <a:pt x="617" y="897"/>
                  </a:moveTo>
                  <a:cubicBezTo>
                    <a:pt x="603" y="886"/>
                    <a:pt x="569" y="886"/>
                    <a:pt x="546" y="900"/>
                  </a:cubicBezTo>
                  <a:cubicBezTo>
                    <a:pt x="519" y="918"/>
                    <a:pt x="506" y="949"/>
                    <a:pt x="496" y="960"/>
                  </a:cubicBezTo>
                  <a:cubicBezTo>
                    <a:pt x="484" y="972"/>
                    <a:pt x="468" y="980"/>
                    <a:pt x="449" y="974"/>
                  </a:cubicBezTo>
                  <a:cubicBezTo>
                    <a:pt x="448" y="987"/>
                    <a:pt x="467" y="1005"/>
                    <a:pt x="489" y="1008"/>
                  </a:cubicBezTo>
                  <a:cubicBezTo>
                    <a:pt x="508" y="1010"/>
                    <a:pt x="535" y="996"/>
                    <a:pt x="546" y="974"/>
                  </a:cubicBezTo>
                  <a:cubicBezTo>
                    <a:pt x="564" y="940"/>
                    <a:pt x="573" y="905"/>
                    <a:pt x="617" y="897"/>
                  </a:cubicBezTo>
                  <a:close/>
                  <a:moveTo>
                    <a:pt x="494" y="346"/>
                  </a:moveTo>
                  <a:cubicBezTo>
                    <a:pt x="506" y="324"/>
                    <a:pt x="524" y="320"/>
                    <a:pt x="542" y="324"/>
                  </a:cubicBezTo>
                  <a:cubicBezTo>
                    <a:pt x="561" y="328"/>
                    <a:pt x="572" y="342"/>
                    <a:pt x="589" y="368"/>
                  </a:cubicBezTo>
                  <a:cubicBezTo>
                    <a:pt x="601" y="387"/>
                    <a:pt x="624" y="405"/>
                    <a:pt x="647" y="405"/>
                  </a:cubicBezTo>
                  <a:cubicBezTo>
                    <a:pt x="637" y="420"/>
                    <a:pt x="614" y="425"/>
                    <a:pt x="595" y="416"/>
                  </a:cubicBezTo>
                  <a:cubicBezTo>
                    <a:pt x="571" y="406"/>
                    <a:pt x="554" y="365"/>
                    <a:pt x="527" y="348"/>
                  </a:cubicBezTo>
                  <a:cubicBezTo>
                    <a:pt x="518" y="342"/>
                    <a:pt x="506" y="342"/>
                    <a:pt x="494" y="346"/>
                  </a:cubicBezTo>
                  <a:close/>
                  <a:moveTo>
                    <a:pt x="696" y="1737"/>
                  </a:moveTo>
                  <a:cubicBezTo>
                    <a:pt x="700" y="1737"/>
                    <a:pt x="703" y="1740"/>
                    <a:pt x="703" y="1744"/>
                  </a:cubicBezTo>
                  <a:cubicBezTo>
                    <a:pt x="703" y="1748"/>
                    <a:pt x="700" y="1751"/>
                    <a:pt x="696" y="1751"/>
                  </a:cubicBezTo>
                  <a:cubicBezTo>
                    <a:pt x="692" y="1751"/>
                    <a:pt x="689" y="1748"/>
                    <a:pt x="689" y="1744"/>
                  </a:cubicBezTo>
                  <a:cubicBezTo>
                    <a:pt x="689" y="1740"/>
                    <a:pt x="692" y="1737"/>
                    <a:pt x="696" y="1737"/>
                  </a:cubicBezTo>
                  <a:close/>
                  <a:moveTo>
                    <a:pt x="714" y="1754"/>
                  </a:moveTo>
                  <a:cubicBezTo>
                    <a:pt x="719" y="1754"/>
                    <a:pt x="723" y="1758"/>
                    <a:pt x="723" y="1764"/>
                  </a:cubicBezTo>
                  <a:cubicBezTo>
                    <a:pt x="723" y="1769"/>
                    <a:pt x="719" y="1773"/>
                    <a:pt x="714" y="1773"/>
                  </a:cubicBezTo>
                  <a:cubicBezTo>
                    <a:pt x="708" y="1773"/>
                    <a:pt x="704" y="1769"/>
                    <a:pt x="704" y="1764"/>
                  </a:cubicBezTo>
                  <a:cubicBezTo>
                    <a:pt x="704" y="1758"/>
                    <a:pt x="708" y="1754"/>
                    <a:pt x="714" y="1754"/>
                  </a:cubicBezTo>
                  <a:close/>
                  <a:moveTo>
                    <a:pt x="719" y="1781"/>
                  </a:moveTo>
                  <a:cubicBezTo>
                    <a:pt x="725" y="1781"/>
                    <a:pt x="731" y="1786"/>
                    <a:pt x="731" y="1792"/>
                  </a:cubicBezTo>
                  <a:cubicBezTo>
                    <a:pt x="731" y="1799"/>
                    <a:pt x="725" y="1804"/>
                    <a:pt x="719" y="1804"/>
                  </a:cubicBezTo>
                  <a:cubicBezTo>
                    <a:pt x="713" y="1804"/>
                    <a:pt x="707" y="1799"/>
                    <a:pt x="707" y="1792"/>
                  </a:cubicBezTo>
                  <a:cubicBezTo>
                    <a:pt x="707" y="1786"/>
                    <a:pt x="713" y="1781"/>
                    <a:pt x="719" y="1781"/>
                  </a:cubicBezTo>
                  <a:close/>
                  <a:moveTo>
                    <a:pt x="766" y="727"/>
                  </a:moveTo>
                  <a:cubicBezTo>
                    <a:pt x="761" y="702"/>
                    <a:pt x="720" y="691"/>
                    <a:pt x="737" y="648"/>
                  </a:cubicBezTo>
                  <a:cubicBezTo>
                    <a:pt x="743" y="634"/>
                    <a:pt x="769" y="613"/>
                    <a:pt x="768" y="588"/>
                  </a:cubicBezTo>
                  <a:cubicBezTo>
                    <a:pt x="781" y="621"/>
                    <a:pt x="744" y="637"/>
                    <a:pt x="760" y="681"/>
                  </a:cubicBezTo>
                  <a:cubicBezTo>
                    <a:pt x="766" y="696"/>
                    <a:pt x="772" y="717"/>
                    <a:pt x="766" y="727"/>
                  </a:cubicBezTo>
                  <a:close/>
                  <a:moveTo>
                    <a:pt x="703" y="374"/>
                  </a:moveTo>
                  <a:cubicBezTo>
                    <a:pt x="682" y="361"/>
                    <a:pt x="663" y="341"/>
                    <a:pt x="665" y="310"/>
                  </a:cubicBezTo>
                  <a:cubicBezTo>
                    <a:pt x="667" y="286"/>
                    <a:pt x="667" y="270"/>
                    <a:pt x="650" y="248"/>
                  </a:cubicBezTo>
                  <a:cubicBezTo>
                    <a:pt x="680" y="254"/>
                    <a:pt x="704" y="274"/>
                    <a:pt x="704" y="306"/>
                  </a:cubicBezTo>
                  <a:cubicBezTo>
                    <a:pt x="704" y="336"/>
                    <a:pt x="694" y="348"/>
                    <a:pt x="703" y="374"/>
                  </a:cubicBezTo>
                  <a:close/>
                  <a:moveTo>
                    <a:pt x="733" y="410"/>
                  </a:moveTo>
                  <a:cubicBezTo>
                    <a:pt x="722" y="396"/>
                    <a:pt x="691" y="360"/>
                    <a:pt x="718" y="312"/>
                  </a:cubicBezTo>
                  <a:cubicBezTo>
                    <a:pt x="728" y="294"/>
                    <a:pt x="747" y="275"/>
                    <a:pt x="751" y="257"/>
                  </a:cubicBezTo>
                  <a:cubicBezTo>
                    <a:pt x="760" y="271"/>
                    <a:pt x="764" y="292"/>
                    <a:pt x="751" y="323"/>
                  </a:cubicBezTo>
                  <a:cubicBezTo>
                    <a:pt x="740" y="350"/>
                    <a:pt x="728" y="380"/>
                    <a:pt x="733" y="410"/>
                  </a:cubicBezTo>
                  <a:close/>
                  <a:moveTo>
                    <a:pt x="582" y="333"/>
                  </a:moveTo>
                  <a:cubicBezTo>
                    <a:pt x="570" y="311"/>
                    <a:pt x="539" y="302"/>
                    <a:pt x="524" y="305"/>
                  </a:cubicBezTo>
                  <a:cubicBezTo>
                    <a:pt x="501" y="310"/>
                    <a:pt x="496" y="334"/>
                    <a:pt x="481" y="336"/>
                  </a:cubicBezTo>
                  <a:cubicBezTo>
                    <a:pt x="476" y="360"/>
                    <a:pt x="500" y="351"/>
                    <a:pt x="487" y="378"/>
                  </a:cubicBezTo>
                  <a:cubicBezTo>
                    <a:pt x="484" y="386"/>
                    <a:pt x="486" y="400"/>
                    <a:pt x="500" y="402"/>
                  </a:cubicBezTo>
                  <a:cubicBezTo>
                    <a:pt x="508" y="403"/>
                    <a:pt x="518" y="396"/>
                    <a:pt x="510" y="382"/>
                  </a:cubicBezTo>
                  <a:cubicBezTo>
                    <a:pt x="519" y="384"/>
                    <a:pt x="525" y="397"/>
                    <a:pt x="521" y="409"/>
                  </a:cubicBezTo>
                  <a:cubicBezTo>
                    <a:pt x="513" y="434"/>
                    <a:pt x="469" y="438"/>
                    <a:pt x="451" y="413"/>
                  </a:cubicBezTo>
                  <a:cubicBezTo>
                    <a:pt x="433" y="386"/>
                    <a:pt x="449" y="357"/>
                    <a:pt x="456" y="351"/>
                  </a:cubicBezTo>
                  <a:cubicBezTo>
                    <a:pt x="449" y="341"/>
                    <a:pt x="445" y="317"/>
                    <a:pt x="455" y="296"/>
                  </a:cubicBezTo>
                  <a:cubicBezTo>
                    <a:pt x="471" y="266"/>
                    <a:pt x="508" y="259"/>
                    <a:pt x="537" y="274"/>
                  </a:cubicBezTo>
                  <a:cubicBezTo>
                    <a:pt x="562" y="287"/>
                    <a:pt x="581" y="315"/>
                    <a:pt x="582" y="333"/>
                  </a:cubicBezTo>
                  <a:close/>
                  <a:moveTo>
                    <a:pt x="727" y="433"/>
                  </a:moveTo>
                  <a:cubicBezTo>
                    <a:pt x="659" y="424"/>
                    <a:pt x="582" y="349"/>
                    <a:pt x="570" y="256"/>
                  </a:cubicBezTo>
                  <a:cubicBezTo>
                    <a:pt x="568" y="232"/>
                    <a:pt x="581" y="213"/>
                    <a:pt x="595" y="216"/>
                  </a:cubicBezTo>
                  <a:cubicBezTo>
                    <a:pt x="598" y="213"/>
                    <a:pt x="594" y="196"/>
                    <a:pt x="598" y="178"/>
                  </a:cubicBezTo>
                  <a:cubicBezTo>
                    <a:pt x="603" y="157"/>
                    <a:pt x="618" y="143"/>
                    <a:pt x="639" y="137"/>
                  </a:cubicBezTo>
                  <a:cubicBezTo>
                    <a:pt x="651" y="134"/>
                    <a:pt x="664" y="135"/>
                    <a:pt x="670" y="145"/>
                  </a:cubicBezTo>
                  <a:cubicBezTo>
                    <a:pt x="676" y="138"/>
                    <a:pt x="710" y="123"/>
                    <a:pt x="736" y="144"/>
                  </a:cubicBezTo>
                  <a:cubicBezTo>
                    <a:pt x="766" y="169"/>
                    <a:pt x="768" y="229"/>
                    <a:pt x="732" y="249"/>
                  </a:cubicBezTo>
                  <a:cubicBezTo>
                    <a:pt x="713" y="260"/>
                    <a:pt x="684" y="246"/>
                    <a:pt x="685" y="226"/>
                  </a:cubicBezTo>
                  <a:cubicBezTo>
                    <a:pt x="699" y="240"/>
                    <a:pt x="721" y="232"/>
                    <a:pt x="720" y="211"/>
                  </a:cubicBezTo>
                  <a:cubicBezTo>
                    <a:pt x="718" y="181"/>
                    <a:pt x="680" y="173"/>
                    <a:pt x="654" y="190"/>
                  </a:cubicBezTo>
                  <a:cubicBezTo>
                    <a:pt x="622" y="211"/>
                    <a:pt x="618" y="251"/>
                    <a:pt x="625" y="286"/>
                  </a:cubicBezTo>
                  <a:cubicBezTo>
                    <a:pt x="638" y="346"/>
                    <a:pt x="683" y="405"/>
                    <a:pt x="727" y="433"/>
                  </a:cubicBezTo>
                  <a:close/>
                  <a:moveTo>
                    <a:pt x="677" y="621"/>
                  </a:moveTo>
                  <a:cubicBezTo>
                    <a:pt x="643" y="617"/>
                    <a:pt x="631" y="554"/>
                    <a:pt x="682" y="547"/>
                  </a:cubicBezTo>
                  <a:cubicBezTo>
                    <a:pt x="659" y="541"/>
                    <a:pt x="642" y="553"/>
                    <a:pt x="621" y="544"/>
                  </a:cubicBezTo>
                  <a:cubicBezTo>
                    <a:pt x="598" y="535"/>
                    <a:pt x="583" y="508"/>
                    <a:pt x="582" y="498"/>
                  </a:cubicBezTo>
                  <a:cubicBezTo>
                    <a:pt x="607" y="519"/>
                    <a:pt x="630" y="514"/>
                    <a:pt x="653" y="515"/>
                  </a:cubicBezTo>
                  <a:cubicBezTo>
                    <a:pt x="678" y="515"/>
                    <a:pt x="710" y="532"/>
                    <a:pt x="720" y="556"/>
                  </a:cubicBezTo>
                  <a:cubicBezTo>
                    <a:pt x="705" y="552"/>
                    <a:pt x="690" y="556"/>
                    <a:pt x="682" y="567"/>
                  </a:cubicBezTo>
                  <a:cubicBezTo>
                    <a:pt x="668" y="585"/>
                    <a:pt x="671" y="609"/>
                    <a:pt x="677" y="621"/>
                  </a:cubicBezTo>
                  <a:close/>
                  <a:moveTo>
                    <a:pt x="729" y="553"/>
                  </a:moveTo>
                  <a:cubicBezTo>
                    <a:pt x="728" y="531"/>
                    <a:pt x="707" y="489"/>
                    <a:pt x="681" y="461"/>
                  </a:cubicBezTo>
                  <a:cubicBezTo>
                    <a:pt x="660" y="438"/>
                    <a:pt x="626" y="423"/>
                    <a:pt x="611" y="451"/>
                  </a:cubicBezTo>
                  <a:cubicBezTo>
                    <a:pt x="601" y="433"/>
                    <a:pt x="579" y="416"/>
                    <a:pt x="557" y="416"/>
                  </a:cubicBezTo>
                  <a:cubicBezTo>
                    <a:pt x="531" y="415"/>
                    <a:pt x="517" y="435"/>
                    <a:pt x="517" y="457"/>
                  </a:cubicBezTo>
                  <a:cubicBezTo>
                    <a:pt x="496" y="442"/>
                    <a:pt x="463" y="441"/>
                    <a:pt x="444" y="459"/>
                  </a:cubicBezTo>
                  <a:cubicBezTo>
                    <a:pt x="424" y="477"/>
                    <a:pt x="426" y="514"/>
                    <a:pt x="445" y="534"/>
                  </a:cubicBezTo>
                  <a:cubicBezTo>
                    <a:pt x="461" y="551"/>
                    <a:pt x="487" y="553"/>
                    <a:pt x="498" y="535"/>
                  </a:cubicBezTo>
                  <a:cubicBezTo>
                    <a:pt x="485" y="528"/>
                    <a:pt x="484" y="515"/>
                    <a:pt x="490" y="502"/>
                  </a:cubicBezTo>
                  <a:cubicBezTo>
                    <a:pt x="501" y="480"/>
                    <a:pt x="530" y="470"/>
                    <a:pt x="554" y="469"/>
                  </a:cubicBezTo>
                  <a:cubicBezTo>
                    <a:pt x="588" y="468"/>
                    <a:pt x="627" y="481"/>
                    <a:pt x="653" y="495"/>
                  </a:cubicBezTo>
                  <a:cubicBezTo>
                    <a:pt x="685" y="511"/>
                    <a:pt x="720" y="534"/>
                    <a:pt x="729" y="553"/>
                  </a:cubicBezTo>
                  <a:close/>
                  <a:moveTo>
                    <a:pt x="745" y="524"/>
                  </a:moveTo>
                  <a:cubicBezTo>
                    <a:pt x="751" y="500"/>
                    <a:pt x="708" y="485"/>
                    <a:pt x="731" y="438"/>
                  </a:cubicBezTo>
                  <a:cubicBezTo>
                    <a:pt x="745" y="409"/>
                    <a:pt x="763" y="380"/>
                    <a:pt x="756" y="345"/>
                  </a:cubicBezTo>
                  <a:cubicBezTo>
                    <a:pt x="760" y="365"/>
                    <a:pt x="785" y="380"/>
                    <a:pt x="779" y="406"/>
                  </a:cubicBezTo>
                  <a:cubicBezTo>
                    <a:pt x="775" y="422"/>
                    <a:pt x="752" y="437"/>
                    <a:pt x="750" y="457"/>
                  </a:cubicBezTo>
                  <a:cubicBezTo>
                    <a:pt x="749" y="470"/>
                    <a:pt x="761" y="511"/>
                    <a:pt x="745" y="524"/>
                  </a:cubicBezTo>
                  <a:close/>
                  <a:moveTo>
                    <a:pt x="740" y="770"/>
                  </a:moveTo>
                  <a:cubicBezTo>
                    <a:pt x="753" y="740"/>
                    <a:pt x="697" y="721"/>
                    <a:pt x="688" y="672"/>
                  </a:cubicBezTo>
                  <a:cubicBezTo>
                    <a:pt x="672" y="584"/>
                    <a:pt x="778" y="568"/>
                    <a:pt x="763" y="449"/>
                  </a:cubicBezTo>
                  <a:cubicBezTo>
                    <a:pt x="829" y="535"/>
                    <a:pt x="676" y="625"/>
                    <a:pt x="736" y="714"/>
                  </a:cubicBezTo>
                  <a:cubicBezTo>
                    <a:pt x="758" y="746"/>
                    <a:pt x="747" y="764"/>
                    <a:pt x="740" y="770"/>
                  </a:cubicBezTo>
                  <a:close/>
                  <a:moveTo>
                    <a:pt x="542" y="1165"/>
                  </a:moveTo>
                  <a:cubicBezTo>
                    <a:pt x="492" y="1167"/>
                    <a:pt x="461" y="1145"/>
                    <a:pt x="435" y="1129"/>
                  </a:cubicBezTo>
                  <a:cubicBezTo>
                    <a:pt x="348" y="1077"/>
                    <a:pt x="392" y="1183"/>
                    <a:pt x="314" y="1188"/>
                  </a:cubicBezTo>
                  <a:cubicBezTo>
                    <a:pt x="303" y="1189"/>
                    <a:pt x="283" y="1181"/>
                    <a:pt x="275" y="1165"/>
                  </a:cubicBezTo>
                  <a:cubicBezTo>
                    <a:pt x="357" y="1126"/>
                    <a:pt x="275" y="1095"/>
                    <a:pt x="319" y="1043"/>
                  </a:cubicBezTo>
                  <a:cubicBezTo>
                    <a:pt x="297" y="1053"/>
                    <a:pt x="258" y="1052"/>
                    <a:pt x="231" y="1027"/>
                  </a:cubicBezTo>
                  <a:cubicBezTo>
                    <a:pt x="197" y="994"/>
                    <a:pt x="218" y="944"/>
                    <a:pt x="203" y="907"/>
                  </a:cubicBezTo>
                  <a:cubicBezTo>
                    <a:pt x="197" y="893"/>
                    <a:pt x="169" y="877"/>
                    <a:pt x="171" y="865"/>
                  </a:cubicBezTo>
                  <a:cubicBezTo>
                    <a:pt x="204" y="887"/>
                    <a:pt x="276" y="857"/>
                    <a:pt x="276" y="914"/>
                  </a:cubicBezTo>
                  <a:cubicBezTo>
                    <a:pt x="276" y="840"/>
                    <a:pt x="193" y="780"/>
                    <a:pt x="207" y="709"/>
                  </a:cubicBezTo>
                  <a:cubicBezTo>
                    <a:pt x="214" y="675"/>
                    <a:pt x="246" y="654"/>
                    <a:pt x="250" y="628"/>
                  </a:cubicBezTo>
                  <a:cubicBezTo>
                    <a:pt x="277" y="672"/>
                    <a:pt x="244" y="695"/>
                    <a:pt x="260" y="740"/>
                  </a:cubicBezTo>
                  <a:cubicBezTo>
                    <a:pt x="307" y="717"/>
                    <a:pt x="293" y="635"/>
                    <a:pt x="321" y="586"/>
                  </a:cubicBezTo>
                  <a:cubicBezTo>
                    <a:pt x="347" y="543"/>
                    <a:pt x="400" y="512"/>
                    <a:pt x="434" y="545"/>
                  </a:cubicBezTo>
                  <a:cubicBezTo>
                    <a:pt x="407" y="555"/>
                    <a:pt x="426" y="582"/>
                    <a:pt x="401" y="607"/>
                  </a:cubicBezTo>
                  <a:cubicBezTo>
                    <a:pt x="440" y="607"/>
                    <a:pt x="471" y="575"/>
                    <a:pt x="502" y="551"/>
                  </a:cubicBezTo>
                  <a:cubicBezTo>
                    <a:pt x="531" y="530"/>
                    <a:pt x="566" y="524"/>
                    <a:pt x="595" y="543"/>
                  </a:cubicBezTo>
                  <a:cubicBezTo>
                    <a:pt x="640" y="573"/>
                    <a:pt x="654" y="640"/>
                    <a:pt x="616" y="671"/>
                  </a:cubicBezTo>
                  <a:cubicBezTo>
                    <a:pt x="621" y="608"/>
                    <a:pt x="588" y="623"/>
                    <a:pt x="562" y="594"/>
                  </a:cubicBezTo>
                  <a:cubicBezTo>
                    <a:pt x="564" y="632"/>
                    <a:pt x="590" y="654"/>
                    <a:pt x="606" y="692"/>
                  </a:cubicBezTo>
                  <a:cubicBezTo>
                    <a:pt x="624" y="736"/>
                    <a:pt x="624" y="782"/>
                    <a:pt x="588" y="807"/>
                  </a:cubicBezTo>
                  <a:cubicBezTo>
                    <a:pt x="547" y="835"/>
                    <a:pt x="485" y="817"/>
                    <a:pt x="474" y="761"/>
                  </a:cubicBezTo>
                  <a:cubicBezTo>
                    <a:pt x="492" y="805"/>
                    <a:pt x="547" y="807"/>
                    <a:pt x="568" y="791"/>
                  </a:cubicBezTo>
                  <a:cubicBezTo>
                    <a:pt x="639" y="738"/>
                    <a:pt x="580" y="629"/>
                    <a:pt x="513" y="612"/>
                  </a:cubicBezTo>
                  <a:cubicBezTo>
                    <a:pt x="424" y="590"/>
                    <a:pt x="352" y="642"/>
                    <a:pt x="314" y="704"/>
                  </a:cubicBezTo>
                  <a:cubicBezTo>
                    <a:pt x="273" y="773"/>
                    <a:pt x="272" y="856"/>
                    <a:pt x="299" y="930"/>
                  </a:cubicBezTo>
                  <a:cubicBezTo>
                    <a:pt x="336" y="1035"/>
                    <a:pt x="408" y="1097"/>
                    <a:pt x="542" y="1165"/>
                  </a:cubicBezTo>
                  <a:close/>
                  <a:moveTo>
                    <a:pt x="357" y="723"/>
                  </a:moveTo>
                  <a:cubicBezTo>
                    <a:pt x="384" y="696"/>
                    <a:pt x="424" y="672"/>
                    <a:pt x="463" y="667"/>
                  </a:cubicBezTo>
                  <a:cubicBezTo>
                    <a:pt x="494" y="664"/>
                    <a:pt x="527" y="676"/>
                    <a:pt x="544" y="704"/>
                  </a:cubicBezTo>
                  <a:cubicBezTo>
                    <a:pt x="562" y="735"/>
                    <a:pt x="543" y="772"/>
                    <a:pt x="519" y="759"/>
                  </a:cubicBezTo>
                  <a:cubicBezTo>
                    <a:pt x="529" y="749"/>
                    <a:pt x="529" y="729"/>
                    <a:pt x="518" y="716"/>
                  </a:cubicBezTo>
                  <a:cubicBezTo>
                    <a:pt x="484" y="670"/>
                    <a:pt x="396" y="702"/>
                    <a:pt x="357" y="723"/>
                  </a:cubicBezTo>
                  <a:close/>
                  <a:moveTo>
                    <a:pt x="382" y="1020"/>
                  </a:moveTo>
                  <a:cubicBezTo>
                    <a:pt x="360" y="992"/>
                    <a:pt x="322" y="910"/>
                    <a:pt x="352" y="879"/>
                  </a:cubicBezTo>
                  <a:cubicBezTo>
                    <a:pt x="385" y="847"/>
                    <a:pt x="385" y="858"/>
                    <a:pt x="380" y="805"/>
                  </a:cubicBezTo>
                  <a:cubicBezTo>
                    <a:pt x="378" y="789"/>
                    <a:pt x="391" y="767"/>
                    <a:pt x="412" y="765"/>
                  </a:cubicBezTo>
                  <a:cubicBezTo>
                    <a:pt x="423" y="763"/>
                    <a:pt x="432" y="769"/>
                    <a:pt x="437" y="777"/>
                  </a:cubicBezTo>
                  <a:cubicBezTo>
                    <a:pt x="443" y="786"/>
                    <a:pt x="443" y="798"/>
                    <a:pt x="435" y="805"/>
                  </a:cubicBezTo>
                  <a:cubicBezTo>
                    <a:pt x="444" y="804"/>
                    <a:pt x="463" y="792"/>
                    <a:pt x="464" y="772"/>
                  </a:cubicBezTo>
                  <a:cubicBezTo>
                    <a:pt x="465" y="748"/>
                    <a:pt x="446" y="721"/>
                    <a:pt x="416" y="722"/>
                  </a:cubicBezTo>
                  <a:cubicBezTo>
                    <a:pt x="389" y="723"/>
                    <a:pt x="364" y="746"/>
                    <a:pt x="364" y="758"/>
                  </a:cubicBezTo>
                  <a:cubicBezTo>
                    <a:pt x="356" y="747"/>
                    <a:pt x="343" y="756"/>
                    <a:pt x="337" y="764"/>
                  </a:cubicBezTo>
                  <a:cubicBezTo>
                    <a:pt x="314" y="796"/>
                    <a:pt x="316" y="842"/>
                    <a:pt x="320" y="880"/>
                  </a:cubicBezTo>
                  <a:cubicBezTo>
                    <a:pt x="326" y="933"/>
                    <a:pt x="346" y="986"/>
                    <a:pt x="382" y="1020"/>
                  </a:cubicBezTo>
                  <a:close/>
                  <a:moveTo>
                    <a:pt x="480" y="1104"/>
                  </a:moveTo>
                  <a:cubicBezTo>
                    <a:pt x="461" y="1085"/>
                    <a:pt x="430" y="1037"/>
                    <a:pt x="429" y="989"/>
                  </a:cubicBezTo>
                  <a:cubicBezTo>
                    <a:pt x="429" y="957"/>
                    <a:pt x="441" y="918"/>
                    <a:pt x="480" y="914"/>
                  </a:cubicBezTo>
                  <a:cubicBezTo>
                    <a:pt x="520" y="909"/>
                    <a:pt x="508" y="876"/>
                    <a:pt x="523" y="861"/>
                  </a:cubicBezTo>
                  <a:cubicBezTo>
                    <a:pt x="536" y="849"/>
                    <a:pt x="558" y="834"/>
                    <a:pt x="571" y="851"/>
                  </a:cubicBezTo>
                  <a:cubicBezTo>
                    <a:pt x="557" y="818"/>
                    <a:pt x="484" y="810"/>
                    <a:pt x="451" y="824"/>
                  </a:cubicBezTo>
                  <a:cubicBezTo>
                    <a:pt x="396" y="849"/>
                    <a:pt x="379" y="920"/>
                    <a:pt x="392" y="980"/>
                  </a:cubicBezTo>
                  <a:cubicBezTo>
                    <a:pt x="404" y="1038"/>
                    <a:pt x="444" y="1085"/>
                    <a:pt x="480" y="1104"/>
                  </a:cubicBezTo>
                  <a:close/>
                  <a:moveTo>
                    <a:pt x="432" y="910"/>
                  </a:moveTo>
                  <a:cubicBezTo>
                    <a:pt x="441" y="892"/>
                    <a:pt x="450" y="880"/>
                    <a:pt x="466" y="867"/>
                  </a:cubicBezTo>
                  <a:cubicBezTo>
                    <a:pt x="486" y="851"/>
                    <a:pt x="504" y="845"/>
                    <a:pt x="529" y="840"/>
                  </a:cubicBezTo>
                  <a:cubicBezTo>
                    <a:pt x="503" y="839"/>
                    <a:pt x="482" y="845"/>
                    <a:pt x="460" y="860"/>
                  </a:cubicBezTo>
                  <a:cubicBezTo>
                    <a:pt x="442" y="873"/>
                    <a:pt x="432" y="886"/>
                    <a:pt x="422" y="905"/>
                  </a:cubicBezTo>
                  <a:cubicBezTo>
                    <a:pt x="421" y="907"/>
                    <a:pt x="420" y="909"/>
                    <a:pt x="419" y="912"/>
                  </a:cubicBezTo>
                  <a:cubicBezTo>
                    <a:pt x="411" y="934"/>
                    <a:pt x="408" y="952"/>
                    <a:pt x="409" y="976"/>
                  </a:cubicBezTo>
                  <a:cubicBezTo>
                    <a:pt x="410" y="997"/>
                    <a:pt x="414" y="1015"/>
                    <a:pt x="426" y="1033"/>
                  </a:cubicBezTo>
                  <a:cubicBezTo>
                    <a:pt x="419" y="1013"/>
                    <a:pt x="417" y="997"/>
                    <a:pt x="417" y="975"/>
                  </a:cubicBezTo>
                  <a:cubicBezTo>
                    <a:pt x="418" y="953"/>
                    <a:pt x="422" y="936"/>
                    <a:pt x="430" y="916"/>
                  </a:cubicBezTo>
                  <a:cubicBezTo>
                    <a:pt x="431" y="914"/>
                    <a:pt x="432" y="912"/>
                    <a:pt x="432" y="910"/>
                  </a:cubicBezTo>
                  <a:close/>
                  <a:moveTo>
                    <a:pt x="568" y="1158"/>
                  </a:moveTo>
                  <a:cubicBezTo>
                    <a:pt x="558" y="1126"/>
                    <a:pt x="573" y="1101"/>
                    <a:pt x="558" y="1080"/>
                  </a:cubicBezTo>
                  <a:cubicBezTo>
                    <a:pt x="537" y="1048"/>
                    <a:pt x="489" y="1065"/>
                    <a:pt x="460" y="1038"/>
                  </a:cubicBezTo>
                  <a:cubicBezTo>
                    <a:pt x="452" y="1061"/>
                    <a:pt x="470" y="1084"/>
                    <a:pt x="490" y="1097"/>
                  </a:cubicBezTo>
                  <a:cubicBezTo>
                    <a:pt x="530" y="1124"/>
                    <a:pt x="541" y="1099"/>
                    <a:pt x="568" y="1158"/>
                  </a:cubicBezTo>
                  <a:close/>
                  <a:moveTo>
                    <a:pt x="632" y="1228"/>
                  </a:moveTo>
                  <a:cubicBezTo>
                    <a:pt x="624" y="1193"/>
                    <a:pt x="570" y="1172"/>
                    <a:pt x="573" y="1131"/>
                  </a:cubicBezTo>
                  <a:cubicBezTo>
                    <a:pt x="575" y="1097"/>
                    <a:pt x="616" y="1071"/>
                    <a:pt x="625" y="1034"/>
                  </a:cubicBezTo>
                  <a:cubicBezTo>
                    <a:pt x="637" y="1113"/>
                    <a:pt x="586" y="1114"/>
                    <a:pt x="603" y="1158"/>
                  </a:cubicBezTo>
                  <a:cubicBezTo>
                    <a:pt x="610" y="1177"/>
                    <a:pt x="639" y="1194"/>
                    <a:pt x="632" y="1228"/>
                  </a:cubicBezTo>
                  <a:close/>
                  <a:moveTo>
                    <a:pt x="574" y="675"/>
                  </a:moveTo>
                  <a:cubicBezTo>
                    <a:pt x="573" y="673"/>
                    <a:pt x="571" y="670"/>
                    <a:pt x="569" y="668"/>
                  </a:cubicBezTo>
                  <a:cubicBezTo>
                    <a:pt x="557" y="651"/>
                    <a:pt x="545" y="640"/>
                    <a:pt x="526" y="631"/>
                  </a:cubicBezTo>
                  <a:cubicBezTo>
                    <a:pt x="503" y="621"/>
                    <a:pt x="484" y="619"/>
                    <a:pt x="459" y="622"/>
                  </a:cubicBezTo>
                  <a:cubicBezTo>
                    <a:pt x="433" y="625"/>
                    <a:pt x="413" y="632"/>
                    <a:pt x="390" y="645"/>
                  </a:cubicBezTo>
                  <a:cubicBezTo>
                    <a:pt x="366" y="660"/>
                    <a:pt x="349" y="674"/>
                    <a:pt x="332" y="696"/>
                  </a:cubicBezTo>
                  <a:cubicBezTo>
                    <a:pt x="314" y="721"/>
                    <a:pt x="304" y="742"/>
                    <a:pt x="297" y="771"/>
                  </a:cubicBezTo>
                  <a:cubicBezTo>
                    <a:pt x="285" y="836"/>
                    <a:pt x="293" y="888"/>
                    <a:pt x="318" y="948"/>
                  </a:cubicBezTo>
                  <a:cubicBezTo>
                    <a:pt x="347" y="1013"/>
                    <a:pt x="383" y="1056"/>
                    <a:pt x="444" y="1095"/>
                  </a:cubicBezTo>
                  <a:cubicBezTo>
                    <a:pt x="493" y="1125"/>
                    <a:pt x="535" y="1151"/>
                    <a:pt x="580" y="1189"/>
                  </a:cubicBezTo>
                  <a:cubicBezTo>
                    <a:pt x="603" y="1210"/>
                    <a:pt x="621" y="1229"/>
                    <a:pt x="638" y="1256"/>
                  </a:cubicBezTo>
                  <a:cubicBezTo>
                    <a:pt x="656" y="1284"/>
                    <a:pt x="666" y="1307"/>
                    <a:pt x="672" y="1339"/>
                  </a:cubicBezTo>
                  <a:cubicBezTo>
                    <a:pt x="666" y="1307"/>
                    <a:pt x="657" y="1283"/>
                    <a:pt x="640" y="1255"/>
                  </a:cubicBezTo>
                  <a:cubicBezTo>
                    <a:pt x="622" y="1228"/>
                    <a:pt x="605" y="1209"/>
                    <a:pt x="582" y="1187"/>
                  </a:cubicBezTo>
                  <a:cubicBezTo>
                    <a:pt x="538" y="1147"/>
                    <a:pt x="496" y="1121"/>
                    <a:pt x="447" y="1090"/>
                  </a:cubicBezTo>
                  <a:cubicBezTo>
                    <a:pt x="389" y="1051"/>
                    <a:pt x="354" y="1008"/>
                    <a:pt x="327" y="945"/>
                  </a:cubicBezTo>
                  <a:cubicBezTo>
                    <a:pt x="320" y="927"/>
                    <a:pt x="315" y="912"/>
                    <a:pt x="310" y="894"/>
                  </a:cubicBezTo>
                  <a:cubicBezTo>
                    <a:pt x="301" y="851"/>
                    <a:pt x="300" y="817"/>
                    <a:pt x="309" y="774"/>
                  </a:cubicBezTo>
                  <a:cubicBezTo>
                    <a:pt x="316" y="747"/>
                    <a:pt x="326" y="727"/>
                    <a:pt x="343" y="705"/>
                  </a:cubicBezTo>
                  <a:cubicBezTo>
                    <a:pt x="359" y="685"/>
                    <a:pt x="375" y="672"/>
                    <a:pt x="398" y="659"/>
                  </a:cubicBezTo>
                  <a:cubicBezTo>
                    <a:pt x="419" y="647"/>
                    <a:pt x="437" y="641"/>
                    <a:pt x="461" y="638"/>
                  </a:cubicBezTo>
                  <a:cubicBezTo>
                    <a:pt x="482" y="637"/>
                    <a:pt x="499" y="638"/>
                    <a:pt x="519" y="647"/>
                  </a:cubicBezTo>
                  <a:cubicBezTo>
                    <a:pt x="534" y="655"/>
                    <a:pt x="544" y="665"/>
                    <a:pt x="554" y="679"/>
                  </a:cubicBezTo>
                  <a:cubicBezTo>
                    <a:pt x="556" y="681"/>
                    <a:pt x="557" y="683"/>
                    <a:pt x="558" y="685"/>
                  </a:cubicBezTo>
                  <a:cubicBezTo>
                    <a:pt x="566" y="697"/>
                    <a:pt x="570" y="709"/>
                    <a:pt x="571" y="723"/>
                  </a:cubicBezTo>
                  <a:cubicBezTo>
                    <a:pt x="572" y="731"/>
                    <a:pt x="571" y="737"/>
                    <a:pt x="569" y="745"/>
                  </a:cubicBezTo>
                  <a:cubicBezTo>
                    <a:pt x="566" y="751"/>
                    <a:pt x="563" y="756"/>
                    <a:pt x="558" y="762"/>
                  </a:cubicBezTo>
                  <a:cubicBezTo>
                    <a:pt x="555" y="764"/>
                    <a:pt x="553" y="766"/>
                    <a:pt x="549" y="768"/>
                  </a:cubicBezTo>
                  <a:cubicBezTo>
                    <a:pt x="547" y="770"/>
                    <a:pt x="545" y="771"/>
                    <a:pt x="542" y="771"/>
                  </a:cubicBezTo>
                  <a:cubicBezTo>
                    <a:pt x="534" y="773"/>
                    <a:pt x="529" y="773"/>
                    <a:pt x="521" y="771"/>
                  </a:cubicBezTo>
                  <a:cubicBezTo>
                    <a:pt x="512" y="769"/>
                    <a:pt x="506" y="765"/>
                    <a:pt x="499" y="758"/>
                  </a:cubicBezTo>
                  <a:cubicBezTo>
                    <a:pt x="495" y="753"/>
                    <a:pt x="486" y="733"/>
                    <a:pt x="486" y="733"/>
                  </a:cubicBezTo>
                  <a:cubicBezTo>
                    <a:pt x="485" y="733"/>
                    <a:pt x="485" y="733"/>
                    <a:pt x="485" y="733"/>
                  </a:cubicBezTo>
                  <a:cubicBezTo>
                    <a:pt x="478" y="738"/>
                    <a:pt x="487" y="759"/>
                    <a:pt x="490" y="765"/>
                  </a:cubicBezTo>
                  <a:cubicBezTo>
                    <a:pt x="497" y="775"/>
                    <a:pt x="505" y="781"/>
                    <a:pt x="517" y="786"/>
                  </a:cubicBezTo>
                  <a:cubicBezTo>
                    <a:pt x="519" y="787"/>
                    <a:pt x="521" y="787"/>
                    <a:pt x="523" y="788"/>
                  </a:cubicBezTo>
                  <a:cubicBezTo>
                    <a:pt x="531" y="790"/>
                    <a:pt x="538" y="790"/>
                    <a:pt x="546" y="788"/>
                  </a:cubicBezTo>
                  <a:cubicBezTo>
                    <a:pt x="556" y="785"/>
                    <a:pt x="563" y="782"/>
                    <a:pt x="571" y="775"/>
                  </a:cubicBezTo>
                  <a:cubicBezTo>
                    <a:pt x="578" y="768"/>
                    <a:pt x="582" y="761"/>
                    <a:pt x="586" y="751"/>
                  </a:cubicBezTo>
                  <a:cubicBezTo>
                    <a:pt x="590" y="741"/>
                    <a:pt x="591" y="733"/>
                    <a:pt x="590" y="722"/>
                  </a:cubicBezTo>
                  <a:cubicBezTo>
                    <a:pt x="588" y="704"/>
                    <a:pt x="584" y="690"/>
                    <a:pt x="574" y="675"/>
                  </a:cubicBezTo>
                  <a:close/>
                  <a:moveTo>
                    <a:pt x="765" y="924"/>
                  </a:moveTo>
                  <a:cubicBezTo>
                    <a:pt x="748" y="940"/>
                    <a:pt x="721" y="959"/>
                    <a:pt x="710" y="985"/>
                  </a:cubicBezTo>
                  <a:cubicBezTo>
                    <a:pt x="697" y="1015"/>
                    <a:pt x="705" y="1053"/>
                    <a:pt x="731" y="1064"/>
                  </a:cubicBezTo>
                  <a:cubicBezTo>
                    <a:pt x="731" y="1042"/>
                    <a:pt x="755" y="1028"/>
                    <a:pt x="764" y="1010"/>
                  </a:cubicBezTo>
                  <a:cubicBezTo>
                    <a:pt x="775" y="987"/>
                    <a:pt x="771" y="929"/>
                    <a:pt x="765" y="924"/>
                  </a:cubicBezTo>
                  <a:close/>
                  <a:moveTo>
                    <a:pt x="740" y="926"/>
                  </a:moveTo>
                  <a:cubicBezTo>
                    <a:pt x="699" y="913"/>
                    <a:pt x="664" y="939"/>
                    <a:pt x="651" y="979"/>
                  </a:cubicBezTo>
                  <a:cubicBezTo>
                    <a:pt x="639" y="1016"/>
                    <a:pt x="655" y="1085"/>
                    <a:pt x="708" y="1081"/>
                  </a:cubicBezTo>
                  <a:cubicBezTo>
                    <a:pt x="692" y="1061"/>
                    <a:pt x="684" y="1035"/>
                    <a:pt x="689" y="1008"/>
                  </a:cubicBezTo>
                  <a:cubicBezTo>
                    <a:pt x="697" y="968"/>
                    <a:pt x="730" y="956"/>
                    <a:pt x="740" y="926"/>
                  </a:cubicBezTo>
                  <a:close/>
                  <a:moveTo>
                    <a:pt x="689" y="910"/>
                  </a:moveTo>
                  <a:cubicBezTo>
                    <a:pt x="663" y="888"/>
                    <a:pt x="624" y="898"/>
                    <a:pt x="605" y="911"/>
                  </a:cubicBezTo>
                  <a:cubicBezTo>
                    <a:pt x="587" y="924"/>
                    <a:pt x="575" y="949"/>
                    <a:pt x="581" y="973"/>
                  </a:cubicBezTo>
                  <a:cubicBezTo>
                    <a:pt x="587" y="1001"/>
                    <a:pt x="566" y="1023"/>
                    <a:pt x="531" y="1015"/>
                  </a:cubicBezTo>
                  <a:cubicBezTo>
                    <a:pt x="543" y="1038"/>
                    <a:pt x="583" y="1043"/>
                    <a:pt x="612" y="1028"/>
                  </a:cubicBezTo>
                  <a:cubicBezTo>
                    <a:pt x="655" y="1004"/>
                    <a:pt x="643" y="971"/>
                    <a:pt x="662" y="935"/>
                  </a:cubicBezTo>
                  <a:cubicBezTo>
                    <a:pt x="667" y="926"/>
                    <a:pt x="674" y="918"/>
                    <a:pt x="689" y="910"/>
                  </a:cubicBezTo>
                  <a:close/>
                  <a:moveTo>
                    <a:pt x="699" y="909"/>
                  </a:moveTo>
                  <a:cubicBezTo>
                    <a:pt x="662" y="875"/>
                    <a:pt x="673" y="847"/>
                    <a:pt x="660" y="833"/>
                  </a:cubicBezTo>
                  <a:cubicBezTo>
                    <a:pt x="646" y="819"/>
                    <a:pt x="626" y="829"/>
                    <a:pt x="616" y="821"/>
                  </a:cubicBezTo>
                  <a:cubicBezTo>
                    <a:pt x="610" y="816"/>
                    <a:pt x="612" y="798"/>
                    <a:pt x="618" y="794"/>
                  </a:cubicBezTo>
                  <a:cubicBezTo>
                    <a:pt x="604" y="794"/>
                    <a:pt x="582" y="817"/>
                    <a:pt x="583" y="842"/>
                  </a:cubicBezTo>
                  <a:cubicBezTo>
                    <a:pt x="584" y="867"/>
                    <a:pt x="596" y="882"/>
                    <a:pt x="613" y="888"/>
                  </a:cubicBezTo>
                  <a:cubicBezTo>
                    <a:pt x="635" y="897"/>
                    <a:pt x="656" y="881"/>
                    <a:pt x="699" y="909"/>
                  </a:cubicBezTo>
                  <a:close/>
                  <a:moveTo>
                    <a:pt x="758" y="921"/>
                  </a:moveTo>
                  <a:cubicBezTo>
                    <a:pt x="705" y="909"/>
                    <a:pt x="717" y="861"/>
                    <a:pt x="726" y="823"/>
                  </a:cubicBezTo>
                  <a:cubicBezTo>
                    <a:pt x="735" y="787"/>
                    <a:pt x="738" y="744"/>
                    <a:pt x="701" y="741"/>
                  </a:cubicBezTo>
                  <a:cubicBezTo>
                    <a:pt x="689" y="740"/>
                    <a:pt x="669" y="745"/>
                    <a:pt x="653" y="734"/>
                  </a:cubicBezTo>
                  <a:cubicBezTo>
                    <a:pt x="642" y="779"/>
                    <a:pt x="686" y="774"/>
                    <a:pt x="677" y="817"/>
                  </a:cubicBezTo>
                  <a:cubicBezTo>
                    <a:pt x="665" y="875"/>
                    <a:pt x="693" y="929"/>
                    <a:pt x="758" y="921"/>
                  </a:cubicBezTo>
                  <a:close/>
                  <a:moveTo>
                    <a:pt x="758" y="1197"/>
                  </a:moveTo>
                  <a:cubicBezTo>
                    <a:pt x="759" y="1175"/>
                    <a:pt x="729" y="1150"/>
                    <a:pt x="702" y="1148"/>
                  </a:cubicBezTo>
                  <a:cubicBezTo>
                    <a:pt x="651" y="1145"/>
                    <a:pt x="671" y="1220"/>
                    <a:pt x="641" y="1221"/>
                  </a:cubicBezTo>
                  <a:cubicBezTo>
                    <a:pt x="640" y="1223"/>
                    <a:pt x="650" y="1244"/>
                    <a:pt x="667" y="1245"/>
                  </a:cubicBezTo>
                  <a:cubicBezTo>
                    <a:pt x="707" y="1249"/>
                    <a:pt x="700" y="1195"/>
                    <a:pt x="720" y="1182"/>
                  </a:cubicBezTo>
                  <a:cubicBezTo>
                    <a:pt x="734" y="1174"/>
                    <a:pt x="753" y="1185"/>
                    <a:pt x="758" y="1197"/>
                  </a:cubicBezTo>
                  <a:close/>
                  <a:moveTo>
                    <a:pt x="724" y="1079"/>
                  </a:moveTo>
                  <a:cubicBezTo>
                    <a:pt x="711" y="1085"/>
                    <a:pt x="699" y="1111"/>
                    <a:pt x="715" y="1133"/>
                  </a:cubicBezTo>
                  <a:cubicBezTo>
                    <a:pt x="728" y="1150"/>
                    <a:pt x="763" y="1169"/>
                    <a:pt x="764" y="1191"/>
                  </a:cubicBezTo>
                  <a:cubicBezTo>
                    <a:pt x="781" y="1180"/>
                    <a:pt x="775" y="1154"/>
                    <a:pt x="762" y="1140"/>
                  </a:cubicBezTo>
                  <a:cubicBezTo>
                    <a:pt x="745" y="1119"/>
                    <a:pt x="723" y="1112"/>
                    <a:pt x="724" y="1079"/>
                  </a:cubicBezTo>
                  <a:close/>
                  <a:moveTo>
                    <a:pt x="617" y="1465"/>
                  </a:moveTo>
                  <a:cubicBezTo>
                    <a:pt x="607" y="1445"/>
                    <a:pt x="587" y="1435"/>
                    <a:pt x="570" y="1423"/>
                  </a:cubicBezTo>
                  <a:cubicBezTo>
                    <a:pt x="553" y="1410"/>
                    <a:pt x="537" y="1389"/>
                    <a:pt x="540" y="1359"/>
                  </a:cubicBezTo>
                  <a:cubicBezTo>
                    <a:pt x="545" y="1318"/>
                    <a:pt x="596" y="1297"/>
                    <a:pt x="617" y="1327"/>
                  </a:cubicBezTo>
                  <a:cubicBezTo>
                    <a:pt x="598" y="1328"/>
                    <a:pt x="584" y="1343"/>
                    <a:pt x="579" y="1359"/>
                  </a:cubicBezTo>
                  <a:cubicBezTo>
                    <a:pt x="565" y="1403"/>
                    <a:pt x="632" y="1421"/>
                    <a:pt x="617" y="1465"/>
                  </a:cubicBezTo>
                  <a:close/>
                  <a:moveTo>
                    <a:pt x="504" y="1382"/>
                  </a:moveTo>
                  <a:cubicBezTo>
                    <a:pt x="493" y="1356"/>
                    <a:pt x="473" y="1346"/>
                    <a:pt x="468" y="1315"/>
                  </a:cubicBezTo>
                  <a:cubicBezTo>
                    <a:pt x="464" y="1285"/>
                    <a:pt x="484" y="1266"/>
                    <a:pt x="502" y="1260"/>
                  </a:cubicBezTo>
                  <a:cubicBezTo>
                    <a:pt x="495" y="1295"/>
                    <a:pt x="539" y="1340"/>
                    <a:pt x="504" y="1382"/>
                  </a:cubicBezTo>
                  <a:close/>
                  <a:moveTo>
                    <a:pt x="628" y="1503"/>
                  </a:moveTo>
                  <a:cubicBezTo>
                    <a:pt x="562" y="1444"/>
                    <a:pt x="483" y="1444"/>
                    <a:pt x="426" y="1381"/>
                  </a:cubicBezTo>
                  <a:cubicBezTo>
                    <a:pt x="406" y="1359"/>
                    <a:pt x="393" y="1332"/>
                    <a:pt x="395" y="1300"/>
                  </a:cubicBezTo>
                  <a:cubicBezTo>
                    <a:pt x="396" y="1274"/>
                    <a:pt x="414" y="1262"/>
                    <a:pt x="430" y="1275"/>
                  </a:cubicBezTo>
                  <a:cubicBezTo>
                    <a:pt x="438" y="1254"/>
                    <a:pt x="415" y="1215"/>
                    <a:pt x="443" y="1193"/>
                  </a:cubicBezTo>
                  <a:cubicBezTo>
                    <a:pt x="469" y="1173"/>
                    <a:pt x="491" y="1195"/>
                    <a:pt x="492" y="1209"/>
                  </a:cubicBezTo>
                  <a:cubicBezTo>
                    <a:pt x="508" y="1177"/>
                    <a:pt x="561" y="1181"/>
                    <a:pt x="588" y="1213"/>
                  </a:cubicBezTo>
                  <a:cubicBezTo>
                    <a:pt x="615" y="1245"/>
                    <a:pt x="605" y="1282"/>
                    <a:pt x="582" y="1301"/>
                  </a:cubicBezTo>
                  <a:cubicBezTo>
                    <a:pt x="562" y="1318"/>
                    <a:pt x="537" y="1314"/>
                    <a:pt x="525" y="1303"/>
                  </a:cubicBezTo>
                  <a:cubicBezTo>
                    <a:pt x="497" y="1277"/>
                    <a:pt x="520" y="1238"/>
                    <a:pt x="548" y="1250"/>
                  </a:cubicBezTo>
                  <a:cubicBezTo>
                    <a:pt x="543" y="1234"/>
                    <a:pt x="521" y="1233"/>
                    <a:pt x="507" y="1237"/>
                  </a:cubicBezTo>
                  <a:cubicBezTo>
                    <a:pt x="452" y="1253"/>
                    <a:pt x="430" y="1312"/>
                    <a:pt x="462" y="1359"/>
                  </a:cubicBezTo>
                  <a:cubicBezTo>
                    <a:pt x="497" y="1411"/>
                    <a:pt x="617" y="1460"/>
                    <a:pt x="628" y="1503"/>
                  </a:cubicBezTo>
                  <a:close/>
                  <a:moveTo>
                    <a:pt x="777" y="1369"/>
                  </a:moveTo>
                  <a:cubicBezTo>
                    <a:pt x="775" y="1347"/>
                    <a:pt x="756" y="1346"/>
                    <a:pt x="743" y="1330"/>
                  </a:cubicBezTo>
                  <a:cubicBezTo>
                    <a:pt x="736" y="1320"/>
                    <a:pt x="732" y="1306"/>
                    <a:pt x="736" y="1291"/>
                  </a:cubicBezTo>
                  <a:cubicBezTo>
                    <a:pt x="743" y="1310"/>
                    <a:pt x="794" y="1323"/>
                    <a:pt x="777" y="1369"/>
                  </a:cubicBezTo>
                  <a:close/>
                  <a:moveTo>
                    <a:pt x="599" y="1599"/>
                  </a:moveTo>
                  <a:cubicBezTo>
                    <a:pt x="627" y="1640"/>
                    <a:pt x="674" y="1637"/>
                    <a:pt x="706" y="1618"/>
                  </a:cubicBezTo>
                  <a:cubicBezTo>
                    <a:pt x="783" y="1573"/>
                    <a:pt x="788" y="1417"/>
                    <a:pt x="707" y="1387"/>
                  </a:cubicBezTo>
                  <a:cubicBezTo>
                    <a:pt x="673" y="1374"/>
                    <a:pt x="627" y="1380"/>
                    <a:pt x="627" y="1338"/>
                  </a:cubicBezTo>
                  <a:cubicBezTo>
                    <a:pt x="606" y="1350"/>
                    <a:pt x="604" y="1389"/>
                    <a:pt x="620" y="1410"/>
                  </a:cubicBezTo>
                  <a:cubicBezTo>
                    <a:pt x="632" y="1426"/>
                    <a:pt x="654" y="1436"/>
                    <a:pt x="689" y="1435"/>
                  </a:cubicBezTo>
                  <a:cubicBezTo>
                    <a:pt x="752" y="1434"/>
                    <a:pt x="764" y="1529"/>
                    <a:pt x="738" y="1551"/>
                  </a:cubicBezTo>
                  <a:cubicBezTo>
                    <a:pt x="742" y="1540"/>
                    <a:pt x="753" y="1462"/>
                    <a:pt x="702" y="1452"/>
                  </a:cubicBezTo>
                  <a:cubicBezTo>
                    <a:pt x="680" y="1448"/>
                    <a:pt x="661" y="1462"/>
                    <a:pt x="642" y="1447"/>
                  </a:cubicBezTo>
                  <a:cubicBezTo>
                    <a:pt x="641" y="1461"/>
                    <a:pt x="646" y="1482"/>
                    <a:pt x="685" y="1492"/>
                  </a:cubicBezTo>
                  <a:cubicBezTo>
                    <a:pt x="740" y="1505"/>
                    <a:pt x="740" y="1591"/>
                    <a:pt x="686" y="1610"/>
                  </a:cubicBezTo>
                  <a:cubicBezTo>
                    <a:pt x="703" y="1599"/>
                    <a:pt x="721" y="1574"/>
                    <a:pt x="711" y="1543"/>
                  </a:cubicBezTo>
                  <a:cubicBezTo>
                    <a:pt x="703" y="1517"/>
                    <a:pt x="679" y="1499"/>
                    <a:pt x="653" y="1502"/>
                  </a:cubicBezTo>
                  <a:cubicBezTo>
                    <a:pt x="683" y="1523"/>
                    <a:pt x="694" y="1554"/>
                    <a:pt x="685" y="1584"/>
                  </a:cubicBezTo>
                  <a:cubicBezTo>
                    <a:pt x="673" y="1625"/>
                    <a:pt x="627" y="1625"/>
                    <a:pt x="599" y="1599"/>
                  </a:cubicBezTo>
                  <a:close/>
                  <a:moveTo>
                    <a:pt x="701" y="1797"/>
                  </a:moveTo>
                  <a:cubicBezTo>
                    <a:pt x="677" y="1796"/>
                    <a:pt x="664" y="1828"/>
                    <a:pt x="682" y="1847"/>
                  </a:cubicBezTo>
                  <a:cubicBezTo>
                    <a:pt x="698" y="1865"/>
                    <a:pt x="732" y="1859"/>
                    <a:pt x="749" y="1844"/>
                  </a:cubicBezTo>
                  <a:cubicBezTo>
                    <a:pt x="794" y="1803"/>
                    <a:pt x="781" y="1729"/>
                    <a:pt x="701" y="1690"/>
                  </a:cubicBezTo>
                  <a:cubicBezTo>
                    <a:pt x="655" y="1667"/>
                    <a:pt x="572" y="1643"/>
                    <a:pt x="576" y="1577"/>
                  </a:cubicBezTo>
                  <a:cubicBezTo>
                    <a:pt x="577" y="1555"/>
                    <a:pt x="594" y="1538"/>
                    <a:pt x="612" y="1537"/>
                  </a:cubicBezTo>
                  <a:cubicBezTo>
                    <a:pt x="628" y="1536"/>
                    <a:pt x="642" y="1543"/>
                    <a:pt x="647" y="1558"/>
                  </a:cubicBezTo>
                  <a:cubicBezTo>
                    <a:pt x="651" y="1571"/>
                    <a:pt x="643" y="1579"/>
                    <a:pt x="636" y="1580"/>
                  </a:cubicBezTo>
                  <a:cubicBezTo>
                    <a:pt x="624" y="1581"/>
                    <a:pt x="620" y="1570"/>
                    <a:pt x="627" y="1563"/>
                  </a:cubicBezTo>
                  <a:cubicBezTo>
                    <a:pt x="611" y="1562"/>
                    <a:pt x="606" y="1594"/>
                    <a:pt x="626" y="1607"/>
                  </a:cubicBezTo>
                  <a:cubicBezTo>
                    <a:pt x="641" y="1616"/>
                    <a:pt x="661" y="1609"/>
                    <a:pt x="669" y="1594"/>
                  </a:cubicBezTo>
                  <a:cubicBezTo>
                    <a:pt x="679" y="1575"/>
                    <a:pt x="675" y="1551"/>
                    <a:pt x="662" y="1533"/>
                  </a:cubicBezTo>
                  <a:cubicBezTo>
                    <a:pt x="643" y="1508"/>
                    <a:pt x="617" y="1501"/>
                    <a:pt x="596" y="1507"/>
                  </a:cubicBezTo>
                  <a:cubicBezTo>
                    <a:pt x="558" y="1518"/>
                    <a:pt x="540" y="1567"/>
                    <a:pt x="557" y="1601"/>
                  </a:cubicBezTo>
                  <a:cubicBezTo>
                    <a:pt x="570" y="1630"/>
                    <a:pt x="593" y="1646"/>
                    <a:pt x="619" y="1662"/>
                  </a:cubicBezTo>
                  <a:cubicBezTo>
                    <a:pt x="643" y="1678"/>
                    <a:pt x="670" y="1692"/>
                    <a:pt x="699" y="1714"/>
                  </a:cubicBezTo>
                  <a:cubicBezTo>
                    <a:pt x="726" y="1735"/>
                    <a:pt x="755" y="1766"/>
                    <a:pt x="742" y="1805"/>
                  </a:cubicBezTo>
                  <a:cubicBezTo>
                    <a:pt x="737" y="1821"/>
                    <a:pt x="720" y="1834"/>
                    <a:pt x="704" y="1824"/>
                  </a:cubicBezTo>
                  <a:cubicBezTo>
                    <a:pt x="694" y="1818"/>
                    <a:pt x="693" y="1803"/>
                    <a:pt x="701" y="1797"/>
                  </a:cubicBezTo>
                  <a:close/>
                  <a:moveTo>
                    <a:pt x="245" y="1554"/>
                  </a:moveTo>
                  <a:cubicBezTo>
                    <a:pt x="233" y="1538"/>
                    <a:pt x="228" y="1515"/>
                    <a:pt x="230" y="1495"/>
                  </a:cubicBezTo>
                  <a:cubicBezTo>
                    <a:pt x="234" y="1462"/>
                    <a:pt x="268" y="1433"/>
                    <a:pt x="304" y="1441"/>
                  </a:cubicBezTo>
                  <a:cubicBezTo>
                    <a:pt x="265" y="1445"/>
                    <a:pt x="244" y="1476"/>
                    <a:pt x="252" y="1507"/>
                  </a:cubicBezTo>
                  <a:cubicBezTo>
                    <a:pt x="258" y="1527"/>
                    <a:pt x="254" y="1548"/>
                    <a:pt x="245" y="1554"/>
                  </a:cubicBezTo>
                  <a:close/>
                  <a:moveTo>
                    <a:pt x="242" y="1567"/>
                  </a:moveTo>
                  <a:cubicBezTo>
                    <a:pt x="198" y="1533"/>
                    <a:pt x="200" y="1470"/>
                    <a:pt x="213" y="1443"/>
                  </a:cubicBezTo>
                  <a:cubicBezTo>
                    <a:pt x="220" y="1426"/>
                    <a:pt x="233" y="1418"/>
                    <a:pt x="245" y="1423"/>
                  </a:cubicBezTo>
                  <a:cubicBezTo>
                    <a:pt x="244" y="1417"/>
                    <a:pt x="246" y="1400"/>
                    <a:pt x="263" y="1393"/>
                  </a:cubicBezTo>
                  <a:cubicBezTo>
                    <a:pt x="284" y="1384"/>
                    <a:pt x="299" y="1397"/>
                    <a:pt x="301" y="1405"/>
                  </a:cubicBezTo>
                  <a:cubicBezTo>
                    <a:pt x="309" y="1392"/>
                    <a:pt x="325" y="1391"/>
                    <a:pt x="336" y="1398"/>
                  </a:cubicBezTo>
                  <a:cubicBezTo>
                    <a:pt x="352" y="1407"/>
                    <a:pt x="353" y="1424"/>
                    <a:pt x="348" y="1427"/>
                  </a:cubicBezTo>
                  <a:cubicBezTo>
                    <a:pt x="390" y="1452"/>
                    <a:pt x="365" y="1516"/>
                    <a:pt x="330" y="1519"/>
                  </a:cubicBezTo>
                  <a:cubicBezTo>
                    <a:pt x="301" y="1522"/>
                    <a:pt x="287" y="1488"/>
                    <a:pt x="304" y="1471"/>
                  </a:cubicBezTo>
                  <a:cubicBezTo>
                    <a:pt x="303" y="1475"/>
                    <a:pt x="311" y="1487"/>
                    <a:pt x="328" y="1480"/>
                  </a:cubicBezTo>
                  <a:cubicBezTo>
                    <a:pt x="352" y="1470"/>
                    <a:pt x="349" y="1432"/>
                    <a:pt x="322" y="1422"/>
                  </a:cubicBezTo>
                  <a:cubicBezTo>
                    <a:pt x="299" y="1413"/>
                    <a:pt x="263" y="1422"/>
                    <a:pt x="240" y="1450"/>
                  </a:cubicBezTo>
                  <a:cubicBezTo>
                    <a:pt x="218" y="1477"/>
                    <a:pt x="215" y="1535"/>
                    <a:pt x="242" y="1567"/>
                  </a:cubicBezTo>
                  <a:close/>
                  <a:moveTo>
                    <a:pt x="453" y="1623"/>
                  </a:moveTo>
                  <a:cubicBezTo>
                    <a:pt x="426" y="1622"/>
                    <a:pt x="418" y="1576"/>
                    <a:pt x="435" y="1555"/>
                  </a:cubicBezTo>
                  <a:cubicBezTo>
                    <a:pt x="459" y="1527"/>
                    <a:pt x="503" y="1539"/>
                    <a:pt x="498" y="1588"/>
                  </a:cubicBezTo>
                  <a:cubicBezTo>
                    <a:pt x="494" y="1567"/>
                    <a:pt x="473" y="1556"/>
                    <a:pt x="457" y="1568"/>
                  </a:cubicBezTo>
                  <a:cubicBezTo>
                    <a:pt x="441" y="1579"/>
                    <a:pt x="437" y="1609"/>
                    <a:pt x="453" y="1623"/>
                  </a:cubicBezTo>
                  <a:close/>
                  <a:moveTo>
                    <a:pt x="662" y="1815"/>
                  </a:moveTo>
                  <a:cubicBezTo>
                    <a:pt x="650" y="1776"/>
                    <a:pt x="638" y="1742"/>
                    <a:pt x="587" y="1710"/>
                  </a:cubicBezTo>
                  <a:cubicBezTo>
                    <a:pt x="557" y="1692"/>
                    <a:pt x="475" y="1674"/>
                    <a:pt x="464" y="1634"/>
                  </a:cubicBezTo>
                  <a:cubicBezTo>
                    <a:pt x="483" y="1654"/>
                    <a:pt x="519" y="1651"/>
                    <a:pt x="530" y="1652"/>
                  </a:cubicBezTo>
                  <a:cubicBezTo>
                    <a:pt x="551" y="1652"/>
                    <a:pt x="581" y="1645"/>
                    <a:pt x="581" y="1675"/>
                  </a:cubicBezTo>
                  <a:cubicBezTo>
                    <a:pt x="597" y="1673"/>
                    <a:pt x="627" y="1678"/>
                    <a:pt x="622" y="1710"/>
                  </a:cubicBezTo>
                  <a:cubicBezTo>
                    <a:pt x="668" y="1710"/>
                    <a:pt x="662" y="1782"/>
                    <a:pt x="662" y="1815"/>
                  </a:cubicBezTo>
                  <a:close/>
                  <a:moveTo>
                    <a:pt x="671" y="1863"/>
                  </a:moveTo>
                  <a:cubicBezTo>
                    <a:pt x="647" y="1780"/>
                    <a:pt x="564" y="1723"/>
                    <a:pt x="495" y="1688"/>
                  </a:cubicBezTo>
                  <a:cubicBezTo>
                    <a:pt x="465" y="1672"/>
                    <a:pt x="418" y="1621"/>
                    <a:pt x="413" y="1584"/>
                  </a:cubicBezTo>
                  <a:cubicBezTo>
                    <a:pt x="409" y="1557"/>
                    <a:pt x="415" y="1521"/>
                    <a:pt x="445" y="1515"/>
                  </a:cubicBezTo>
                  <a:cubicBezTo>
                    <a:pt x="458" y="1512"/>
                    <a:pt x="477" y="1516"/>
                    <a:pt x="493" y="1535"/>
                  </a:cubicBezTo>
                  <a:cubicBezTo>
                    <a:pt x="494" y="1508"/>
                    <a:pt x="485" y="1479"/>
                    <a:pt x="461" y="1466"/>
                  </a:cubicBezTo>
                  <a:cubicBezTo>
                    <a:pt x="438" y="1454"/>
                    <a:pt x="410" y="1461"/>
                    <a:pt x="416" y="1489"/>
                  </a:cubicBezTo>
                  <a:cubicBezTo>
                    <a:pt x="409" y="1480"/>
                    <a:pt x="384" y="1477"/>
                    <a:pt x="374" y="1494"/>
                  </a:cubicBezTo>
                  <a:cubicBezTo>
                    <a:pt x="365" y="1510"/>
                    <a:pt x="368" y="1532"/>
                    <a:pt x="381" y="1539"/>
                  </a:cubicBezTo>
                  <a:cubicBezTo>
                    <a:pt x="367" y="1540"/>
                    <a:pt x="352" y="1567"/>
                    <a:pt x="358" y="1589"/>
                  </a:cubicBezTo>
                  <a:cubicBezTo>
                    <a:pt x="365" y="1611"/>
                    <a:pt x="391" y="1628"/>
                    <a:pt x="408" y="1627"/>
                  </a:cubicBezTo>
                  <a:cubicBezTo>
                    <a:pt x="389" y="1675"/>
                    <a:pt x="505" y="1704"/>
                    <a:pt x="534" y="1720"/>
                  </a:cubicBezTo>
                  <a:cubicBezTo>
                    <a:pt x="573" y="1742"/>
                    <a:pt x="643" y="1793"/>
                    <a:pt x="671" y="1863"/>
                  </a:cubicBezTo>
                  <a:close/>
                  <a:moveTo>
                    <a:pt x="704" y="1887"/>
                  </a:moveTo>
                  <a:cubicBezTo>
                    <a:pt x="694" y="1878"/>
                    <a:pt x="686" y="1866"/>
                    <a:pt x="676" y="1859"/>
                  </a:cubicBezTo>
                  <a:cubicBezTo>
                    <a:pt x="692" y="1865"/>
                    <a:pt x="703" y="1864"/>
                    <a:pt x="717" y="1870"/>
                  </a:cubicBezTo>
                  <a:cubicBezTo>
                    <a:pt x="735" y="1877"/>
                    <a:pt x="744" y="1891"/>
                    <a:pt x="745" y="1900"/>
                  </a:cubicBezTo>
                  <a:cubicBezTo>
                    <a:pt x="735" y="1900"/>
                    <a:pt x="718" y="1900"/>
                    <a:pt x="704" y="1887"/>
                  </a:cubicBezTo>
                  <a:close/>
                  <a:moveTo>
                    <a:pt x="571" y="1813"/>
                  </a:moveTo>
                  <a:cubicBezTo>
                    <a:pt x="549" y="1804"/>
                    <a:pt x="514" y="1806"/>
                    <a:pt x="486" y="1819"/>
                  </a:cubicBezTo>
                  <a:cubicBezTo>
                    <a:pt x="460" y="1832"/>
                    <a:pt x="434" y="1861"/>
                    <a:pt x="447" y="1892"/>
                  </a:cubicBezTo>
                  <a:cubicBezTo>
                    <a:pt x="454" y="1908"/>
                    <a:pt x="472" y="1918"/>
                    <a:pt x="490" y="1910"/>
                  </a:cubicBezTo>
                  <a:cubicBezTo>
                    <a:pt x="452" y="1904"/>
                    <a:pt x="469" y="1822"/>
                    <a:pt x="571" y="1813"/>
                  </a:cubicBezTo>
                  <a:close/>
                  <a:moveTo>
                    <a:pt x="612" y="1831"/>
                  </a:moveTo>
                  <a:cubicBezTo>
                    <a:pt x="587" y="1791"/>
                    <a:pt x="526" y="1753"/>
                    <a:pt x="473" y="1757"/>
                  </a:cubicBezTo>
                  <a:cubicBezTo>
                    <a:pt x="435" y="1761"/>
                    <a:pt x="418" y="1788"/>
                    <a:pt x="399" y="1810"/>
                  </a:cubicBezTo>
                  <a:cubicBezTo>
                    <a:pt x="385" y="1827"/>
                    <a:pt x="364" y="1840"/>
                    <a:pt x="345" y="1836"/>
                  </a:cubicBezTo>
                  <a:cubicBezTo>
                    <a:pt x="331" y="1833"/>
                    <a:pt x="317" y="1825"/>
                    <a:pt x="319" y="1802"/>
                  </a:cubicBezTo>
                  <a:cubicBezTo>
                    <a:pt x="293" y="1820"/>
                    <a:pt x="298" y="1866"/>
                    <a:pt x="330" y="1878"/>
                  </a:cubicBezTo>
                  <a:cubicBezTo>
                    <a:pt x="352" y="1887"/>
                    <a:pt x="371" y="1883"/>
                    <a:pt x="388" y="1873"/>
                  </a:cubicBezTo>
                  <a:cubicBezTo>
                    <a:pt x="438" y="1842"/>
                    <a:pt x="432" y="1780"/>
                    <a:pt x="510" y="1786"/>
                  </a:cubicBezTo>
                  <a:cubicBezTo>
                    <a:pt x="547" y="1789"/>
                    <a:pt x="587" y="1809"/>
                    <a:pt x="612" y="1831"/>
                  </a:cubicBezTo>
                  <a:close/>
                </a:path>
              </a:pathLst>
            </a:custGeom>
            <a:solidFill>
              <a:srgbClr val="DBC9B8"/>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02" name="Freeform 7"/>
            <p:cNvSpPr>
              <a:spLocks noEditPoints="1"/>
            </p:cNvSpPr>
            <p:nvPr/>
          </p:nvSpPr>
          <p:spPr bwMode="auto">
            <a:xfrm rot="16200000">
              <a:off x="2894753" y="-2243929"/>
              <a:ext cx="6097694" cy="11684000"/>
            </a:xfrm>
            <a:custGeom>
              <a:avLst/>
              <a:gdLst>
                <a:gd name="T0" fmla="*/ 617 w 1177"/>
                <a:gd name="T1" fmla="*/ 99 h 2945"/>
                <a:gd name="T2" fmla="*/ 1176 w 1177"/>
                <a:gd name="T3" fmla="*/ 1139 h 2945"/>
                <a:gd name="T4" fmla="*/ 316 w 1177"/>
                <a:gd name="T5" fmla="*/ 2840 h 2945"/>
                <a:gd name="T6" fmla="*/ 326 w 1177"/>
                <a:gd name="T7" fmla="*/ 2887 h 2945"/>
                <a:gd name="T8" fmla="*/ 816 w 1177"/>
                <a:gd name="T9" fmla="*/ 2905 h 2945"/>
                <a:gd name="T10" fmla="*/ 943 w 1177"/>
                <a:gd name="T11" fmla="*/ 2940 h 2945"/>
                <a:gd name="T12" fmla="*/ 65 w 1177"/>
                <a:gd name="T13" fmla="*/ 2393 h 2945"/>
                <a:gd name="T14" fmla="*/ 148 w 1177"/>
                <a:gd name="T15" fmla="*/ 1926 h 2945"/>
                <a:gd name="T16" fmla="*/ 109 w 1177"/>
                <a:gd name="T17" fmla="*/ 1675 h 2945"/>
                <a:gd name="T18" fmla="*/ 72 w 1177"/>
                <a:gd name="T19" fmla="*/ 1655 h 2945"/>
                <a:gd name="T20" fmla="*/ 114 w 1177"/>
                <a:gd name="T21" fmla="*/ 1676 h 2945"/>
                <a:gd name="T22" fmla="*/ 75 w 1177"/>
                <a:gd name="T23" fmla="*/ 1957 h 2945"/>
                <a:gd name="T24" fmla="*/ 100 w 1177"/>
                <a:gd name="T25" fmla="*/ 1979 h 2945"/>
                <a:gd name="T26" fmla="*/ 60 w 1177"/>
                <a:gd name="T27" fmla="*/ 262 h 2945"/>
                <a:gd name="T28" fmla="*/ 822 w 1177"/>
                <a:gd name="T29" fmla="*/ 148 h 2945"/>
                <a:gd name="T30" fmla="*/ 1060 w 1177"/>
                <a:gd name="T31" fmla="*/ 226 h 2945"/>
                <a:gd name="T32" fmla="*/ 1065 w 1177"/>
                <a:gd name="T33" fmla="*/ 198 h 2945"/>
                <a:gd name="T34" fmla="*/ 990 w 1177"/>
                <a:gd name="T35" fmla="*/ 152 h 2945"/>
                <a:gd name="T36" fmla="*/ 943 w 1177"/>
                <a:gd name="T37" fmla="*/ 178 h 2945"/>
                <a:gd name="T38" fmla="*/ 1173 w 1177"/>
                <a:gd name="T39" fmla="*/ 241 h 2945"/>
                <a:gd name="T40" fmla="*/ 1107 w 1177"/>
                <a:gd name="T41" fmla="*/ 113 h 2945"/>
                <a:gd name="T42" fmla="*/ 963 w 1177"/>
                <a:gd name="T43" fmla="*/ 147 h 2945"/>
                <a:gd name="T44" fmla="*/ 1122 w 1177"/>
                <a:gd name="T45" fmla="*/ 136 h 2945"/>
                <a:gd name="T46" fmla="*/ 1125 w 1177"/>
                <a:gd name="T47" fmla="*/ 145 h 2945"/>
                <a:gd name="T48" fmla="*/ 801 w 1177"/>
                <a:gd name="T49" fmla="*/ 186 h 2945"/>
                <a:gd name="T50" fmla="*/ 394 w 1177"/>
                <a:gd name="T51" fmla="*/ 205 h 2945"/>
                <a:gd name="T52" fmla="*/ 387 w 1177"/>
                <a:gd name="T53" fmla="*/ 251 h 2945"/>
                <a:gd name="T54" fmla="*/ 846 w 1177"/>
                <a:gd name="T55" fmla="*/ 251 h 2945"/>
                <a:gd name="T56" fmla="*/ 839 w 1177"/>
                <a:gd name="T57" fmla="*/ 205 h 2945"/>
                <a:gd name="T58" fmla="*/ 512 w 1177"/>
                <a:gd name="T59" fmla="*/ 151 h 2945"/>
                <a:gd name="T60" fmla="*/ 724 w 1177"/>
                <a:gd name="T61" fmla="*/ 104 h 2945"/>
                <a:gd name="T62" fmla="*/ 691 w 1177"/>
                <a:gd name="T63" fmla="*/ 108 h 2945"/>
                <a:gd name="T64" fmla="*/ 617 w 1177"/>
                <a:gd name="T65" fmla="*/ 130 h 2945"/>
                <a:gd name="T66" fmla="*/ 542 w 1177"/>
                <a:gd name="T67" fmla="*/ 108 h 2945"/>
                <a:gd name="T68" fmla="*/ 509 w 1177"/>
                <a:gd name="T69" fmla="*/ 104 h 2945"/>
                <a:gd name="T70" fmla="*/ 173 w 1177"/>
                <a:gd name="T71" fmla="*/ 226 h 2945"/>
                <a:gd name="T72" fmla="*/ 169 w 1177"/>
                <a:gd name="T73" fmla="*/ 198 h 2945"/>
                <a:gd name="T74" fmla="*/ 206 w 1177"/>
                <a:gd name="T75" fmla="*/ 2939 h 2945"/>
                <a:gd name="T76" fmla="*/ 145 w 1177"/>
                <a:gd name="T77" fmla="*/ 2636 h 2945"/>
                <a:gd name="T78" fmla="*/ 163 w 1177"/>
                <a:gd name="T79" fmla="*/ 2655 h 2945"/>
                <a:gd name="T80" fmla="*/ 144 w 1177"/>
                <a:gd name="T81" fmla="*/ 2728 h 2945"/>
                <a:gd name="T82" fmla="*/ 197 w 1177"/>
                <a:gd name="T83" fmla="*/ 2832 h 2945"/>
                <a:gd name="T84" fmla="*/ 197 w 1177"/>
                <a:gd name="T85" fmla="*/ 2868 h 2945"/>
                <a:gd name="T86" fmla="*/ 73 w 1177"/>
                <a:gd name="T87" fmla="*/ 1583 h 2945"/>
                <a:gd name="T88" fmla="*/ 88 w 1177"/>
                <a:gd name="T89" fmla="*/ 1223 h 2945"/>
                <a:gd name="T90" fmla="*/ 11 w 1177"/>
                <a:gd name="T91" fmla="*/ 1492 h 2945"/>
                <a:gd name="T92" fmla="*/ 78 w 1177"/>
                <a:gd name="T93" fmla="*/ 1515 h 2945"/>
                <a:gd name="T94" fmla="*/ 42 w 1177"/>
                <a:gd name="T95" fmla="*/ 1537 h 2945"/>
                <a:gd name="T96" fmla="*/ 126 w 1177"/>
                <a:gd name="T97" fmla="*/ 1328 h 2945"/>
                <a:gd name="T98" fmla="*/ 93 w 1177"/>
                <a:gd name="T99" fmla="*/ 1223 h 2945"/>
                <a:gd name="T100" fmla="*/ 77 w 1177"/>
                <a:gd name="T101" fmla="*/ 1372 h 2945"/>
                <a:gd name="T102" fmla="*/ 232 w 1177"/>
                <a:gd name="T103" fmla="*/ 202 h 2945"/>
                <a:gd name="T104" fmla="*/ 112 w 1177"/>
                <a:gd name="T105" fmla="*/ 141 h 2945"/>
                <a:gd name="T106" fmla="*/ 95 w 1177"/>
                <a:gd name="T107" fmla="*/ 89 h 2945"/>
                <a:gd name="T108" fmla="*/ 212 w 1177"/>
                <a:gd name="T109" fmla="*/ 136 h 2945"/>
                <a:gd name="T110" fmla="*/ 244 w 1177"/>
                <a:gd name="T111" fmla="*/ 152 h 2945"/>
                <a:gd name="T112" fmla="*/ 111 w 1177"/>
                <a:gd name="T113" fmla="*/ 136 h 2945"/>
                <a:gd name="T114" fmla="*/ 82 w 1177"/>
                <a:gd name="T115" fmla="*/ 76 h 2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2945">
                  <a:moveTo>
                    <a:pt x="614" y="96"/>
                  </a:moveTo>
                  <a:cubicBezTo>
                    <a:pt x="603" y="81"/>
                    <a:pt x="594" y="62"/>
                    <a:pt x="595" y="43"/>
                  </a:cubicBezTo>
                  <a:cubicBezTo>
                    <a:pt x="598" y="0"/>
                    <a:pt x="635" y="0"/>
                    <a:pt x="638" y="43"/>
                  </a:cubicBezTo>
                  <a:cubicBezTo>
                    <a:pt x="639" y="62"/>
                    <a:pt x="630" y="81"/>
                    <a:pt x="619" y="96"/>
                  </a:cubicBezTo>
                  <a:cubicBezTo>
                    <a:pt x="634" y="115"/>
                    <a:pt x="655" y="136"/>
                    <a:pt x="679" y="141"/>
                  </a:cubicBezTo>
                  <a:cubicBezTo>
                    <a:pt x="656" y="139"/>
                    <a:pt x="631" y="118"/>
                    <a:pt x="617" y="99"/>
                  </a:cubicBezTo>
                  <a:cubicBezTo>
                    <a:pt x="602" y="118"/>
                    <a:pt x="577" y="139"/>
                    <a:pt x="555" y="141"/>
                  </a:cubicBezTo>
                  <a:cubicBezTo>
                    <a:pt x="579" y="136"/>
                    <a:pt x="599" y="115"/>
                    <a:pt x="614" y="96"/>
                  </a:cubicBezTo>
                  <a:close/>
                  <a:moveTo>
                    <a:pt x="1167" y="1031"/>
                  </a:moveTo>
                  <a:cubicBezTo>
                    <a:pt x="1167" y="877"/>
                    <a:pt x="1168" y="418"/>
                    <a:pt x="1173" y="262"/>
                  </a:cubicBezTo>
                  <a:cubicBezTo>
                    <a:pt x="1177" y="423"/>
                    <a:pt x="1176" y="876"/>
                    <a:pt x="1176" y="1030"/>
                  </a:cubicBezTo>
                  <a:cubicBezTo>
                    <a:pt x="1176" y="1070"/>
                    <a:pt x="1176" y="1106"/>
                    <a:pt x="1176" y="1139"/>
                  </a:cubicBezTo>
                  <a:cubicBezTo>
                    <a:pt x="1174" y="1139"/>
                    <a:pt x="1170" y="1141"/>
                    <a:pt x="1169" y="1144"/>
                  </a:cubicBezTo>
                  <a:cubicBezTo>
                    <a:pt x="1168" y="1045"/>
                    <a:pt x="1167" y="972"/>
                    <a:pt x="1167" y="1031"/>
                  </a:cubicBezTo>
                  <a:close/>
                  <a:moveTo>
                    <a:pt x="616" y="2909"/>
                  </a:moveTo>
                  <a:cubicBezTo>
                    <a:pt x="363" y="2909"/>
                    <a:pt x="363" y="2909"/>
                    <a:pt x="363" y="2909"/>
                  </a:cubicBezTo>
                  <a:cubicBezTo>
                    <a:pt x="340" y="2909"/>
                    <a:pt x="310" y="2908"/>
                    <a:pt x="298" y="2886"/>
                  </a:cubicBezTo>
                  <a:cubicBezTo>
                    <a:pt x="289" y="2868"/>
                    <a:pt x="297" y="2845"/>
                    <a:pt x="316" y="2840"/>
                  </a:cubicBezTo>
                  <a:cubicBezTo>
                    <a:pt x="335" y="2835"/>
                    <a:pt x="353" y="2846"/>
                    <a:pt x="354" y="2866"/>
                  </a:cubicBezTo>
                  <a:cubicBezTo>
                    <a:pt x="355" y="2880"/>
                    <a:pt x="342" y="2895"/>
                    <a:pt x="325" y="2891"/>
                  </a:cubicBezTo>
                  <a:cubicBezTo>
                    <a:pt x="310" y="2887"/>
                    <a:pt x="302" y="2866"/>
                    <a:pt x="315" y="2855"/>
                  </a:cubicBezTo>
                  <a:cubicBezTo>
                    <a:pt x="321" y="2851"/>
                    <a:pt x="333" y="2851"/>
                    <a:pt x="338" y="2860"/>
                  </a:cubicBezTo>
                  <a:cubicBezTo>
                    <a:pt x="334" y="2855"/>
                    <a:pt x="323" y="2853"/>
                    <a:pt x="317" y="2859"/>
                  </a:cubicBezTo>
                  <a:cubicBezTo>
                    <a:pt x="308" y="2868"/>
                    <a:pt x="314" y="2884"/>
                    <a:pt x="326" y="2887"/>
                  </a:cubicBezTo>
                  <a:cubicBezTo>
                    <a:pt x="339" y="2890"/>
                    <a:pt x="352" y="2880"/>
                    <a:pt x="351" y="2866"/>
                  </a:cubicBezTo>
                  <a:cubicBezTo>
                    <a:pt x="351" y="2850"/>
                    <a:pt x="334" y="2840"/>
                    <a:pt x="318" y="2844"/>
                  </a:cubicBezTo>
                  <a:cubicBezTo>
                    <a:pt x="301" y="2849"/>
                    <a:pt x="295" y="2867"/>
                    <a:pt x="300" y="2881"/>
                  </a:cubicBezTo>
                  <a:cubicBezTo>
                    <a:pt x="310" y="2904"/>
                    <a:pt x="345" y="2905"/>
                    <a:pt x="366" y="2905"/>
                  </a:cubicBezTo>
                  <a:cubicBezTo>
                    <a:pt x="616" y="2905"/>
                    <a:pt x="616" y="2905"/>
                    <a:pt x="616" y="2905"/>
                  </a:cubicBezTo>
                  <a:cubicBezTo>
                    <a:pt x="697" y="2905"/>
                    <a:pt x="764" y="2905"/>
                    <a:pt x="816" y="2905"/>
                  </a:cubicBezTo>
                  <a:cubicBezTo>
                    <a:pt x="821" y="2907"/>
                    <a:pt x="826" y="2908"/>
                    <a:pt x="838" y="2909"/>
                  </a:cubicBezTo>
                  <a:cubicBezTo>
                    <a:pt x="786" y="2909"/>
                    <a:pt x="712" y="2909"/>
                    <a:pt x="616" y="2909"/>
                  </a:cubicBezTo>
                  <a:close/>
                  <a:moveTo>
                    <a:pt x="616" y="2939"/>
                  </a:moveTo>
                  <a:cubicBezTo>
                    <a:pt x="616" y="2945"/>
                    <a:pt x="616" y="2945"/>
                    <a:pt x="616" y="2945"/>
                  </a:cubicBezTo>
                  <a:cubicBezTo>
                    <a:pt x="766" y="2945"/>
                    <a:pt x="880" y="2944"/>
                    <a:pt x="965" y="2944"/>
                  </a:cubicBezTo>
                  <a:cubicBezTo>
                    <a:pt x="955" y="2943"/>
                    <a:pt x="947" y="2942"/>
                    <a:pt x="943" y="2940"/>
                  </a:cubicBezTo>
                  <a:cubicBezTo>
                    <a:pt x="852" y="2940"/>
                    <a:pt x="739" y="2939"/>
                    <a:pt x="616" y="2939"/>
                  </a:cubicBezTo>
                  <a:close/>
                  <a:moveTo>
                    <a:pt x="65" y="2393"/>
                  </a:moveTo>
                  <a:cubicBezTo>
                    <a:pt x="65" y="2524"/>
                    <a:pt x="65" y="2662"/>
                    <a:pt x="60" y="2795"/>
                  </a:cubicBezTo>
                  <a:cubicBezTo>
                    <a:pt x="56" y="2658"/>
                    <a:pt x="55" y="2525"/>
                    <a:pt x="56" y="2394"/>
                  </a:cubicBezTo>
                  <a:cubicBezTo>
                    <a:pt x="56" y="2261"/>
                    <a:pt x="57" y="2130"/>
                    <a:pt x="61" y="1988"/>
                  </a:cubicBezTo>
                  <a:cubicBezTo>
                    <a:pt x="64" y="2135"/>
                    <a:pt x="65" y="2393"/>
                    <a:pt x="65" y="2393"/>
                  </a:cubicBezTo>
                  <a:close/>
                  <a:moveTo>
                    <a:pt x="100" y="1979"/>
                  </a:moveTo>
                  <a:cubicBezTo>
                    <a:pt x="101" y="1983"/>
                    <a:pt x="109" y="1986"/>
                    <a:pt x="115" y="1983"/>
                  </a:cubicBezTo>
                  <a:cubicBezTo>
                    <a:pt x="122" y="1978"/>
                    <a:pt x="123" y="1969"/>
                    <a:pt x="118" y="1962"/>
                  </a:cubicBezTo>
                  <a:cubicBezTo>
                    <a:pt x="109" y="1950"/>
                    <a:pt x="89" y="1955"/>
                    <a:pt x="88" y="1973"/>
                  </a:cubicBezTo>
                  <a:cubicBezTo>
                    <a:pt x="87" y="1995"/>
                    <a:pt x="110" y="2011"/>
                    <a:pt x="131" y="1996"/>
                  </a:cubicBezTo>
                  <a:cubicBezTo>
                    <a:pt x="152" y="1980"/>
                    <a:pt x="152" y="1949"/>
                    <a:pt x="148" y="1926"/>
                  </a:cubicBezTo>
                  <a:cubicBezTo>
                    <a:pt x="144" y="1908"/>
                    <a:pt x="138" y="1890"/>
                    <a:pt x="129" y="1873"/>
                  </a:cubicBezTo>
                  <a:cubicBezTo>
                    <a:pt x="128" y="1873"/>
                    <a:pt x="128" y="1873"/>
                    <a:pt x="128" y="1873"/>
                  </a:cubicBezTo>
                  <a:cubicBezTo>
                    <a:pt x="138" y="1865"/>
                    <a:pt x="148" y="1858"/>
                    <a:pt x="159" y="1852"/>
                  </a:cubicBezTo>
                  <a:cubicBezTo>
                    <a:pt x="134" y="1805"/>
                    <a:pt x="28" y="1778"/>
                    <a:pt x="11" y="1703"/>
                  </a:cubicBezTo>
                  <a:cubicBezTo>
                    <a:pt x="4" y="1673"/>
                    <a:pt x="17" y="1632"/>
                    <a:pt x="53" y="1624"/>
                  </a:cubicBezTo>
                  <a:cubicBezTo>
                    <a:pt x="82" y="1617"/>
                    <a:pt x="115" y="1643"/>
                    <a:pt x="109" y="1675"/>
                  </a:cubicBezTo>
                  <a:cubicBezTo>
                    <a:pt x="106" y="1693"/>
                    <a:pt x="86" y="1705"/>
                    <a:pt x="68" y="1702"/>
                  </a:cubicBezTo>
                  <a:cubicBezTo>
                    <a:pt x="50" y="1698"/>
                    <a:pt x="37" y="1677"/>
                    <a:pt x="45" y="1660"/>
                  </a:cubicBezTo>
                  <a:cubicBezTo>
                    <a:pt x="50" y="1647"/>
                    <a:pt x="66" y="1643"/>
                    <a:pt x="76" y="1648"/>
                  </a:cubicBezTo>
                  <a:cubicBezTo>
                    <a:pt x="88" y="1654"/>
                    <a:pt x="91" y="1676"/>
                    <a:pt x="78" y="1681"/>
                  </a:cubicBezTo>
                  <a:cubicBezTo>
                    <a:pt x="67" y="1685"/>
                    <a:pt x="61" y="1675"/>
                    <a:pt x="61" y="1671"/>
                  </a:cubicBezTo>
                  <a:cubicBezTo>
                    <a:pt x="60" y="1664"/>
                    <a:pt x="64" y="1656"/>
                    <a:pt x="72" y="1655"/>
                  </a:cubicBezTo>
                  <a:cubicBezTo>
                    <a:pt x="61" y="1654"/>
                    <a:pt x="56" y="1666"/>
                    <a:pt x="58" y="1675"/>
                  </a:cubicBezTo>
                  <a:cubicBezTo>
                    <a:pt x="60" y="1682"/>
                    <a:pt x="69" y="1689"/>
                    <a:pt x="79" y="1685"/>
                  </a:cubicBezTo>
                  <a:cubicBezTo>
                    <a:pt x="96" y="1678"/>
                    <a:pt x="94" y="1652"/>
                    <a:pt x="78" y="1644"/>
                  </a:cubicBezTo>
                  <a:cubicBezTo>
                    <a:pt x="65" y="1638"/>
                    <a:pt x="48" y="1645"/>
                    <a:pt x="42" y="1658"/>
                  </a:cubicBezTo>
                  <a:cubicBezTo>
                    <a:pt x="33" y="1679"/>
                    <a:pt x="48" y="1701"/>
                    <a:pt x="69" y="1706"/>
                  </a:cubicBezTo>
                  <a:cubicBezTo>
                    <a:pt x="89" y="1709"/>
                    <a:pt x="110" y="1696"/>
                    <a:pt x="114" y="1676"/>
                  </a:cubicBezTo>
                  <a:cubicBezTo>
                    <a:pt x="121" y="1640"/>
                    <a:pt x="85" y="1612"/>
                    <a:pt x="52" y="1621"/>
                  </a:cubicBezTo>
                  <a:cubicBezTo>
                    <a:pt x="14" y="1631"/>
                    <a:pt x="0" y="1672"/>
                    <a:pt x="7" y="1706"/>
                  </a:cubicBezTo>
                  <a:cubicBezTo>
                    <a:pt x="24" y="1778"/>
                    <a:pt x="118" y="1804"/>
                    <a:pt x="151" y="1850"/>
                  </a:cubicBezTo>
                  <a:cubicBezTo>
                    <a:pt x="143" y="1855"/>
                    <a:pt x="135" y="1861"/>
                    <a:pt x="126" y="1868"/>
                  </a:cubicBezTo>
                  <a:cubicBezTo>
                    <a:pt x="113" y="1847"/>
                    <a:pt x="96" y="1825"/>
                    <a:pt x="73" y="1819"/>
                  </a:cubicBezTo>
                  <a:cubicBezTo>
                    <a:pt x="79" y="1853"/>
                    <a:pt x="67" y="1918"/>
                    <a:pt x="75" y="1957"/>
                  </a:cubicBezTo>
                  <a:cubicBezTo>
                    <a:pt x="74" y="1925"/>
                    <a:pt x="103" y="1895"/>
                    <a:pt x="125" y="1876"/>
                  </a:cubicBezTo>
                  <a:cubicBezTo>
                    <a:pt x="133" y="1892"/>
                    <a:pt x="140" y="1910"/>
                    <a:pt x="143" y="1926"/>
                  </a:cubicBezTo>
                  <a:cubicBezTo>
                    <a:pt x="147" y="1947"/>
                    <a:pt x="148" y="1977"/>
                    <a:pt x="131" y="1992"/>
                  </a:cubicBezTo>
                  <a:cubicBezTo>
                    <a:pt x="113" y="2007"/>
                    <a:pt x="92" y="1992"/>
                    <a:pt x="93" y="1973"/>
                  </a:cubicBezTo>
                  <a:cubicBezTo>
                    <a:pt x="94" y="1960"/>
                    <a:pt x="110" y="1956"/>
                    <a:pt x="116" y="1964"/>
                  </a:cubicBezTo>
                  <a:cubicBezTo>
                    <a:pt x="123" y="1975"/>
                    <a:pt x="111" y="1988"/>
                    <a:pt x="100" y="1979"/>
                  </a:cubicBezTo>
                  <a:close/>
                  <a:moveTo>
                    <a:pt x="77" y="1824"/>
                  </a:moveTo>
                  <a:cubicBezTo>
                    <a:pt x="91" y="1829"/>
                    <a:pt x="113" y="1850"/>
                    <a:pt x="122" y="1872"/>
                  </a:cubicBezTo>
                  <a:cubicBezTo>
                    <a:pt x="104" y="1887"/>
                    <a:pt x="84" y="1913"/>
                    <a:pt x="76" y="1936"/>
                  </a:cubicBezTo>
                  <a:cubicBezTo>
                    <a:pt x="74" y="1917"/>
                    <a:pt x="80" y="1851"/>
                    <a:pt x="77" y="1824"/>
                  </a:cubicBezTo>
                  <a:close/>
                  <a:moveTo>
                    <a:pt x="65" y="733"/>
                  </a:moveTo>
                  <a:cubicBezTo>
                    <a:pt x="65" y="579"/>
                    <a:pt x="65" y="418"/>
                    <a:pt x="60" y="262"/>
                  </a:cubicBezTo>
                  <a:cubicBezTo>
                    <a:pt x="56" y="423"/>
                    <a:pt x="55" y="579"/>
                    <a:pt x="56" y="733"/>
                  </a:cubicBezTo>
                  <a:cubicBezTo>
                    <a:pt x="56" y="887"/>
                    <a:pt x="57" y="1042"/>
                    <a:pt x="61" y="1208"/>
                  </a:cubicBezTo>
                  <a:cubicBezTo>
                    <a:pt x="64" y="1036"/>
                    <a:pt x="65" y="733"/>
                    <a:pt x="65" y="733"/>
                  </a:cubicBezTo>
                  <a:close/>
                  <a:moveTo>
                    <a:pt x="822" y="155"/>
                  </a:moveTo>
                  <a:cubicBezTo>
                    <a:pt x="789" y="155"/>
                    <a:pt x="755" y="155"/>
                    <a:pt x="721" y="151"/>
                  </a:cubicBezTo>
                  <a:cubicBezTo>
                    <a:pt x="756" y="149"/>
                    <a:pt x="789" y="148"/>
                    <a:pt x="822" y="148"/>
                  </a:cubicBezTo>
                  <a:cubicBezTo>
                    <a:pt x="856" y="149"/>
                    <a:pt x="889" y="149"/>
                    <a:pt x="924" y="152"/>
                  </a:cubicBezTo>
                  <a:cubicBezTo>
                    <a:pt x="887" y="154"/>
                    <a:pt x="822" y="155"/>
                    <a:pt x="822" y="155"/>
                  </a:cubicBezTo>
                  <a:close/>
                  <a:moveTo>
                    <a:pt x="1054" y="220"/>
                  </a:moveTo>
                  <a:cubicBezTo>
                    <a:pt x="1050" y="220"/>
                    <a:pt x="1047" y="223"/>
                    <a:pt x="1047" y="226"/>
                  </a:cubicBezTo>
                  <a:cubicBezTo>
                    <a:pt x="1047" y="230"/>
                    <a:pt x="1050" y="232"/>
                    <a:pt x="1054" y="232"/>
                  </a:cubicBezTo>
                  <a:cubicBezTo>
                    <a:pt x="1057" y="232"/>
                    <a:pt x="1060" y="230"/>
                    <a:pt x="1060" y="226"/>
                  </a:cubicBezTo>
                  <a:cubicBezTo>
                    <a:pt x="1060" y="223"/>
                    <a:pt x="1057" y="220"/>
                    <a:pt x="1054" y="220"/>
                  </a:cubicBezTo>
                  <a:close/>
                  <a:moveTo>
                    <a:pt x="1065" y="198"/>
                  </a:moveTo>
                  <a:cubicBezTo>
                    <a:pt x="1060" y="198"/>
                    <a:pt x="1056" y="202"/>
                    <a:pt x="1056" y="207"/>
                  </a:cubicBezTo>
                  <a:cubicBezTo>
                    <a:pt x="1056" y="212"/>
                    <a:pt x="1060" y="215"/>
                    <a:pt x="1065" y="215"/>
                  </a:cubicBezTo>
                  <a:cubicBezTo>
                    <a:pt x="1069" y="215"/>
                    <a:pt x="1073" y="212"/>
                    <a:pt x="1073" y="207"/>
                  </a:cubicBezTo>
                  <a:cubicBezTo>
                    <a:pt x="1073" y="202"/>
                    <a:pt x="1069" y="198"/>
                    <a:pt x="1065" y="198"/>
                  </a:cubicBezTo>
                  <a:close/>
                  <a:moveTo>
                    <a:pt x="1078" y="174"/>
                  </a:moveTo>
                  <a:cubicBezTo>
                    <a:pt x="1072" y="174"/>
                    <a:pt x="1067" y="180"/>
                    <a:pt x="1067" y="186"/>
                  </a:cubicBezTo>
                  <a:cubicBezTo>
                    <a:pt x="1067" y="192"/>
                    <a:pt x="1072" y="197"/>
                    <a:pt x="1078" y="197"/>
                  </a:cubicBezTo>
                  <a:cubicBezTo>
                    <a:pt x="1084" y="197"/>
                    <a:pt x="1089" y="192"/>
                    <a:pt x="1089" y="186"/>
                  </a:cubicBezTo>
                  <a:cubicBezTo>
                    <a:pt x="1089" y="180"/>
                    <a:pt x="1084" y="174"/>
                    <a:pt x="1078" y="174"/>
                  </a:cubicBezTo>
                  <a:close/>
                  <a:moveTo>
                    <a:pt x="990" y="152"/>
                  </a:moveTo>
                  <a:cubicBezTo>
                    <a:pt x="996" y="150"/>
                    <a:pt x="1003" y="152"/>
                    <a:pt x="1007" y="158"/>
                  </a:cubicBezTo>
                  <a:cubicBezTo>
                    <a:pt x="1015" y="174"/>
                    <a:pt x="997" y="196"/>
                    <a:pt x="975" y="185"/>
                  </a:cubicBezTo>
                  <a:cubicBezTo>
                    <a:pt x="965" y="180"/>
                    <a:pt x="962" y="163"/>
                    <a:pt x="968" y="149"/>
                  </a:cubicBezTo>
                  <a:cubicBezTo>
                    <a:pt x="977" y="128"/>
                    <a:pt x="1004" y="119"/>
                    <a:pt x="1019" y="137"/>
                  </a:cubicBezTo>
                  <a:cubicBezTo>
                    <a:pt x="1035" y="157"/>
                    <a:pt x="1027" y="191"/>
                    <a:pt x="1001" y="202"/>
                  </a:cubicBezTo>
                  <a:cubicBezTo>
                    <a:pt x="978" y="210"/>
                    <a:pt x="952" y="201"/>
                    <a:pt x="943" y="178"/>
                  </a:cubicBezTo>
                  <a:cubicBezTo>
                    <a:pt x="929" y="143"/>
                    <a:pt x="951" y="114"/>
                    <a:pt x="985" y="105"/>
                  </a:cubicBezTo>
                  <a:cubicBezTo>
                    <a:pt x="1021" y="96"/>
                    <a:pt x="1059" y="106"/>
                    <a:pt x="1092" y="123"/>
                  </a:cubicBezTo>
                  <a:cubicBezTo>
                    <a:pt x="1071" y="135"/>
                    <a:pt x="1048" y="144"/>
                    <a:pt x="1030" y="145"/>
                  </a:cubicBezTo>
                  <a:cubicBezTo>
                    <a:pt x="1052" y="149"/>
                    <a:pt x="1087" y="132"/>
                    <a:pt x="1098" y="126"/>
                  </a:cubicBezTo>
                  <a:cubicBezTo>
                    <a:pt x="1106" y="130"/>
                    <a:pt x="1114" y="135"/>
                    <a:pt x="1121" y="141"/>
                  </a:cubicBezTo>
                  <a:cubicBezTo>
                    <a:pt x="1092" y="267"/>
                    <a:pt x="1168" y="293"/>
                    <a:pt x="1173" y="241"/>
                  </a:cubicBezTo>
                  <a:cubicBezTo>
                    <a:pt x="1176" y="205"/>
                    <a:pt x="1152" y="161"/>
                    <a:pt x="1127" y="139"/>
                  </a:cubicBezTo>
                  <a:cubicBezTo>
                    <a:pt x="1128" y="131"/>
                    <a:pt x="1131" y="124"/>
                    <a:pt x="1133" y="116"/>
                  </a:cubicBezTo>
                  <a:cubicBezTo>
                    <a:pt x="1136" y="108"/>
                    <a:pt x="1139" y="100"/>
                    <a:pt x="1143" y="92"/>
                  </a:cubicBezTo>
                  <a:cubicBezTo>
                    <a:pt x="1159" y="77"/>
                    <a:pt x="1168" y="66"/>
                    <a:pt x="1176" y="45"/>
                  </a:cubicBezTo>
                  <a:cubicBezTo>
                    <a:pt x="1157" y="58"/>
                    <a:pt x="1148" y="68"/>
                    <a:pt x="1139" y="89"/>
                  </a:cubicBezTo>
                  <a:cubicBezTo>
                    <a:pt x="1129" y="98"/>
                    <a:pt x="1119" y="106"/>
                    <a:pt x="1107" y="113"/>
                  </a:cubicBezTo>
                  <a:cubicBezTo>
                    <a:pt x="1104" y="116"/>
                    <a:pt x="1101" y="118"/>
                    <a:pt x="1097" y="120"/>
                  </a:cubicBezTo>
                  <a:cubicBezTo>
                    <a:pt x="1061" y="101"/>
                    <a:pt x="1023" y="93"/>
                    <a:pt x="987" y="101"/>
                  </a:cubicBezTo>
                  <a:cubicBezTo>
                    <a:pt x="953" y="109"/>
                    <a:pt x="923" y="140"/>
                    <a:pt x="938" y="178"/>
                  </a:cubicBezTo>
                  <a:cubicBezTo>
                    <a:pt x="948" y="204"/>
                    <a:pt x="975" y="215"/>
                    <a:pt x="1000" y="206"/>
                  </a:cubicBezTo>
                  <a:cubicBezTo>
                    <a:pt x="1029" y="195"/>
                    <a:pt x="1039" y="157"/>
                    <a:pt x="1021" y="136"/>
                  </a:cubicBezTo>
                  <a:cubicBezTo>
                    <a:pt x="1004" y="115"/>
                    <a:pt x="974" y="123"/>
                    <a:pt x="963" y="147"/>
                  </a:cubicBezTo>
                  <a:cubicBezTo>
                    <a:pt x="956" y="164"/>
                    <a:pt x="961" y="181"/>
                    <a:pt x="973" y="187"/>
                  </a:cubicBezTo>
                  <a:cubicBezTo>
                    <a:pt x="995" y="199"/>
                    <a:pt x="1022" y="176"/>
                    <a:pt x="1011" y="156"/>
                  </a:cubicBezTo>
                  <a:cubicBezTo>
                    <a:pt x="1006" y="146"/>
                    <a:pt x="993" y="144"/>
                    <a:pt x="985" y="149"/>
                  </a:cubicBezTo>
                  <a:cubicBezTo>
                    <a:pt x="967" y="161"/>
                    <a:pt x="978" y="181"/>
                    <a:pt x="988" y="178"/>
                  </a:cubicBezTo>
                  <a:cubicBezTo>
                    <a:pt x="975" y="178"/>
                    <a:pt x="975" y="158"/>
                    <a:pt x="990" y="152"/>
                  </a:cubicBezTo>
                  <a:close/>
                  <a:moveTo>
                    <a:pt x="1122" y="136"/>
                  </a:moveTo>
                  <a:cubicBezTo>
                    <a:pt x="1116" y="131"/>
                    <a:pt x="1110" y="127"/>
                    <a:pt x="1103" y="123"/>
                  </a:cubicBezTo>
                  <a:cubicBezTo>
                    <a:pt x="1105" y="121"/>
                    <a:pt x="1108" y="119"/>
                    <a:pt x="1110" y="118"/>
                  </a:cubicBezTo>
                  <a:cubicBezTo>
                    <a:pt x="1118" y="112"/>
                    <a:pt x="1126" y="106"/>
                    <a:pt x="1134" y="100"/>
                  </a:cubicBezTo>
                  <a:cubicBezTo>
                    <a:pt x="1132" y="105"/>
                    <a:pt x="1130" y="110"/>
                    <a:pt x="1128" y="115"/>
                  </a:cubicBezTo>
                  <a:cubicBezTo>
                    <a:pt x="1126" y="121"/>
                    <a:pt x="1124" y="129"/>
                    <a:pt x="1122" y="136"/>
                  </a:cubicBezTo>
                  <a:close/>
                  <a:moveTo>
                    <a:pt x="1125" y="145"/>
                  </a:moveTo>
                  <a:cubicBezTo>
                    <a:pt x="1148" y="165"/>
                    <a:pt x="1172" y="207"/>
                    <a:pt x="1170" y="240"/>
                  </a:cubicBezTo>
                  <a:cubicBezTo>
                    <a:pt x="1166" y="292"/>
                    <a:pt x="1101" y="254"/>
                    <a:pt x="1125" y="145"/>
                  </a:cubicBezTo>
                  <a:close/>
                  <a:moveTo>
                    <a:pt x="1151" y="76"/>
                  </a:moveTo>
                  <a:cubicBezTo>
                    <a:pt x="1155" y="71"/>
                    <a:pt x="1158" y="66"/>
                    <a:pt x="1162" y="62"/>
                  </a:cubicBezTo>
                  <a:cubicBezTo>
                    <a:pt x="1159" y="66"/>
                    <a:pt x="1156" y="71"/>
                    <a:pt x="1151" y="76"/>
                  </a:cubicBezTo>
                  <a:close/>
                  <a:moveTo>
                    <a:pt x="801" y="186"/>
                  </a:moveTo>
                  <a:cubicBezTo>
                    <a:pt x="616" y="186"/>
                    <a:pt x="616" y="186"/>
                    <a:pt x="616" y="186"/>
                  </a:cubicBezTo>
                  <a:cubicBezTo>
                    <a:pt x="432" y="186"/>
                    <a:pt x="432" y="186"/>
                    <a:pt x="432" y="186"/>
                  </a:cubicBezTo>
                  <a:cubicBezTo>
                    <a:pt x="409" y="186"/>
                    <a:pt x="380" y="187"/>
                    <a:pt x="367" y="209"/>
                  </a:cubicBezTo>
                  <a:cubicBezTo>
                    <a:pt x="358" y="227"/>
                    <a:pt x="366" y="250"/>
                    <a:pt x="385" y="255"/>
                  </a:cubicBezTo>
                  <a:cubicBezTo>
                    <a:pt x="404" y="260"/>
                    <a:pt x="422" y="249"/>
                    <a:pt x="423" y="229"/>
                  </a:cubicBezTo>
                  <a:cubicBezTo>
                    <a:pt x="424" y="215"/>
                    <a:pt x="411" y="200"/>
                    <a:pt x="394" y="205"/>
                  </a:cubicBezTo>
                  <a:cubicBezTo>
                    <a:pt x="379" y="208"/>
                    <a:pt x="371" y="229"/>
                    <a:pt x="384" y="240"/>
                  </a:cubicBezTo>
                  <a:cubicBezTo>
                    <a:pt x="390" y="244"/>
                    <a:pt x="402" y="244"/>
                    <a:pt x="407" y="236"/>
                  </a:cubicBezTo>
                  <a:cubicBezTo>
                    <a:pt x="403" y="240"/>
                    <a:pt x="392" y="242"/>
                    <a:pt x="386" y="236"/>
                  </a:cubicBezTo>
                  <a:cubicBezTo>
                    <a:pt x="378" y="227"/>
                    <a:pt x="383" y="211"/>
                    <a:pt x="395" y="208"/>
                  </a:cubicBezTo>
                  <a:cubicBezTo>
                    <a:pt x="408" y="205"/>
                    <a:pt x="421" y="215"/>
                    <a:pt x="420" y="229"/>
                  </a:cubicBezTo>
                  <a:cubicBezTo>
                    <a:pt x="420" y="245"/>
                    <a:pt x="403" y="256"/>
                    <a:pt x="387" y="251"/>
                  </a:cubicBezTo>
                  <a:cubicBezTo>
                    <a:pt x="370" y="247"/>
                    <a:pt x="364" y="228"/>
                    <a:pt x="369" y="214"/>
                  </a:cubicBezTo>
                  <a:cubicBezTo>
                    <a:pt x="379" y="191"/>
                    <a:pt x="414" y="190"/>
                    <a:pt x="435" y="190"/>
                  </a:cubicBezTo>
                  <a:cubicBezTo>
                    <a:pt x="616" y="191"/>
                    <a:pt x="616" y="191"/>
                    <a:pt x="616" y="191"/>
                  </a:cubicBezTo>
                  <a:cubicBezTo>
                    <a:pt x="798" y="190"/>
                    <a:pt x="798" y="190"/>
                    <a:pt x="798" y="190"/>
                  </a:cubicBezTo>
                  <a:cubicBezTo>
                    <a:pt x="819" y="190"/>
                    <a:pt x="854" y="191"/>
                    <a:pt x="863" y="214"/>
                  </a:cubicBezTo>
                  <a:cubicBezTo>
                    <a:pt x="869" y="228"/>
                    <a:pt x="863" y="247"/>
                    <a:pt x="846" y="251"/>
                  </a:cubicBezTo>
                  <a:cubicBezTo>
                    <a:pt x="829" y="256"/>
                    <a:pt x="813" y="245"/>
                    <a:pt x="812" y="229"/>
                  </a:cubicBezTo>
                  <a:cubicBezTo>
                    <a:pt x="812" y="215"/>
                    <a:pt x="825" y="205"/>
                    <a:pt x="838" y="208"/>
                  </a:cubicBezTo>
                  <a:cubicBezTo>
                    <a:pt x="850" y="211"/>
                    <a:pt x="855" y="227"/>
                    <a:pt x="847" y="236"/>
                  </a:cubicBezTo>
                  <a:cubicBezTo>
                    <a:pt x="841" y="242"/>
                    <a:pt x="830" y="240"/>
                    <a:pt x="826" y="236"/>
                  </a:cubicBezTo>
                  <a:cubicBezTo>
                    <a:pt x="831" y="244"/>
                    <a:pt x="843" y="244"/>
                    <a:pt x="848" y="240"/>
                  </a:cubicBezTo>
                  <a:cubicBezTo>
                    <a:pt x="862" y="229"/>
                    <a:pt x="854" y="208"/>
                    <a:pt x="839" y="205"/>
                  </a:cubicBezTo>
                  <a:cubicBezTo>
                    <a:pt x="822" y="200"/>
                    <a:pt x="809" y="215"/>
                    <a:pt x="810" y="229"/>
                  </a:cubicBezTo>
                  <a:cubicBezTo>
                    <a:pt x="810" y="249"/>
                    <a:pt x="829" y="260"/>
                    <a:pt x="848" y="255"/>
                  </a:cubicBezTo>
                  <a:cubicBezTo>
                    <a:pt x="867" y="250"/>
                    <a:pt x="875" y="227"/>
                    <a:pt x="865" y="209"/>
                  </a:cubicBezTo>
                  <a:cubicBezTo>
                    <a:pt x="853" y="187"/>
                    <a:pt x="824" y="186"/>
                    <a:pt x="801" y="186"/>
                  </a:cubicBezTo>
                  <a:close/>
                  <a:moveTo>
                    <a:pt x="411" y="155"/>
                  </a:moveTo>
                  <a:cubicBezTo>
                    <a:pt x="444" y="155"/>
                    <a:pt x="478" y="155"/>
                    <a:pt x="512" y="151"/>
                  </a:cubicBezTo>
                  <a:cubicBezTo>
                    <a:pt x="477" y="149"/>
                    <a:pt x="444" y="148"/>
                    <a:pt x="411" y="148"/>
                  </a:cubicBezTo>
                  <a:cubicBezTo>
                    <a:pt x="377" y="149"/>
                    <a:pt x="344" y="149"/>
                    <a:pt x="309" y="152"/>
                  </a:cubicBezTo>
                  <a:cubicBezTo>
                    <a:pt x="346" y="154"/>
                    <a:pt x="411" y="155"/>
                    <a:pt x="411" y="155"/>
                  </a:cubicBezTo>
                  <a:close/>
                  <a:moveTo>
                    <a:pt x="617" y="137"/>
                  </a:moveTo>
                  <a:cubicBezTo>
                    <a:pt x="627" y="150"/>
                    <a:pt x="643" y="159"/>
                    <a:pt x="659" y="162"/>
                  </a:cubicBezTo>
                  <a:cubicBezTo>
                    <a:pt x="714" y="176"/>
                    <a:pt x="735" y="132"/>
                    <a:pt x="724" y="104"/>
                  </a:cubicBezTo>
                  <a:cubicBezTo>
                    <a:pt x="717" y="85"/>
                    <a:pt x="694" y="76"/>
                    <a:pt x="676" y="87"/>
                  </a:cubicBezTo>
                  <a:cubicBezTo>
                    <a:pt x="655" y="99"/>
                    <a:pt x="658" y="132"/>
                    <a:pt x="682" y="141"/>
                  </a:cubicBezTo>
                  <a:cubicBezTo>
                    <a:pt x="692" y="144"/>
                    <a:pt x="706" y="142"/>
                    <a:pt x="711" y="128"/>
                  </a:cubicBezTo>
                  <a:cubicBezTo>
                    <a:pt x="714" y="118"/>
                    <a:pt x="707" y="107"/>
                    <a:pt x="698" y="105"/>
                  </a:cubicBezTo>
                  <a:cubicBezTo>
                    <a:pt x="688" y="103"/>
                    <a:pt x="679" y="110"/>
                    <a:pt x="681" y="120"/>
                  </a:cubicBezTo>
                  <a:cubicBezTo>
                    <a:pt x="681" y="117"/>
                    <a:pt x="683" y="110"/>
                    <a:pt x="691" y="108"/>
                  </a:cubicBezTo>
                  <a:cubicBezTo>
                    <a:pt x="702" y="107"/>
                    <a:pt x="711" y="118"/>
                    <a:pt x="708" y="128"/>
                  </a:cubicBezTo>
                  <a:cubicBezTo>
                    <a:pt x="705" y="140"/>
                    <a:pt x="692" y="141"/>
                    <a:pt x="683" y="137"/>
                  </a:cubicBezTo>
                  <a:cubicBezTo>
                    <a:pt x="662" y="130"/>
                    <a:pt x="660" y="100"/>
                    <a:pt x="678" y="90"/>
                  </a:cubicBezTo>
                  <a:cubicBezTo>
                    <a:pt x="695" y="80"/>
                    <a:pt x="717" y="90"/>
                    <a:pt x="722" y="110"/>
                  </a:cubicBezTo>
                  <a:cubicBezTo>
                    <a:pt x="729" y="135"/>
                    <a:pt x="710" y="172"/>
                    <a:pt x="661" y="161"/>
                  </a:cubicBezTo>
                  <a:cubicBezTo>
                    <a:pt x="644" y="157"/>
                    <a:pt x="625" y="145"/>
                    <a:pt x="617" y="130"/>
                  </a:cubicBezTo>
                  <a:cubicBezTo>
                    <a:pt x="607" y="146"/>
                    <a:pt x="590" y="156"/>
                    <a:pt x="573" y="161"/>
                  </a:cubicBezTo>
                  <a:cubicBezTo>
                    <a:pt x="523" y="172"/>
                    <a:pt x="504" y="135"/>
                    <a:pt x="511" y="110"/>
                  </a:cubicBezTo>
                  <a:cubicBezTo>
                    <a:pt x="516" y="90"/>
                    <a:pt x="538" y="80"/>
                    <a:pt x="555" y="90"/>
                  </a:cubicBezTo>
                  <a:cubicBezTo>
                    <a:pt x="574" y="100"/>
                    <a:pt x="571" y="130"/>
                    <a:pt x="550" y="137"/>
                  </a:cubicBezTo>
                  <a:cubicBezTo>
                    <a:pt x="541" y="141"/>
                    <a:pt x="528" y="140"/>
                    <a:pt x="525" y="128"/>
                  </a:cubicBezTo>
                  <a:cubicBezTo>
                    <a:pt x="522" y="118"/>
                    <a:pt x="531" y="107"/>
                    <a:pt x="542" y="108"/>
                  </a:cubicBezTo>
                  <a:cubicBezTo>
                    <a:pt x="550" y="110"/>
                    <a:pt x="552" y="117"/>
                    <a:pt x="552" y="120"/>
                  </a:cubicBezTo>
                  <a:cubicBezTo>
                    <a:pt x="554" y="110"/>
                    <a:pt x="545" y="103"/>
                    <a:pt x="536" y="105"/>
                  </a:cubicBezTo>
                  <a:cubicBezTo>
                    <a:pt x="526" y="107"/>
                    <a:pt x="519" y="118"/>
                    <a:pt x="522" y="128"/>
                  </a:cubicBezTo>
                  <a:cubicBezTo>
                    <a:pt x="527" y="142"/>
                    <a:pt x="541" y="144"/>
                    <a:pt x="551" y="141"/>
                  </a:cubicBezTo>
                  <a:cubicBezTo>
                    <a:pt x="575" y="132"/>
                    <a:pt x="578" y="99"/>
                    <a:pt x="557" y="87"/>
                  </a:cubicBezTo>
                  <a:cubicBezTo>
                    <a:pt x="539" y="76"/>
                    <a:pt x="516" y="85"/>
                    <a:pt x="509" y="104"/>
                  </a:cubicBezTo>
                  <a:cubicBezTo>
                    <a:pt x="498" y="132"/>
                    <a:pt x="519" y="176"/>
                    <a:pt x="575" y="162"/>
                  </a:cubicBezTo>
                  <a:cubicBezTo>
                    <a:pt x="591" y="159"/>
                    <a:pt x="606" y="150"/>
                    <a:pt x="617" y="137"/>
                  </a:cubicBezTo>
                  <a:close/>
                  <a:moveTo>
                    <a:pt x="180" y="220"/>
                  </a:moveTo>
                  <a:cubicBezTo>
                    <a:pt x="183" y="220"/>
                    <a:pt x="186" y="223"/>
                    <a:pt x="186" y="226"/>
                  </a:cubicBezTo>
                  <a:cubicBezTo>
                    <a:pt x="186" y="230"/>
                    <a:pt x="183" y="232"/>
                    <a:pt x="180" y="232"/>
                  </a:cubicBezTo>
                  <a:cubicBezTo>
                    <a:pt x="176" y="232"/>
                    <a:pt x="173" y="230"/>
                    <a:pt x="173" y="226"/>
                  </a:cubicBezTo>
                  <a:cubicBezTo>
                    <a:pt x="173" y="223"/>
                    <a:pt x="176" y="220"/>
                    <a:pt x="180" y="220"/>
                  </a:cubicBezTo>
                  <a:close/>
                  <a:moveTo>
                    <a:pt x="169" y="198"/>
                  </a:moveTo>
                  <a:cubicBezTo>
                    <a:pt x="173" y="198"/>
                    <a:pt x="177" y="202"/>
                    <a:pt x="177" y="207"/>
                  </a:cubicBezTo>
                  <a:cubicBezTo>
                    <a:pt x="177" y="212"/>
                    <a:pt x="173" y="215"/>
                    <a:pt x="169" y="215"/>
                  </a:cubicBezTo>
                  <a:cubicBezTo>
                    <a:pt x="164" y="215"/>
                    <a:pt x="160" y="212"/>
                    <a:pt x="160" y="207"/>
                  </a:cubicBezTo>
                  <a:cubicBezTo>
                    <a:pt x="160" y="202"/>
                    <a:pt x="164" y="198"/>
                    <a:pt x="169" y="198"/>
                  </a:cubicBezTo>
                  <a:close/>
                  <a:moveTo>
                    <a:pt x="155" y="174"/>
                  </a:moveTo>
                  <a:cubicBezTo>
                    <a:pt x="161" y="174"/>
                    <a:pt x="166" y="180"/>
                    <a:pt x="166" y="186"/>
                  </a:cubicBezTo>
                  <a:cubicBezTo>
                    <a:pt x="166" y="192"/>
                    <a:pt x="161" y="197"/>
                    <a:pt x="155" y="197"/>
                  </a:cubicBezTo>
                  <a:cubicBezTo>
                    <a:pt x="149" y="197"/>
                    <a:pt x="144" y="192"/>
                    <a:pt x="144" y="186"/>
                  </a:cubicBezTo>
                  <a:cubicBezTo>
                    <a:pt x="144" y="180"/>
                    <a:pt x="149" y="174"/>
                    <a:pt x="155" y="174"/>
                  </a:cubicBezTo>
                  <a:close/>
                  <a:moveTo>
                    <a:pt x="206" y="2939"/>
                  </a:moveTo>
                  <a:cubicBezTo>
                    <a:pt x="343" y="2939"/>
                    <a:pt x="480" y="2939"/>
                    <a:pt x="616" y="2939"/>
                  </a:cubicBezTo>
                  <a:cubicBezTo>
                    <a:pt x="616" y="2945"/>
                    <a:pt x="616" y="2945"/>
                    <a:pt x="616" y="2945"/>
                  </a:cubicBezTo>
                  <a:cubicBezTo>
                    <a:pt x="206" y="2945"/>
                    <a:pt x="206" y="2945"/>
                    <a:pt x="206" y="2945"/>
                  </a:cubicBezTo>
                  <a:cubicBezTo>
                    <a:pt x="120" y="2945"/>
                    <a:pt x="46" y="2878"/>
                    <a:pt x="75" y="2793"/>
                  </a:cubicBezTo>
                  <a:cubicBezTo>
                    <a:pt x="98" y="2723"/>
                    <a:pt x="162" y="2734"/>
                    <a:pt x="182" y="2681"/>
                  </a:cubicBezTo>
                  <a:cubicBezTo>
                    <a:pt x="192" y="2652"/>
                    <a:pt x="168" y="2623"/>
                    <a:pt x="145" y="2636"/>
                  </a:cubicBezTo>
                  <a:cubicBezTo>
                    <a:pt x="135" y="2642"/>
                    <a:pt x="130" y="2657"/>
                    <a:pt x="135" y="2668"/>
                  </a:cubicBezTo>
                  <a:cubicBezTo>
                    <a:pt x="139" y="2676"/>
                    <a:pt x="150" y="2681"/>
                    <a:pt x="159" y="2678"/>
                  </a:cubicBezTo>
                  <a:cubicBezTo>
                    <a:pt x="168" y="2675"/>
                    <a:pt x="169" y="2663"/>
                    <a:pt x="162" y="2658"/>
                  </a:cubicBezTo>
                  <a:cubicBezTo>
                    <a:pt x="151" y="2653"/>
                    <a:pt x="140" y="2663"/>
                    <a:pt x="148" y="2675"/>
                  </a:cubicBezTo>
                  <a:cubicBezTo>
                    <a:pt x="141" y="2669"/>
                    <a:pt x="143" y="2660"/>
                    <a:pt x="149" y="2656"/>
                  </a:cubicBezTo>
                  <a:cubicBezTo>
                    <a:pt x="153" y="2653"/>
                    <a:pt x="159" y="2653"/>
                    <a:pt x="163" y="2655"/>
                  </a:cubicBezTo>
                  <a:cubicBezTo>
                    <a:pt x="175" y="2662"/>
                    <a:pt x="173" y="2679"/>
                    <a:pt x="161" y="2683"/>
                  </a:cubicBezTo>
                  <a:cubicBezTo>
                    <a:pt x="149" y="2687"/>
                    <a:pt x="137" y="2681"/>
                    <a:pt x="132" y="2670"/>
                  </a:cubicBezTo>
                  <a:cubicBezTo>
                    <a:pt x="126" y="2657"/>
                    <a:pt x="132" y="2641"/>
                    <a:pt x="144" y="2634"/>
                  </a:cubicBezTo>
                  <a:cubicBezTo>
                    <a:pt x="156" y="2627"/>
                    <a:pt x="172" y="2631"/>
                    <a:pt x="180" y="2642"/>
                  </a:cubicBezTo>
                  <a:cubicBezTo>
                    <a:pt x="188" y="2652"/>
                    <a:pt x="191" y="2668"/>
                    <a:pt x="186" y="2682"/>
                  </a:cubicBezTo>
                  <a:cubicBezTo>
                    <a:pt x="179" y="2702"/>
                    <a:pt x="161" y="2717"/>
                    <a:pt x="144" y="2728"/>
                  </a:cubicBezTo>
                  <a:cubicBezTo>
                    <a:pt x="192" y="2717"/>
                    <a:pt x="247" y="2745"/>
                    <a:pt x="252" y="2797"/>
                  </a:cubicBezTo>
                  <a:cubicBezTo>
                    <a:pt x="255" y="2832"/>
                    <a:pt x="234" y="2867"/>
                    <a:pt x="198" y="2871"/>
                  </a:cubicBezTo>
                  <a:cubicBezTo>
                    <a:pt x="170" y="2874"/>
                    <a:pt x="143" y="2860"/>
                    <a:pt x="133" y="2832"/>
                  </a:cubicBezTo>
                  <a:cubicBezTo>
                    <a:pt x="124" y="2809"/>
                    <a:pt x="130" y="2783"/>
                    <a:pt x="152" y="2770"/>
                  </a:cubicBezTo>
                  <a:cubicBezTo>
                    <a:pt x="170" y="2760"/>
                    <a:pt x="194" y="2763"/>
                    <a:pt x="206" y="2780"/>
                  </a:cubicBezTo>
                  <a:cubicBezTo>
                    <a:pt x="218" y="2796"/>
                    <a:pt x="217" y="2823"/>
                    <a:pt x="197" y="2832"/>
                  </a:cubicBezTo>
                  <a:cubicBezTo>
                    <a:pt x="177" y="2842"/>
                    <a:pt x="157" y="2823"/>
                    <a:pt x="165" y="2802"/>
                  </a:cubicBezTo>
                  <a:cubicBezTo>
                    <a:pt x="163" y="2814"/>
                    <a:pt x="170" y="2838"/>
                    <a:pt x="194" y="2828"/>
                  </a:cubicBezTo>
                  <a:cubicBezTo>
                    <a:pt x="209" y="2822"/>
                    <a:pt x="212" y="2796"/>
                    <a:pt x="203" y="2783"/>
                  </a:cubicBezTo>
                  <a:cubicBezTo>
                    <a:pt x="191" y="2768"/>
                    <a:pt x="171" y="2766"/>
                    <a:pt x="155" y="2774"/>
                  </a:cubicBezTo>
                  <a:cubicBezTo>
                    <a:pt x="135" y="2786"/>
                    <a:pt x="129" y="2811"/>
                    <a:pt x="137" y="2831"/>
                  </a:cubicBezTo>
                  <a:cubicBezTo>
                    <a:pt x="147" y="2857"/>
                    <a:pt x="171" y="2870"/>
                    <a:pt x="197" y="2868"/>
                  </a:cubicBezTo>
                  <a:cubicBezTo>
                    <a:pt x="232" y="2864"/>
                    <a:pt x="250" y="2830"/>
                    <a:pt x="247" y="2797"/>
                  </a:cubicBezTo>
                  <a:cubicBezTo>
                    <a:pt x="239" y="2713"/>
                    <a:pt x="105" y="2704"/>
                    <a:pt x="78" y="2798"/>
                  </a:cubicBezTo>
                  <a:cubicBezTo>
                    <a:pt x="55" y="2877"/>
                    <a:pt x="127" y="2939"/>
                    <a:pt x="206" y="2939"/>
                  </a:cubicBezTo>
                  <a:close/>
                  <a:moveTo>
                    <a:pt x="73" y="1613"/>
                  </a:moveTo>
                  <a:cubicBezTo>
                    <a:pt x="81" y="1613"/>
                    <a:pt x="88" y="1606"/>
                    <a:pt x="88" y="1598"/>
                  </a:cubicBezTo>
                  <a:cubicBezTo>
                    <a:pt x="88" y="1590"/>
                    <a:pt x="81" y="1583"/>
                    <a:pt x="73" y="1583"/>
                  </a:cubicBezTo>
                  <a:cubicBezTo>
                    <a:pt x="64" y="1583"/>
                    <a:pt x="58" y="1590"/>
                    <a:pt x="58" y="1598"/>
                  </a:cubicBezTo>
                  <a:cubicBezTo>
                    <a:pt x="58" y="1606"/>
                    <a:pt x="64" y="1613"/>
                    <a:pt x="73" y="1613"/>
                  </a:cubicBezTo>
                  <a:close/>
                  <a:moveTo>
                    <a:pt x="100" y="1217"/>
                  </a:moveTo>
                  <a:cubicBezTo>
                    <a:pt x="101" y="1212"/>
                    <a:pt x="109" y="1209"/>
                    <a:pt x="115" y="1213"/>
                  </a:cubicBezTo>
                  <a:cubicBezTo>
                    <a:pt x="122" y="1217"/>
                    <a:pt x="123" y="1227"/>
                    <a:pt x="118" y="1234"/>
                  </a:cubicBezTo>
                  <a:cubicBezTo>
                    <a:pt x="109" y="1246"/>
                    <a:pt x="89" y="1241"/>
                    <a:pt x="88" y="1223"/>
                  </a:cubicBezTo>
                  <a:cubicBezTo>
                    <a:pt x="87" y="1201"/>
                    <a:pt x="110" y="1185"/>
                    <a:pt x="131" y="1200"/>
                  </a:cubicBezTo>
                  <a:cubicBezTo>
                    <a:pt x="152" y="1216"/>
                    <a:pt x="152" y="1247"/>
                    <a:pt x="148" y="1270"/>
                  </a:cubicBezTo>
                  <a:cubicBezTo>
                    <a:pt x="144" y="1288"/>
                    <a:pt x="138" y="1306"/>
                    <a:pt x="129" y="1323"/>
                  </a:cubicBezTo>
                  <a:cubicBezTo>
                    <a:pt x="128" y="1323"/>
                    <a:pt x="128" y="1323"/>
                    <a:pt x="128" y="1323"/>
                  </a:cubicBezTo>
                  <a:cubicBezTo>
                    <a:pt x="138" y="1331"/>
                    <a:pt x="148" y="1338"/>
                    <a:pt x="159" y="1344"/>
                  </a:cubicBezTo>
                  <a:cubicBezTo>
                    <a:pt x="134" y="1390"/>
                    <a:pt x="28" y="1417"/>
                    <a:pt x="11" y="1492"/>
                  </a:cubicBezTo>
                  <a:cubicBezTo>
                    <a:pt x="4" y="1523"/>
                    <a:pt x="17" y="1564"/>
                    <a:pt x="53" y="1572"/>
                  </a:cubicBezTo>
                  <a:cubicBezTo>
                    <a:pt x="82" y="1579"/>
                    <a:pt x="115" y="1553"/>
                    <a:pt x="109" y="1521"/>
                  </a:cubicBezTo>
                  <a:cubicBezTo>
                    <a:pt x="106" y="1503"/>
                    <a:pt x="86" y="1491"/>
                    <a:pt x="68" y="1494"/>
                  </a:cubicBezTo>
                  <a:cubicBezTo>
                    <a:pt x="50" y="1498"/>
                    <a:pt x="37" y="1519"/>
                    <a:pt x="45" y="1536"/>
                  </a:cubicBezTo>
                  <a:cubicBezTo>
                    <a:pt x="50" y="1549"/>
                    <a:pt x="66" y="1553"/>
                    <a:pt x="76" y="1548"/>
                  </a:cubicBezTo>
                  <a:cubicBezTo>
                    <a:pt x="88" y="1542"/>
                    <a:pt x="91" y="1520"/>
                    <a:pt x="78" y="1515"/>
                  </a:cubicBezTo>
                  <a:cubicBezTo>
                    <a:pt x="67" y="1511"/>
                    <a:pt x="61" y="1521"/>
                    <a:pt x="61" y="1524"/>
                  </a:cubicBezTo>
                  <a:cubicBezTo>
                    <a:pt x="60" y="1532"/>
                    <a:pt x="64" y="1540"/>
                    <a:pt x="72" y="1541"/>
                  </a:cubicBezTo>
                  <a:cubicBezTo>
                    <a:pt x="61" y="1541"/>
                    <a:pt x="56" y="1529"/>
                    <a:pt x="58" y="1521"/>
                  </a:cubicBezTo>
                  <a:cubicBezTo>
                    <a:pt x="60" y="1514"/>
                    <a:pt x="69" y="1507"/>
                    <a:pt x="79" y="1511"/>
                  </a:cubicBezTo>
                  <a:cubicBezTo>
                    <a:pt x="96" y="1518"/>
                    <a:pt x="94" y="1544"/>
                    <a:pt x="78" y="1551"/>
                  </a:cubicBezTo>
                  <a:cubicBezTo>
                    <a:pt x="65" y="1557"/>
                    <a:pt x="48" y="1551"/>
                    <a:pt x="42" y="1537"/>
                  </a:cubicBezTo>
                  <a:cubicBezTo>
                    <a:pt x="33" y="1517"/>
                    <a:pt x="48" y="1494"/>
                    <a:pt x="69" y="1490"/>
                  </a:cubicBezTo>
                  <a:cubicBezTo>
                    <a:pt x="89" y="1486"/>
                    <a:pt x="110" y="1500"/>
                    <a:pt x="114" y="1520"/>
                  </a:cubicBezTo>
                  <a:cubicBezTo>
                    <a:pt x="121" y="1555"/>
                    <a:pt x="85" y="1584"/>
                    <a:pt x="52" y="1575"/>
                  </a:cubicBezTo>
                  <a:cubicBezTo>
                    <a:pt x="14" y="1565"/>
                    <a:pt x="0" y="1523"/>
                    <a:pt x="7" y="1490"/>
                  </a:cubicBezTo>
                  <a:cubicBezTo>
                    <a:pt x="24" y="1418"/>
                    <a:pt x="118" y="1391"/>
                    <a:pt x="151" y="1345"/>
                  </a:cubicBezTo>
                  <a:cubicBezTo>
                    <a:pt x="143" y="1341"/>
                    <a:pt x="135" y="1335"/>
                    <a:pt x="126" y="1328"/>
                  </a:cubicBezTo>
                  <a:cubicBezTo>
                    <a:pt x="113" y="1349"/>
                    <a:pt x="96" y="1371"/>
                    <a:pt x="73" y="1377"/>
                  </a:cubicBezTo>
                  <a:cubicBezTo>
                    <a:pt x="79" y="1343"/>
                    <a:pt x="67" y="1277"/>
                    <a:pt x="75" y="1239"/>
                  </a:cubicBezTo>
                  <a:cubicBezTo>
                    <a:pt x="74" y="1271"/>
                    <a:pt x="103" y="1301"/>
                    <a:pt x="125" y="1320"/>
                  </a:cubicBezTo>
                  <a:cubicBezTo>
                    <a:pt x="133" y="1304"/>
                    <a:pt x="140" y="1286"/>
                    <a:pt x="143" y="1269"/>
                  </a:cubicBezTo>
                  <a:cubicBezTo>
                    <a:pt x="147" y="1249"/>
                    <a:pt x="148" y="1219"/>
                    <a:pt x="131" y="1204"/>
                  </a:cubicBezTo>
                  <a:cubicBezTo>
                    <a:pt x="113" y="1189"/>
                    <a:pt x="92" y="1204"/>
                    <a:pt x="93" y="1223"/>
                  </a:cubicBezTo>
                  <a:cubicBezTo>
                    <a:pt x="94" y="1236"/>
                    <a:pt x="110" y="1240"/>
                    <a:pt x="116" y="1231"/>
                  </a:cubicBezTo>
                  <a:cubicBezTo>
                    <a:pt x="123" y="1221"/>
                    <a:pt x="111" y="1208"/>
                    <a:pt x="100" y="1217"/>
                  </a:cubicBezTo>
                  <a:close/>
                  <a:moveTo>
                    <a:pt x="77" y="1372"/>
                  </a:moveTo>
                  <a:cubicBezTo>
                    <a:pt x="91" y="1366"/>
                    <a:pt x="113" y="1345"/>
                    <a:pt x="122" y="1324"/>
                  </a:cubicBezTo>
                  <a:cubicBezTo>
                    <a:pt x="104" y="1308"/>
                    <a:pt x="84" y="1282"/>
                    <a:pt x="76" y="1260"/>
                  </a:cubicBezTo>
                  <a:cubicBezTo>
                    <a:pt x="74" y="1279"/>
                    <a:pt x="80" y="1345"/>
                    <a:pt x="77" y="1372"/>
                  </a:cubicBezTo>
                  <a:close/>
                  <a:moveTo>
                    <a:pt x="244" y="152"/>
                  </a:moveTo>
                  <a:cubicBezTo>
                    <a:pt x="237" y="150"/>
                    <a:pt x="230" y="152"/>
                    <a:pt x="226" y="158"/>
                  </a:cubicBezTo>
                  <a:cubicBezTo>
                    <a:pt x="218" y="174"/>
                    <a:pt x="236" y="196"/>
                    <a:pt x="258" y="185"/>
                  </a:cubicBezTo>
                  <a:cubicBezTo>
                    <a:pt x="268" y="180"/>
                    <a:pt x="271" y="163"/>
                    <a:pt x="265" y="149"/>
                  </a:cubicBezTo>
                  <a:cubicBezTo>
                    <a:pt x="256" y="128"/>
                    <a:pt x="229" y="119"/>
                    <a:pt x="214" y="137"/>
                  </a:cubicBezTo>
                  <a:cubicBezTo>
                    <a:pt x="198" y="157"/>
                    <a:pt x="206" y="191"/>
                    <a:pt x="232" y="202"/>
                  </a:cubicBezTo>
                  <a:cubicBezTo>
                    <a:pt x="255" y="210"/>
                    <a:pt x="281" y="201"/>
                    <a:pt x="290" y="178"/>
                  </a:cubicBezTo>
                  <a:cubicBezTo>
                    <a:pt x="304" y="143"/>
                    <a:pt x="282" y="114"/>
                    <a:pt x="248" y="105"/>
                  </a:cubicBezTo>
                  <a:cubicBezTo>
                    <a:pt x="212" y="96"/>
                    <a:pt x="174" y="106"/>
                    <a:pt x="141" y="123"/>
                  </a:cubicBezTo>
                  <a:cubicBezTo>
                    <a:pt x="162" y="135"/>
                    <a:pt x="185" y="144"/>
                    <a:pt x="203" y="145"/>
                  </a:cubicBezTo>
                  <a:cubicBezTo>
                    <a:pt x="181" y="149"/>
                    <a:pt x="146" y="132"/>
                    <a:pt x="135" y="126"/>
                  </a:cubicBezTo>
                  <a:cubicBezTo>
                    <a:pt x="127" y="130"/>
                    <a:pt x="119" y="135"/>
                    <a:pt x="112" y="141"/>
                  </a:cubicBezTo>
                  <a:cubicBezTo>
                    <a:pt x="141" y="267"/>
                    <a:pt x="65" y="293"/>
                    <a:pt x="60" y="241"/>
                  </a:cubicBezTo>
                  <a:cubicBezTo>
                    <a:pt x="57" y="205"/>
                    <a:pt x="81" y="161"/>
                    <a:pt x="106" y="139"/>
                  </a:cubicBezTo>
                  <a:cubicBezTo>
                    <a:pt x="105" y="131"/>
                    <a:pt x="102" y="124"/>
                    <a:pt x="100" y="116"/>
                  </a:cubicBezTo>
                  <a:cubicBezTo>
                    <a:pt x="97" y="108"/>
                    <a:pt x="94" y="100"/>
                    <a:pt x="90" y="92"/>
                  </a:cubicBezTo>
                  <a:cubicBezTo>
                    <a:pt x="74" y="77"/>
                    <a:pt x="65" y="66"/>
                    <a:pt x="57" y="45"/>
                  </a:cubicBezTo>
                  <a:cubicBezTo>
                    <a:pt x="76" y="58"/>
                    <a:pt x="85" y="68"/>
                    <a:pt x="95" y="89"/>
                  </a:cubicBezTo>
                  <a:cubicBezTo>
                    <a:pt x="104" y="98"/>
                    <a:pt x="114" y="106"/>
                    <a:pt x="126" y="113"/>
                  </a:cubicBezTo>
                  <a:cubicBezTo>
                    <a:pt x="129" y="116"/>
                    <a:pt x="132" y="118"/>
                    <a:pt x="136" y="120"/>
                  </a:cubicBezTo>
                  <a:cubicBezTo>
                    <a:pt x="172" y="101"/>
                    <a:pt x="210" y="93"/>
                    <a:pt x="246" y="101"/>
                  </a:cubicBezTo>
                  <a:cubicBezTo>
                    <a:pt x="280" y="109"/>
                    <a:pt x="310" y="140"/>
                    <a:pt x="295" y="178"/>
                  </a:cubicBezTo>
                  <a:cubicBezTo>
                    <a:pt x="285" y="204"/>
                    <a:pt x="258" y="215"/>
                    <a:pt x="233" y="206"/>
                  </a:cubicBezTo>
                  <a:cubicBezTo>
                    <a:pt x="204" y="195"/>
                    <a:pt x="194" y="157"/>
                    <a:pt x="212" y="136"/>
                  </a:cubicBezTo>
                  <a:cubicBezTo>
                    <a:pt x="229" y="115"/>
                    <a:pt x="259" y="123"/>
                    <a:pt x="270" y="147"/>
                  </a:cubicBezTo>
                  <a:cubicBezTo>
                    <a:pt x="277" y="164"/>
                    <a:pt x="272" y="181"/>
                    <a:pt x="260" y="187"/>
                  </a:cubicBezTo>
                  <a:cubicBezTo>
                    <a:pt x="238" y="199"/>
                    <a:pt x="211" y="176"/>
                    <a:pt x="222" y="156"/>
                  </a:cubicBezTo>
                  <a:cubicBezTo>
                    <a:pt x="227" y="146"/>
                    <a:pt x="240" y="144"/>
                    <a:pt x="248" y="149"/>
                  </a:cubicBezTo>
                  <a:cubicBezTo>
                    <a:pt x="266" y="161"/>
                    <a:pt x="255" y="181"/>
                    <a:pt x="245" y="178"/>
                  </a:cubicBezTo>
                  <a:cubicBezTo>
                    <a:pt x="258" y="178"/>
                    <a:pt x="258" y="158"/>
                    <a:pt x="244" y="152"/>
                  </a:cubicBezTo>
                  <a:close/>
                  <a:moveTo>
                    <a:pt x="111" y="136"/>
                  </a:moveTo>
                  <a:cubicBezTo>
                    <a:pt x="117" y="131"/>
                    <a:pt x="123" y="127"/>
                    <a:pt x="131" y="123"/>
                  </a:cubicBezTo>
                  <a:cubicBezTo>
                    <a:pt x="128" y="121"/>
                    <a:pt x="125" y="119"/>
                    <a:pt x="123" y="118"/>
                  </a:cubicBezTo>
                  <a:cubicBezTo>
                    <a:pt x="115" y="112"/>
                    <a:pt x="107" y="106"/>
                    <a:pt x="99" y="100"/>
                  </a:cubicBezTo>
                  <a:cubicBezTo>
                    <a:pt x="101" y="105"/>
                    <a:pt x="103" y="110"/>
                    <a:pt x="105" y="115"/>
                  </a:cubicBezTo>
                  <a:cubicBezTo>
                    <a:pt x="107" y="121"/>
                    <a:pt x="109" y="129"/>
                    <a:pt x="111" y="136"/>
                  </a:cubicBezTo>
                  <a:close/>
                  <a:moveTo>
                    <a:pt x="108" y="145"/>
                  </a:moveTo>
                  <a:cubicBezTo>
                    <a:pt x="85" y="165"/>
                    <a:pt x="61" y="207"/>
                    <a:pt x="64" y="240"/>
                  </a:cubicBezTo>
                  <a:cubicBezTo>
                    <a:pt x="67" y="292"/>
                    <a:pt x="132" y="254"/>
                    <a:pt x="108" y="145"/>
                  </a:cubicBezTo>
                  <a:close/>
                  <a:moveTo>
                    <a:pt x="82" y="76"/>
                  </a:moveTo>
                  <a:cubicBezTo>
                    <a:pt x="78" y="71"/>
                    <a:pt x="75" y="66"/>
                    <a:pt x="71" y="62"/>
                  </a:cubicBezTo>
                  <a:cubicBezTo>
                    <a:pt x="74" y="66"/>
                    <a:pt x="77" y="71"/>
                    <a:pt x="82" y="76"/>
                  </a:cubicBezTo>
                  <a:close/>
                  <a:moveTo>
                    <a:pt x="599" y="43"/>
                  </a:moveTo>
                  <a:cubicBezTo>
                    <a:pt x="598" y="60"/>
                    <a:pt x="606" y="80"/>
                    <a:pt x="617" y="93"/>
                  </a:cubicBezTo>
                  <a:cubicBezTo>
                    <a:pt x="627" y="79"/>
                    <a:pt x="635" y="61"/>
                    <a:pt x="634" y="43"/>
                  </a:cubicBezTo>
                  <a:cubicBezTo>
                    <a:pt x="632" y="3"/>
                    <a:pt x="602" y="3"/>
                    <a:pt x="599" y="43"/>
                  </a:cubicBezTo>
                  <a:close/>
                </a:path>
              </a:pathLst>
            </a:custGeom>
            <a:solidFill>
              <a:srgbClr val="DBC9B8"/>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56"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2" name="矩形 1"/>
          <p:cNvSpPr/>
          <p:nvPr/>
        </p:nvSpPr>
        <p:spPr>
          <a:xfrm>
            <a:off x="0" y="0"/>
            <a:ext cx="12192000" cy="6858000"/>
          </a:xfrm>
          <a:prstGeom prst="rect">
            <a:avLst/>
          </a:prstGeom>
          <a:solidFill>
            <a:srgbClr val="5C4A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3" name="Freeform 6"/>
          <p:cNvSpPr>
            <a:spLocks noEditPoints="1"/>
          </p:cNvSpPr>
          <p:nvPr/>
        </p:nvSpPr>
        <p:spPr bwMode="auto">
          <a:xfrm rot="16200000">
            <a:off x="1318419" y="3539331"/>
            <a:ext cx="2085975" cy="4646613"/>
          </a:xfrm>
          <a:custGeom>
            <a:avLst/>
            <a:gdLst>
              <a:gd name="T0" fmla="*/ 345 w 1088"/>
              <a:gd name="T1" fmla="*/ 87 h 2427"/>
              <a:gd name="T2" fmla="*/ 208 w 1088"/>
              <a:gd name="T3" fmla="*/ 15 h 2427"/>
              <a:gd name="T4" fmla="*/ 420 w 1088"/>
              <a:gd name="T5" fmla="*/ 0 h 2427"/>
              <a:gd name="T6" fmla="*/ 62 w 1088"/>
              <a:gd name="T7" fmla="*/ 2420 h 2427"/>
              <a:gd name="T8" fmla="*/ 64 w 1088"/>
              <a:gd name="T9" fmla="*/ 2375 h 2427"/>
              <a:gd name="T10" fmla="*/ 64 w 1088"/>
              <a:gd name="T11" fmla="*/ 2247 h 2427"/>
              <a:gd name="T12" fmla="*/ 62 w 1088"/>
              <a:gd name="T13" fmla="*/ 2192 h 2427"/>
              <a:gd name="T14" fmla="*/ 62 w 1088"/>
              <a:gd name="T15" fmla="*/ 1919 h 2427"/>
              <a:gd name="T16" fmla="*/ 64 w 1088"/>
              <a:gd name="T17" fmla="*/ 1808 h 2427"/>
              <a:gd name="T18" fmla="*/ 62 w 1088"/>
              <a:gd name="T19" fmla="*/ 1755 h 2427"/>
              <a:gd name="T20" fmla="*/ 64 w 1088"/>
              <a:gd name="T21" fmla="*/ 1718 h 2427"/>
              <a:gd name="T22" fmla="*/ 64 w 1088"/>
              <a:gd name="T23" fmla="*/ 1082 h 2427"/>
              <a:gd name="T24" fmla="*/ 62 w 1088"/>
              <a:gd name="T25" fmla="*/ 918 h 2427"/>
              <a:gd name="T26" fmla="*/ 62 w 1088"/>
              <a:gd name="T27" fmla="*/ 829 h 2427"/>
              <a:gd name="T28" fmla="*/ 62 w 1088"/>
              <a:gd name="T29" fmla="*/ 309 h 2427"/>
              <a:gd name="T30" fmla="*/ 62 w 1088"/>
              <a:gd name="T31" fmla="*/ 558 h 2427"/>
              <a:gd name="T32" fmla="*/ 79 w 1088"/>
              <a:gd name="T33" fmla="*/ 60 h 2427"/>
              <a:gd name="T34" fmla="*/ 111 w 1088"/>
              <a:gd name="T35" fmla="*/ 88 h 2427"/>
              <a:gd name="T36" fmla="*/ 278 w 1088"/>
              <a:gd name="T37" fmla="*/ 1411 h 2427"/>
              <a:gd name="T38" fmla="*/ 175 w 1088"/>
              <a:gd name="T39" fmla="*/ 290 h 2427"/>
              <a:gd name="T40" fmla="*/ 145 w 1088"/>
              <a:gd name="T41" fmla="*/ 221 h 2427"/>
              <a:gd name="T42" fmla="*/ 236 w 1088"/>
              <a:gd name="T43" fmla="*/ 2263 h 2427"/>
              <a:gd name="T44" fmla="*/ 457 w 1088"/>
              <a:gd name="T45" fmla="*/ 2147 h 2427"/>
              <a:gd name="T46" fmla="*/ 134 w 1088"/>
              <a:gd name="T47" fmla="*/ 2020 h 2427"/>
              <a:gd name="T48" fmla="*/ 230 w 1088"/>
              <a:gd name="T49" fmla="*/ 2339 h 2427"/>
              <a:gd name="T50" fmla="*/ 200 w 1088"/>
              <a:gd name="T51" fmla="*/ 1774 h 2427"/>
              <a:gd name="T52" fmla="*/ 362 w 1088"/>
              <a:gd name="T53" fmla="*/ 1972 h 2427"/>
              <a:gd name="T54" fmla="*/ 185 w 1088"/>
              <a:gd name="T55" fmla="*/ 1706 h 2427"/>
              <a:gd name="T56" fmla="*/ 822 w 1088"/>
              <a:gd name="T57" fmla="*/ 1398 h 2427"/>
              <a:gd name="T58" fmla="*/ 307 w 1088"/>
              <a:gd name="T59" fmla="*/ 1875 h 2427"/>
              <a:gd name="T60" fmla="*/ 377 w 1088"/>
              <a:gd name="T61" fmla="*/ 1060 h 2427"/>
              <a:gd name="T62" fmla="*/ 548 w 1088"/>
              <a:gd name="T63" fmla="*/ 1585 h 2427"/>
              <a:gd name="T64" fmla="*/ 525 w 1088"/>
              <a:gd name="T65" fmla="*/ 1290 h 2427"/>
              <a:gd name="T66" fmla="*/ 485 w 1088"/>
              <a:gd name="T67" fmla="*/ 1460 h 2427"/>
              <a:gd name="T68" fmla="*/ 484 w 1088"/>
              <a:gd name="T69" fmla="*/ 1226 h 2427"/>
              <a:gd name="T70" fmla="*/ 397 w 1088"/>
              <a:gd name="T71" fmla="*/ 1760 h 2427"/>
              <a:gd name="T72" fmla="*/ 249 w 1088"/>
              <a:gd name="T73" fmla="*/ 941 h 2427"/>
              <a:gd name="T74" fmla="*/ 361 w 1088"/>
              <a:gd name="T75" fmla="*/ 1698 h 2427"/>
              <a:gd name="T76" fmla="*/ 451 w 1088"/>
              <a:gd name="T77" fmla="*/ 1627 h 2427"/>
              <a:gd name="T78" fmla="*/ 156 w 1088"/>
              <a:gd name="T79" fmla="*/ 1296 h 2427"/>
              <a:gd name="T80" fmla="*/ 294 w 1088"/>
              <a:gd name="T81" fmla="*/ 1392 h 2427"/>
              <a:gd name="T82" fmla="*/ 323 w 1088"/>
              <a:gd name="T83" fmla="*/ 1483 h 2427"/>
              <a:gd name="T84" fmla="*/ 167 w 1088"/>
              <a:gd name="T85" fmla="*/ 1082 h 2427"/>
              <a:gd name="T86" fmla="*/ 279 w 1088"/>
              <a:gd name="T87" fmla="*/ 666 h 2427"/>
              <a:gd name="T88" fmla="*/ 264 w 1088"/>
              <a:gd name="T89" fmla="*/ 616 h 2427"/>
              <a:gd name="T90" fmla="*/ 423 w 1088"/>
              <a:gd name="T91" fmla="*/ 965 h 2427"/>
              <a:gd name="T92" fmla="*/ 265 w 1088"/>
              <a:gd name="T93" fmla="*/ 833 h 2427"/>
              <a:gd name="T94" fmla="*/ 190 w 1088"/>
              <a:gd name="T95" fmla="*/ 509 h 2427"/>
              <a:gd name="T96" fmla="*/ 266 w 1088"/>
              <a:gd name="T97" fmla="*/ 537 h 2427"/>
              <a:gd name="T98" fmla="*/ 169 w 1088"/>
              <a:gd name="T99" fmla="*/ 230 h 2427"/>
              <a:gd name="T100" fmla="*/ 693 w 1088"/>
              <a:gd name="T101" fmla="*/ 744 h 2427"/>
              <a:gd name="T102" fmla="*/ 517 w 1088"/>
              <a:gd name="T103" fmla="*/ 547 h 2427"/>
              <a:gd name="T104" fmla="*/ 220 w 1088"/>
              <a:gd name="T105" fmla="*/ 206 h 2427"/>
              <a:gd name="T106" fmla="*/ 618 w 1088"/>
              <a:gd name="T107" fmla="*/ 503 h 2427"/>
              <a:gd name="T108" fmla="*/ 450 w 1088"/>
              <a:gd name="T109" fmla="*/ 201 h 2427"/>
              <a:gd name="T110" fmla="*/ 579 w 1088"/>
              <a:gd name="T111" fmla="*/ 130 h 2427"/>
              <a:gd name="T112" fmla="*/ 652 w 1088"/>
              <a:gd name="T113" fmla="*/ 232 h 2427"/>
              <a:gd name="T114" fmla="*/ 982 w 1088"/>
              <a:gd name="T115" fmla="*/ 658 h 2427"/>
              <a:gd name="T116" fmla="*/ 854 w 1088"/>
              <a:gd name="T117" fmla="*/ 797 h 2427"/>
              <a:gd name="T118" fmla="*/ 402 w 1088"/>
              <a:gd name="T119" fmla="*/ 297 h 2427"/>
              <a:gd name="T120" fmla="*/ 775 w 1088"/>
              <a:gd name="T121" fmla="*/ 910 h 2427"/>
              <a:gd name="T122" fmla="*/ 835 w 1088"/>
              <a:gd name="T123" fmla="*/ 927 h 2427"/>
              <a:gd name="T124" fmla="*/ 247 w 1088"/>
              <a:gd name="T125" fmla="*/ 16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8" h="2427">
                <a:moveTo>
                  <a:pt x="96" y="0"/>
                </a:moveTo>
                <a:cubicBezTo>
                  <a:pt x="120" y="0"/>
                  <a:pt x="120" y="0"/>
                  <a:pt x="120" y="0"/>
                </a:cubicBezTo>
                <a:cubicBezTo>
                  <a:pt x="121" y="12"/>
                  <a:pt x="119" y="24"/>
                  <a:pt x="114" y="32"/>
                </a:cubicBezTo>
                <a:cubicBezTo>
                  <a:pt x="112" y="23"/>
                  <a:pt x="104" y="11"/>
                  <a:pt x="96" y="0"/>
                </a:cubicBezTo>
                <a:close/>
                <a:moveTo>
                  <a:pt x="139" y="0"/>
                </a:moveTo>
                <a:cubicBezTo>
                  <a:pt x="152" y="0"/>
                  <a:pt x="152" y="0"/>
                  <a:pt x="152" y="0"/>
                </a:cubicBezTo>
                <a:cubicBezTo>
                  <a:pt x="172" y="40"/>
                  <a:pt x="196" y="74"/>
                  <a:pt x="227" y="101"/>
                </a:cubicBezTo>
                <a:cubicBezTo>
                  <a:pt x="261" y="131"/>
                  <a:pt x="325" y="177"/>
                  <a:pt x="367" y="140"/>
                </a:cubicBezTo>
                <a:cubicBezTo>
                  <a:pt x="386" y="124"/>
                  <a:pt x="391" y="88"/>
                  <a:pt x="369" y="76"/>
                </a:cubicBezTo>
                <a:cubicBezTo>
                  <a:pt x="356" y="69"/>
                  <a:pt x="343" y="77"/>
                  <a:pt x="345" y="87"/>
                </a:cubicBezTo>
                <a:cubicBezTo>
                  <a:pt x="363" y="86"/>
                  <a:pt x="368" y="114"/>
                  <a:pt x="353" y="127"/>
                </a:cubicBezTo>
                <a:cubicBezTo>
                  <a:pt x="337" y="140"/>
                  <a:pt x="314" y="138"/>
                  <a:pt x="300" y="124"/>
                </a:cubicBezTo>
                <a:cubicBezTo>
                  <a:pt x="282" y="106"/>
                  <a:pt x="285" y="78"/>
                  <a:pt x="295" y="61"/>
                </a:cubicBezTo>
                <a:cubicBezTo>
                  <a:pt x="312" y="34"/>
                  <a:pt x="352" y="18"/>
                  <a:pt x="382" y="33"/>
                </a:cubicBezTo>
                <a:cubicBezTo>
                  <a:pt x="435" y="58"/>
                  <a:pt x="439" y="143"/>
                  <a:pt x="391" y="175"/>
                </a:cubicBezTo>
                <a:cubicBezTo>
                  <a:pt x="301" y="234"/>
                  <a:pt x="192" y="107"/>
                  <a:pt x="156" y="37"/>
                </a:cubicBezTo>
                <a:cubicBezTo>
                  <a:pt x="151" y="27"/>
                  <a:pt x="145" y="14"/>
                  <a:pt x="139" y="0"/>
                </a:cubicBezTo>
                <a:close/>
                <a:moveTo>
                  <a:pt x="167" y="0"/>
                </a:moveTo>
                <a:cubicBezTo>
                  <a:pt x="183" y="0"/>
                  <a:pt x="183" y="0"/>
                  <a:pt x="183" y="0"/>
                </a:cubicBezTo>
                <a:cubicBezTo>
                  <a:pt x="190" y="6"/>
                  <a:pt x="199" y="12"/>
                  <a:pt x="208" y="15"/>
                </a:cubicBezTo>
                <a:cubicBezTo>
                  <a:pt x="225" y="23"/>
                  <a:pt x="241" y="17"/>
                  <a:pt x="247" y="6"/>
                </a:cubicBezTo>
                <a:cubicBezTo>
                  <a:pt x="248" y="4"/>
                  <a:pt x="249" y="2"/>
                  <a:pt x="249" y="0"/>
                </a:cubicBezTo>
                <a:cubicBezTo>
                  <a:pt x="289" y="0"/>
                  <a:pt x="289" y="0"/>
                  <a:pt x="289" y="0"/>
                </a:cubicBezTo>
                <a:cubicBezTo>
                  <a:pt x="290" y="4"/>
                  <a:pt x="289" y="8"/>
                  <a:pt x="288" y="12"/>
                </a:cubicBezTo>
                <a:cubicBezTo>
                  <a:pt x="284" y="22"/>
                  <a:pt x="273" y="29"/>
                  <a:pt x="264" y="25"/>
                </a:cubicBezTo>
                <a:cubicBezTo>
                  <a:pt x="271" y="35"/>
                  <a:pt x="265" y="48"/>
                  <a:pt x="257" y="52"/>
                </a:cubicBezTo>
                <a:cubicBezTo>
                  <a:pt x="248" y="58"/>
                  <a:pt x="240" y="56"/>
                  <a:pt x="235" y="49"/>
                </a:cubicBezTo>
                <a:cubicBezTo>
                  <a:pt x="233" y="59"/>
                  <a:pt x="217" y="61"/>
                  <a:pt x="203" y="52"/>
                </a:cubicBezTo>
                <a:cubicBezTo>
                  <a:pt x="188" y="42"/>
                  <a:pt x="175" y="20"/>
                  <a:pt x="167" y="0"/>
                </a:cubicBezTo>
                <a:close/>
                <a:moveTo>
                  <a:pt x="420" y="0"/>
                </a:moveTo>
                <a:cubicBezTo>
                  <a:pt x="473" y="0"/>
                  <a:pt x="473" y="0"/>
                  <a:pt x="473" y="0"/>
                </a:cubicBezTo>
                <a:cubicBezTo>
                  <a:pt x="466" y="22"/>
                  <a:pt x="448" y="33"/>
                  <a:pt x="441" y="51"/>
                </a:cubicBezTo>
                <a:cubicBezTo>
                  <a:pt x="440" y="33"/>
                  <a:pt x="418" y="21"/>
                  <a:pt x="420" y="0"/>
                </a:cubicBezTo>
                <a:close/>
                <a:moveTo>
                  <a:pt x="493" y="0"/>
                </a:moveTo>
                <a:cubicBezTo>
                  <a:pt x="543" y="0"/>
                  <a:pt x="543" y="0"/>
                  <a:pt x="543" y="0"/>
                </a:cubicBezTo>
                <a:cubicBezTo>
                  <a:pt x="545" y="10"/>
                  <a:pt x="548" y="20"/>
                  <a:pt x="555" y="27"/>
                </a:cubicBezTo>
                <a:cubicBezTo>
                  <a:pt x="563" y="35"/>
                  <a:pt x="579" y="38"/>
                  <a:pt x="590" y="35"/>
                </a:cubicBezTo>
                <a:cubicBezTo>
                  <a:pt x="570" y="59"/>
                  <a:pt x="528" y="53"/>
                  <a:pt x="509" y="31"/>
                </a:cubicBezTo>
                <a:cubicBezTo>
                  <a:pt x="501" y="21"/>
                  <a:pt x="496" y="11"/>
                  <a:pt x="493" y="0"/>
                </a:cubicBezTo>
                <a:close/>
                <a:moveTo>
                  <a:pt x="62" y="2420"/>
                </a:moveTo>
                <a:cubicBezTo>
                  <a:pt x="62" y="2401"/>
                  <a:pt x="62" y="2401"/>
                  <a:pt x="62" y="2401"/>
                </a:cubicBezTo>
                <a:cubicBezTo>
                  <a:pt x="62" y="2401"/>
                  <a:pt x="63" y="2401"/>
                  <a:pt x="64" y="2401"/>
                </a:cubicBezTo>
                <a:cubicBezTo>
                  <a:pt x="69" y="2401"/>
                  <a:pt x="73" y="2405"/>
                  <a:pt x="73" y="2411"/>
                </a:cubicBezTo>
                <a:cubicBezTo>
                  <a:pt x="73" y="2416"/>
                  <a:pt x="69" y="2421"/>
                  <a:pt x="64" y="2421"/>
                </a:cubicBezTo>
                <a:cubicBezTo>
                  <a:pt x="63" y="2421"/>
                  <a:pt x="62" y="2420"/>
                  <a:pt x="62" y="2420"/>
                </a:cubicBezTo>
                <a:close/>
                <a:moveTo>
                  <a:pt x="62" y="2375"/>
                </a:moveTo>
                <a:cubicBezTo>
                  <a:pt x="62" y="2350"/>
                  <a:pt x="62" y="2350"/>
                  <a:pt x="62" y="2350"/>
                </a:cubicBezTo>
                <a:cubicBezTo>
                  <a:pt x="62" y="2350"/>
                  <a:pt x="63" y="2350"/>
                  <a:pt x="64" y="2350"/>
                </a:cubicBezTo>
                <a:cubicBezTo>
                  <a:pt x="71" y="2350"/>
                  <a:pt x="76" y="2355"/>
                  <a:pt x="76" y="2362"/>
                </a:cubicBezTo>
                <a:cubicBezTo>
                  <a:pt x="76" y="2369"/>
                  <a:pt x="71" y="2375"/>
                  <a:pt x="64" y="2375"/>
                </a:cubicBezTo>
                <a:cubicBezTo>
                  <a:pt x="63" y="2375"/>
                  <a:pt x="62" y="2375"/>
                  <a:pt x="62" y="2375"/>
                </a:cubicBezTo>
                <a:close/>
                <a:moveTo>
                  <a:pt x="62" y="2329"/>
                </a:moveTo>
                <a:cubicBezTo>
                  <a:pt x="62" y="2299"/>
                  <a:pt x="62" y="2299"/>
                  <a:pt x="62" y="2299"/>
                </a:cubicBezTo>
                <a:cubicBezTo>
                  <a:pt x="62" y="2298"/>
                  <a:pt x="63" y="2298"/>
                  <a:pt x="64" y="2298"/>
                </a:cubicBezTo>
                <a:cubicBezTo>
                  <a:pt x="72" y="2298"/>
                  <a:pt x="79" y="2305"/>
                  <a:pt x="79" y="2314"/>
                </a:cubicBezTo>
                <a:cubicBezTo>
                  <a:pt x="79" y="2322"/>
                  <a:pt x="72" y="2329"/>
                  <a:pt x="64" y="2329"/>
                </a:cubicBezTo>
                <a:cubicBezTo>
                  <a:pt x="63" y="2329"/>
                  <a:pt x="62" y="2329"/>
                  <a:pt x="62" y="2329"/>
                </a:cubicBezTo>
                <a:close/>
                <a:moveTo>
                  <a:pt x="62" y="2283"/>
                </a:moveTo>
                <a:cubicBezTo>
                  <a:pt x="62" y="2247"/>
                  <a:pt x="62" y="2247"/>
                  <a:pt x="62" y="2247"/>
                </a:cubicBezTo>
                <a:cubicBezTo>
                  <a:pt x="62" y="2247"/>
                  <a:pt x="63" y="2247"/>
                  <a:pt x="64" y="2247"/>
                </a:cubicBezTo>
                <a:cubicBezTo>
                  <a:pt x="74" y="2247"/>
                  <a:pt x="82" y="2255"/>
                  <a:pt x="82" y="2265"/>
                </a:cubicBezTo>
                <a:cubicBezTo>
                  <a:pt x="82" y="2275"/>
                  <a:pt x="74" y="2283"/>
                  <a:pt x="64" y="2283"/>
                </a:cubicBezTo>
                <a:cubicBezTo>
                  <a:pt x="63" y="2283"/>
                  <a:pt x="62" y="2283"/>
                  <a:pt x="62" y="2283"/>
                </a:cubicBezTo>
                <a:close/>
                <a:moveTo>
                  <a:pt x="62" y="2238"/>
                </a:moveTo>
                <a:cubicBezTo>
                  <a:pt x="62" y="2196"/>
                  <a:pt x="62" y="2196"/>
                  <a:pt x="62" y="2196"/>
                </a:cubicBezTo>
                <a:cubicBezTo>
                  <a:pt x="62" y="2196"/>
                  <a:pt x="63" y="2196"/>
                  <a:pt x="64" y="2196"/>
                </a:cubicBezTo>
                <a:cubicBezTo>
                  <a:pt x="75" y="2196"/>
                  <a:pt x="85" y="2205"/>
                  <a:pt x="85" y="2217"/>
                </a:cubicBezTo>
                <a:cubicBezTo>
                  <a:pt x="85" y="2228"/>
                  <a:pt x="75" y="2238"/>
                  <a:pt x="64" y="2238"/>
                </a:cubicBezTo>
                <a:cubicBezTo>
                  <a:pt x="63" y="2238"/>
                  <a:pt x="62" y="2238"/>
                  <a:pt x="62" y="2238"/>
                </a:cubicBezTo>
                <a:close/>
                <a:moveTo>
                  <a:pt x="62" y="2192"/>
                </a:moveTo>
                <a:cubicBezTo>
                  <a:pt x="62" y="2144"/>
                  <a:pt x="62" y="2144"/>
                  <a:pt x="62" y="2144"/>
                </a:cubicBezTo>
                <a:cubicBezTo>
                  <a:pt x="62" y="2144"/>
                  <a:pt x="63" y="2144"/>
                  <a:pt x="64" y="2144"/>
                </a:cubicBezTo>
                <a:cubicBezTo>
                  <a:pt x="77" y="2144"/>
                  <a:pt x="87" y="2155"/>
                  <a:pt x="87" y="2168"/>
                </a:cubicBezTo>
                <a:cubicBezTo>
                  <a:pt x="87" y="2181"/>
                  <a:pt x="77" y="2192"/>
                  <a:pt x="64" y="2192"/>
                </a:cubicBezTo>
                <a:cubicBezTo>
                  <a:pt x="63" y="2192"/>
                  <a:pt x="62" y="2192"/>
                  <a:pt x="62" y="2192"/>
                </a:cubicBezTo>
                <a:close/>
                <a:moveTo>
                  <a:pt x="62" y="2076"/>
                </a:moveTo>
                <a:cubicBezTo>
                  <a:pt x="62" y="2055"/>
                  <a:pt x="62" y="2055"/>
                  <a:pt x="62" y="2055"/>
                </a:cubicBezTo>
                <a:cubicBezTo>
                  <a:pt x="63" y="2063"/>
                  <a:pt x="63" y="2070"/>
                  <a:pt x="62" y="2076"/>
                </a:cubicBezTo>
                <a:close/>
                <a:moveTo>
                  <a:pt x="62" y="1953"/>
                </a:moveTo>
                <a:cubicBezTo>
                  <a:pt x="62" y="1919"/>
                  <a:pt x="62" y="1919"/>
                  <a:pt x="62" y="1919"/>
                </a:cubicBezTo>
                <a:cubicBezTo>
                  <a:pt x="63" y="1930"/>
                  <a:pt x="63" y="1942"/>
                  <a:pt x="62" y="1953"/>
                </a:cubicBezTo>
                <a:close/>
                <a:moveTo>
                  <a:pt x="62" y="1866"/>
                </a:moveTo>
                <a:cubicBezTo>
                  <a:pt x="62" y="1850"/>
                  <a:pt x="62" y="1850"/>
                  <a:pt x="62" y="1850"/>
                </a:cubicBezTo>
                <a:cubicBezTo>
                  <a:pt x="62" y="1850"/>
                  <a:pt x="63" y="1850"/>
                  <a:pt x="64" y="1850"/>
                </a:cubicBezTo>
                <a:cubicBezTo>
                  <a:pt x="68" y="1850"/>
                  <a:pt x="72" y="1854"/>
                  <a:pt x="72" y="1858"/>
                </a:cubicBezTo>
                <a:cubicBezTo>
                  <a:pt x="72" y="1863"/>
                  <a:pt x="68" y="1866"/>
                  <a:pt x="64" y="1866"/>
                </a:cubicBezTo>
                <a:cubicBezTo>
                  <a:pt x="63" y="1866"/>
                  <a:pt x="62" y="1866"/>
                  <a:pt x="62" y="1866"/>
                </a:cubicBezTo>
                <a:close/>
                <a:moveTo>
                  <a:pt x="62" y="1829"/>
                </a:moveTo>
                <a:cubicBezTo>
                  <a:pt x="62" y="1809"/>
                  <a:pt x="62" y="1809"/>
                  <a:pt x="62" y="1809"/>
                </a:cubicBezTo>
                <a:cubicBezTo>
                  <a:pt x="62" y="1809"/>
                  <a:pt x="63" y="1808"/>
                  <a:pt x="64" y="1808"/>
                </a:cubicBezTo>
                <a:cubicBezTo>
                  <a:pt x="69" y="1808"/>
                  <a:pt x="74" y="1813"/>
                  <a:pt x="74" y="1819"/>
                </a:cubicBezTo>
                <a:cubicBezTo>
                  <a:pt x="74" y="1825"/>
                  <a:pt x="69" y="1829"/>
                  <a:pt x="64" y="1829"/>
                </a:cubicBezTo>
                <a:cubicBezTo>
                  <a:pt x="63" y="1829"/>
                  <a:pt x="62" y="1829"/>
                  <a:pt x="62" y="1829"/>
                </a:cubicBezTo>
                <a:close/>
                <a:moveTo>
                  <a:pt x="62" y="1792"/>
                </a:moveTo>
                <a:cubicBezTo>
                  <a:pt x="62" y="1767"/>
                  <a:pt x="62" y="1767"/>
                  <a:pt x="62" y="1767"/>
                </a:cubicBezTo>
                <a:cubicBezTo>
                  <a:pt x="62" y="1767"/>
                  <a:pt x="63" y="1767"/>
                  <a:pt x="64" y="1767"/>
                </a:cubicBezTo>
                <a:cubicBezTo>
                  <a:pt x="71" y="1767"/>
                  <a:pt x="76" y="1772"/>
                  <a:pt x="76" y="1779"/>
                </a:cubicBezTo>
                <a:cubicBezTo>
                  <a:pt x="76" y="1787"/>
                  <a:pt x="71" y="1792"/>
                  <a:pt x="64" y="1792"/>
                </a:cubicBezTo>
                <a:cubicBezTo>
                  <a:pt x="63" y="1792"/>
                  <a:pt x="62" y="1792"/>
                  <a:pt x="62" y="1792"/>
                </a:cubicBezTo>
                <a:close/>
                <a:moveTo>
                  <a:pt x="62" y="1755"/>
                </a:moveTo>
                <a:cubicBezTo>
                  <a:pt x="62" y="1725"/>
                  <a:pt x="62" y="1725"/>
                  <a:pt x="62" y="1725"/>
                </a:cubicBezTo>
                <a:cubicBezTo>
                  <a:pt x="62" y="1725"/>
                  <a:pt x="63" y="1725"/>
                  <a:pt x="64" y="1725"/>
                </a:cubicBezTo>
                <a:cubicBezTo>
                  <a:pt x="72" y="1725"/>
                  <a:pt x="79" y="1732"/>
                  <a:pt x="79" y="1740"/>
                </a:cubicBezTo>
                <a:cubicBezTo>
                  <a:pt x="79" y="1749"/>
                  <a:pt x="72" y="1755"/>
                  <a:pt x="64" y="1755"/>
                </a:cubicBezTo>
                <a:cubicBezTo>
                  <a:pt x="63" y="1755"/>
                  <a:pt x="62" y="1755"/>
                  <a:pt x="62" y="1755"/>
                </a:cubicBezTo>
                <a:close/>
                <a:moveTo>
                  <a:pt x="62" y="1718"/>
                </a:moveTo>
                <a:cubicBezTo>
                  <a:pt x="62" y="1684"/>
                  <a:pt x="62" y="1684"/>
                  <a:pt x="62" y="1684"/>
                </a:cubicBezTo>
                <a:cubicBezTo>
                  <a:pt x="62" y="1683"/>
                  <a:pt x="63" y="1683"/>
                  <a:pt x="64" y="1683"/>
                </a:cubicBezTo>
                <a:cubicBezTo>
                  <a:pt x="73" y="1683"/>
                  <a:pt x="81" y="1691"/>
                  <a:pt x="81" y="1701"/>
                </a:cubicBezTo>
                <a:cubicBezTo>
                  <a:pt x="81" y="1711"/>
                  <a:pt x="73" y="1718"/>
                  <a:pt x="64" y="1718"/>
                </a:cubicBezTo>
                <a:cubicBezTo>
                  <a:pt x="63" y="1718"/>
                  <a:pt x="62" y="1718"/>
                  <a:pt x="62" y="1718"/>
                </a:cubicBezTo>
                <a:close/>
                <a:moveTo>
                  <a:pt x="62" y="1649"/>
                </a:moveTo>
                <a:cubicBezTo>
                  <a:pt x="62" y="1375"/>
                  <a:pt x="62" y="1375"/>
                  <a:pt x="62" y="1375"/>
                </a:cubicBezTo>
                <a:cubicBezTo>
                  <a:pt x="62" y="1374"/>
                  <a:pt x="63" y="1373"/>
                  <a:pt x="64" y="1372"/>
                </a:cubicBezTo>
                <a:cubicBezTo>
                  <a:pt x="75" y="1392"/>
                  <a:pt x="158" y="1392"/>
                  <a:pt x="130" y="1494"/>
                </a:cubicBezTo>
                <a:cubicBezTo>
                  <a:pt x="115" y="1550"/>
                  <a:pt x="64" y="1605"/>
                  <a:pt x="64" y="1673"/>
                </a:cubicBezTo>
                <a:cubicBezTo>
                  <a:pt x="64" y="1665"/>
                  <a:pt x="63" y="1657"/>
                  <a:pt x="62" y="1649"/>
                </a:cubicBezTo>
                <a:close/>
                <a:moveTo>
                  <a:pt x="62" y="1308"/>
                </a:moveTo>
                <a:cubicBezTo>
                  <a:pt x="62" y="1092"/>
                  <a:pt x="62" y="1092"/>
                  <a:pt x="62" y="1092"/>
                </a:cubicBezTo>
                <a:cubicBezTo>
                  <a:pt x="63" y="1088"/>
                  <a:pt x="64" y="1085"/>
                  <a:pt x="64" y="1082"/>
                </a:cubicBezTo>
                <a:cubicBezTo>
                  <a:pt x="64" y="1082"/>
                  <a:pt x="64" y="1082"/>
                  <a:pt x="64" y="1082"/>
                </a:cubicBezTo>
                <a:cubicBezTo>
                  <a:pt x="64" y="1108"/>
                  <a:pt x="117" y="1142"/>
                  <a:pt x="111" y="1185"/>
                </a:cubicBezTo>
                <a:cubicBezTo>
                  <a:pt x="106" y="1221"/>
                  <a:pt x="68" y="1248"/>
                  <a:pt x="64" y="1329"/>
                </a:cubicBezTo>
                <a:cubicBezTo>
                  <a:pt x="63" y="1322"/>
                  <a:pt x="62" y="1314"/>
                  <a:pt x="62" y="1308"/>
                </a:cubicBezTo>
                <a:close/>
                <a:moveTo>
                  <a:pt x="62" y="1028"/>
                </a:moveTo>
                <a:cubicBezTo>
                  <a:pt x="62" y="952"/>
                  <a:pt x="62" y="952"/>
                  <a:pt x="62" y="952"/>
                </a:cubicBezTo>
                <a:cubicBezTo>
                  <a:pt x="62" y="952"/>
                  <a:pt x="63" y="952"/>
                  <a:pt x="64" y="952"/>
                </a:cubicBezTo>
                <a:cubicBezTo>
                  <a:pt x="73" y="952"/>
                  <a:pt x="81" y="944"/>
                  <a:pt x="81" y="935"/>
                </a:cubicBezTo>
                <a:cubicBezTo>
                  <a:pt x="81" y="925"/>
                  <a:pt x="73" y="918"/>
                  <a:pt x="64" y="918"/>
                </a:cubicBezTo>
                <a:cubicBezTo>
                  <a:pt x="63" y="918"/>
                  <a:pt x="62" y="918"/>
                  <a:pt x="62" y="918"/>
                </a:cubicBezTo>
                <a:cubicBezTo>
                  <a:pt x="62" y="851"/>
                  <a:pt x="62" y="851"/>
                  <a:pt x="62" y="851"/>
                </a:cubicBezTo>
                <a:cubicBezTo>
                  <a:pt x="62" y="848"/>
                  <a:pt x="63" y="845"/>
                  <a:pt x="64" y="841"/>
                </a:cubicBezTo>
                <a:cubicBezTo>
                  <a:pt x="73" y="898"/>
                  <a:pt x="111" y="899"/>
                  <a:pt x="133" y="926"/>
                </a:cubicBezTo>
                <a:cubicBezTo>
                  <a:pt x="145" y="940"/>
                  <a:pt x="143" y="961"/>
                  <a:pt x="132" y="971"/>
                </a:cubicBezTo>
                <a:cubicBezTo>
                  <a:pt x="121" y="979"/>
                  <a:pt x="100" y="978"/>
                  <a:pt x="90" y="961"/>
                </a:cubicBezTo>
                <a:cubicBezTo>
                  <a:pt x="106" y="996"/>
                  <a:pt x="88" y="1027"/>
                  <a:pt x="64" y="1028"/>
                </a:cubicBezTo>
                <a:cubicBezTo>
                  <a:pt x="63" y="1028"/>
                  <a:pt x="62" y="1028"/>
                  <a:pt x="62" y="1028"/>
                </a:cubicBezTo>
                <a:close/>
                <a:moveTo>
                  <a:pt x="62" y="829"/>
                </a:moveTo>
                <a:cubicBezTo>
                  <a:pt x="62" y="802"/>
                  <a:pt x="62" y="802"/>
                  <a:pt x="62" y="802"/>
                </a:cubicBezTo>
                <a:cubicBezTo>
                  <a:pt x="64" y="812"/>
                  <a:pt x="64" y="821"/>
                  <a:pt x="62" y="829"/>
                </a:cubicBezTo>
                <a:close/>
                <a:moveTo>
                  <a:pt x="62" y="744"/>
                </a:moveTo>
                <a:cubicBezTo>
                  <a:pt x="62" y="700"/>
                  <a:pt x="62" y="700"/>
                  <a:pt x="62" y="700"/>
                </a:cubicBezTo>
                <a:cubicBezTo>
                  <a:pt x="62" y="698"/>
                  <a:pt x="63" y="696"/>
                  <a:pt x="64" y="693"/>
                </a:cubicBezTo>
                <a:cubicBezTo>
                  <a:pt x="64" y="748"/>
                  <a:pt x="65" y="778"/>
                  <a:pt x="100" y="812"/>
                </a:cubicBezTo>
                <a:cubicBezTo>
                  <a:pt x="136" y="847"/>
                  <a:pt x="131" y="901"/>
                  <a:pt x="205" y="909"/>
                </a:cubicBezTo>
                <a:cubicBezTo>
                  <a:pt x="177" y="892"/>
                  <a:pt x="192" y="836"/>
                  <a:pt x="163" y="801"/>
                </a:cubicBezTo>
                <a:cubicBezTo>
                  <a:pt x="129" y="761"/>
                  <a:pt x="84" y="758"/>
                  <a:pt x="64" y="693"/>
                </a:cubicBezTo>
                <a:cubicBezTo>
                  <a:pt x="64" y="713"/>
                  <a:pt x="63" y="729"/>
                  <a:pt x="62" y="744"/>
                </a:cubicBezTo>
                <a:close/>
                <a:moveTo>
                  <a:pt x="62" y="558"/>
                </a:moveTo>
                <a:cubicBezTo>
                  <a:pt x="62" y="309"/>
                  <a:pt x="62" y="309"/>
                  <a:pt x="62" y="309"/>
                </a:cubicBezTo>
                <a:cubicBezTo>
                  <a:pt x="62" y="308"/>
                  <a:pt x="63" y="308"/>
                  <a:pt x="64" y="308"/>
                </a:cubicBezTo>
                <a:cubicBezTo>
                  <a:pt x="115" y="331"/>
                  <a:pt x="78" y="390"/>
                  <a:pt x="125" y="404"/>
                </a:cubicBezTo>
                <a:cubicBezTo>
                  <a:pt x="136" y="407"/>
                  <a:pt x="154" y="403"/>
                  <a:pt x="154" y="389"/>
                </a:cubicBezTo>
                <a:cubicBezTo>
                  <a:pt x="167" y="396"/>
                  <a:pt x="170" y="422"/>
                  <a:pt x="150" y="435"/>
                </a:cubicBezTo>
                <a:cubicBezTo>
                  <a:pt x="141" y="441"/>
                  <a:pt x="123" y="448"/>
                  <a:pt x="102" y="433"/>
                </a:cubicBezTo>
                <a:cubicBezTo>
                  <a:pt x="91" y="425"/>
                  <a:pt x="82" y="409"/>
                  <a:pt x="83" y="394"/>
                </a:cubicBezTo>
                <a:cubicBezTo>
                  <a:pt x="75" y="405"/>
                  <a:pt x="74" y="432"/>
                  <a:pt x="94" y="449"/>
                </a:cubicBezTo>
                <a:cubicBezTo>
                  <a:pt x="113" y="464"/>
                  <a:pt x="111" y="484"/>
                  <a:pt x="106" y="495"/>
                </a:cubicBezTo>
                <a:cubicBezTo>
                  <a:pt x="94" y="521"/>
                  <a:pt x="67" y="533"/>
                  <a:pt x="64" y="570"/>
                </a:cubicBezTo>
                <a:cubicBezTo>
                  <a:pt x="63" y="565"/>
                  <a:pt x="63" y="562"/>
                  <a:pt x="62" y="558"/>
                </a:cubicBezTo>
                <a:close/>
                <a:moveTo>
                  <a:pt x="62" y="218"/>
                </a:moveTo>
                <a:cubicBezTo>
                  <a:pt x="62" y="122"/>
                  <a:pt x="62" y="122"/>
                  <a:pt x="62" y="122"/>
                </a:cubicBezTo>
                <a:cubicBezTo>
                  <a:pt x="62" y="122"/>
                  <a:pt x="63" y="121"/>
                  <a:pt x="64" y="121"/>
                </a:cubicBezTo>
                <a:cubicBezTo>
                  <a:pt x="72" y="128"/>
                  <a:pt x="83" y="148"/>
                  <a:pt x="80" y="173"/>
                </a:cubicBezTo>
                <a:cubicBezTo>
                  <a:pt x="78" y="189"/>
                  <a:pt x="67" y="204"/>
                  <a:pt x="64" y="229"/>
                </a:cubicBezTo>
                <a:cubicBezTo>
                  <a:pt x="63" y="225"/>
                  <a:pt x="62" y="221"/>
                  <a:pt x="62" y="218"/>
                </a:cubicBezTo>
                <a:close/>
                <a:moveTo>
                  <a:pt x="62" y="115"/>
                </a:moveTo>
                <a:cubicBezTo>
                  <a:pt x="62" y="75"/>
                  <a:pt x="62" y="75"/>
                  <a:pt x="62" y="75"/>
                </a:cubicBezTo>
                <a:cubicBezTo>
                  <a:pt x="62" y="75"/>
                  <a:pt x="63" y="76"/>
                  <a:pt x="64" y="76"/>
                </a:cubicBezTo>
                <a:cubicBezTo>
                  <a:pt x="72" y="76"/>
                  <a:pt x="79" y="69"/>
                  <a:pt x="79" y="60"/>
                </a:cubicBezTo>
                <a:cubicBezTo>
                  <a:pt x="79" y="52"/>
                  <a:pt x="72" y="45"/>
                  <a:pt x="64" y="45"/>
                </a:cubicBezTo>
                <a:cubicBezTo>
                  <a:pt x="63" y="45"/>
                  <a:pt x="62" y="45"/>
                  <a:pt x="62" y="45"/>
                </a:cubicBezTo>
                <a:cubicBezTo>
                  <a:pt x="62" y="6"/>
                  <a:pt x="62" y="6"/>
                  <a:pt x="62" y="6"/>
                </a:cubicBezTo>
                <a:cubicBezTo>
                  <a:pt x="62" y="6"/>
                  <a:pt x="63" y="6"/>
                  <a:pt x="64" y="6"/>
                </a:cubicBezTo>
                <a:cubicBezTo>
                  <a:pt x="64" y="6"/>
                  <a:pt x="64" y="6"/>
                  <a:pt x="64" y="6"/>
                </a:cubicBezTo>
                <a:cubicBezTo>
                  <a:pt x="64" y="6"/>
                  <a:pt x="64" y="6"/>
                  <a:pt x="64" y="6"/>
                </a:cubicBezTo>
                <a:cubicBezTo>
                  <a:pt x="74" y="6"/>
                  <a:pt x="83" y="15"/>
                  <a:pt x="84" y="26"/>
                </a:cubicBezTo>
                <a:cubicBezTo>
                  <a:pt x="94" y="21"/>
                  <a:pt x="105" y="24"/>
                  <a:pt x="111" y="33"/>
                </a:cubicBezTo>
                <a:cubicBezTo>
                  <a:pt x="116" y="42"/>
                  <a:pt x="113" y="54"/>
                  <a:pt x="104" y="60"/>
                </a:cubicBezTo>
                <a:cubicBezTo>
                  <a:pt x="113" y="67"/>
                  <a:pt x="116" y="78"/>
                  <a:pt x="111" y="88"/>
                </a:cubicBezTo>
                <a:cubicBezTo>
                  <a:pt x="105" y="97"/>
                  <a:pt x="94" y="100"/>
                  <a:pt x="84" y="95"/>
                </a:cubicBezTo>
                <a:cubicBezTo>
                  <a:pt x="83" y="106"/>
                  <a:pt x="74" y="115"/>
                  <a:pt x="64" y="115"/>
                </a:cubicBezTo>
                <a:cubicBezTo>
                  <a:pt x="63" y="115"/>
                  <a:pt x="62" y="115"/>
                  <a:pt x="62" y="115"/>
                </a:cubicBezTo>
                <a:close/>
                <a:moveTo>
                  <a:pt x="278" y="1411"/>
                </a:moveTo>
                <a:cubicBezTo>
                  <a:pt x="297" y="1425"/>
                  <a:pt x="342" y="1426"/>
                  <a:pt x="372" y="1407"/>
                </a:cubicBezTo>
                <a:cubicBezTo>
                  <a:pt x="407" y="1384"/>
                  <a:pt x="424" y="1343"/>
                  <a:pt x="438" y="1329"/>
                </a:cubicBezTo>
                <a:cubicBezTo>
                  <a:pt x="453" y="1313"/>
                  <a:pt x="474" y="1302"/>
                  <a:pt x="499" y="1310"/>
                </a:cubicBezTo>
                <a:cubicBezTo>
                  <a:pt x="500" y="1293"/>
                  <a:pt x="476" y="1270"/>
                  <a:pt x="446" y="1266"/>
                </a:cubicBezTo>
                <a:cubicBezTo>
                  <a:pt x="421" y="1263"/>
                  <a:pt x="387" y="1281"/>
                  <a:pt x="372" y="1309"/>
                </a:cubicBezTo>
                <a:cubicBezTo>
                  <a:pt x="348" y="1355"/>
                  <a:pt x="336" y="1400"/>
                  <a:pt x="278" y="1411"/>
                </a:cubicBezTo>
                <a:close/>
                <a:moveTo>
                  <a:pt x="440" y="2134"/>
                </a:moveTo>
                <a:cubicBezTo>
                  <a:pt x="424" y="2163"/>
                  <a:pt x="400" y="2169"/>
                  <a:pt x="377" y="2163"/>
                </a:cubicBezTo>
                <a:cubicBezTo>
                  <a:pt x="352" y="2158"/>
                  <a:pt x="337" y="2139"/>
                  <a:pt x="316" y="2105"/>
                </a:cubicBezTo>
                <a:cubicBezTo>
                  <a:pt x="300" y="2080"/>
                  <a:pt x="270" y="2056"/>
                  <a:pt x="240" y="2056"/>
                </a:cubicBezTo>
                <a:cubicBezTo>
                  <a:pt x="253" y="2037"/>
                  <a:pt x="282" y="2030"/>
                  <a:pt x="307" y="2042"/>
                </a:cubicBezTo>
                <a:cubicBezTo>
                  <a:pt x="339" y="2056"/>
                  <a:pt x="361" y="2109"/>
                  <a:pt x="396" y="2132"/>
                </a:cubicBezTo>
                <a:cubicBezTo>
                  <a:pt x="409" y="2139"/>
                  <a:pt x="424" y="2139"/>
                  <a:pt x="440" y="2134"/>
                </a:cubicBezTo>
                <a:close/>
                <a:moveTo>
                  <a:pt x="175" y="309"/>
                </a:moveTo>
                <a:cubicBezTo>
                  <a:pt x="170" y="309"/>
                  <a:pt x="165" y="304"/>
                  <a:pt x="165" y="299"/>
                </a:cubicBezTo>
                <a:cubicBezTo>
                  <a:pt x="165" y="294"/>
                  <a:pt x="170" y="290"/>
                  <a:pt x="175" y="290"/>
                </a:cubicBezTo>
                <a:cubicBezTo>
                  <a:pt x="180" y="290"/>
                  <a:pt x="184" y="294"/>
                  <a:pt x="184" y="299"/>
                </a:cubicBezTo>
                <a:cubicBezTo>
                  <a:pt x="184" y="304"/>
                  <a:pt x="180" y="309"/>
                  <a:pt x="175" y="309"/>
                </a:cubicBezTo>
                <a:close/>
                <a:moveTo>
                  <a:pt x="152" y="286"/>
                </a:moveTo>
                <a:cubicBezTo>
                  <a:pt x="145" y="286"/>
                  <a:pt x="140" y="281"/>
                  <a:pt x="140" y="274"/>
                </a:cubicBezTo>
                <a:cubicBezTo>
                  <a:pt x="140" y="267"/>
                  <a:pt x="145" y="262"/>
                  <a:pt x="152" y="262"/>
                </a:cubicBezTo>
                <a:cubicBezTo>
                  <a:pt x="159" y="262"/>
                  <a:pt x="164" y="267"/>
                  <a:pt x="164" y="274"/>
                </a:cubicBezTo>
                <a:cubicBezTo>
                  <a:pt x="164" y="281"/>
                  <a:pt x="159" y="286"/>
                  <a:pt x="152" y="286"/>
                </a:cubicBezTo>
                <a:close/>
                <a:moveTo>
                  <a:pt x="145" y="251"/>
                </a:moveTo>
                <a:cubicBezTo>
                  <a:pt x="136" y="251"/>
                  <a:pt x="129" y="244"/>
                  <a:pt x="129" y="236"/>
                </a:cubicBezTo>
                <a:cubicBezTo>
                  <a:pt x="129" y="227"/>
                  <a:pt x="136" y="221"/>
                  <a:pt x="145" y="221"/>
                </a:cubicBezTo>
                <a:cubicBezTo>
                  <a:pt x="153" y="221"/>
                  <a:pt x="160" y="227"/>
                  <a:pt x="160" y="236"/>
                </a:cubicBezTo>
                <a:cubicBezTo>
                  <a:pt x="160" y="244"/>
                  <a:pt x="153" y="251"/>
                  <a:pt x="145" y="251"/>
                </a:cubicBezTo>
                <a:close/>
                <a:moveTo>
                  <a:pt x="83" y="1634"/>
                </a:moveTo>
                <a:cubicBezTo>
                  <a:pt x="90" y="1668"/>
                  <a:pt x="143" y="1682"/>
                  <a:pt x="121" y="1737"/>
                </a:cubicBezTo>
                <a:cubicBezTo>
                  <a:pt x="113" y="1757"/>
                  <a:pt x="79" y="1783"/>
                  <a:pt x="81" y="1817"/>
                </a:cubicBezTo>
                <a:cubicBezTo>
                  <a:pt x="64" y="1774"/>
                  <a:pt x="111" y="1752"/>
                  <a:pt x="91" y="1695"/>
                </a:cubicBezTo>
                <a:cubicBezTo>
                  <a:pt x="83" y="1674"/>
                  <a:pt x="76" y="1647"/>
                  <a:pt x="83" y="1634"/>
                </a:cubicBezTo>
                <a:close/>
                <a:moveTo>
                  <a:pt x="166" y="2097"/>
                </a:moveTo>
                <a:cubicBezTo>
                  <a:pt x="193" y="2115"/>
                  <a:pt x="218" y="2141"/>
                  <a:pt x="215" y="2182"/>
                </a:cubicBezTo>
                <a:cubicBezTo>
                  <a:pt x="213" y="2212"/>
                  <a:pt x="213" y="2234"/>
                  <a:pt x="236" y="2263"/>
                </a:cubicBezTo>
                <a:cubicBezTo>
                  <a:pt x="196" y="2255"/>
                  <a:pt x="164" y="2229"/>
                  <a:pt x="164" y="2186"/>
                </a:cubicBezTo>
                <a:cubicBezTo>
                  <a:pt x="164" y="2148"/>
                  <a:pt x="177" y="2131"/>
                  <a:pt x="166" y="2097"/>
                </a:cubicBezTo>
                <a:close/>
                <a:moveTo>
                  <a:pt x="126" y="2050"/>
                </a:moveTo>
                <a:cubicBezTo>
                  <a:pt x="140" y="2068"/>
                  <a:pt x="182" y="2115"/>
                  <a:pt x="146" y="2179"/>
                </a:cubicBezTo>
                <a:cubicBezTo>
                  <a:pt x="133" y="2202"/>
                  <a:pt x="108" y="2227"/>
                  <a:pt x="102" y="2251"/>
                </a:cubicBezTo>
                <a:cubicBezTo>
                  <a:pt x="91" y="2232"/>
                  <a:pt x="86" y="2205"/>
                  <a:pt x="103" y="2164"/>
                </a:cubicBezTo>
                <a:cubicBezTo>
                  <a:pt x="117" y="2129"/>
                  <a:pt x="133" y="2090"/>
                  <a:pt x="126" y="2050"/>
                </a:cubicBezTo>
                <a:close/>
                <a:moveTo>
                  <a:pt x="325" y="2151"/>
                </a:moveTo>
                <a:cubicBezTo>
                  <a:pt x="340" y="2180"/>
                  <a:pt x="380" y="2192"/>
                  <a:pt x="401" y="2188"/>
                </a:cubicBezTo>
                <a:cubicBezTo>
                  <a:pt x="430" y="2181"/>
                  <a:pt x="437" y="2150"/>
                  <a:pt x="457" y="2147"/>
                </a:cubicBezTo>
                <a:cubicBezTo>
                  <a:pt x="464" y="2115"/>
                  <a:pt x="433" y="2127"/>
                  <a:pt x="448" y="2092"/>
                </a:cubicBezTo>
                <a:cubicBezTo>
                  <a:pt x="453" y="2081"/>
                  <a:pt x="451" y="2063"/>
                  <a:pt x="432" y="2061"/>
                </a:cubicBezTo>
                <a:cubicBezTo>
                  <a:pt x="422" y="2060"/>
                  <a:pt x="408" y="2069"/>
                  <a:pt x="419" y="2087"/>
                </a:cubicBezTo>
                <a:cubicBezTo>
                  <a:pt x="407" y="2085"/>
                  <a:pt x="399" y="2067"/>
                  <a:pt x="404" y="2051"/>
                </a:cubicBezTo>
                <a:cubicBezTo>
                  <a:pt x="415" y="2019"/>
                  <a:pt x="473" y="2013"/>
                  <a:pt x="496" y="2047"/>
                </a:cubicBezTo>
                <a:cubicBezTo>
                  <a:pt x="520" y="2082"/>
                  <a:pt x="500" y="2119"/>
                  <a:pt x="490" y="2128"/>
                </a:cubicBezTo>
                <a:cubicBezTo>
                  <a:pt x="498" y="2141"/>
                  <a:pt x="504" y="2173"/>
                  <a:pt x="491" y="2199"/>
                </a:cubicBezTo>
                <a:cubicBezTo>
                  <a:pt x="471" y="2239"/>
                  <a:pt x="422" y="2249"/>
                  <a:pt x="384" y="2229"/>
                </a:cubicBezTo>
                <a:cubicBezTo>
                  <a:pt x="350" y="2211"/>
                  <a:pt x="325" y="2175"/>
                  <a:pt x="325" y="2151"/>
                </a:cubicBezTo>
                <a:close/>
                <a:moveTo>
                  <a:pt x="134" y="2020"/>
                </a:moveTo>
                <a:cubicBezTo>
                  <a:pt x="224" y="2032"/>
                  <a:pt x="325" y="2130"/>
                  <a:pt x="340" y="2252"/>
                </a:cubicBezTo>
                <a:cubicBezTo>
                  <a:pt x="343" y="2284"/>
                  <a:pt x="326" y="2309"/>
                  <a:pt x="307" y="2305"/>
                </a:cubicBezTo>
                <a:cubicBezTo>
                  <a:pt x="303" y="2309"/>
                  <a:pt x="308" y="2331"/>
                  <a:pt x="303" y="2354"/>
                </a:cubicBezTo>
                <a:cubicBezTo>
                  <a:pt x="296" y="2382"/>
                  <a:pt x="277" y="2401"/>
                  <a:pt x="250" y="2408"/>
                </a:cubicBezTo>
                <a:cubicBezTo>
                  <a:pt x="233" y="2413"/>
                  <a:pt x="217" y="2411"/>
                  <a:pt x="208" y="2398"/>
                </a:cubicBezTo>
                <a:cubicBezTo>
                  <a:pt x="201" y="2407"/>
                  <a:pt x="156" y="2427"/>
                  <a:pt x="123" y="2399"/>
                </a:cubicBezTo>
                <a:cubicBezTo>
                  <a:pt x="83" y="2366"/>
                  <a:pt x="80" y="2288"/>
                  <a:pt x="127" y="2262"/>
                </a:cubicBezTo>
                <a:cubicBezTo>
                  <a:pt x="152" y="2248"/>
                  <a:pt x="191" y="2266"/>
                  <a:pt x="189" y="2292"/>
                </a:cubicBezTo>
                <a:cubicBezTo>
                  <a:pt x="171" y="2273"/>
                  <a:pt x="142" y="2283"/>
                  <a:pt x="144" y="2311"/>
                </a:cubicBezTo>
                <a:cubicBezTo>
                  <a:pt x="147" y="2351"/>
                  <a:pt x="195" y="2362"/>
                  <a:pt x="230" y="2339"/>
                </a:cubicBezTo>
                <a:cubicBezTo>
                  <a:pt x="272" y="2312"/>
                  <a:pt x="277" y="2259"/>
                  <a:pt x="268" y="2212"/>
                </a:cubicBezTo>
                <a:cubicBezTo>
                  <a:pt x="251" y="2134"/>
                  <a:pt x="191" y="2056"/>
                  <a:pt x="134" y="2020"/>
                </a:cubicBezTo>
                <a:close/>
                <a:moveTo>
                  <a:pt x="200" y="1774"/>
                </a:moveTo>
                <a:cubicBezTo>
                  <a:pt x="244" y="1779"/>
                  <a:pt x="261" y="1861"/>
                  <a:pt x="193" y="1871"/>
                </a:cubicBezTo>
                <a:cubicBezTo>
                  <a:pt x="223" y="1878"/>
                  <a:pt x="246" y="1863"/>
                  <a:pt x="273" y="1874"/>
                </a:cubicBezTo>
                <a:cubicBezTo>
                  <a:pt x="304" y="1886"/>
                  <a:pt x="323" y="1921"/>
                  <a:pt x="324" y="1935"/>
                </a:cubicBezTo>
                <a:cubicBezTo>
                  <a:pt x="292" y="1907"/>
                  <a:pt x="262" y="1913"/>
                  <a:pt x="231" y="1913"/>
                </a:cubicBezTo>
                <a:cubicBezTo>
                  <a:pt x="198" y="1912"/>
                  <a:pt x="157" y="1890"/>
                  <a:pt x="143" y="1859"/>
                </a:cubicBezTo>
                <a:cubicBezTo>
                  <a:pt x="163" y="1864"/>
                  <a:pt x="182" y="1858"/>
                  <a:pt x="193" y="1844"/>
                </a:cubicBezTo>
                <a:cubicBezTo>
                  <a:pt x="211" y="1820"/>
                  <a:pt x="208" y="1789"/>
                  <a:pt x="200" y="1774"/>
                </a:cubicBezTo>
                <a:close/>
                <a:moveTo>
                  <a:pt x="131" y="1862"/>
                </a:moveTo>
                <a:cubicBezTo>
                  <a:pt x="133" y="1891"/>
                  <a:pt x="161" y="1946"/>
                  <a:pt x="194" y="1983"/>
                </a:cubicBezTo>
                <a:cubicBezTo>
                  <a:pt x="221" y="2013"/>
                  <a:pt x="267" y="2033"/>
                  <a:pt x="286" y="1996"/>
                </a:cubicBezTo>
                <a:cubicBezTo>
                  <a:pt x="300" y="2020"/>
                  <a:pt x="329" y="2042"/>
                  <a:pt x="357" y="2043"/>
                </a:cubicBezTo>
                <a:cubicBezTo>
                  <a:pt x="392" y="2043"/>
                  <a:pt x="409" y="2017"/>
                  <a:pt x="410" y="1988"/>
                </a:cubicBezTo>
                <a:cubicBezTo>
                  <a:pt x="438" y="2008"/>
                  <a:pt x="480" y="2010"/>
                  <a:pt x="506" y="1986"/>
                </a:cubicBezTo>
                <a:cubicBezTo>
                  <a:pt x="532" y="1962"/>
                  <a:pt x="529" y="1914"/>
                  <a:pt x="504" y="1887"/>
                </a:cubicBezTo>
                <a:cubicBezTo>
                  <a:pt x="483" y="1865"/>
                  <a:pt x="449" y="1862"/>
                  <a:pt x="435" y="1887"/>
                </a:cubicBezTo>
                <a:cubicBezTo>
                  <a:pt x="452" y="1895"/>
                  <a:pt x="453" y="1913"/>
                  <a:pt x="446" y="1929"/>
                </a:cubicBezTo>
                <a:cubicBezTo>
                  <a:pt x="431" y="1959"/>
                  <a:pt x="392" y="1972"/>
                  <a:pt x="362" y="1972"/>
                </a:cubicBezTo>
                <a:cubicBezTo>
                  <a:pt x="316" y="1974"/>
                  <a:pt x="266" y="1956"/>
                  <a:pt x="231" y="1939"/>
                </a:cubicBezTo>
                <a:cubicBezTo>
                  <a:pt x="189" y="1917"/>
                  <a:pt x="143" y="1887"/>
                  <a:pt x="131" y="1862"/>
                </a:cubicBezTo>
                <a:close/>
                <a:moveTo>
                  <a:pt x="110" y="1900"/>
                </a:moveTo>
                <a:cubicBezTo>
                  <a:pt x="103" y="1932"/>
                  <a:pt x="159" y="1952"/>
                  <a:pt x="129" y="2014"/>
                </a:cubicBezTo>
                <a:cubicBezTo>
                  <a:pt x="111" y="2052"/>
                  <a:pt x="87" y="2089"/>
                  <a:pt x="96" y="2136"/>
                </a:cubicBezTo>
                <a:cubicBezTo>
                  <a:pt x="90" y="2109"/>
                  <a:pt x="58" y="2090"/>
                  <a:pt x="66" y="2055"/>
                </a:cubicBezTo>
                <a:cubicBezTo>
                  <a:pt x="71" y="2034"/>
                  <a:pt x="101" y="2015"/>
                  <a:pt x="103" y="1988"/>
                </a:cubicBezTo>
                <a:cubicBezTo>
                  <a:pt x="105" y="1971"/>
                  <a:pt x="90" y="1917"/>
                  <a:pt x="110" y="1900"/>
                </a:cubicBezTo>
                <a:close/>
                <a:moveTo>
                  <a:pt x="118" y="1578"/>
                </a:moveTo>
                <a:cubicBezTo>
                  <a:pt x="100" y="1616"/>
                  <a:pt x="174" y="1643"/>
                  <a:pt x="185" y="1706"/>
                </a:cubicBezTo>
                <a:cubicBezTo>
                  <a:pt x="206" y="1821"/>
                  <a:pt x="68" y="1842"/>
                  <a:pt x="86" y="1999"/>
                </a:cubicBezTo>
                <a:cubicBezTo>
                  <a:pt x="0" y="1886"/>
                  <a:pt x="201" y="1768"/>
                  <a:pt x="122" y="1651"/>
                </a:cubicBezTo>
                <a:cubicBezTo>
                  <a:pt x="94" y="1609"/>
                  <a:pt x="107" y="1585"/>
                  <a:pt x="118" y="1578"/>
                </a:cubicBezTo>
                <a:close/>
                <a:moveTo>
                  <a:pt x="377" y="1060"/>
                </a:moveTo>
                <a:cubicBezTo>
                  <a:pt x="442" y="1057"/>
                  <a:pt x="484" y="1086"/>
                  <a:pt x="517" y="1106"/>
                </a:cubicBezTo>
                <a:cubicBezTo>
                  <a:pt x="631" y="1175"/>
                  <a:pt x="574" y="1036"/>
                  <a:pt x="676" y="1029"/>
                </a:cubicBezTo>
                <a:cubicBezTo>
                  <a:pt x="690" y="1028"/>
                  <a:pt x="717" y="1039"/>
                  <a:pt x="727" y="1060"/>
                </a:cubicBezTo>
                <a:cubicBezTo>
                  <a:pt x="620" y="1110"/>
                  <a:pt x="727" y="1151"/>
                  <a:pt x="669" y="1220"/>
                </a:cubicBezTo>
                <a:cubicBezTo>
                  <a:pt x="698" y="1207"/>
                  <a:pt x="749" y="1207"/>
                  <a:pt x="785" y="1241"/>
                </a:cubicBezTo>
                <a:cubicBezTo>
                  <a:pt x="830" y="1283"/>
                  <a:pt x="802" y="1349"/>
                  <a:pt x="822" y="1398"/>
                </a:cubicBezTo>
                <a:cubicBezTo>
                  <a:pt x="829" y="1416"/>
                  <a:pt x="866" y="1437"/>
                  <a:pt x="863" y="1454"/>
                </a:cubicBezTo>
                <a:cubicBezTo>
                  <a:pt x="821" y="1424"/>
                  <a:pt x="726" y="1463"/>
                  <a:pt x="726" y="1389"/>
                </a:cubicBezTo>
                <a:cubicBezTo>
                  <a:pt x="726" y="1485"/>
                  <a:pt x="834" y="1565"/>
                  <a:pt x="816" y="1658"/>
                </a:cubicBezTo>
                <a:cubicBezTo>
                  <a:pt x="808" y="1702"/>
                  <a:pt x="766" y="1730"/>
                  <a:pt x="760" y="1764"/>
                </a:cubicBezTo>
                <a:cubicBezTo>
                  <a:pt x="725" y="1706"/>
                  <a:pt x="768" y="1677"/>
                  <a:pt x="747" y="1618"/>
                </a:cubicBezTo>
                <a:cubicBezTo>
                  <a:pt x="686" y="1648"/>
                  <a:pt x="703" y="1755"/>
                  <a:pt x="666" y="1819"/>
                </a:cubicBezTo>
                <a:cubicBezTo>
                  <a:pt x="633" y="1876"/>
                  <a:pt x="563" y="1916"/>
                  <a:pt x="518" y="1873"/>
                </a:cubicBezTo>
                <a:cubicBezTo>
                  <a:pt x="553" y="1859"/>
                  <a:pt x="529" y="1824"/>
                  <a:pt x="561" y="1792"/>
                </a:cubicBezTo>
                <a:cubicBezTo>
                  <a:pt x="511" y="1791"/>
                  <a:pt x="470" y="1834"/>
                  <a:pt x="429" y="1865"/>
                </a:cubicBezTo>
                <a:cubicBezTo>
                  <a:pt x="392" y="1892"/>
                  <a:pt x="345" y="1900"/>
                  <a:pt x="307" y="1875"/>
                </a:cubicBezTo>
                <a:cubicBezTo>
                  <a:pt x="248" y="1837"/>
                  <a:pt x="230" y="1749"/>
                  <a:pt x="280" y="1707"/>
                </a:cubicBezTo>
                <a:cubicBezTo>
                  <a:pt x="274" y="1791"/>
                  <a:pt x="316" y="1770"/>
                  <a:pt x="351" y="1809"/>
                </a:cubicBezTo>
                <a:cubicBezTo>
                  <a:pt x="347" y="1759"/>
                  <a:pt x="313" y="1730"/>
                  <a:pt x="293" y="1680"/>
                </a:cubicBezTo>
                <a:cubicBezTo>
                  <a:pt x="269" y="1623"/>
                  <a:pt x="269" y="1562"/>
                  <a:pt x="316" y="1530"/>
                </a:cubicBezTo>
                <a:cubicBezTo>
                  <a:pt x="370" y="1492"/>
                  <a:pt x="452" y="1516"/>
                  <a:pt x="467" y="1589"/>
                </a:cubicBezTo>
                <a:cubicBezTo>
                  <a:pt x="442" y="1531"/>
                  <a:pt x="370" y="1529"/>
                  <a:pt x="342" y="1550"/>
                </a:cubicBezTo>
                <a:cubicBezTo>
                  <a:pt x="250" y="1620"/>
                  <a:pt x="327" y="1763"/>
                  <a:pt x="415" y="1784"/>
                </a:cubicBezTo>
                <a:cubicBezTo>
                  <a:pt x="532" y="1813"/>
                  <a:pt x="626" y="1745"/>
                  <a:pt x="676" y="1664"/>
                </a:cubicBezTo>
                <a:cubicBezTo>
                  <a:pt x="730" y="1574"/>
                  <a:pt x="731" y="1465"/>
                  <a:pt x="696" y="1368"/>
                </a:cubicBezTo>
                <a:cubicBezTo>
                  <a:pt x="647" y="1231"/>
                  <a:pt x="552" y="1148"/>
                  <a:pt x="377" y="1060"/>
                </a:cubicBezTo>
                <a:close/>
                <a:moveTo>
                  <a:pt x="620" y="1639"/>
                </a:moveTo>
                <a:cubicBezTo>
                  <a:pt x="585" y="1674"/>
                  <a:pt x="531" y="1707"/>
                  <a:pt x="480" y="1712"/>
                </a:cubicBezTo>
                <a:cubicBezTo>
                  <a:pt x="440" y="1717"/>
                  <a:pt x="396" y="1702"/>
                  <a:pt x="374" y="1664"/>
                </a:cubicBezTo>
                <a:cubicBezTo>
                  <a:pt x="350" y="1623"/>
                  <a:pt x="376" y="1575"/>
                  <a:pt x="407" y="1592"/>
                </a:cubicBezTo>
                <a:cubicBezTo>
                  <a:pt x="393" y="1605"/>
                  <a:pt x="394" y="1631"/>
                  <a:pt x="408" y="1649"/>
                </a:cubicBezTo>
                <a:cubicBezTo>
                  <a:pt x="453" y="1709"/>
                  <a:pt x="568" y="1667"/>
                  <a:pt x="620" y="1639"/>
                </a:cubicBezTo>
                <a:close/>
                <a:moveTo>
                  <a:pt x="587" y="1250"/>
                </a:moveTo>
                <a:cubicBezTo>
                  <a:pt x="616" y="1286"/>
                  <a:pt x="666" y="1394"/>
                  <a:pt x="626" y="1434"/>
                </a:cubicBezTo>
                <a:cubicBezTo>
                  <a:pt x="583" y="1477"/>
                  <a:pt x="583" y="1462"/>
                  <a:pt x="590" y="1532"/>
                </a:cubicBezTo>
                <a:cubicBezTo>
                  <a:pt x="592" y="1553"/>
                  <a:pt x="575" y="1581"/>
                  <a:pt x="548" y="1585"/>
                </a:cubicBezTo>
                <a:cubicBezTo>
                  <a:pt x="533" y="1586"/>
                  <a:pt x="522" y="1579"/>
                  <a:pt x="515" y="1569"/>
                </a:cubicBezTo>
                <a:cubicBezTo>
                  <a:pt x="507" y="1557"/>
                  <a:pt x="506" y="1541"/>
                  <a:pt x="517" y="1532"/>
                </a:cubicBezTo>
                <a:cubicBezTo>
                  <a:pt x="506" y="1533"/>
                  <a:pt x="481" y="1549"/>
                  <a:pt x="479" y="1575"/>
                </a:cubicBezTo>
                <a:cubicBezTo>
                  <a:pt x="477" y="1607"/>
                  <a:pt x="503" y="1642"/>
                  <a:pt x="542" y="1641"/>
                </a:cubicBezTo>
                <a:cubicBezTo>
                  <a:pt x="577" y="1639"/>
                  <a:pt x="610" y="1609"/>
                  <a:pt x="610" y="1593"/>
                </a:cubicBezTo>
                <a:cubicBezTo>
                  <a:pt x="621" y="1607"/>
                  <a:pt x="638" y="1596"/>
                  <a:pt x="645" y="1586"/>
                </a:cubicBezTo>
                <a:cubicBezTo>
                  <a:pt x="676" y="1544"/>
                  <a:pt x="674" y="1483"/>
                  <a:pt x="668" y="1433"/>
                </a:cubicBezTo>
                <a:cubicBezTo>
                  <a:pt x="660" y="1364"/>
                  <a:pt x="634" y="1294"/>
                  <a:pt x="587" y="1250"/>
                </a:cubicBezTo>
                <a:close/>
                <a:moveTo>
                  <a:pt x="458" y="1139"/>
                </a:moveTo>
                <a:cubicBezTo>
                  <a:pt x="484" y="1164"/>
                  <a:pt x="524" y="1227"/>
                  <a:pt x="525" y="1290"/>
                </a:cubicBezTo>
                <a:cubicBezTo>
                  <a:pt x="525" y="1332"/>
                  <a:pt x="509" y="1383"/>
                  <a:pt x="458" y="1389"/>
                </a:cubicBezTo>
                <a:cubicBezTo>
                  <a:pt x="406" y="1396"/>
                  <a:pt x="422" y="1439"/>
                  <a:pt x="401" y="1459"/>
                </a:cubicBezTo>
                <a:cubicBezTo>
                  <a:pt x="385" y="1474"/>
                  <a:pt x="355" y="1494"/>
                  <a:pt x="339" y="1471"/>
                </a:cubicBezTo>
                <a:cubicBezTo>
                  <a:pt x="357" y="1515"/>
                  <a:pt x="454" y="1525"/>
                  <a:pt x="496" y="1506"/>
                </a:cubicBezTo>
                <a:cubicBezTo>
                  <a:pt x="569" y="1475"/>
                  <a:pt x="590" y="1381"/>
                  <a:pt x="574" y="1302"/>
                </a:cubicBezTo>
                <a:cubicBezTo>
                  <a:pt x="558" y="1226"/>
                  <a:pt x="505" y="1165"/>
                  <a:pt x="458" y="1139"/>
                </a:cubicBezTo>
                <a:close/>
                <a:moveTo>
                  <a:pt x="521" y="1394"/>
                </a:moveTo>
                <a:cubicBezTo>
                  <a:pt x="509" y="1417"/>
                  <a:pt x="497" y="1433"/>
                  <a:pt x="477" y="1450"/>
                </a:cubicBezTo>
                <a:cubicBezTo>
                  <a:pt x="450" y="1471"/>
                  <a:pt x="427" y="1479"/>
                  <a:pt x="394" y="1485"/>
                </a:cubicBezTo>
                <a:cubicBezTo>
                  <a:pt x="429" y="1487"/>
                  <a:pt x="455" y="1480"/>
                  <a:pt x="485" y="1460"/>
                </a:cubicBezTo>
                <a:cubicBezTo>
                  <a:pt x="508" y="1443"/>
                  <a:pt x="522" y="1426"/>
                  <a:pt x="534" y="1400"/>
                </a:cubicBezTo>
                <a:cubicBezTo>
                  <a:pt x="536" y="1397"/>
                  <a:pt x="537" y="1395"/>
                  <a:pt x="538" y="1392"/>
                </a:cubicBezTo>
                <a:cubicBezTo>
                  <a:pt x="549" y="1363"/>
                  <a:pt x="553" y="1339"/>
                  <a:pt x="552" y="1308"/>
                </a:cubicBezTo>
                <a:cubicBezTo>
                  <a:pt x="550" y="1280"/>
                  <a:pt x="545" y="1256"/>
                  <a:pt x="530" y="1233"/>
                </a:cubicBezTo>
                <a:cubicBezTo>
                  <a:pt x="538" y="1259"/>
                  <a:pt x="541" y="1280"/>
                  <a:pt x="540" y="1308"/>
                </a:cubicBezTo>
                <a:cubicBezTo>
                  <a:pt x="539" y="1337"/>
                  <a:pt x="535" y="1359"/>
                  <a:pt x="524" y="1386"/>
                </a:cubicBezTo>
                <a:cubicBezTo>
                  <a:pt x="523" y="1389"/>
                  <a:pt x="522" y="1391"/>
                  <a:pt x="521" y="1394"/>
                </a:cubicBezTo>
                <a:close/>
                <a:moveTo>
                  <a:pt x="342" y="1069"/>
                </a:moveTo>
                <a:cubicBezTo>
                  <a:pt x="355" y="1110"/>
                  <a:pt x="336" y="1143"/>
                  <a:pt x="355" y="1170"/>
                </a:cubicBezTo>
                <a:cubicBezTo>
                  <a:pt x="384" y="1212"/>
                  <a:pt x="446" y="1190"/>
                  <a:pt x="484" y="1226"/>
                </a:cubicBezTo>
                <a:cubicBezTo>
                  <a:pt x="495" y="1196"/>
                  <a:pt x="471" y="1166"/>
                  <a:pt x="445" y="1148"/>
                </a:cubicBezTo>
                <a:cubicBezTo>
                  <a:pt x="393" y="1114"/>
                  <a:pt x="378" y="1146"/>
                  <a:pt x="342" y="1069"/>
                </a:cubicBezTo>
                <a:close/>
                <a:moveTo>
                  <a:pt x="259" y="977"/>
                </a:moveTo>
                <a:cubicBezTo>
                  <a:pt x="269" y="1022"/>
                  <a:pt x="340" y="1050"/>
                  <a:pt x="336" y="1104"/>
                </a:cubicBezTo>
                <a:cubicBezTo>
                  <a:pt x="333" y="1148"/>
                  <a:pt x="280" y="1183"/>
                  <a:pt x="268" y="1232"/>
                </a:cubicBezTo>
                <a:cubicBezTo>
                  <a:pt x="252" y="1128"/>
                  <a:pt x="319" y="1126"/>
                  <a:pt x="297" y="1068"/>
                </a:cubicBezTo>
                <a:cubicBezTo>
                  <a:pt x="288" y="1043"/>
                  <a:pt x="250" y="1021"/>
                  <a:pt x="259" y="977"/>
                </a:cubicBezTo>
                <a:close/>
                <a:moveTo>
                  <a:pt x="335" y="1702"/>
                </a:moveTo>
                <a:cubicBezTo>
                  <a:pt x="337" y="1705"/>
                  <a:pt x="339" y="1709"/>
                  <a:pt x="341" y="1712"/>
                </a:cubicBezTo>
                <a:cubicBezTo>
                  <a:pt x="357" y="1733"/>
                  <a:pt x="373" y="1749"/>
                  <a:pt x="397" y="1760"/>
                </a:cubicBezTo>
                <a:cubicBezTo>
                  <a:pt x="428" y="1773"/>
                  <a:pt x="453" y="1775"/>
                  <a:pt x="485" y="1772"/>
                </a:cubicBezTo>
                <a:cubicBezTo>
                  <a:pt x="520" y="1768"/>
                  <a:pt x="546" y="1758"/>
                  <a:pt x="576" y="1741"/>
                </a:cubicBezTo>
                <a:cubicBezTo>
                  <a:pt x="608" y="1723"/>
                  <a:pt x="630" y="1703"/>
                  <a:pt x="653" y="1674"/>
                </a:cubicBezTo>
                <a:cubicBezTo>
                  <a:pt x="677" y="1642"/>
                  <a:pt x="690" y="1615"/>
                  <a:pt x="699" y="1576"/>
                </a:cubicBezTo>
                <a:cubicBezTo>
                  <a:pt x="714" y="1492"/>
                  <a:pt x="703" y="1423"/>
                  <a:pt x="671" y="1344"/>
                </a:cubicBezTo>
                <a:cubicBezTo>
                  <a:pt x="632" y="1259"/>
                  <a:pt x="585" y="1202"/>
                  <a:pt x="506" y="1151"/>
                </a:cubicBezTo>
                <a:cubicBezTo>
                  <a:pt x="441" y="1112"/>
                  <a:pt x="386" y="1078"/>
                  <a:pt x="328" y="1028"/>
                </a:cubicBezTo>
                <a:cubicBezTo>
                  <a:pt x="297" y="1000"/>
                  <a:pt x="274" y="975"/>
                  <a:pt x="250" y="940"/>
                </a:cubicBezTo>
                <a:cubicBezTo>
                  <a:pt x="227" y="903"/>
                  <a:pt x="215" y="873"/>
                  <a:pt x="207" y="831"/>
                </a:cubicBezTo>
                <a:cubicBezTo>
                  <a:pt x="214" y="874"/>
                  <a:pt x="226" y="904"/>
                  <a:pt x="249" y="941"/>
                </a:cubicBezTo>
                <a:cubicBezTo>
                  <a:pt x="271" y="977"/>
                  <a:pt x="294" y="1002"/>
                  <a:pt x="325" y="1031"/>
                </a:cubicBezTo>
                <a:cubicBezTo>
                  <a:pt x="382" y="1083"/>
                  <a:pt x="437" y="1117"/>
                  <a:pt x="502" y="1158"/>
                </a:cubicBezTo>
                <a:cubicBezTo>
                  <a:pt x="578" y="1209"/>
                  <a:pt x="623" y="1265"/>
                  <a:pt x="660" y="1349"/>
                </a:cubicBezTo>
                <a:cubicBezTo>
                  <a:pt x="669" y="1371"/>
                  <a:pt x="675" y="1392"/>
                  <a:pt x="681" y="1415"/>
                </a:cubicBezTo>
                <a:cubicBezTo>
                  <a:pt x="693" y="1471"/>
                  <a:pt x="694" y="1516"/>
                  <a:pt x="682" y="1572"/>
                </a:cubicBezTo>
                <a:cubicBezTo>
                  <a:pt x="673" y="1608"/>
                  <a:pt x="661" y="1634"/>
                  <a:pt x="638" y="1663"/>
                </a:cubicBezTo>
                <a:cubicBezTo>
                  <a:pt x="617" y="1689"/>
                  <a:pt x="596" y="1707"/>
                  <a:pt x="566" y="1724"/>
                </a:cubicBezTo>
                <a:cubicBezTo>
                  <a:pt x="538" y="1739"/>
                  <a:pt x="515" y="1747"/>
                  <a:pt x="483" y="1750"/>
                </a:cubicBezTo>
                <a:cubicBezTo>
                  <a:pt x="455" y="1753"/>
                  <a:pt x="433" y="1750"/>
                  <a:pt x="407" y="1739"/>
                </a:cubicBezTo>
                <a:cubicBezTo>
                  <a:pt x="387" y="1729"/>
                  <a:pt x="374" y="1716"/>
                  <a:pt x="361" y="1698"/>
                </a:cubicBezTo>
                <a:cubicBezTo>
                  <a:pt x="359" y="1695"/>
                  <a:pt x="357" y="1692"/>
                  <a:pt x="356" y="1689"/>
                </a:cubicBezTo>
                <a:cubicBezTo>
                  <a:pt x="346" y="1673"/>
                  <a:pt x="340" y="1658"/>
                  <a:pt x="338" y="1639"/>
                </a:cubicBezTo>
                <a:cubicBezTo>
                  <a:pt x="338" y="1629"/>
                  <a:pt x="339" y="1621"/>
                  <a:pt x="342" y="1611"/>
                </a:cubicBezTo>
                <a:cubicBezTo>
                  <a:pt x="345" y="1602"/>
                  <a:pt x="349" y="1596"/>
                  <a:pt x="356" y="1589"/>
                </a:cubicBezTo>
                <a:cubicBezTo>
                  <a:pt x="360" y="1585"/>
                  <a:pt x="363" y="1583"/>
                  <a:pt x="367" y="1580"/>
                </a:cubicBezTo>
                <a:cubicBezTo>
                  <a:pt x="371" y="1578"/>
                  <a:pt x="374" y="1577"/>
                  <a:pt x="377" y="1576"/>
                </a:cubicBezTo>
                <a:cubicBezTo>
                  <a:pt x="387" y="1573"/>
                  <a:pt x="394" y="1573"/>
                  <a:pt x="404" y="1576"/>
                </a:cubicBezTo>
                <a:cubicBezTo>
                  <a:pt x="416" y="1579"/>
                  <a:pt x="424" y="1585"/>
                  <a:pt x="433" y="1594"/>
                </a:cubicBezTo>
                <a:cubicBezTo>
                  <a:pt x="438" y="1600"/>
                  <a:pt x="451" y="1626"/>
                  <a:pt x="451" y="1627"/>
                </a:cubicBezTo>
                <a:cubicBezTo>
                  <a:pt x="451" y="1627"/>
                  <a:pt x="451" y="1627"/>
                  <a:pt x="451" y="1627"/>
                </a:cubicBezTo>
                <a:cubicBezTo>
                  <a:pt x="461" y="1619"/>
                  <a:pt x="449" y="1592"/>
                  <a:pt x="445" y="1585"/>
                </a:cubicBezTo>
                <a:cubicBezTo>
                  <a:pt x="436" y="1571"/>
                  <a:pt x="426" y="1563"/>
                  <a:pt x="410" y="1557"/>
                </a:cubicBezTo>
                <a:cubicBezTo>
                  <a:pt x="408" y="1556"/>
                  <a:pt x="405" y="1555"/>
                  <a:pt x="402" y="1554"/>
                </a:cubicBezTo>
                <a:cubicBezTo>
                  <a:pt x="391" y="1552"/>
                  <a:pt x="383" y="1552"/>
                  <a:pt x="372" y="1554"/>
                </a:cubicBezTo>
                <a:cubicBezTo>
                  <a:pt x="359" y="1557"/>
                  <a:pt x="349" y="1562"/>
                  <a:pt x="339" y="1572"/>
                </a:cubicBezTo>
                <a:cubicBezTo>
                  <a:pt x="330" y="1581"/>
                  <a:pt x="324" y="1590"/>
                  <a:pt x="319" y="1602"/>
                </a:cubicBezTo>
                <a:cubicBezTo>
                  <a:pt x="314" y="1616"/>
                  <a:pt x="312" y="1627"/>
                  <a:pt x="313" y="1641"/>
                </a:cubicBezTo>
                <a:cubicBezTo>
                  <a:pt x="316" y="1664"/>
                  <a:pt x="322" y="1682"/>
                  <a:pt x="335" y="1702"/>
                </a:cubicBezTo>
                <a:close/>
                <a:moveTo>
                  <a:pt x="84" y="1376"/>
                </a:moveTo>
                <a:cubicBezTo>
                  <a:pt x="106" y="1355"/>
                  <a:pt x="142" y="1330"/>
                  <a:pt x="156" y="1296"/>
                </a:cubicBezTo>
                <a:cubicBezTo>
                  <a:pt x="173" y="1256"/>
                  <a:pt x="164" y="1206"/>
                  <a:pt x="129" y="1192"/>
                </a:cubicBezTo>
                <a:cubicBezTo>
                  <a:pt x="129" y="1220"/>
                  <a:pt x="97" y="1239"/>
                  <a:pt x="85" y="1263"/>
                </a:cubicBezTo>
                <a:cubicBezTo>
                  <a:pt x="71" y="1293"/>
                  <a:pt x="76" y="1369"/>
                  <a:pt x="84" y="1376"/>
                </a:cubicBezTo>
                <a:close/>
                <a:moveTo>
                  <a:pt x="117" y="1372"/>
                </a:moveTo>
                <a:cubicBezTo>
                  <a:pt x="171" y="1390"/>
                  <a:pt x="216" y="1356"/>
                  <a:pt x="233" y="1304"/>
                </a:cubicBezTo>
                <a:cubicBezTo>
                  <a:pt x="249" y="1254"/>
                  <a:pt x="228" y="1164"/>
                  <a:pt x="160" y="1170"/>
                </a:cubicBezTo>
                <a:cubicBezTo>
                  <a:pt x="180" y="1196"/>
                  <a:pt x="191" y="1230"/>
                  <a:pt x="184" y="1265"/>
                </a:cubicBezTo>
                <a:cubicBezTo>
                  <a:pt x="174" y="1317"/>
                  <a:pt x="131" y="1334"/>
                  <a:pt x="117" y="1372"/>
                </a:cubicBezTo>
                <a:close/>
                <a:moveTo>
                  <a:pt x="184" y="1393"/>
                </a:moveTo>
                <a:cubicBezTo>
                  <a:pt x="218" y="1423"/>
                  <a:pt x="270" y="1410"/>
                  <a:pt x="294" y="1392"/>
                </a:cubicBezTo>
                <a:cubicBezTo>
                  <a:pt x="317" y="1376"/>
                  <a:pt x="334" y="1343"/>
                  <a:pt x="326" y="1311"/>
                </a:cubicBezTo>
                <a:cubicBezTo>
                  <a:pt x="317" y="1275"/>
                  <a:pt x="346" y="1246"/>
                  <a:pt x="391" y="1257"/>
                </a:cubicBezTo>
                <a:cubicBezTo>
                  <a:pt x="375" y="1226"/>
                  <a:pt x="323" y="1220"/>
                  <a:pt x="286" y="1240"/>
                </a:cubicBezTo>
                <a:cubicBezTo>
                  <a:pt x="229" y="1270"/>
                  <a:pt x="244" y="1314"/>
                  <a:pt x="219" y="1361"/>
                </a:cubicBezTo>
                <a:cubicBezTo>
                  <a:pt x="213" y="1373"/>
                  <a:pt x="203" y="1383"/>
                  <a:pt x="184" y="1393"/>
                </a:cubicBezTo>
                <a:close/>
                <a:moveTo>
                  <a:pt x="171" y="1395"/>
                </a:moveTo>
                <a:cubicBezTo>
                  <a:pt x="220" y="1439"/>
                  <a:pt x="204" y="1477"/>
                  <a:pt x="222" y="1495"/>
                </a:cubicBezTo>
                <a:cubicBezTo>
                  <a:pt x="240" y="1514"/>
                  <a:pt x="267" y="1500"/>
                  <a:pt x="280" y="1510"/>
                </a:cubicBezTo>
                <a:cubicBezTo>
                  <a:pt x="288" y="1517"/>
                  <a:pt x="285" y="1542"/>
                  <a:pt x="277" y="1547"/>
                </a:cubicBezTo>
                <a:cubicBezTo>
                  <a:pt x="296" y="1546"/>
                  <a:pt x="324" y="1515"/>
                  <a:pt x="323" y="1483"/>
                </a:cubicBezTo>
                <a:cubicBezTo>
                  <a:pt x="321" y="1451"/>
                  <a:pt x="306" y="1431"/>
                  <a:pt x="284" y="1422"/>
                </a:cubicBezTo>
                <a:cubicBezTo>
                  <a:pt x="255" y="1411"/>
                  <a:pt x="227" y="1432"/>
                  <a:pt x="171" y="1395"/>
                </a:cubicBezTo>
                <a:close/>
                <a:moveTo>
                  <a:pt x="93" y="1379"/>
                </a:moveTo>
                <a:cubicBezTo>
                  <a:pt x="163" y="1396"/>
                  <a:pt x="148" y="1459"/>
                  <a:pt x="136" y="1508"/>
                </a:cubicBezTo>
                <a:cubicBezTo>
                  <a:pt x="124" y="1555"/>
                  <a:pt x="119" y="1612"/>
                  <a:pt x="168" y="1616"/>
                </a:cubicBezTo>
                <a:cubicBezTo>
                  <a:pt x="184" y="1618"/>
                  <a:pt x="211" y="1611"/>
                  <a:pt x="231" y="1624"/>
                </a:cubicBezTo>
                <a:cubicBezTo>
                  <a:pt x="245" y="1566"/>
                  <a:pt x="187" y="1573"/>
                  <a:pt x="199" y="1515"/>
                </a:cubicBezTo>
                <a:cubicBezTo>
                  <a:pt x="215" y="1440"/>
                  <a:pt x="179" y="1370"/>
                  <a:pt x="93" y="1379"/>
                </a:cubicBezTo>
                <a:close/>
                <a:moveTo>
                  <a:pt x="94" y="1018"/>
                </a:moveTo>
                <a:cubicBezTo>
                  <a:pt x="92" y="1046"/>
                  <a:pt x="132" y="1080"/>
                  <a:pt x="167" y="1082"/>
                </a:cubicBezTo>
                <a:cubicBezTo>
                  <a:pt x="234" y="1085"/>
                  <a:pt x="207" y="987"/>
                  <a:pt x="247" y="986"/>
                </a:cubicBezTo>
                <a:cubicBezTo>
                  <a:pt x="248" y="983"/>
                  <a:pt x="236" y="956"/>
                  <a:pt x="212" y="954"/>
                </a:cubicBezTo>
                <a:cubicBezTo>
                  <a:pt x="160" y="949"/>
                  <a:pt x="169" y="1020"/>
                  <a:pt x="143" y="1037"/>
                </a:cubicBezTo>
                <a:cubicBezTo>
                  <a:pt x="125" y="1048"/>
                  <a:pt x="100" y="1033"/>
                  <a:pt x="94" y="1018"/>
                </a:cubicBezTo>
                <a:close/>
                <a:moveTo>
                  <a:pt x="139" y="1172"/>
                </a:moveTo>
                <a:cubicBezTo>
                  <a:pt x="155" y="1165"/>
                  <a:pt x="171" y="1131"/>
                  <a:pt x="150" y="1102"/>
                </a:cubicBezTo>
                <a:cubicBezTo>
                  <a:pt x="133" y="1079"/>
                  <a:pt x="87" y="1054"/>
                  <a:pt x="85" y="1026"/>
                </a:cubicBezTo>
                <a:cubicBezTo>
                  <a:pt x="64" y="1040"/>
                  <a:pt x="71" y="1074"/>
                  <a:pt x="88" y="1092"/>
                </a:cubicBezTo>
                <a:cubicBezTo>
                  <a:pt x="111" y="1119"/>
                  <a:pt x="139" y="1129"/>
                  <a:pt x="139" y="1172"/>
                </a:cubicBezTo>
                <a:close/>
                <a:moveTo>
                  <a:pt x="279" y="666"/>
                </a:moveTo>
                <a:cubicBezTo>
                  <a:pt x="292" y="692"/>
                  <a:pt x="318" y="705"/>
                  <a:pt x="340" y="721"/>
                </a:cubicBezTo>
                <a:cubicBezTo>
                  <a:pt x="363" y="738"/>
                  <a:pt x="384" y="765"/>
                  <a:pt x="379" y="804"/>
                </a:cubicBezTo>
                <a:cubicBezTo>
                  <a:pt x="373" y="858"/>
                  <a:pt x="307" y="886"/>
                  <a:pt x="279" y="847"/>
                </a:cubicBezTo>
                <a:cubicBezTo>
                  <a:pt x="303" y="845"/>
                  <a:pt x="322" y="826"/>
                  <a:pt x="329" y="804"/>
                </a:cubicBezTo>
                <a:cubicBezTo>
                  <a:pt x="347" y="747"/>
                  <a:pt x="259" y="724"/>
                  <a:pt x="279" y="666"/>
                </a:cubicBezTo>
                <a:close/>
                <a:moveTo>
                  <a:pt x="427" y="775"/>
                </a:moveTo>
                <a:cubicBezTo>
                  <a:pt x="441" y="809"/>
                  <a:pt x="468" y="821"/>
                  <a:pt x="474" y="863"/>
                </a:cubicBezTo>
                <a:cubicBezTo>
                  <a:pt x="479" y="902"/>
                  <a:pt x="453" y="927"/>
                  <a:pt x="429" y="935"/>
                </a:cubicBezTo>
                <a:cubicBezTo>
                  <a:pt x="438" y="888"/>
                  <a:pt x="381" y="829"/>
                  <a:pt x="427" y="775"/>
                </a:cubicBezTo>
                <a:close/>
                <a:moveTo>
                  <a:pt x="264" y="616"/>
                </a:moveTo>
                <a:cubicBezTo>
                  <a:pt x="351" y="693"/>
                  <a:pt x="454" y="694"/>
                  <a:pt x="530" y="776"/>
                </a:cubicBezTo>
                <a:cubicBezTo>
                  <a:pt x="556" y="804"/>
                  <a:pt x="572" y="841"/>
                  <a:pt x="570" y="882"/>
                </a:cubicBezTo>
                <a:cubicBezTo>
                  <a:pt x="568" y="917"/>
                  <a:pt x="544" y="932"/>
                  <a:pt x="524" y="916"/>
                </a:cubicBezTo>
                <a:cubicBezTo>
                  <a:pt x="513" y="942"/>
                  <a:pt x="544" y="994"/>
                  <a:pt x="507" y="1022"/>
                </a:cubicBezTo>
                <a:cubicBezTo>
                  <a:pt x="473" y="1048"/>
                  <a:pt x="444" y="1020"/>
                  <a:pt x="443" y="1001"/>
                </a:cubicBezTo>
                <a:cubicBezTo>
                  <a:pt x="421" y="1043"/>
                  <a:pt x="352" y="1039"/>
                  <a:pt x="316" y="996"/>
                </a:cubicBezTo>
                <a:cubicBezTo>
                  <a:pt x="282" y="954"/>
                  <a:pt x="294" y="905"/>
                  <a:pt x="324" y="880"/>
                </a:cubicBezTo>
                <a:cubicBezTo>
                  <a:pt x="350" y="859"/>
                  <a:pt x="384" y="864"/>
                  <a:pt x="399" y="878"/>
                </a:cubicBezTo>
                <a:cubicBezTo>
                  <a:pt x="437" y="912"/>
                  <a:pt x="406" y="964"/>
                  <a:pt x="369" y="948"/>
                </a:cubicBezTo>
                <a:cubicBezTo>
                  <a:pt x="376" y="968"/>
                  <a:pt x="405" y="970"/>
                  <a:pt x="423" y="965"/>
                </a:cubicBezTo>
                <a:cubicBezTo>
                  <a:pt x="494" y="943"/>
                  <a:pt x="524" y="867"/>
                  <a:pt x="482" y="805"/>
                </a:cubicBezTo>
                <a:cubicBezTo>
                  <a:pt x="437" y="737"/>
                  <a:pt x="278" y="672"/>
                  <a:pt x="264" y="616"/>
                </a:cubicBezTo>
                <a:close/>
                <a:moveTo>
                  <a:pt x="69" y="792"/>
                </a:moveTo>
                <a:cubicBezTo>
                  <a:pt x="71" y="821"/>
                  <a:pt x="97" y="822"/>
                  <a:pt x="113" y="843"/>
                </a:cubicBezTo>
                <a:cubicBezTo>
                  <a:pt x="123" y="856"/>
                  <a:pt x="128" y="874"/>
                  <a:pt x="123" y="894"/>
                </a:cubicBezTo>
                <a:cubicBezTo>
                  <a:pt x="113" y="869"/>
                  <a:pt x="46" y="852"/>
                  <a:pt x="69" y="792"/>
                </a:cubicBezTo>
                <a:close/>
                <a:moveTo>
                  <a:pt x="302" y="490"/>
                </a:moveTo>
                <a:cubicBezTo>
                  <a:pt x="265" y="437"/>
                  <a:pt x="204" y="441"/>
                  <a:pt x="162" y="465"/>
                </a:cubicBezTo>
                <a:cubicBezTo>
                  <a:pt x="61" y="524"/>
                  <a:pt x="54" y="729"/>
                  <a:pt x="160" y="769"/>
                </a:cubicBezTo>
                <a:cubicBezTo>
                  <a:pt x="204" y="785"/>
                  <a:pt x="265" y="777"/>
                  <a:pt x="265" y="833"/>
                </a:cubicBezTo>
                <a:cubicBezTo>
                  <a:pt x="293" y="816"/>
                  <a:pt x="296" y="766"/>
                  <a:pt x="275" y="738"/>
                </a:cubicBezTo>
                <a:cubicBezTo>
                  <a:pt x="259" y="717"/>
                  <a:pt x="229" y="704"/>
                  <a:pt x="184" y="705"/>
                </a:cubicBezTo>
                <a:cubicBezTo>
                  <a:pt x="101" y="706"/>
                  <a:pt x="86" y="581"/>
                  <a:pt x="120" y="553"/>
                </a:cubicBezTo>
                <a:cubicBezTo>
                  <a:pt x="114" y="567"/>
                  <a:pt x="100" y="669"/>
                  <a:pt x="167" y="682"/>
                </a:cubicBezTo>
                <a:cubicBezTo>
                  <a:pt x="196" y="688"/>
                  <a:pt x="221" y="670"/>
                  <a:pt x="246" y="689"/>
                </a:cubicBezTo>
                <a:cubicBezTo>
                  <a:pt x="247" y="671"/>
                  <a:pt x="240" y="643"/>
                  <a:pt x="189" y="630"/>
                </a:cubicBezTo>
                <a:cubicBezTo>
                  <a:pt x="117" y="613"/>
                  <a:pt x="117" y="501"/>
                  <a:pt x="188" y="475"/>
                </a:cubicBezTo>
                <a:cubicBezTo>
                  <a:pt x="166" y="490"/>
                  <a:pt x="142" y="523"/>
                  <a:pt x="155" y="563"/>
                </a:cubicBezTo>
                <a:cubicBezTo>
                  <a:pt x="165" y="598"/>
                  <a:pt x="197" y="621"/>
                  <a:pt x="231" y="617"/>
                </a:cubicBezTo>
                <a:cubicBezTo>
                  <a:pt x="192" y="589"/>
                  <a:pt x="178" y="549"/>
                  <a:pt x="190" y="509"/>
                </a:cubicBezTo>
                <a:cubicBezTo>
                  <a:pt x="206" y="456"/>
                  <a:pt x="266" y="456"/>
                  <a:pt x="302" y="490"/>
                </a:cubicBezTo>
                <a:close/>
                <a:moveTo>
                  <a:pt x="169" y="230"/>
                </a:moveTo>
                <a:cubicBezTo>
                  <a:pt x="200" y="231"/>
                  <a:pt x="216" y="190"/>
                  <a:pt x="194" y="165"/>
                </a:cubicBezTo>
                <a:cubicBezTo>
                  <a:pt x="172" y="141"/>
                  <a:pt x="127" y="149"/>
                  <a:pt x="105" y="169"/>
                </a:cubicBezTo>
                <a:cubicBezTo>
                  <a:pt x="46" y="222"/>
                  <a:pt x="64" y="319"/>
                  <a:pt x="169" y="371"/>
                </a:cubicBezTo>
                <a:cubicBezTo>
                  <a:pt x="229" y="401"/>
                  <a:pt x="337" y="432"/>
                  <a:pt x="332" y="519"/>
                </a:cubicBezTo>
                <a:cubicBezTo>
                  <a:pt x="331" y="548"/>
                  <a:pt x="309" y="570"/>
                  <a:pt x="285" y="571"/>
                </a:cubicBezTo>
                <a:cubicBezTo>
                  <a:pt x="264" y="573"/>
                  <a:pt x="245" y="564"/>
                  <a:pt x="239" y="544"/>
                </a:cubicBezTo>
                <a:cubicBezTo>
                  <a:pt x="234" y="526"/>
                  <a:pt x="244" y="516"/>
                  <a:pt x="254" y="515"/>
                </a:cubicBezTo>
                <a:cubicBezTo>
                  <a:pt x="269" y="514"/>
                  <a:pt x="275" y="528"/>
                  <a:pt x="266" y="537"/>
                </a:cubicBezTo>
                <a:cubicBezTo>
                  <a:pt x="286" y="538"/>
                  <a:pt x="293" y="497"/>
                  <a:pt x="267" y="480"/>
                </a:cubicBezTo>
                <a:cubicBezTo>
                  <a:pt x="247" y="468"/>
                  <a:pt x="221" y="476"/>
                  <a:pt x="210" y="496"/>
                </a:cubicBezTo>
                <a:cubicBezTo>
                  <a:pt x="196" y="522"/>
                  <a:pt x="202" y="553"/>
                  <a:pt x="220" y="577"/>
                </a:cubicBezTo>
                <a:cubicBezTo>
                  <a:pt x="244" y="610"/>
                  <a:pt x="278" y="618"/>
                  <a:pt x="307" y="610"/>
                </a:cubicBezTo>
                <a:cubicBezTo>
                  <a:pt x="356" y="596"/>
                  <a:pt x="380" y="532"/>
                  <a:pt x="358" y="487"/>
                </a:cubicBezTo>
                <a:cubicBezTo>
                  <a:pt x="340" y="450"/>
                  <a:pt x="310" y="428"/>
                  <a:pt x="276" y="407"/>
                </a:cubicBezTo>
                <a:cubicBezTo>
                  <a:pt x="244" y="387"/>
                  <a:pt x="209" y="368"/>
                  <a:pt x="171" y="339"/>
                </a:cubicBezTo>
                <a:cubicBezTo>
                  <a:pt x="135" y="312"/>
                  <a:pt x="97" y="271"/>
                  <a:pt x="114" y="219"/>
                </a:cubicBezTo>
                <a:cubicBezTo>
                  <a:pt x="121" y="199"/>
                  <a:pt x="144" y="182"/>
                  <a:pt x="164" y="194"/>
                </a:cubicBezTo>
                <a:cubicBezTo>
                  <a:pt x="177" y="202"/>
                  <a:pt x="179" y="222"/>
                  <a:pt x="169" y="230"/>
                </a:cubicBezTo>
                <a:close/>
                <a:moveTo>
                  <a:pt x="767" y="549"/>
                </a:moveTo>
                <a:cubicBezTo>
                  <a:pt x="782" y="569"/>
                  <a:pt x="789" y="601"/>
                  <a:pt x="786" y="626"/>
                </a:cubicBezTo>
                <a:cubicBezTo>
                  <a:pt x="781" y="669"/>
                  <a:pt x="737" y="708"/>
                  <a:pt x="690" y="697"/>
                </a:cubicBezTo>
                <a:cubicBezTo>
                  <a:pt x="740" y="692"/>
                  <a:pt x="767" y="651"/>
                  <a:pt x="757" y="611"/>
                </a:cubicBezTo>
                <a:cubicBezTo>
                  <a:pt x="750" y="584"/>
                  <a:pt x="755" y="557"/>
                  <a:pt x="767" y="549"/>
                </a:cubicBezTo>
                <a:close/>
                <a:moveTo>
                  <a:pt x="770" y="532"/>
                </a:moveTo>
                <a:cubicBezTo>
                  <a:pt x="828" y="576"/>
                  <a:pt x="825" y="659"/>
                  <a:pt x="809" y="695"/>
                </a:cubicBezTo>
                <a:cubicBezTo>
                  <a:pt x="799" y="717"/>
                  <a:pt x="783" y="727"/>
                  <a:pt x="767" y="721"/>
                </a:cubicBezTo>
                <a:cubicBezTo>
                  <a:pt x="768" y="729"/>
                  <a:pt x="765" y="751"/>
                  <a:pt x="742" y="761"/>
                </a:cubicBezTo>
                <a:cubicBezTo>
                  <a:pt x="716" y="772"/>
                  <a:pt x="695" y="755"/>
                  <a:pt x="693" y="744"/>
                </a:cubicBezTo>
                <a:cubicBezTo>
                  <a:pt x="682" y="762"/>
                  <a:pt x="662" y="763"/>
                  <a:pt x="647" y="754"/>
                </a:cubicBezTo>
                <a:cubicBezTo>
                  <a:pt x="626" y="742"/>
                  <a:pt x="624" y="719"/>
                  <a:pt x="631" y="715"/>
                </a:cubicBezTo>
                <a:cubicBezTo>
                  <a:pt x="577" y="682"/>
                  <a:pt x="609" y="599"/>
                  <a:pt x="655" y="594"/>
                </a:cubicBezTo>
                <a:cubicBezTo>
                  <a:pt x="693" y="591"/>
                  <a:pt x="712" y="636"/>
                  <a:pt x="689" y="658"/>
                </a:cubicBezTo>
                <a:cubicBezTo>
                  <a:pt x="690" y="652"/>
                  <a:pt x="680" y="637"/>
                  <a:pt x="658" y="646"/>
                </a:cubicBezTo>
                <a:cubicBezTo>
                  <a:pt x="626" y="659"/>
                  <a:pt x="630" y="709"/>
                  <a:pt x="665" y="722"/>
                </a:cubicBezTo>
                <a:cubicBezTo>
                  <a:pt x="696" y="733"/>
                  <a:pt x="742" y="722"/>
                  <a:pt x="773" y="685"/>
                </a:cubicBezTo>
                <a:cubicBezTo>
                  <a:pt x="801" y="649"/>
                  <a:pt x="806" y="574"/>
                  <a:pt x="770" y="532"/>
                </a:cubicBezTo>
                <a:close/>
                <a:moveTo>
                  <a:pt x="494" y="458"/>
                </a:moveTo>
                <a:cubicBezTo>
                  <a:pt x="529" y="460"/>
                  <a:pt x="540" y="520"/>
                  <a:pt x="517" y="547"/>
                </a:cubicBezTo>
                <a:cubicBezTo>
                  <a:pt x="485" y="584"/>
                  <a:pt x="428" y="569"/>
                  <a:pt x="434" y="505"/>
                </a:cubicBezTo>
                <a:cubicBezTo>
                  <a:pt x="440" y="531"/>
                  <a:pt x="468" y="546"/>
                  <a:pt x="489" y="530"/>
                </a:cubicBezTo>
                <a:cubicBezTo>
                  <a:pt x="509" y="515"/>
                  <a:pt x="514" y="477"/>
                  <a:pt x="494" y="458"/>
                </a:cubicBezTo>
                <a:close/>
                <a:moveTo>
                  <a:pt x="220" y="206"/>
                </a:moveTo>
                <a:cubicBezTo>
                  <a:pt x="235" y="257"/>
                  <a:pt x="251" y="302"/>
                  <a:pt x="318" y="344"/>
                </a:cubicBezTo>
                <a:cubicBezTo>
                  <a:pt x="357" y="368"/>
                  <a:pt x="465" y="392"/>
                  <a:pt x="479" y="444"/>
                </a:cubicBezTo>
                <a:cubicBezTo>
                  <a:pt x="455" y="418"/>
                  <a:pt x="406" y="421"/>
                  <a:pt x="393" y="421"/>
                </a:cubicBezTo>
                <a:cubicBezTo>
                  <a:pt x="365" y="420"/>
                  <a:pt x="325" y="430"/>
                  <a:pt x="325" y="390"/>
                </a:cubicBezTo>
                <a:cubicBezTo>
                  <a:pt x="305" y="393"/>
                  <a:pt x="265" y="386"/>
                  <a:pt x="272" y="344"/>
                </a:cubicBezTo>
                <a:cubicBezTo>
                  <a:pt x="212" y="344"/>
                  <a:pt x="220" y="249"/>
                  <a:pt x="220" y="206"/>
                </a:cubicBezTo>
                <a:close/>
                <a:moveTo>
                  <a:pt x="208" y="144"/>
                </a:moveTo>
                <a:cubicBezTo>
                  <a:pt x="240" y="252"/>
                  <a:pt x="348" y="327"/>
                  <a:pt x="439" y="374"/>
                </a:cubicBezTo>
                <a:cubicBezTo>
                  <a:pt x="478" y="394"/>
                  <a:pt x="539" y="461"/>
                  <a:pt x="546" y="509"/>
                </a:cubicBezTo>
                <a:cubicBezTo>
                  <a:pt x="552" y="545"/>
                  <a:pt x="544" y="592"/>
                  <a:pt x="504" y="600"/>
                </a:cubicBezTo>
                <a:cubicBezTo>
                  <a:pt x="487" y="604"/>
                  <a:pt x="462" y="599"/>
                  <a:pt x="441" y="573"/>
                </a:cubicBezTo>
                <a:cubicBezTo>
                  <a:pt x="440" y="610"/>
                  <a:pt x="452" y="648"/>
                  <a:pt x="483" y="664"/>
                </a:cubicBezTo>
                <a:cubicBezTo>
                  <a:pt x="514" y="680"/>
                  <a:pt x="550" y="671"/>
                  <a:pt x="542" y="634"/>
                </a:cubicBezTo>
                <a:cubicBezTo>
                  <a:pt x="552" y="646"/>
                  <a:pt x="584" y="650"/>
                  <a:pt x="597" y="627"/>
                </a:cubicBezTo>
                <a:cubicBezTo>
                  <a:pt x="609" y="607"/>
                  <a:pt x="605" y="577"/>
                  <a:pt x="588" y="568"/>
                </a:cubicBezTo>
                <a:cubicBezTo>
                  <a:pt x="607" y="567"/>
                  <a:pt x="627" y="532"/>
                  <a:pt x="618" y="503"/>
                </a:cubicBezTo>
                <a:cubicBezTo>
                  <a:pt x="609" y="474"/>
                  <a:pt x="575" y="452"/>
                  <a:pt x="553" y="454"/>
                </a:cubicBezTo>
                <a:cubicBezTo>
                  <a:pt x="578" y="391"/>
                  <a:pt x="425" y="352"/>
                  <a:pt x="387" y="331"/>
                </a:cubicBezTo>
                <a:cubicBezTo>
                  <a:pt x="336" y="303"/>
                  <a:pt x="244" y="235"/>
                  <a:pt x="208" y="144"/>
                </a:cubicBezTo>
                <a:close/>
                <a:moveTo>
                  <a:pt x="164" y="112"/>
                </a:moveTo>
                <a:cubicBezTo>
                  <a:pt x="177" y="124"/>
                  <a:pt x="187" y="139"/>
                  <a:pt x="202" y="148"/>
                </a:cubicBezTo>
                <a:cubicBezTo>
                  <a:pt x="181" y="140"/>
                  <a:pt x="165" y="142"/>
                  <a:pt x="148" y="135"/>
                </a:cubicBezTo>
                <a:cubicBezTo>
                  <a:pt x="124" y="125"/>
                  <a:pt x="112" y="106"/>
                  <a:pt x="110" y="95"/>
                </a:cubicBezTo>
                <a:cubicBezTo>
                  <a:pt x="123" y="95"/>
                  <a:pt x="146" y="95"/>
                  <a:pt x="164" y="112"/>
                </a:cubicBezTo>
                <a:close/>
                <a:moveTo>
                  <a:pt x="339" y="209"/>
                </a:moveTo>
                <a:cubicBezTo>
                  <a:pt x="368" y="221"/>
                  <a:pt x="414" y="218"/>
                  <a:pt x="450" y="201"/>
                </a:cubicBezTo>
                <a:cubicBezTo>
                  <a:pt x="484" y="184"/>
                  <a:pt x="519" y="146"/>
                  <a:pt x="502" y="106"/>
                </a:cubicBezTo>
                <a:cubicBezTo>
                  <a:pt x="492" y="84"/>
                  <a:pt x="469" y="71"/>
                  <a:pt x="445" y="82"/>
                </a:cubicBezTo>
                <a:cubicBezTo>
                  <a:pt x="495" y="89"/>
                  <a:pt x="473" y="197"/>
                  <a:pt x="339" y="209"/>
                </a:cubicBezTo>
                <a:close/>
                <a:moveTo>
                  <a:pt x="285" y="186"/>
                </a:moveTo>
                <a:cubicBezTo>
                  <a:pt x="317" y="238"/>
                  <a:pt x="398" y="288"/>
                  <a:pt x="468" y="282"/>
                </a:cubicBezTo>
                <a:cubicBezTo>
                  <a:pt x="517" y="278"/>
                  <a:pt x="540" y="242"/>
                  <a:pt x="564" y="212"/>
                </a:cubicBezTo>
                <a:cubicBezTo>
                  <a:pt x="583" y="190"/>
                  <a:pt x="611" y="174"/>
                  <a:pt x="636" y="179"/>
                </a:cubicBezTo>
                <a:cubicBezTo>
                  <a:pt x="654" y="182"/>
                  <a:pt x="673" y="193"/>
                  <a:pt x="670" y="223"/>
                </a:cubicBezTo>
                <a:cubicBezTo>
                  <a:pt x="703" y="200"/>
                  <a:pt x="697" y="140"/>
                  <a:pt x="655" y="123"/>
                </a:cubicBezTo>
                <a:cubicBezTo>
                  <a:pt x="626" y="112"/>
                  <a:pt x="601" y="117"/>
                  <a:pt x="579" y="130"/>
                </a:cubicBezTo>
                <a:cubicBezTo>
                  <a:pt x="513" y="171"/>
                  <a:pt x="521" y="252"/>
                  <a:pt x="419" y="245"/>
                </a:cubicBezTo>
                <a:cubicBezTo>
                  <a:pt x="370" y="241"/>
                  <a:pt x="318" y="215"/>
                  <a:pt x="285" y="186"/>
                </a:cubicBezTo>
                <a:close/>
                <a:moveTo>
                  <a:pt x="247" y="161"/>
                </a:moveTo>
                <a:cubicBezTo>
                  <a:pt x="290" y="223"/>
                  <a:pt x="394" y="300"/>
                  <a:pt x="483" y="312"/>
                </a:cubicBezTo>
                <a:cubicBezTo>
                  <a:pt x="521" y="317"/>
                  <a:pt x="559" y="314"/>
                  <a:pt x="576" y="276"/>
                </a:cubicBezTo>
                <a:cubicBezTo>
                  <a:pt x="582" y="262"/>
                  <a:pt x="579" y="241"/>
                  <a:pt x="573" y="234"/>
                </a:cubicBezTo>
                <a:cubicBezTo>
                  <a:pt x="605" y="228"/>
                  <a:pt x="634" y="253"/>
                  <a:pt x="634" y="286"/>
                </a:cubicBezTo>
                <a:cubicBezTo>
                  <a:pt x="634" y="310"/>
                  <a:pt x="621" y="326"/>
                  <a:pt x="608" y="330"/>
                </a:cubicBezTo>
                <a:cubicBezTo>
                  <a:pt x="636" y="339"/>
                  <a:pt x="671" y="329"/>
                  <a:pt x="683" y="294"/>
                </a:cubicBezTo>
                <a:cubicBezTo>
                  <a:pt x="691" y="269"/>
                  <a:pt x="682" y="238"/>
                  <a:pt x="652" y="232"/>
                </a:cubicBezTo>
                <a:cubicBezTo>
                  <a:pt x="675" y="222"/>
                  <a:pt x="746" y="213"/>
                  <a:pt x="770" y="274"/>
                </a:cubicBezTo>
                <a:cubicBezTo>
                  <a:pt x="783" y="306"/>
                  <a:pt x="762" y="347"/>
                  <a:pt x="744" y="357"/>
                </a:cubicBezTo>
                <a:cubicBezTo>
                  <a:pt x="771" y="367"/>
                  <a:pt x="817" y="314"/>
                  <a:pt x="862" y="328"/>
                </a:cubicBezTo>
                <a:cubicBezTo>
                  <a:pt x="888" y="336"/>
                  <a:pt x="908" y="363"/>
                  <a:pt x="926" y="380"/>
                </a:cubicBezTo>
                <a:cubicBezTo>
                  <a:pt x="961" y="415"/>
                  <a:pt x="987" y="422"/>
                  <a:pt x="1016" y="403"/>
                </a:cubicBezTo>
                <a:cubicBezTo>
                  <a:pt x="1017" y="430"/>
                  <a:pt x="973" y="437"/>
                  <a:pt x="954" y="437"/>
                </a:cubicBezTo>
                <a:cubicBezTo>
                  <a:pt x="936" y="437"/>
                  <a:pt x="876" y="437"/>
                  <a:pt x="869" y="458"/>
                </a:cubicBezTo>
                <a:cubicBezTo>
                  <a:pt x="935" y="520"/>
                  <a:pt x="1009" y="473"/>
                  <a:pt x="1052" y="532"/>
                </a:cubicBezTo>
                <a:cubicBezTo>
                  <a:pt x="1088" y="582"/>
                  <a:pt x="1057" y="662"/>
                  <a:pt x="1076" y="720"/>
                </a:cubicBezTo>
                <a:cubicBezTo>
                  <a:pt x="1016" y="702"/>
                  <a:pt x="1038" y="654"/>
                  <a:pt x="982" y="658"/>
                </a:cubicBezTo>
                <a:cubicBezTo>
                  <a:pt x="1023" y="697"/>
                  <a:pt x="1039" y="749"/>
                  <a:pt x="1037" y="796"/>
                </a:cubicBezTo>
                <a:cubicBezTo>
                  <a:pt x="1035" y="859"/>
                  <a:pt x="981" y="909"/>
                  <a:pt x="1019" y="964"/>
                </a:cubicBezTo>
                <a:cubicBezTo>
                  <a:pt x="995" y="963"/>
                  <a:pt x="952" y="938"/>
                  <a:pt x="951" y="889"/>
                </a:cubicBezTo>
                <a:cubicBezTo>
                  <a:pt x="941" y="935"/>
                  <a:pt x="911" y="986"/>
                  <a:pt x="869" y="1014"/>
                </a:cubicBezTo>
                <a:cubicBezTo>
                  <a:pt x="819" y="1049"/>
                  <a:pt x="748" y="1044"/>
                  <a:pt x="709" y="995"/>
                </a:cubicBezTo>
                <a:cubicBezTo>
                  <a:pt x="674" y="953"/>
                  <a:pt x="686" y="899"/>
                  <a:pt x="671" y="860"/>
                </a:cubicBezTo>
                <a:cubicBezTo>
                  <a:pt x="654" y="818"/>
                  <a:pt x="612" y="783"/>
                  <a:pt x="567" y="789"/>
                </a:cubicBezTo>
                <a:cubicBezTo>
                  <a:pt x="606" y="770"/>
                  <a:pt x="663" y="764"/>
                  <a:pt x="712" y="772"/>
                </a:cubicBezTo>
                <a:cubicBezTo>
                  <a:pt x="761" y="779"/>
                  <a:pt x="804" y="799"/>
                  <a:pt x="804" y="856"/>
                </a:cubicBezTo>
                <a:cubicBezTo>
                  <a:pt x="823" y="856"/>
                  <a:pt x="851" y="833"/>
                  <a:pt x="854" y="797"/>
                </a:cubicBezTo>
                <a:cubicBezTo>
                  <a:pt x="857" y="747"/>
                  <a:pt x="823" y="754"/>
                  <a:pt x="804" y="769"/>
                </a:cubicBezTo>
                <a:cubicBezTo>
                  <a:pt x="808" y="734"/>
                  <a:pt x="817" y="715"/>
                  <a:pt x="826" y="700"/>
                </a:cubicBezTo>
                <a:cubicBezTo>
                  <a:pt x="856" y="648"/>
                  <a:pt x="865" y="596"/>
                  <a:pt x="824" y="544"/>
                </a:cubicBezTo>
                <a:cubicBezTo>
                  <a:pt x="803" y="517"/>
                  <a:pt x="770" y="506"/>
                  <a:pt x="746" y="526"/>
                </a:cubicBezTo>
                <a:cubicBezTo>
                  <a:pt x="725" y="543"/>
                  <a:pt x="733" y="572"/>
                  <a:pt x="737" y="597"/>
                </a:cubicBezTo>
                <a:cubicBezTo>
                  <a:pt x="739" y="614"/>
                  <a:pt x="734" y="643"/>
                  <a:pt x="718" y="651"/>
                </a:cubicBezTo>
                <a:cubicBezTo>
                  <a:pt x="718" y="556"/>
                  <a:pt x="684" y="562"/>
                  <a:pt x="632" y="500"/>
                </a:cubicBezTo>
                <a:cubicBezTo>
                  <a:pt x="585" y="443"/>
                  <a:pt x="571" y="396"/>
                  <a:pt x="411" y="311"/>
                </a:cubicBezTo>
                <a:cubicBezTo>
                  <a:pt x="347" y="277"/>
                  <a:pt x="290" y="236"/>
                  <a:pt x="257" y="180"/>
                </a:cubicBezTo>
                <a:cubicBezTo>
                  <a:pt x="300" y="234"/>
                  <a:pt x="341" y="264"/>
                  <a:pt x="402" y="297"/>
                </a:cubicBezTo>
                <a:cubicBezTo>
                  <a:pt x="460" y="327"/>
                  <a:pt x="517" y="347"/>
                  <a:pt x="578" y="369"/>
                </a:cubicBezTo>
                <a:cubicBezTo>
                  <a:pt x="640" y="393"/>
                  <a:pt x="693" y="414"/>
                  <a:pt x="750" y="448"/>
                </a:cubicBezTo>
                <a:cubicBezTo>
                  <a:pt x="763" y="456"/>
                  <a:pt x="774" y="464"/>
                  <a:pt x="786" y="473"/>
                </a:cubicBezTo>
                <a:cubicBezTo>
                  <a:pt x="830" y="507"/>
                  <a:pt x="858" y="538"/>
                  <a:pt x="887" y="585"/>
                </a:cubicBezTo>
                <a:cubicBezTo>
                  <a:pt x="915" y="635"/>
                  <a:pt x="927" y="681"/>
                  <a:pt x="929" y="737"/>
                </a:cubicBezTo>
                <a:cubicBezTo>
                  <a:pt x="928" y="765"/>
                  <a:pt x="925" y="787"/>
                  <a:pt x="916" y="814"/>
                </a:cubicBezTo>
                <a:cubicBezTo>
                  <a:pt x="905" y="840"/>
                  <a:pt x="894" y="857"/>
                  <a:pt x="873" y="876"/>
                </a:cubicBezTo>
                <a:cubicBezTo>
                  <a:pt x="870" y="879"/>
                  <a:pt x="867" y="882"/>
                  <a:pt x="864" y="884"/>
                </a:cubicBezTo>
                <a:cubicBezTo>
                  <a:pt x="852" y="893"/>
                  <a:pt x="840" y="898"/>
                  <a:pt x="827" y="903"/>
                </a:cubicBezTo>
                <a:cubicBezTo>
                  <a:pt x="809" y="909"/>
                  <a:pt x="794" y="911"/>
                  <a:pt x="775" y="910"/>
                </a:cubicBezTo>
                <a:cubicBezTo>
                  <a:pt x="772" y="910"/>
                  <a:pt x="769" y="909"/>
                  <a:pt x="765" y="908"/>
                </a:cubicBezTo>
                <a:cubicBezTo>
                  <a:pt x="753" y="906"/>
                  <a:pt x="743" y="902"/>
                  <a:pt x="733" y="894"/>
                </a:cubicBezTo>
                <a:cubicBezTo>
                  <a:pt x="727" y="888"/>
                  <a:pt x="723" y="883"/>
                  <a:pt x="719" y="876"/>
                </a:cubicBezTo>
                <a:cubicBezTo>
                  <a:pt x="717" y="871"/>
                  <a:pt x="708" y="848"/>
                  <a:pt x="707" y="847"/>
                </a:cubicBezTo>
                <a:cubicBezTo>
                  <a:pt x="707" y="847"/>
                  <a:pt x="707" y="847"/>
                  <a:pt x="707" y="847"/>
                </a:cubicBezTo>
                <a:cubicBezTo>
                  <a:pt x="699" y="852"/>
                  <a:pt x="703" y="875"/>
                  <a:pt x="705" y="881"/>
                </a:cubicBezTo>
                <a:cubicBezTo>
                  <a:pt x="708" y="892"/>
                  <a:pt x="712" y="899"/>
                  <a:pt x="720" y="908"/>
                </a:cubicBezTo>
                <a:cubicBezTo>
                  <a:pt x="722" y="911"/>
                  <a:pt x="725" y="913"/>
                  <a:pt x="728" y="916"/>
                </a:cubicBezTo>
                <a:cubicBezTo>
                  <a:pt x="742" y="926"/>
                  <a:pt x="755" y="931"/>
                  <a:pt x="772" y="933"/>
                </a:cubicBezTo>
                <a:cubicBezTo>
                  <a:pt x="795" y="936"/>
                  <a:pt x="813" y="934"/>
                  <a:pt x="835" y="927"/>
                </a:cubicBezTo>
                <a:cubicBezTo>
                  <a:pt x="851" y="921"/>
                  <a:pt x="864" y="915"/>
                  <a:pt x="878" y="904"/>
                </a:cubicBezTo>
                <a:cubicBezTo>
                  <a:pt x="882" y="901"/>
                  <a:pt x="886" y="898"/>
                  <a:pt x="890" y="894"/>
                </a:cubicBezTo>
                <a:cubicBezTo>
                  <a:pt x="913" y="872"/>
                  <a:pt x="926" y="852"/>
                  <a:pt x="937" y="822"/>
                </a:cubicBezTo>
                <a:cubicBezTo>
                  <a:pt x="947" y="792"/>
                  <a:pt x="950" y="768"/>
                  <a:pt x="950" y="737"/>
                </a:cubicBezTo>
                <a:cubicBezTo>
                  <a:pt x="947" y="677"/>
                  <a:pt x="932" y="628"/>
                  <a:pt x="901" y="576"/>
                </a:cubicBezTo>
                <a:cubicBezTo>
                  <a:pt x="860" y="513"/>
                  <a:pt x="821" y="477"/>
                  <a:pt x="757" y="438"/>
                </a:cubicBezTo>
                <a:cubicBezTo>
                  <a:pt x="698" y="404"/>
                  <a:pt x="644" y="384"/>
                  <a:pt x="581" y="361"/>
                </a:cubicBezTo>
                <a:cubicBezTo>
                  <a:pt x="520" y="340"/>
                  <a:pt x="462" y="321"/>
                  <a:pt x="404" y="293"/>
                </a:cubicBezTo>
                <a:cubicBezTo>
                  <a:pt x="342" y="262"/>
                  <a:pt x="301" y="233"/>
                  <a:pt x="257" y="179"/>
                </a:cubicBezTo>
                <a:cubicBezTo>
                  <a:pt x="253" y="174"/>
                  <a:pt x="250" y="168"/>
                  <a:pt x="247" y="161"/>
                </a:cubicBezTo>
                <a:close/>
              </a:path>
            </a:pathLst>
          </a:custGeom>
          <a:solidFill>
            <a:srgbClr val="63524A"/>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5124" name="图片 3"/>
          <p:cNvPicPr/>
          <p:nvPr/>
        </p:nvPicPr>
        <p:blipFill>
          <a:blip r:embed="rId6"/>
          <a:stretch>
            <a:fillRect/>
          </a:stretch>
        </p:blipFill>
        <p:spPr>
          <a:xfrm>
            <a:off x="103188" y="346075"/>
            <a:ext cx="11995150" cy="635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6" name="日期占位符 4"/>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4E3B0256-E521-498E-80B3-94ED6B87469C}"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6147" name="页脚占位符 5"/>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6148" name="灯片编号占位符 6"/>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33BA0F98-7671-42BF-AE3B-41B736B38CDA}"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3"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70" name="矩形 1"/>
          <p:cNvSpPr/>
          <p:nvPr/>
        </p:nvSpPr>
        <p:spPr>
          <a:xfrm>
            <a:off x="9129713" y="6415088"/>
            <a:ext cx="966787" cy="230187"/>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模板下载：</a:t>
            </a:r>
            <a:r>
              <a:rPr lang="en-US" altLang="zh-CN" sz="100">
                <a:solidFill>
                  <a:srgbClr val="FFFFFF"/>
                </a:solidFill>
                <a:latin typeface="Calibri" panose="020F0502020204030204" pitchFamily="34" charset="0"/>
              </a:rPr>
              <a:t>www.1ppt.com/moban/          </a:t>
            </a:r>
            <a:r>
              <a:rPr lang="zh-CN" altLang="en-US" sz="100">
                <a:solidFill>
                  <a:srgbClr val="FFFFFF"/>
                </a:solidFill>
                <a:latin typeface="Calibri" panose="020F0502020204030204" pitchFamily="34" charset="0"/>
              </a:rPr>
              <a:t>行业</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a:t>
            </a:r>
            <a:r>
              <a:rPr lang="en-US" altLang="zh-CN" sz="100">
                <a:solidFill>
                  <a:srgbClr val="FFFFFF"/>
                </a:solidFill>
                <a:latin typeface="Calibri" panose="020F0502020204030204" pitchFamily="34" charset="0"/>
              </a:rPr>
              <a:t>www.1ppt.com/hangye/ </a:t>
            </a:r>
          </a:p>
          <a:p>
            <a:pPr marL="0" lvl="0" indent="0" eaLnBrk="1" hangingPunct="1"/>
            <a:r>
              <a:rPr lang="zh-CN" altLang="en-US" sz="100">
                <a:solidFill>
                  <a:srgbClr val="FFFFFF"/>
                </a:solidFill>
                <a:latin typeface="Calibri" panose="020F0502020204030204" pitchFamily="34" charset="0"/>
              </a:rPr>
              <a:t>节日</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a:t>
            </a:r>
            <a:r>
              <a:rPr lang="en-US" altLang="zh-CN" sz="100">
                <a:solidFill>
                  <a:srgbClr val="FFFFFF"/>
                </a:solidFill>
                <a:latin typeface="Calibri" panose="020F0502020204030204" pitchFamily="34" charset="0"/>
              </a:rPr>
              <a:t>www.1ppt.com/jieri/          PPT</a:t>
            </a:r>
            <a:r>
              <a:rPr lang="zh-CN" altLang="en-US" sz="100">
                <a:solidFill>
                  <a:srgbClr val="FFFFFF"/>
                </a:solidFill>
                <a:latin typeface="Calibri" panose="020F0502020204030204" pitchFamily="34" charset="0"/>
              </a:rPr>
              <a:t>素材：</a:t>
            </a:r>
            <a:r>
              <a:rPr lang="en-US" altLang="zh-CN" sz="100">
                <a:solidFill>
                  <a:srgbClr val="FFFFFF"/>
                </a:solidFill>
                <a:latin typeface="Calibri" panose="020F0502020204030204" pitchFamily="34" charset="0"/>
              </a:rPr>
              <a:t>www.1ppt.com/sucai/</a:t>
            </a:r>
          </a:p>
          <a:p>
            <a:pPr marL="0" lvl="0" indent="0" eaLnBrk="1" hangingPunct="1"/>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背景图片：</a:t>
            </a:r>
            <a:r>
              <a:rPr lang="en-US" altLang="zh-CN" sz="100">
                <a:solidFill>
                  <a:srgbClr val="FFFFFF"/>
                </a:solidFill>
                <a:latin typeface="Calibri" panose="020F0502020204030204" pitchFamily="34" charset="0"/>
              </a:rPr>
              <a:t>www.1ppt.com/beijing/        PPT</a:t>
            </a:r>
            <a:r>
              <a:rPr lang="zh-CN" altLang="en-US" sz="100">
                <a:solidFill>
                  <a:srgbClr val="FFFFFF"/>
                </a:solidFill>
                <a:latin typeface="Calibri" panose="020F0502020204030204" pitchFamily="34" charset="0"/>
              </a:rPr>
              <a:t>图表：</a:t>
            </a:r>
            <a:r>
              <a:rPr lang="en-US" altLang="zh-CN" sz="100">
                <a:solidFill>
                  <a:srgbClr val="FFFFFF"/>
                </a:solidFill>
                <a:latin typeface="Calibri" panose="020F0502020204030204" pitchFamily="34" charset="0"/>
              </a:rPr>
              <a:t>www.1ppt.com/tubiao/      </a:t>
            </a:r>
          </a:p>
          <a:p>
            <a:pPr marL="0" lvl="0" indent="0" eaLnBrk="1" hangingPunct="1"/>
            <a:r>
              <a:rPr lang="zh-CN" altLang="en-US" sz="100">
                <a:solidFill>
                  <a:srgbClr val="FFFFFF"/>
                </a:solidFill>
                <a:latin typeface="Calibri" panose="020F0502020204030204" pitchFamily="34" charset="0"/>
              </a:rPr>
              <a:t>精美</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下载：</a:t>
            </a:r>
            <a:r>
              <a:rPr lang="en-US" altLang="zh-CN" sz="100">
                <a:solidFill>
                  <a:srgbClr val="FFFFFF"/>
                </a:solidFill>
                <a:latin typeface="Calibri" panose="020F0502020204030204" pitchFamily="34" charset="0"/>
              </a:rPr>
              <a:t>www.1ppt.com/xiazai/         PPT</a:t>
            </a:r>
            <a:r>
              <a:rPr lang="zh-CN" altLang="en-US" sz="100">
                <a:solidFill>
                  <a:srgbClr val="FFFFFF"/>
                </a:solidFill>
                <a:latin typeface="Calibri" panose="020F0502020204030204" pitchFamily="34" charset="0"/>
              </a:rPr>
              <a:t>教程： </a:t>
            </a:r>
            <a:r>
              <a:rPr lang="en-US" altLang="zh-CN" sz="100">
                <a:solidFill>
                  <a:srgbClr val="FFFFFF"/>
                </a:solidFill>
                <a:latin typeface="Calibri" panose="020F0502020204030204" pitchFamily="34" charset="0"/>
              </a:rPr>
              <a:t>www.1ppt.com/powerpoint/      </a:t>
            </a:r>
          </a:p>
          <a:p>
            <a:pPr marL="0" lvl="0" indent="0" eaLnBrk="1" hangingPunct="1"/>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课件：</a:t>
            </a:r>
            <a:r>
              <a:rPr lang="en-US" altLang="zh-CN" sz="100">
                <a:solidFill>
                  <a:srgbClr val="FFFFFF"/>
                </a:solidFill>
                <a:latin typeface="Calibri" panose="020F0502020204030204" pitchFamily="34" charset="0"/>
              </a:rPr>
              <a:t>www.1ppt.com/kejian/             </a:t>
            </a:r>
            <a:r>
              <a:rPr lang="zh-CN" altLang="en-US" sz="100">
                <a:solidFill>
                  <a:srgbClr val="FFFFFF"/>
                </a:solidFill>
                <a:latin typeface="Calibri" panose="020F0502020204030204" pitchFamily="34" charset="0"/>
              </a:rPr>
              <a:t>字体下载：</a:t>
            </a:r>
            <a:r>
              <a:rPr lang="en-US" altLang="zh-CN" sz="100">
                <a:solidFill>
                  <a:srgbClr val="FFFFFF"/>
                </a:solidFill>
                <a:latin typeface="Calibri" panose="020F0502020204030204" pitchFamily="34" charset="0"/>
              </a:rPr>
              <a:t>www.1ppt.com/ziti/</a:t>
            </a:r>
          </a:p>
          <a:p>
            <a:pPr marL="0" lvl="0" indent="0" eaLnBrk="1" hangingPunct="1"/>
            <a:r>
              <a:rPr lang="zh-CN" altLang="en-US" sz="100">
                <a:solidFill>
                  <a:srgbClr val="FFFFFF"/>
                </a:solidFill>
                <a:latin typeface="Calibri" panose="020F0502020204030204" pitchFamily="34" charset="0"/>
              </a:rPr>
              <a:t>工作总结</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a:t>
            </a:r>
            <a:r>
              <a:rPr lang="en-US" altLang="zh-CN" sz="100">
                <a:solidFill>
                  <a:srgbClr val="FFFFFF"/>
                </a:solidFill>
                <a:latin typeface="Calibri" panose="020F0502020204030204" pitchFamily="34" charset="0"/>
              </a:rPr>
              <a:t>www.1ppt.com/xiazai/zongjie/ </a:t>
            </a:r>
            <a:r>
              <a:rPr lang="zh-CN" altLang="en-US" sz="100">
                <a:solidFill>
                  <a:srgbClr val="FFFFFF"/>
                </a:solidFill>
                <a:latin typeface="Calibri" panose="020F0502020204030204" pitchFamily="34" charset="0"/>
              </a:rPr>
              <a:t>工作计划：</a:t>
            </a:r>
            <a:r>
              <a:rPr lang="en-US" altLang="zh-CN" sz="100">
                <a:solidFill>
                  <a:srgbClr val="FFFFFF"/>
                </a:solidFill>
                <a:latin typeface="Calibri" panose="020F0502020204030204" pitchFamily="34" charset="0"/>
              </a:rPr>
              <a:t>www.1ppt.com/xiazai/jihua/</a:t>
            </a:r>
          </a:p>
          <a:p>
            <a:pPr marL="0" lvl="0" indent="0" eaLnBrk="1" hangingPunct="1"/>
            <a:r>
              <a:rPr lang="zh-CN" altLang="en-US" sz="100">
                <a:solidFill>
                  <a:srgbClr val="FFFFFF"/>
                </a:solidFill>
                <a:latin typeface="Calibri" panose="020F0502020204030204" pitchFamily="34" charset="0"/>
              </a:rPr>
              <a:t>商务</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a:t>
            </a:r>
            <a:r>
              <a:rPr lang="en-US" altLang="zh-CN" sz="100">
                <a:solidFill>
                  <a:srgbClr val="FFFFFF"/>
                </a:solidFill>
                <a:latin typeface="Calibri" panose="020F0502020204030204" pitchFamily="34" charset="0"/>
              </a:rPr>
              <a:t>www.1ppt.com/moban/shangwu/  </a:t>
            </a:r>
            <a:r>
              <a:rPr lang="zh-CN" altLang="en-US" sz="100">
                <a:solidFill>
                  <a:srgbClr val="FFFFFF"/>
                </a:solidFill>
                <a:latin typeface="Calibri" panose="020F0502020204030204" pitchFamily="34" charset="0"/>
              </a:rPr>
              <a:t>个人简历</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a:t>
            </a:r>
            <a:r>
              <a:rPr lang="en-US" altLang="zh-CN" sz="100">
                <a:solidFill>
                  <a:srgbClr val="FFFFFF"/>
                </a:solidFill>
                <a:latin typeface="Calibri" panose="020F0502020204030204" pitchFamily="34" charset="0"/>
              </a:rPr>
              <a:t>www.1ppt.com/xiazai/jianli/  </a:t>
            </a:r>
          </a:p>
          <a:p>
            <a:pPr marL="0" lvl="0" indent="0" eaLnBrk="1" hangingPunct="1"/>
            <a:r>
              <a:rPr lang="zh-CN" altLang="en-US" sz="100">
                <a:solidFill>
                  <a:srgbClr val="FFFFFF"/>
                </a:solidFill>
                <a:latin typeface="Calibri" panose="020F0502020204030204" pitchFamily="34" charset="0"/>
              </a:rPr>
              <a:t>毕业答辩</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a:t>
            </a:r>
            <a:r>
              <a:rPr lang="en-US" altLang="zh-CN" sz="100">
                <a:solidFill>
                  <a:srgbClr val="FFFFFF"/>
                </a:solidFill>
                <a:latin typeface="Calibri" panose="020F0502020204030204" pitchFamily="34" charset="0"/>
              </a:rPr>
              <a:t>www.1ppt.com/xiazai/dabian/  </a:t>
            </a:r>
            <a:r>
              <a:rPr lang="zh-CN" altLang="en-US" sz="100">
                <a:solidFill>
                  <a:srgbClr val="FFFFFF"/>
                </a:solidFill>
                <a:latin typeface="Calibri" panose="020F0502020204030204" pitchFamily="34" charset="0"/>
              </a:rPr>
              <a:t>工作汇报</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a:t>
            </a:r>
            <a:r>
              <a:rPr lang="en-US" altLang="zh-CN" sz="100">
                <a:solidFill>
                  <a:srgbClr val="FFFFFF"/>
                </a:solidFill>
                <a:latin typeface="Calibri" panose="020F0502020204030204" pitchFamily="34" charset="0"/>
              </a:rPr>
              <a:t>www.1ppt.com/xiazai/huibao/    </a:t>
            </a:r>
          </a:p>
          <a:p>
            <a:pPr marL="0" lvl="0" indent="0" eaLnBrk="1" hangingPunct="1"/>
            <a:r>
              <a:rPr lang="en-US" altLang="zh-CN" sz="100">
                <a:solidFill>
                  <a:srgbClr val="FFFFFF"/>
                </a:solidFill>
                <a:latin typeface="Calibri" panose="020F0502020204030204" pitchFamily="34" charset="0"/>
              </a:rPr>
              <a:t> </a:t>
            </a:r>
          </a:p>
        </p:txBody>
      </p:sp>
      <p:sp>
        <p:nvSpPr>
          <p:cNvPr id="7171" name="日期占位符 6"/>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6BDE238D-2FE6-47CF-B39E-3742B00AB5F1}"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7172" name="页脚占位符 7"/>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7173" name="灯片编号占位符 8"/>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95C9460E-BC4C-4FB5-BC12-30EC41C79D41}"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5"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657">
              <a:srgbClr val="7E50AF"/>
            </a:gs>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194" name="日期占位符 2"/>
          <p:cNvSpPr>
            <a:spLocks noGrp="1"/>
          </p:cNvSpPr>
          <p:nvPr>
            <p:ph type="dt" sz="half" idx="2"/>
          </p:nvPr>
        </p:nvSpPr>
        <p:spPr>
          <a:xfrm>
            <a:off x="8382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A8F072D1-43CE-4601-BB85-32B663D720AC}" type="datetime1">
              <a:rPr lang="zh-CN" altLang="en-US">
                <a:latin typeface="微软雅黑" panose="020B0503020204020204" pitchFamily="34" charset="-122"/>
                <a:ea typeface="微软雅黑" panose="020B0503020204020204" pitchFamily="34" charset="-122"/>
              </a:rPr>
              <a:t>2020/11/12</a:t>
            </a:fld>
            <a:endParaRPr lang="zh-CN" altLang="en-US">
              <a:latin typeface="微软雅黑" panose="020B0503020204020204" pitchFamily="34" charset="-122"/>
              <a:ea typeface="微软雅黑" panose="020B0503020204020204" pitchFamily="34" charset="-122"/>
            </a:endParaRPr>
          </a:p>
        </p:txBody>
      </p:sp>
      <p:sp>
        <p:nvSpPr>
          <p:cNvPr id="8195" name="页脚占位符 3"/>
          <p:cNvSpPr>
            <a:spLocks noGrp="1"/>
          </p:cNvSpPr>
          <p:nvPr>
            <p:ph type="ftr" sz="quarter" idx="3"/>
          </p:nvPr>
        </p:nvSpPr>
        <p:spPr>
          <a:xfrm>
            <a:off x="4038600" y="6356350"/>
            <a:ext cx="41148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endParaRPr lang="zh-CN" altLang="en-US">
              <a:latin typeface="微软雅黑" panose="020B0503020204020204" pitchFamily="34" charset="-122"/>
              <a:ea typeface="微软雅黑" panose="020B0503020204020204" pitchFamily="34" charset="-122"/>
            </a:endParaRPr>
          </a:p>
        </p:txBody>
      </p:sp>
      <p:sp>
        <p:nvSpPr>
          <p:cNvPr id="8196" name="灯片编号占位符 4"/>
          <p:cNvSpPr>
            <a:spLocks noGrp="1"/>
          </p:cNvSpPr>
          <p:nvPr>
            <p:ph type="sldNum" sz="quarter" idx="4"/>
          </p:nvPr>
        </p:nvSpPr>
        <p:spPr>
          <a:xfrm>
            <a:off x="8610600" y="6356350"/>
            <a:ext cx="2743200" cy="365125"/>
          </a:xfrm>
          <a:prstGeom prst="rect">
            <a:avLst/>
          </a:prstGeom>
        </p:spPr>
        <p:txBody>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hangingPunct="1"/>
            <a:fld id="{71DC80A6-3A81-43DB-A804-C7B59918BD85}" type="slidenum">
              <a:rPr lang="zh-CN" altLang="en-US">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7" r:id="rId1"/>
  </p:sldLayoutIdLst>
  <p:transition/>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6250306" y="830157"/>
            <a:ext cx="2906184" cy="577851"/>
          </a:xfrm>
        </p:spPr>
        <p:txBody>
          <a:bodyPr vert="horz" wrap="square" lIns="121920" tIns="60960" rIns="121920" bIns="60960" numCol="1" rtlCol="0" anchor="ctr" anchorCtr="0" compatLnSpc="1">
            <a:no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3735" b="1" i="0" u="none" strike="noStrike" kern="1200" cap="none" spc="200" normalizeH="0" baseline="0" noProof="1" smtClean="0">
                <a:ln>
                  <a:noFill/>
                </a:ln>
                <a:solidFill>
                  <a:schemeClr val="tx1"/>
                </a:solidFill>
                <a:effectLst/>
                <a:uLnTx/>
                <a:uFillTx/>
                <a:latin typeface="黑体" panose="02010609060101010101" pitchFamily="49" charset="-122"/>
                <a:ea typeface="+mj-ea"/>
                <a:cs typeface="+mj-cs"/>
                <a:sym typeface="微软雅黑" panose="020B0503020204020204" pitchFamily="34" charset="-122"/>
              </a:rPr>
              <a:t>一个小故事</a:t>
            </a:r>
          </a:p>
        </p:txBody>
      </p:sp>
      <p:sp>
        <p:nvSpPr>
          <p:cNvPr id="3074" name="内容占位符 2"/>
          <p:cNvSpPr>
            <a:spLocks noGrp="1"/>
          </p:cNvSpPr>
          <p:nvPr>
            <p:ph idx="1"/>
          </p:nvPr>
        </p:nvSpPr>
        <p:spPr>
          <a:xfrm>
            <a:off x="3505200" y="1497330"/>
            <a:ext cx="8362950" cy="4149725"/>
          </a:xfrm>
        </p:spPr>
        <p:txBody>
          <a:bodyPr vert="horz" wrap="square" lIns="121920" tIns="60960" rIns="121920" bIns="60960" numCol="1" rtlCol="0" anchor="t" anchorCtr="0" compatLnSpc="1">
            <a:normAutofit fontScale="47500" lnSpcReduction="20000"/>
          </a:bodyPr>
          <a:lstStyle/>
          <a:p>
            <a:pPr marL="0" marR="0" lvl="0" indent="171450" algn="l" defTabSz="685800" rtl="0" eaLnBrk="1" fontAlgn="auto" latinLnBrk="0" hangingPunct="1">
              <a:lnSpc>
                <a:spcPct val="170000"/>
              </a:lnSpc>
              <a:spcBef>
                <a:spcPts val="0"/>
              </a:spcBef>
              <a:spcAft>
                <a:spcPts val="0"/>
              </a:spcAft>
              <a:buClrTx/>
              <a:buSzTx/>
              <a:buFont typeface="Wingdings" panose="05000000000000000000" pitchFamily="2" charset="2"/>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    </a:t>
            </a:r>
            <a:r>
              <a:rPr kumimoji="0" lang="zh-CN" altLang="en-US" sz="5865"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著名作家冯骥才出访法国，在一次宴会上，一个西方记者问他：“尊敬的冯先生，贵国改革开放，学习西方资本主义国家的东西，你们不担心变成资本主义吗？”</a:t>
            </a:r>
            <a:r>
              <a:rPr kumimoji="0" lang="en-US" altLang="zh-CN" sz="5865" b="1" i="1" u="none" strike="noStrike" kern="1200" cap="none" spc="0" normalizeH="0" baseline="0" noProof="0" dirty="0">
                <a:ln>
                  <a:noFill/>
                </a:ln>
                <a:solidFill>
                  <a:srgbClr val="660066"/>
                </a:solidFill>
                <a:effectLst/>
                <a:uLnTx/>
                <a:uFillTx/>
                <a:latin typeface="华文中宋" pitchFamily="2" charset="-122"/>
                <a:ea typeface="华文中宋" pitchFamily="2" charset="-122"/>
                <a:cs typeface="+mn-cs"/>
                <a:sym typeface="+mn-ea"/>
              </a:rPr>
              <a:t> </a:t>
            </a:r>
            <a:r>
              <a:rPr kumimoji="0" lang="zh-CN" altLang="en-US" sz="5865"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冯骥才说：“不，人吃了猪肉不会变成猪，吃了牛肉不会变成牛。</a:t>
            </a:r>
            <a:r>
              <a:rPr kumimoji="0" lang="zh-CN" altLang="en-US" sz="5865"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”他幽默机智的回答博得满堂喝彩。</a:t>
            </a:r>
            <a:endParaRPr kumimoji="0" lang="zh-CN" altLang="en-US" sz="5865" b="0" i="0" u="none" strike="noStrike" kern="1200" cap="none" spc="0" normalizeH="0" baseline="0" noProof="0" dirty="0" smtClean="0">
              <a:ln>
                <a:noFill/>
              </a:ln>
              <a:solidFill>
                <a:schemeClr val="tx1"/>
              </a:solidFill>
              <a:effectLst/>
              <a:uLnTx/>
              <a:uFillTx/>
              <a:latin typeface="Times New Roman" panose="02020603050405020304" pitchFamily="18" charset="0"/>
              <a:ea typeface="黑体" panose="02010609060101010101" pitchFamily="49" charset="-122"/>
              <a:cs typeface="+mn-cs"/>
              <a:sym typeface="+mn-ea"/>
            </a:endParaRPr>
          </a:p>
        </p:txBody>
      </p:sp>
      <p:sp>
        <p:nvSpPr>
          <p:cNvPr id="5124" name="文本框 1"/>
          <p:cNvSpPr txBox="1"/>
          <p:nvPr/>
        </p:nvSpPr>
        <p:spPr>
          <a:xfrm>
            <a:off x="4751917" y="0"/>
            <a:ext cx="2880783" cy="829945"/>
          </a:xfrm>
          <a:prstGeom prst="rect">
            <a:avLst/>
          </a:prstGeom>
          <a:noFill/>
          <a:ln w="9525">
            <a:noFill/>
          </a:ln>
        </p:spPr>
        <p:txBody>
          <a:bodyPr>
            <a:spAutoFit/>
          </a:bodyPr>
          <a:lstStyle/>
          <a:p>
            <a:r>
              <a:rPr lang="zh-CN" altLang="en-US" sz="4800" b="1" dirty="0">
                <a:latin typeface="黑体" panose="02010609060101010101" pitchFamily="49" charset="-122"/>
                <a:ea typeface="黑体" panose="02010609060101010101" pitchFamily="49" charset="-122"/>
              </a:rPr>
              <a:t>情境导入</a:t>
            </a:r>
          </a:p>
        </p:txBody>
      </p:sp>
      <p:pic>
        <p:nvPicPr>
          <p:cNvPr id="5125" name="图片 1"/>
          <p:cNvPicPr>
            <a:picLocks noChangeAspect="1"/>
          </p:cNvPicPr>
          <p:nvPr/>
        </p:nvPicPr>
        <p:blipFill>
          <a:blip r:embed="rId3"/>
          <a:stretch>
            <a:fillRect/>
          </a:stretch>
        </p:blipFill>
        <p:spPr>
          <a:xfrm>
            <a:off x="624417" y="2266951"/>
            <a:ext cx="2880783" cy="3253316"/>
          </a:xfrm>
          <a:prstGeom prst="rect">
            <a:avLst/>
          </a:prstGeom>
          <a:noFill/>
          <a:ln w="9525">
            <a:noFill/>
          </a:ln>
        </p:spPr>
      </p:pic>
      <p:sp>
        <p:nvSpPr>
          <p:cNvPr id="6" name="Rectangle 2"/>
          <p:cNvSpPr txBox="1">
            <a:spLocks noRot="1"/>
          </p:cNvSpPr>
          <p:nvPr/>
        </p:nvSpPr>
        <p:spPr>
          <a:xfrm>
            <a:off x="5141384" y="5465233"/>
            <a:ext cx="5278967" cy="960967"/>
          </a:xfrm>
          <a:prstGeom prst="rect">
            <a:avLst/>
          </a:prstGeom>
          <a:noFill/>
          <a:ln w="9525">
            <a:noFill/>
          </a:ln>
        </p:spPr>
        <p:txBody>
          <a:bodyPr anchor="ct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拿来主义的故事</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4">
                                            <p:txEl>
                                              <p:charRg st="0" end="107"/>
                                            </p:txEl>
                                          </p:spTgt>
                                        </p:tgtEl>
                                        <p:attrNameLst>
                                          <p:attrName>style.visibility</p:attrName>
                                        </p:attrNameLst>
                                      </p:cBhvr>
                                      <p:to>
                                        <p:strVal val="visible"/>
                                      </p:to>
                                    </p:set>
                                    <p:animEffect transition="in" filter="blinds(horizontal)">
                                      <p:cBhvr>
                                        <p:cTn id="13" dur="500"/>
                                        <p:tgtEl>
                                          <p:spTgt spid="3074">
                                            <p:txEl>
                                              <p:charRg st="0" end="10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4">
                                            <p:txEl>
                                              <p:pRg st="0" end="0"/>
                                            </p:txEl>
                                          </p:spTgt>
                                        </p:tgtEl>
                                        <p:attrNameLst>
                                          <p:attrName>style.visibility</p:attrName>
                                        </p:attrNameLst>
                                      </p:cBhvr>
                                      <p:to>
                                        <p:strVal val="visible"/>
                                      </p:to>
                                    </p:set>
                                    <p:anim calcmode="lin" valueType="num">
                                      <p:cBhvr additive="base">
                                        <p:cTn id="24"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Rectangle 2"/>
          <p:cNvSpPr txBox="1">
            <a:spLocks noRot="1"/>
          </p:cNvSpPr>
          <p:nvPr/>
        </p:nvSpPr>
        <p:spPr>
          <a:xfrm>
            <a:off x="1460500" y="1411817"/>
            <a:ext cx="9268884" cy="1056216"/>
          </a:xfrm>
          <a:prstGeom prst="rect">
            <a:avLst/>
          </a:prstGeom>
          <a:noFill/>
          <a:ln w="9525">
            <a:noFill/>
          </a:ln>
        </p:spPr>
        <p:txBody>
          <a:bodyPr anchor="ctr"/>
          <a:lstStyle/>
          <a:p>
            <a:r>
              <a:rPr lang="zh-CN" altLang="en-US" sz="3735" b="1" dirty="0">
                <a:latin typeface="黑体" panose="02010609060101010101" pitchFamily="49" charset="-122"/>
                <a:ea typeface="黑体" panose="02010609060101010101" pitchFamily="49" charset="-122"/>
              </a:rPr>
              <a:t>全文在讨论什么问题？作者持什么观点？</a:t>
            </a:r>
          </a:p>
        </p:txBody>
      </p:sp>
      <p:sp>
        <p:nvSpPr>
          <p:cNvPr id="7171" name="TextBox 3"/>
          <p:cNvSpPr txBox="1"/>
          <p:nvPr/>
        </p:nvSpPr>
        <p:spPr>
          <a:xfrm>
            <a:off x="2159000" y="3754967"/>
            <a:ext cx="10274300" cy="1076325"/>
          </a:xfrm>
          <a:prstGeom prst="rect">
            <a:avLst/>
          </a:prstGeom>
          <a:noFill/>
          <a:ln w="9525">
            <a:noFill/>
          </a:ln>
        </p:spPr>
        <p:txBody>
          <a:bodyPr>
            <a:spAutoFit/>
          </a:bodyPr>
          <a:lstStyle/>
          <a:p>
            <a:pPr eaLnBrk="1" hangingPunct="1"/>
            <a:r>
              <a:rPr lang="zh-CN" altLang="en-US" sz="6400" dirty="0">
                <a:solidFill>
                  <a:srgbClr val="FF0000"/>
                </a:solidFill>
                <a:latin typeface="Arial" panose="020B0604020202020204" pitchFamily="34" charset="0"/>
              </a:rPr>
              <a:t> </a:t>
            </a:r>
            <a:r>
              <a:rPr lang="zh-CN" altLang="en-US" sz="3735" b="1" dirty="0">
                <a:solidFill>
                  <a:srgbClr val="FF0000"/>
                </a:solidFill>
                <a:latin typeface="黑体" panose="02010609060101010101" pitchFamily="49" charset="-122"/>
                <a:ea typeface="黑体" panose="02010609060101010101" pitchFamily="49" charset="-122"/>
              </a:rPr>
              <a:t>拿来主义</a:t>
            </a:r>
            <a:r>
              <a:rPr lang="en-US" altLang="zh-CN" sz="3735" b="1" dirty="0">
                <a:solidFill>
                  <a:srgbClr val="FF0000"/>
                </a:solidFill>
                <a:latin typeface="黑体" panose="02010609060101010101" pitchFamily="49" charset="-122"/>
                <a:ea typeface="黑体" panose="02010609060101010101" pitchFamily="49" charset="-122"/>
              </a:rPr>
              <a:t>——</a:t>
            </a:r>
            <a:r>
              <a:rPr lang="zh-CN" altLang="en-US" sz="3735" b="1" dirty="0">
                <a:solidFill>
                  <a:srgbClr val="FF0000"/>
                </a:solidFill>
                <a:latin typeface="黑体" panose="02010609060101010101" pitchFamily="49" charset="-122"/>
                <a:ea typeface="黑体" panose="02010609060101010101" pitchFamily="49" charset="-122"/>
              </a:rPr>
              <a:t>运用脑髓</a:t>
            </a:r>
            <a:r>
              <a:rPr lang="en-US" altLang="zh-CN" sz="3735" b="1" dirty="0">
                <a:solidFill>
                  <a:srgbClr val="FF0000"/>
                </a:solidFill>
                <a:latin typeface="黑体" panose="02010609060101010101" pitchFamily="49" charset="-122"/>
                <a:ea typeface="黑体" panose="02010609060101010101" pitchFamily="49" charset="-122"/>
              </a:rPr>
              <a:t>,</a:t>
            </a:r>
            <a:r>
              <a:rPr lang="zh-CN" altLang="en-US" sz="3735" b="1" dirty="0">
                <a:solidFill>
                  <a:srgbClr val="FF0000"/>
                </a:solidFill>
                <a:latin typeface="黑体" panose="02010609060101010101" pitchFamily="49" charset="-122"/>
                <a:ea typeface="黑体" panose="02010609060101010101" pitchFamily="49" charset="-122"/>
              </a:rPr>
              <a:t>放出眼光</a:t>
            </a:r>
            <a:r>
              <a:rPr lang="en-US" altLang="zh-CN" sz="3735" b="1" dirty="0">
                <a:solidFill>
                  <a:srgbClr val="FF0000"/>
                </a:solidFill>
                <a:latin typeface="黑体" panose="02010609060101010101" pitchFamily="49" charset="-122"/>
                <a:ea typeface="黑体" panose="02010609060101010101" pitchFamily="49" charset="-122"/>
              </a:rPr>
              <a:t>,</a:t>
            </a:r>
            <a:r>
              <a:rPr lang="zh-CN" altLang="en-US" sz="3735" b="1" dirty="0">
                <a:solidFill>
                  <a:srgbClr val="FF0000"/>
                </a:solidFill>
                <a:latin typeface="黑体" panose="02010609060101010101" pitchFamily="49" charset="-122"/>
                <a:ea typeface="黑体" panose="02010609060101010101" pitchFamily="49" charset="-122"/>
              </a:rPr>
              <a:t>自己来拿</a:t>
            </a:r>
            <a:r>
              <a:rPr lang="en-US" altLang="zh-CN" sz="3735" b="1" dirty="0">
                <a:solidFill>
                  <a:srgbClr val="FF0000"/>
                </a:solidFill>
                <a:latin typeface="黑体" panose="02010609060101010101" pitchFamily="49" charset="-122"/>
                <a:ea typeface="黑体" panose="02010609060101010101" pitchFamily="49" charset="-122"/>
              </a:rPr>
              <a:t>!</a:t>
            </a:r>
            <a:endParaRPr lang="zh-CN" altLang="en-US" sz="3735"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2159000" y="2618317"/>
            <a:ext cx="8314267" cy="1076325"/>
          </a:xfrm>
          <a:prstGeom prst="rect">
            <a:avLst/>
          </a:prstGeom>
          <a:noFill/>
          <a:ln w="9525">
            <a:noFill/>
          </a:ln>
        </p:spPr>
        <p:txBody>
          <a:bodyPr>
            <a:spAutoFit/>
          </a:bodyPr>
          <a:lstStyle/>
          <a:p>
            <a:pPr eaLnBrk="1" hangingPunct="1"/>
            <a:r>
              <a:rPr lang="zh-CN" altLang="en-US" sz="6400" dirty="0">
                <a:solidFill>
                  <a:srgbClr val="FF0000"/>
                </a:solidFill>
                <a:latin typeface="Arial" panose="020B0604020202020204" pitchFamily="34" charset="0"/>
              </a:rPr>
              <a:t> </a:t>
            </a:r>
            <a:r>
              <a:rPr lang="zh-CN" altLang="en-US" sz="3735" b="1" dirty="0">
                <a:solidFill>
                  <a:srgbClr val="FF0000"/>
                </a:solidFill>
                <a:latin typeface="黑体" panose="02010609060101010101" pitchFamily="49" charset="-122"/>
                <a:ea typeface="黑体" panose="02010609060101010101" pitchFamily="49" charset="-122"/>
              </a:rPr>
              <a:t>对待外来文化及文化遗产的态度。</a:t>
            </a:r>
          </a:p>
        </p:txBody>
      </p:sp>
      <p:sp>
        <p:nvSpPr>
          <p:cNvPr id="16389" name="Text Box 4"/>
          <p:cNvSpPr txBox="1"/>
          <p:nvPr/>
        </p:nvSpPr>
        <p:spPr>
          <a:xfrm>
            <a:off x="4751917" y="-35983"/>
            <a:ext cx="2880783" cy="829945"/>
          </a:xfrm>
          <a:prstGeom prst="rect">
            <a:avLst/>
          </a:prstGeom>
          <a:noFill/>
          <a:ln w="9525">
            <a:noFill/>
          </a:ln>
        </p:spPr>
        <p:txBody>
          <a:bodyPr>
            <a:spAutoFit/>
          </a:bodyPr>
          <a:lstStyle/>
          <a:p>
            <a:r>
              <a:rPr lang="zh-CN" altLang="en-US" sz="4800" b="1" dirty="0">
                <a:latin typeface="黑体" panose="02010609060101010101" pitchFamily="49" charset="-122"/>
                <a:ea typeface="黑体" panose="02010609060101010101" pitchFamily="49" charset="-122"/>
              </a:rPr>
              <a:t>整体感知</a:t>
            </a:r>
          </a:p>
        </p:txBody>
      </p:sp>
      <p:sp>
        <p:nvSpPr>
          <p:cNvPr id="16390" name="文本框 2"/>
          <p:cNvSpPr txBox="1"/>
          <p:nvPr/>
        </p:nvSpPr>
        <p:spPr>
          <a:xfrm>
            <a:off x="624417" y="2954867"/>
            <a:ext cx="1246716" cy="666115"/>
          </a:xfrm>
          <a:prstGeom prst="rect">
            <a:avLst/>
          </a:prstGeom>
          <a:noFill/>
          <a:ln w="9525">
            <a:noFill/>
          </a:ln>
        </p:spPr>
        <p:txBody>
          <a:bodyPr>
            <a:spAutoFit/>
          </a:bodyPr>
          <a:lstStyle/>
          <a:p>
            <a:r>
              <a:rPr lang="zh-CN" altLang="en-US" sz="3735" b="1" dirty="0">
                <a:latin typeface="黑体" panose="02010609060101010101" pitchFamily="49" charset="-122"/>
                <a:ea typeface="黑体" panose="02010609060101010101" pitchFamily="49" charset="-122"/>
              </a:rPr>
              <a:t>论题</a:t>
            </a:r>
          </a:p>
        </p:txBody>
      </p:sp>
      <p:sp>
        <p:nvSpPr>
          <p:cNvPr id="16391" name="文本框 6"/>
          <p:cNvSpPr txBox="1"/>
          <p:nvPr/>
        </p:nvSpPr>
        <p:spPr>
          <a:xfrm>
            <a:off x="611717" y="4078817"/>
            <a:ext cx="1246716" cy="666115"/>
          </a:xfrm>
          <a:prstGeom prst="rect">
            <a:avLst/>
          </a:prstGeom>
          <a:noFill/>
          <a:ln w="9525">
            <a:noFill/>
          </a:ln>
        </p:spPr>
        <p:txBody>
          <a:bodyPr>
            <a:spAutoFit/>
          </a:bodyPr>
          <a:lstStyle/>
          <a:p>
            <a:r>
              <a:rPr lang="zh-CN" altLang="en-US" sz="3735" b="1" dirty="0">
                <a:latin typeface="黑体" panose="02010609060101010101" pitchFamily="49" charset="-122"/>
                <a:ea typeface="黑体" panose="02010609060101010101" pitchFamily="49" charset="-122"/>
              </a:rPr>
              <a:t>论点</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0">
                                            <p:txEl>
                                              <p:pRg st="0" end="0"/>
                                            </p:txEl>
                                          </p:spTgt>
                                        </p:tgtEl>
                                        <p:attrNameLst>
                                          <p:attrName>style.visibility</p:attrName>
                                        </p:attrNameLst>
                                      </p:cBhvr>
                                      <p:to>
                                        <p:strVal val="visible"/>
                                      </p:to>
                                    </p:set>
                                    <p:anim calcmode="lin" valueType="num">
                                      <p:cBhvr additive="base">
                                        <p:cTn id="13"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91">
                                            <p:txEl>
                                              <p:pRg st="0" end="0"/>
                                            </p:txEl>
                                          </p:spTgt>
                                        </p:tgtEl>
                                        <p:attrNameLst>
                                          <p:attrName>style.visibility</p:attrName>
                                        </p:attrNameLst>
                                      </p:cBhvr>
                                      <p:to>
                                        <p:strVal val="visible"/>
                                      </p:to>
                                    </p:set>
                                    <p:anim calcmode="lin" valueType="num">
                                      <p:cBhvr additive="base">
                                        <p:cTn id="19" dur="5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0" end="0"/>
                                            </p:txEl>
                                          </p:spTgt>
                                        </p:tgtEl>
                                        <p:attrNameLst>
                                          <p:attrName>style.visibility</p:attrName>
                                        </p:attrNameLst>
                                      </p:cBhvr>
                                      <p:to>
                                        <p:strVal val="visible"/>
                                      </p:to>
                                    </p:set>
                                    <p:anim calcmode="lin" valueType="num">
                                      <p:cBhvr additive="base">
                                        <p:cTn id="3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2530" name="矩形 3"/>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b="1">
                <a:solidFill>
                  <a:srgbClr val="DBC9B8"/>
                </a:solidFill>
                <a:latin typeface="微软雅黑" panose="020B0503020204020204" pitchFamily="34" charset="-122"/>
                <a:ea typeface="微软雅黑" panose="020B0503020204020204" pitchFamily="34" charset="-122"/>
                <a:sym typeface="+mn-lt"/>
              </a:rPr>
              <a:t>梳理文章</a:t>
            </a:r>
          </a:p>
        </p:txBody>
      </p:sp>
      <p:sp>
        <p:nvSpPr>
          <p:cNvPr id="22531" name="矩形 44"/>
          <p:cNvSpPr/>
          <p:nvPr/>
        </p:nvSpPr>
        <p:spPr>
          <a:xfrm>
            <a:off x="1235075" y="1425575"/>
            <a:ext cx="9852025" cy="354012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200" b="1">
                <a:solidFill>
                  <a:srgbClr val="FFE699"/>
                </a:solidFill>
                <a:latin typeface="汉仪全唐诗简" pitchFamily="18" charset="-122"/>
                <a:ea typeface="汉仪全唐诗简" pitchFamily="18" charset="-122"/>
              </a:rPr>
              <a:t>        </a:t>
            </a:r>
            <a:r>
              <a:rPr lang="zh-CN" altLang="en-US" sz="3200" b="1">
                <a:solidFill>
                  <a:srgbClr val="FF0000"/>
                </a:solidFill>
                <a:latin typeface="汉仪全唐诗简" pitchFamily="18" charset="-122"/>
                <a:ea typeface="汉仪全唐诗简" pitchFamily="18" charset="-122"/>
              </a:rPr>
              <a:t>第一部分（第</a:t>
            </a:r>
            <a:r>
              <a:rPr lang="en-US" altLang="zh-CN" sz="3200" b="1">
                <a:solidFill>
                  <a:srgbClr val="FF0000"/>
                </a:solidFill>
                <a:latin typeface="汉仪全唐诗简" pitchFamily="18" charset="-122"/>
                <a:ea typeface="汉仪全唐诗简" pitchFamily="18" charset="-122"/>
              </a:rPr>
              <a:t>1--6</a:t>
            </a:r>
            <a:r>
              <a:rPr lang="zh-CN" altLang="en-US" sz="3200" b="1">
                <a:solidFill>
                  <a:srgbClr val="FF0000"/>
                </a:solidFill>
                <a:latin typeface="汉仪全唐诗简" pitchFamily="18" charset="-122"/>
                <a:ea typeface="汉仪全唐诗简" pitchFamily="18" charset="-122"/>
              </a:rPr>
              <a:t>段）：揭露批判“送去主义”的实质及其严重后果。</a:t>
            </a:r>
          </a:p>
          <a:p>
            <a:pPr marL="0" marR="0" lvl="0" indent="0" eaLnBrk="1" hangingPunct="1"/>
            <a:r>
              <a:rPr lang="zh-CN" altLang="en-US" sz="3200" b="1">
                <a:solidFill>
                  <a:srgbClr val="FF0000"/>
                </a:solidFill>
                <a:latin typeface="汉仪全唐诗简" pitchFamily="18" charset="-122"/>
                <a:ea typeface="汉仪全唐诗简" pitchFamily="18" charset="-122"/>
              </a:rPr>
              <a:t>        第二部分（第</a:t>
            </a:r>
            <a:r>
              <a:rPr lang="en-US" altLang="zh-CN" sz="3200" b="1">
                <a:solidFill>
                  <a:srgbClr val="FF0000"/>
                </a:solidFill>
                <a:latin typeface="汉仪全唐诗简" pitchFamily="18" charset="-122"/>
                <a:ea typeface="汉仪全唐诗简" pitchFamily="18" charset="-122"/>
              </a:rPr>
              <a:t>7--9</a:t>
            </a:r>
            <a:r>
              <a:rPr lang="zh-CN" altLang="en-US" sz="3200" b="1">
                <a:solidFill>
                  <a:srgbClr val="FF0000"/>
                </a:solidFill>
                <a:latin typeface="汉仪全唐诗简" pitchFamily="18" charset="-122"/>
                <a:ea typeface="汉仪全唐诗简" pitchFamily="18" charset="-122"/>
              </a:rPr>
              <a:t>段）：阐明“拿来主义”的基本观点。</a:t>
            </a:r>
          </a:p>
          <a:p>
            <a:pPr marL="0" marR="0" lvl="0" indent="0" eaLnBrk="1" hangingPunct="1"/>
            <a:r>
              <a:rPr lang="zh-CN" altLang="en-US" sz="3200" b="1">
                <a:solidFill>
                  <a:srgbClr val="FF0000"/>
                </a:solidFill>
                <a:latin typeface="汉仪全唐诗简" pitchFamily="18" charset="-122"/>
                <a:ea typeface="汉仪全唐诗简" pitchFamily="18" charset="-122"/>
              </a:rPr>
              <a:t>        第三部分（第</a:t>
            </a:r>
            <a:r>
              <a:rPr lang="en-US" altLang="zh-CN" sz="3200" b="1">
                <a:solidFill>
                  <a:srgbClr val="FF0000"/>
                </a:solidFill>
                <a:latin typeface="汉仪全唐诗简" pitchFamily="18" charset="-122"/>
                <a:ea typeface="汉仪全唐诗简" pitchFamily="18" charset="-122"/>
              </a:rPr>
              <a:t>10</a:t>
            </a:r>
            <a:r>
              <a:rPr lang="zh-CN" altLang="en-US" sz="3200" b="1">
                <a:solidFill>
                  <a:srgbClr val="FF0000"/>
                </a:solidFill>
                <a:latin typeface="汉仪全唐诗简" pitchFamily="18" charset="-122"/>
                <a:ea typeface="汉仪全唐诗简" pitchFamily="18" charset="-122"/>
              </a:rPr>
              <a:t>段）：总结全文，指出实行“拿来主义”的人应具有的胆识和品质，以及“拿来主义”对于创造民族新文化的重要意义。</a:t>
            </a:r>
          </a:p>
        </p:txBody>
      </p:sp>
      <p:sp>
        <p:nvSpPr>
          <p:cNvPr id="22532" name="矩形 87"/>
          <p:cNvSpPr/>
          <p:nvPr/>
        </p:nvSpPr>
        <p:spPr>
          <a:xfrm>
            <a:off x="1157824" y="665007"/>
            <a:ext cx="9353843"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请通读全文，划分段落结构，并且概括段落大意。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22532"/>
                                        </p:tgtEl>
                                        <p:attrNameLst>
                                          <p:attrName>style.visibility</p:attrName>
                                        </p:attrNameLst>
                                      </p:cBhvr>
                                      <p:to>
                                        <p:strVal val="visible"/>
                                      </p:to>
                                    </p:set>
                                    <p:animEffect transition="in" filter="wipe(down)">
                                      <p:cBhvr additive="base">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additive="base">
                                        <p:cTn id="11" dur="1" fill="hold">
                                          <p:stCondLst>
                                            <p:cond delay="0"/>
                                          </p:stCondLst>
                                        </p:cTn>
                                        <p:tgtEl>
                                          <p:spTgt spid="22531">
                                            <p:txEl>
                                              <p:pRg st="0" end="0"/>
                                            </p:txEl>
                                          </p:spTgt>
                                        </p:tgtEl>
                                        <p:attrNameLst>
                                          <p:attrName>style.visibility</p:attrName>
                                        </p:attrNameLst>
                                      </p:cBhvr>
                                      <p:to>
                                        <p:strVal val="visible"/>
                                      </p:to>
                                    </p:set>
                                    <p:animEffect transition="in" filter="fade">
                                      <p:cBhvr additive="base">
                                        <p:cTn id="12" dur="1000"/>
                                        <p:tgtEl>
                                          <p:spTgt spid="22531">
                                            <p:txEl>
                                              <p:pRg st="0" end="0"/>
                                            </p:txEl>
                                          </p:spTgt>
                                        </p:tgtEl>
                                      </p:cBhvr>
                                    </p:animEffect>
                                    <p:anim calcmode="lin" valueType="num">
                                      <p:cBhvr additive="base">
                                        <p:cTn id="13"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additive="base">
                                        <p:cTn id="18" dur="1" fill="hold">
                                          <p:stCondLst>
                                            <p:cond delay="0"/>
                                          </p:stCondLst>
                                        </p:cTn>
                                        <p:tgtEl>
                                          <p:spTgt spid="22531">
                                            <p:txEl>
                                              <p:pRg st="1" end="1"/>
                                            </p:txEl>
                                          </p:spTgt>
                                        </p:tgtEl>
                                        <p:attrNameLst>
                                          <p:attrName>style.visibility</p:attrName>
                                        </p:attrNameLst>
                                      </p:cBhvr>
                                      <p:to>
                                        <p:strVal val="visible"/>
                                      </p:to>
                                    </p:set>
                                    <p:animEffect transition="in" filter="fade">
                                      <p:cBhvr additive="base">
                                        <p:cTn id="19" dur="1000"/>
                                        <p:tgtEl>
                                          <p:spTgt spid="22531">
                                            <p:txEl>
                                              <p:pRg st="1" end="1"/>
                                            </p:txEl>
                                          </p:spTgt>
                                        </p:tgtEl>
                                      </p:cBhvr>
                                    </p:animEffect>
                                    <p:anim calcmode="lin" valueType="num">
                                      <p:cBhvr additive="base">
                                        <p:cTn id="20"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additive="base">
                                        <p:cTn id="25" dur="1" fill="hold">
                                          <p:stCondLst>
                                            <p:cond delay="0"/>
                                          </p:stCondLst>
                                        </p:cTn>
                                        <p:tgtEl>
                                          <p:spTgt spid="22531">
                                            <p:txEl>
                                              <p:pRg st="2" end="2"/>
                                            </p:txEl>
                                          </p:spTgt>
                                        </p:tgtEl>
                                        <p:attrNameLst>
                                          <p:attrName>style.visibility</p:attrName>
                                        </p:attrNameLst>
                                      </p:cBhvr>
                                      <p:to>
                                        <p:strVal val="visible"/>
                                      </p:to>
                                    </p:set>
                                    <p:animEffect transition="in" filter="fade">
                                      <p:cBhvr additive="base">
                                        <p:cTn id="26" dur="1000"/>
                                        <p:tgtEl>
                                          <p:spTgt spid="22531">
                                            <p:txEl>
                                              <p:pRg st="2" end="2"/>
                                            </p:txEl>
                                          </p:spTgt>
                                        </p:tgtEl>
                                      </p:cBhvr>
                                    </p:animEffect>
                                    <p:anim calcmode="lin" valueType="num">
                                      <p:cBhvr additive="base">
                                        <p:cTn id="27"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3554" name="矩形 3"/>
          <p:cNvSpPr/>
          <p:nvPr/>
        </p:nvSpPr>
        <p:spPr>
          <a:xfrm>
            <a:off x="4576128" y="140653"/>
            <a:ext cx="3255962" cy="523875"/>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a:ln/>
                <a:solidFill>
                  <a:schemeClr val="accent2"/>
                </a:solidFill>
                <a:effectLst/>
                <a:latin typeface="微软雅黑" panose="020B0503020204020204" pitchFamily="34" charset="-122"/>
                <a:ea typeface="微软雅黑" panose="020B0503020204020204" pitchFamily="34" charset="-122"/>
                <a:sym typeface="+mn-lt"/>
              </a:rPr>
              <a:t>论述结构</a:t>
            </a:r>
          </a:p>
        </p:txBody>
      </p:sp>
      <p:sp>
        <p:nvSpPr>
          <p:cNvPr id="23555" name="矩形 21"/>
          <p:cNvSpPr/>
          <p:nvPr/>
        </p:nvSpPr>
        <p:spPr>
          <a:xfrm>
            <a:off x="1073334" y="665007"/>
            <a:ext cx="7498080" cy="583565"/>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solidFill>
                  <a:schemeClr val="accent2"/>
                </a:solidFill>
                <a:effectLst/>
                <a:uLnTx/>
                <a:uFillTx/>
                <a:latin typeface="+mn-lt"/>
                <a:ea typeface="+mn-lt"/>
                <a:cs typeface="+mn-cs"/>
              </a:rPr>
              <a:t>一般议论文在写作中要讲清楚三个问题</a:t>
            </a:r>
            <a:r>
              <a:rPr kumimoji="0" lang="zh-CN" altLang="en-US" sz="3200" b="0" i="0" u="none" strike="noStrike" kern="1200" cap="none" spc="0" normalizeH="0" baseline="0" noProof="0">
                <a:ln/>
                <a:solidFill>
                  <a:schemeClr val="accent2"/>
                </a:solidFill>
                <a:effectLst/>
                <a:uLnTx/>
                <a:uFillTx/>
                <a:latin typeface="仿宋" panose="02010609060101010101" charset="-122"/>
                <a:ea typeface="仿宋" panose="02010609060101010101" charset="-122"/>
                <a:cs typeface="+mn-cs"/>
              </a:rPr>
              <a:t>：</a:t>
            </a:r>
          </a:p>
        </p:txBody>
      </p:sp>
      <p:sp>
        <p:nvSpPr>
          <p:cNvPr id="23556" name="矩形 41"/>
          <p:cNvSpPr/>
          <p:nvPr/>
        </p:nvSpPr>
        <p:spPr>
          <a:xfrm>
            <a:off x="1857101" y="1595735"/>
            <a:ext cx="1554480" cy="64516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solidFill>
                  <a:schemeClr val="accent4"/>
                </a:solidFill>
                <a:effectLst/>
                <a:uLnTx/>
                <a:uFillTx/>
                <a:latin typeface="+mn-lt"/>
                <a:ea typeface="+mn-lt"/>
                <a:cs typeface="+mn-cs"/>
              </a:rPr>
              <a:t>是什么</a:t>
            </a:r>
          </a:p>
        </p:txBody>
      </p:sp>
      <p:sp>
        <p:nvSpPr>
          <p:cNvPr id="23557" name="矩形 42"/>
          <p:cNvSpPr/>
          <p:nvPr/>
        </p:nvSpPr>
        <p:spPr>
          <a:xfrm>
            <a:off x="1849511" y="3219263"/>
            <a:ext cx="1569661" cy="64633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solidFill>
                  <a:schemeClr val="accent4"/>
                </a:solidFill>
                <a:effectLst/>
                <a:uLnTx/>
                <a:uFillTx/>
                <a:latin typeface="+mn-lt"/>
                <a:ea typeface="+mn-ea"/>
                <a:cs typeface="+mn-cs"/>
              </a:rPr>
              <a:t>为什么</a:t>
            </a:r>
          </a:p>
        </p:txBody>
      </p:sp>
      <p:sp>
        <p:nvSpPr>
          <p:cNvPr id="23558" name="矩形 43"/>
          <p:cNvSpPr/>
          <p:nvPr/>
        </p:nvSpPr>
        <p:spPr>
          <a:xfrm>
            <a:off x="1849511" y="4823349"/>
            <a:ext cx="1569661" cy="64633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solidFill>
                  <a:schemeClr val="accent4"/>
                </a:solidFill>
                <a:effectLst/>
                <a:uLnTx/>
                <a:uFillTx/>
                <a:latin typeface="+mn-lt"/>
                <a:ea typeface="+mn-ea"/>
                <a:cs typeface="+mn-cs"/>
              </a:rPr>
              <a:t>怎么样</a:t>
            </a:r>
          </a:p>
        </p:txBody>
      </p:sp>
      <p:sp>
        <p:nvSpPr>
          <p:cNvPr id="23559" name="下箭头 44"/>
          <p:cNvSpPr/>
          <p:nvPr/>
        </p:nvSpPr>
        <p:spPr>
          <a:xfrm>
            <a:off x="2405062" y="2406650"/>
            <a:ext cx="457200"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560" name="下箭头 45"/>
          <p:cNvSpPr/>
          <p:nvPr/>
        </p:nvSpPr>
        <p:spPr>
          <a:xfrm>
            <a:off x="2405062" y="4021138"/>
            <a:ext cx="457200" cy="636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561" name="右箭头 46"/>
          <p:cNvSpPr/>
          <p:nvPr/>
        </p:nvSpPr>
        <p:spPr>
          <a:xfrm>
            <a:off x="3657600" y="1657350"/>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562" name="右箭头 47"/>
          <p:cNvSpPr/>
          <p:nvPr/>
        </p:nvSpPr>
        <p:spPr>
          <a:xfrm>
            <a:off x="3657600" y="3281362"/>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563" name="右箭头 48"/>
          <p:cNvSpPr/>
          <p:nvPr/>
        </p:nvSpPr>
        <p:spPr>
          <a:xfrm>
            <a:off x="3657600" y="4884738"/>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564" name="矩形 49"/>
          <p:cNvSpPr/>
          <p:nvPr/>
        </p:nvSpPr>
        <p:spPr>
          <a:xfrm>
            <a:off x="5211277" y="1595736"/>
            <a:ext cx="3467616"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文章的观点是什么</a:t>
            </a:r>
          </a:p>
        </p:txBody>
      </p:sp>
      <p:sp>
        <p:nvSpPr>
          <p:cNvPr id="23565" name="矩形 50"/>
          <p:cNvSpPr/>
          <p:nvPr/>
        </p:nvSpPr>
        <p:spPr>
          <a:xfrm>
            <a:off x="5379382" y="3299350"/>
            <a:ext cx="3057247" cy="5847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为何有这种观点</a:t>
            </a:r>
          </a:p>
        </p:txBody>
      </p:sp>
      <p:sp>
        <p:nvSpPr>
          <p:cNvPr id="23566" name="矩形 51"/>
          <p:cNvSpPr/>
          <p:nvPr/>
        </p:nvSpPr>
        <p:spPr>
          <a:xfrm>
            <a:off x="5035731" y="4953979"/>
            <a:ext cx="3840480" cy="58356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怎么实现文章的观点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additive="base">
                                        <p:cTn id="6" dur="1" fill="hold">
                                          <p:stCondLst>
                                            <p:cond delay="0"/>
                                          </p:stCondLst>
                                        </p:cTn>
                                        <p:tgtEl>
                                          <p:spTgt spid="23556"/>
                                        </p:tgtEl>
                                        <p:attrNameLst>
                                          <p:attrName>style.visibility</p:attrName>
                                        </p:attrNameLst>
                                      </p:cBhvr>
                                      <p:to>
                                        <p:strVal val="visible"/>
                                      </p:to>
                                    </p:set>
                                    <p:animEffect transition="in" filter="fade">
                                      <p:cBhvr additive="base">
                                        <p:cTn id="7" dur="1000"/>
                                        <p:tgtEl>
                                          <p:spTgt spid="23556"/>
                                        </p:tgtEl>
                                      </p:cBhvr>
                                    </p:animEffect>
                                    <p:anim calcmode="lin" valueType="num">
                                      <p:cBhvr additive="base">
                                        <p:cTn id="8" dur="1000" fill="hold"/>
                                        <p:tgtEl>
                                          <p:spTgt spid="23556"/>
                                        </p:tgtEl>
                                        <p:attrNameLst>
                                          <p:attrName>ppt_x</p:attrName>
                                        </p:attrNameLst>
                                      </p:cBhvr>
                                      <p:tavLst>
                                        <p:tav tm="0">
                                          <p:val>
                                            <p:strVal val="#ppt_x"/>
                                          </p:val>
                                        </p:tav>
                                        <p:tav tm="100000">
                                          <p:val>
                                            <p:strVal val="#ppt_x"/>
                                          </p:val>
                                        </p:tav>
                                      </p:tavLst>
                                    </p:anim>
                                    <p:anim calcmode="lin" valueType="num">
                                      <p:cBhvr additive="base">
                                        <p:cTn id="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additive="base">
                                        <p:cTn id="13" dur="1" fill="hold">
                                          <p:stCondLst>
                                            <p:cond delay="0"/>
                                          </p:stCondLst>
                                        </p:cTn>
                                        <p:tgtEl>
                                          <p:spTgt spid="23559"/>
                                        </p:tgtEl>
                                        <p:attrNameLst>
                                          <p:attrName>style.visibility</p:attrName>
                                        </p:attrNameLst>
                                      </p:cBhvr>
                                      <p:to>
                                        <p:strVal val="visible"/>
                                      </p:to>
                                    </p:set>
                                    <p:animEffect transition="in" filter="fade">
                                      <p:cBhvr additive="base">
                                        <p:cTn id="14" dur="1000"/>
                                        <p:tgtEl>
                                          <p:spTgt spid="23559"/>
                                        </p:tgtEl>
                                      </p:cBhvr>
                                    </p:animEffect>
                                    <p:anim calcmode="lin" valueType="num">
                                      <p:cBhvr additive="base">
                                        <p:cTn id="15" dur="1000" fill="hold"/>
                                        <p:tgtEl>
                                          <p:spTgt spid="23559"/>
                                        </p:tgtEl>
                                        <p:attrNameLst>
                                          <p:attrName>ppt_x</p:attrName>
                                        </p:attrNameLst>
                                      </p:cBhvr>
                                      <p:tavLst>
                                        <p:tav tm="0">
                                          <p:val>
                                            <p:strVal val="#ppt_x"/>
                                          </p:val>
                                        </p:tav>
                                        <p:tav tm="100000">
                                          <p:val>
                                            <p:strVal val="#ppt_x"/>
                                          </p:val>
                                        </p:tav>
                                      </p:tavLst>
                                    </p:anim>
                                    <p:anim calcmode="lin" valueType="num">
                                      <p:cBhvr additive="base">
                                        <p:cTn id="16"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additive="base">
                                        <p:cTn id="20" dur="1" fill="hold">
                                          <p:stCondLst>
                                            <p:cond delay="0"/>
                                          </p:stCondLst>
                                        </p:cTn>
                                        <p:tgtEl>
                                          <p:spTgt spid="23557"/>
                                        </p:tgtEl>
                                        <p:attrNameLst>
                                          <p:attrName>style.visibility</p:attrName>
                                        </p:attrNameLst>
                                      </p:cBhvr>
                                      <p:to>
                                        <p:strVal val="visible"/>
                                      </p:to>
                                    </p:set>
                                    <p:animEffect transition="in" filter="fade">
                                      <p:cBhvr additive="base">
                                        <p:cTn id="21" dur="1000"/>
                                        <p:tgtEl>
                                          <p:spTgt spid="23557"/>
                                        </p:tgtEl>
                                      </p:cBhvr>
                                    </p:animEffect>
                                    <p:anim calcmode="lin" valueType="num">
                                      <p:cBhvr additive="base">
                                        <p:cTn id="22" dur="1000" fill="hold"/>
                                        <p:tgtEl>
                                          <p:spTgt spid="23557"/>
                                        </p:tgtEl>
                                        <p:attrNameLst>
                                          <p:attrName>ppt_x</p:attrName>
                                        </p:attrNameLst>
                                      </p:cBhvr>
                                      <p:tavLst>
                                        <p:tav tm="0">
                                          <p:val>
                                            <p:strVal val="#ppt_x"/>
                                          </p:val>
                                        </p:tav>
                                        <p:tav tm="100000">
                                          <p:val>
                                            <p:strVal val="#ppt_x"/>
                                          </p:val>
                                        </p:tav>
                                      </p:tavLst>
                                    </p:anim>
                                    <p:anim calcmode="lin" valueType="num">
                                      <p:cBhvr additive="base">
                                        <p:cTn id="23"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additive="base">
                                        <p:cTn id="27" dur="1" fill="hold">
                                          <p:stCondLst>
                                            <p:cond delay="0"/>
                                          </p:stCondLst>
                                        </p:cTn>
                                        <p:tgtEl>
                                          <p:spTgt spid="23560"/>
                                        </p:tgtEl>
                                        <p:attrNameLst>
                                          <p:attrName>style.visibility</p:attrName>
                                        </p:attrNameLst>
                                      </p:cBhvr>
                                      <p:to>
                                        <p:strVal val="visible"/>
                                      </p:to>
                                    </p:set>
                                    <p:animEffect transition="in" filter="fade">
                                      <p:cBhvr additive="base">
                                        <p:cTn id="28" dur="1000"/>
                                        <p:tgtEl>
                                          <p:spTgt spid="23560"/>
                                        </p:tgtEl>
                                      </p:cBhvr>
                                    </p:animEffect>
                                    <p:anim calcmode="lin" valueType="num">
                                      <p:cBhvr additive="base">
                                        <p:cTn id="29" dur="1000" fill="hold"/>
                                        <p:tgtEl>
                                          <p:spTgt spid="23560"/>
                                        </p:tgtEl>
                                        <p:attrNameLst>
                                          <p:attrName>ppt_x</p:attrName>
                                        </p:attrNameLst>
                                      </p:cBhvr>
                                      <p:tavLst>
                                        <p:tav tm="0">
                                          <p:val>
                                            <p:strVal val="#ppt_x"/>
                                          </p:val>
                                        </p:tav>
                                        <p:tav tm="100000">
                                          <p:val>
                                            <p:strVal val="#ppt_x"/>
                                          </p:val>
                                        </p:tav>
                                      </p:tavLst>
                                    </p:anim>
                                    <p:anim calcmode="lin" valueType="num">
                                      <p:cBhvr additive="base">
                                        <p:cTn id="30" dur="1000" fill="hold"/>
                                        <p:tgtEl>
                                          <p:spTgt spid="2356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additive="base">
                                        <p:cTn id="34" dur="1" fill="hold">
                                          <p:stCondLst>
                                            <p:cond delay="0"/>
                                          </p:stCondLst>
                                        </p:cTn>
                                        <p:tgtEl>
                                          <p:spTgt spid="23558"/>
                                        </p:tgtEl>
                                        <p:attrNameLst>
                                          <p:attrName>style.visibility</p:attrName>
                                        </p:attrNameLst>
                                      </p:cBhvr>
                                      <p:to>
                                        <p:strVal val="visible"/>
                                      </p:to>
                                    </p:set>
                                    <p:animEffect transition="in" filter="fade">
                                      <p:cBhvr additive="base">
                                        <p:cTn id="35" dur="1000"/>
                                        <p:tgtEl>
                                          <p:spTgt spid="23558"/>
                                        </p:tgtEl>
                                      </p:cBhvr>
                                    </p:animEffect>
                                    <p:anim calcmode="lin" valueType="num">
                                      <p:cBhvr additive="base">
                                        <p:cTn id="36" dur="1000" fill="hold"/>
                                        <p:tgtEl>
                                          <p:spTgt spid="23558"/>
                                        </p:tgtEl>
                                        <p:attrNameLst>
                                          <p:attrName>ppt_x</p:attrName>
                                        </p:attrNameLst>
                                      </p:cBhvr>
                                      <p:tavLst>
                                        <p:tav tm="0">
                                          <p:val>
                                            <p:strVal val="#ppt_x"/>
                                          </p:val>
                                        </p:tav>
                                        <p:tav tm="100000">
                                          <p:val>
                                            <p:strVal val="#ppt_x"/>
                                          </p:val>
                                        </p:tav>
                                      </p:tavLst>
                                    </p:anim>
                                    <p:anim calcmode="lin" valueType="num">
                                      <p:cBhvr additive="base">
                                        <p:cTn id="37"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2" nodeType="clickEffect">
                                  <p:stCondLst>
                                    <p:cond delay="0"/>
                                  </p:stCondLst>
                                  <p:childTnLst>
                                    <p:set>
                                      <p:cBhvr additive="base">
                                        <p:cTn id="41" dur="1" fill="hold">
                                          <p:stCondLst>
                                            <p:cond delay="0"/>
                                          </p:stCondLst>
                                        </p:cTn>
                                        <p:tgtEl>
                                          <p:spTgt spid="23561"/>
                                        </p:tgtEl>
                                        <p:attrNameLst>
                                          <p:attrName>style.visibility</p:attrName>
                                        </p:attrNameLst>
                                      </p:cBhvr>
                                      <p:to>
                                        <p:strVal val="visible"/>
                                      </p:to>
                                    </p:set>
                                    <p:animEffect transition="in" filter="fade">
                                      <p:cBhvr additive="base">
                                        <p:cTn id="42" dur="2000"/>
                                        <p:tgtEl>
                                          <p:spTgt spid="23561"/>
                                        </p:tgtEl>
                                      </p:cBhvr>
                                    </p:animEffect>
                                  </p:childTnLst>
                                </p:cTn>
                              </p:par>
                              <p:par>
                                <p:cTn id="43" presetID="10" presetClass="entr" presetSubtype="0" fill="hold" grpId="3" nodeType="withEffect">
                                  <p:stCondLst>
                                    <p:cond delay="0"/>
                                  </p:stCondLst>
                                  <p:childTnLst>
                                    <p:set>
                                      <p:cBhvr additive="base">
                                        <p:cTn id="44" dur="1" fill="hold">
                                          <p:stCondLst>
                                            <p:cond delay="0"/>
                                          </p:stCondLst>
                                        </p:cTn>
                                        <p:tgtEl>
                                          <p:spTgt spid="23562"/>
                                        </p:tgtEl>
                                        <p:attrNameLst>
                                          <p:attrName>style.visibility</p:attrName>
                                        </p:attrNameLst>
                                      </p:cBhvr>
                                      <p:to>
                                        <p:strVal val="visible"/>
                                      </p:to>
                                    </p:set>
                                    <p:animEffect transition="in" filter="fade">
                                      <p:cBhvr additive="base">
                                        <p:cTn id="45" dur="2000"/>
                                        <p:tgtEl>
                                          <p:spTgt spid="23562"/>
                                        </p:tgtEl>
                                      </p:cBhvr>
                                    </p:animEffect>
                                  </p:childTnLst>
                                </p:cTn>
                              </p:par>
                              <p:par>
                                <p:cTn id="46" presetID="10" presetClass="entr" presetSubtype="0" fill="hold" grpId="4" nodeType="withEffect">
                                  <p:stCondLst>
                                    <p:cond delay="0"/>
                                  </p:stCondLst>
                                  <p:childTnLst>
                                    <p:set>
                                      <p:cBhvr additive="base">
                                        <p:cTn id="47" dur="1" fill="hold">
                                          <p:stCondLst>
                                            <p:cond delay="0"/>
                                          </p:stCondLst>
                                        </p:cTn>
                                        <p:tgtEl>
                                          <p:spTgt spid="23563"/>
                                        </p:tgtEl>
                                        <p:attrNameLst>
                                          <p:attrName>style.visibility</p:attrName>
                                        </p:attrNameLst>
                                      </p:cBhvr>
                                      <p:to>
                                        <p:strVal val="visible"/>
                                      </p:to>
                                    </p:set>
                                    <p:animEffect transition="in" filter="fade">
                                      <p:cBhvr additive="base">
                                        <p:cTn id="48" dur="2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23560" grpId="1" animBg="1"/>
      <p:bldP spid="23561" grpId="2" animBg="1"/>
      <p:bldP spid="23562" grpId="3" animBg="1"/>
      <p:bldP spid="23563" grpId="4"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4578" name="矩形 3"/>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a:solidFill>
                  <a:schemeClr val="accent2"/>
                </a:solidFill>
                <a:latin typeface="微软雅黑" panose="020B0503020204020204" pitchFamily="34" charset="-122"/>
                <a:ea typeface="微软雅黑" panose="020B0503020204020204" pitchFamily="34" charset="-122"/>
                <a:sym typeface="+mn-lt"/>
              </a:rPr>
              <a:t>论述结构</a:t>
            </a:r>
          </a:p>
        </p:txBody>
      </p:sp>
      <p:sp>
        <p:nvSpPr>
          <p:cNvPr id="24579" name="矩形 21"/>
          <p:cNvSpPr/>
          <p:nvPr/>
        </p:nvSpPr>
        <p:spPr>
          <a:xfrm>
            <a:off x="1036725" y="665007"/>
            <a:ext cx="9212778" cy="584775"/>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solidFill>
                  <a:schemeClr val="accent4"/>
                </a:solidFill>
                <a:effectLst/>
                <a:uLnTx/>
                <a:uFillTx/>
                <a:latin typeface="+mn-lt"/>
                <a:ea typeface="+mn-ea"/>
                <a:cs typeface="+mn-cs"/>
              </a:rPr>
              <a:t>请同学们找出解答这三个思路问题的段落在哪里？</a:t>
            </a:r>
          </a:p>
        </p:txBody>
      </p:sp>
      <p:sp>
        <p:nvSpPr>
          <p:cNvPr id="24580" name="矩形 41"/>
          <p:cNvSpPr/>
          <p:nvPr/>
        </p:nvSpPr>
        <p:spPr>
          <a:xfrm>
            <a:off x="942701" y="1595735"/>
            <a:ext cx="3383280" cy="645160"/>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w="19050">
                  <a:solidFill>
                    <a:schemeClr val="tx2">
                      <a:tint val="1000"/>
                    </a:schemeClr>
                  </a:solidFill>
                  <a:prstDash val="solid"/>
                </a:ln>
                <a:solidFill>
                  <a:schemeClr val="accent6"/>
                </a:solidFill>
                <a:effectLst>
                  <a:outerShdw blurRad="50000" dist="50800" dir="7500000" algn="tl">
                    <a:srgbClr val="000000">
                      <a:shade val="5000"/>
                      <a:alpha val="35000"/>
                    </a:srgbClr>
                  </a:outerShdw>
                </a:effectLst>
                <a:uLnTx/>
                <a:uFillTx/>
                <a:latin typeface="+mn-lt"/>
                <a:ea typeface="+mn-lt"/>
                <a:cs typeface="+mn-cs"/>
              </a:rPr>
              <a:t>拿来主义是什么</a:t>
            </a:r>
          </a:p>
        </p:txBody>
      </p:sp>
      <p:sp>
        <p:nvSpPr>
          <p:cNvPr id="24581" name="矩形 42"/>
          <p:cNvSpPr/>
          <p:nvPr/>
        </p:nvSpPr>
        <p:spPr>
          <a:xfrm>
            <a:off x="770296" y="3284578"/>
            <a:ext cx="5262980" cy="646331"/>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w="19050">
                  <a:solidFill>
                    <a:schemeClr val="tx2">
                      <a:tint val="1000"/>
                    </a:schemeClr>
                  </a:solidFill>
                  <a:prstDash val="solid"/>
                </a:ln>
                <a:solidFill>
                  <a:schemeClr val="accent6"/>
                </a:solidFill>
                <a:effectLst>
                  <a:outerShdw blurRad="50000" dist="50800" dir="7500000" algn="tl">
                    <a:srgbClr val="000000">
                      <a:shade val="5000"/>
                      <a:alpha val="35000"/>
                    </a:srgbClr>
                  </a:outerShdw>
                </a:effectLst>
                <a:uLnTx/>
                <a:uFillTx/>
                <a:latin typeface="+mn-lt"/>
                <a:ea typeface="+mn-ea"/>
                <a:cs typeface="+mn-cs"/>
              </a:rPr>
              <a:t>为什么要提倡拿来主义？</a:t>
            </a:r>
          </a:p>
        </p:txBody>
      </p:sp>
      <p:sp>
        <p:nvSpPr>
          <p:cNvPr id="24582" name="矩形 43"/>
          <p:cNvSpPr/>
          <p:nvPr/>
        </p:nvSpPr>
        <p:spPr>
          <a:xfrm>
            <a:off x="1387847" y="4823349"/>
            <a:ext cx="2492990" cy="646331"/>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w="19050">
                  <a:solidFill>
                    <a:schemeClr val="tx2">
                      <a:tint val="1000"/>
                    </a:schemeClr>
                  </a:solidFill>
                  <a:prstDash val="solid"/>
                </a:ln>
                <a:solidFill>
                  <a:schemeClr val="accent6"/>
                </a:solidFill>
                <a:effectLst>
                  <a:outerShdw blurRad="50000" dist="50800" dir="7500000" algn="tl">
                    <a:srgbClr val="000000">
                      <a:shade val="5000"/>
                      <a:alpha val="35000"/>
                    </a:srgbClr>
                  </a:outerShdw>
                </a:effectLst>
                <a:uLnTx/>
                <a:uFillTx/>
                <a:latin typeface="+mn-lt"/>
                <a:ea typeface="+mn-ea"/>
                <a:cs typeface="+mn-cs"/>
              </a:rPr>
              <a:t>怎么拿来？</a:t>
            </a:r>
          </a:p>
        </p:txBody>
      </p:sp>
      <p:sp>
        <p:nvSpPr>
          <p:cNvPr id="24583" name="下箭头 44"/>
          <p:cNvSpPr/>
          <p:nvPr/>
        </p:nvSpPr>
        <p:spPr>
          <a:xfrm>
            <a:off x="2405062" y="2406650"/>
            <a:ext cx="457200"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584" name="下箭头 45"/>
          <p:cNvSpPr/>
          <p:nvPr/>
        </p:nvSpPr>
        <p:spPr>
          <a:xfrm>
            <a:off x="2405062" y="4021138"/>
            <a:ext cx="457200" cy="636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585" name="右箭头 46"/>
          <p:cNvSpPr/>
          <p:nvPr/>
        </p:nvSpPr>
        <p:spPr>
          <a:xfrm>
            <a:off x="5992812" y="1706562"/>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586" name="右箭头 47"/>
          <p:cNvSpPr/>
          <p:nvPr/>
        </p:nvSpPr>
        <p:spPr>
          <a:xfrm>
            <a:off x="5992812" y="3330575"/>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587" name="右箭头 48"/>
          <p:cNvSpPr/>
          <p:nvPr/>
        </p:nvSpPr>
        <p:spPr>
          <a:xfrm>
            <a:off x="5992812" y="4933950"/>
            <a:ext cx="1012825" cy="522288"/>
          </a:xfrm>
          <a:prstGeom prst="rightArrow">
            <a:avLst>
              <a:gd name="adj1" fmla="val 50000"/>
              <a:gd name="adj2" fmla="val 49997"/>
            </a:avLst>
          </a:prstGeom>
          <a:solidFill>
            <a:schemeClr val="accent1"/>
          </a:solidFill>
          <a:ln w="12700">
            <a:solidFill>
              <a:srgbClr val="41719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588" name="矩形 49"/>
          <p:cNvSpPr/>
          <p:nvPr/>
        </p:nvSpPr>
        <p:spPr>
          <a:xfrm>
            <a:off x="8063020" y="1644721"/>
            <a:ext cx="848310"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200" b="1" kern="1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7</a:t>
            </a:r>
            <a:r>
              <a:rPr kumimoji="0" lang="zh-CN" altLang="en-US" sz="32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段</a:t>
            </a:r>
            <a:endParaRPr kumimoji="0" lang="zh-CN" altLang="en-US" sz="3200" b="1" i="0" u="none" strike="noStrike" kern="1200" cap="none" spc="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sp>
        <p:nvSpPr>
          <p:cNvPr id="24589" name="矩形 50"/>
          <p:cNvSpPr/>
          <p:nvPr/>
        </p:nvSpPr>
        <p:spPr>
          <a:xfrm>
            <a:off x="7714367" y="3348335"/>
            <a:ext cx="1545616" cy="5847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1—6</a:t>
            </a:r>
            <a:r>
              <a:rPr kumimoji="0" lang="zh-CN" altLang="en-US" sz="32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段</a:t>
            </a:r>
            <a:endParaRPr kumimoji="0" lang="zh-CN" altLang="en-US" sz="3200" b="1" i="0" u="none" strike="noStrike" kern="1200" cap="none" spc="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sp>
        <p:nvSpPr>
          <p:cNvPr id="24590" name="矩形 51"/>
          <p:cNvSpPr/>
          <p:nvPr/>
        </p:nvSpPr>
        <p:spPr>
          <a:xfrm>
            <a:off x="7624599" y="5002964"/>
            <a:ext cx="1281120"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200" b="1" kern="1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8-9</a:t>
            </a:r>
            <a:r>
              <a:rPr kumimoji="0" lang="zh-CN" altLang="en-US" sz="32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段</a:t>
            </a:r>
            <a:endParaRPr kumimoji="0" lang="zh-CN" altLang="en-US" sz="3200" b="1" i="0" u="none" strike="noStrike" kern="1200" cap="none" spc="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box(in)">
                                      <p:cBhvr>
                                        <p:cTn id="13" dur="2000"/>
                                        <p:tgtEl>
                                          <p:spTgt spid="2458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blinds(horizontal)">
                                      <p:cBhvr>
                                        <p:cTn id="18" dur="500"/>
                                        <p:tgtEl>
                                          <p:spTgt spid="2458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500" fill="hold"/>
                                        <p:tgtEl>
                                          <p:spTgt spid="24584"/>
                                        </p:tgtEl>
                                        <p:attrNameLst>
                                          <p:attrName>ppt_x</p:attrName>
                                        </p:attrNameLst>
                                      </p:cBhvr>
                                      <p:tavLst>
                                        <p:tav tm="0">
                                          <p:val>
                                            <p:strVal val="#ppt_x"/>
                                          </p:val>
                                        </p:tav>
                                        <p:tav tm="100000">
                                          <p:val>
                                            <p:strVal val="#ppt_x"/>
                                          </p:val>
                                        </p:tav>
                                      </p:tavLst>
                                    </p:anim>
                                    <p:anim calcmode="lin" valueType="num">
                                      <p:cBhvr additive="base">
                                        <p:cTn id="2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blinds(horizontal)">
                                      <p:cBhvr>
                                        <p:cTn id="29" dur="500"/>
                                        <p:tgtEl>
                                          <p:spTgt spid="2458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585"/>
                                        </p:tgtEl>
                                        <p:attrNameLst>
                                          <p:attrName>style.visibility</p:attrName>
                                        </p:attrNameLst>
                                      </p:cBhvr>
                                      <p:to>
                                        <p:strVal val="visible"/>
                                      </p:to>
                                    </p:set>
                                    <p:animEffect transition="in" filter="fade">
                                      <p:cBhvr>
                                        <p:cTn id="34" dur="500"/>
                                        <p:tgtEl>
                                          <p:spTgt spid="2458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588"/>
                                        </p:tgtEl>
                                        <p:attrNameLst>
                                          <p:attrName>style.visibility</p:attrName>
                                        </p:attrNameLst>
                                      </p:cBhvr>
                                      <p:to>
                                        <p:strVal val="visible"/>
                                      </p:to>
                                    </p:set>
                                    <p:animEffect transition="in" filter="blinds(horizontal)">
                                      <p:cBhvr>
                                        <p:cTn id="39" dur="500"/>
                                        <p:tgtEl>
                                          <p:spTgt spid="2458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586"/>
                                        </p:tgtEl>
                                        <p:attrNameLst>
                                          <p:attrName>style.visibility</p:attrName>
                                        </p:attrNameLst>
                                      </p:cBhvr>
                                      <p:to>
                                        <p:strVal val="visible"/>
                                      </p:to>
                                    </p:set>
                                    <p:anim calcmode="lin" valueType="num">
                                      <p:cBhvr additive="base">
                                        <p:cTn id="44" dur="500" fill="hold"/>
                                        <p:tgtEl>
                                          <p:spTgt spid="24586"/>
                                        </p:tgtEl>
                                        <p:attrNameLst>
                                          <p:attrName>ppt_x</p:attrName>
                                        </p:attrNameLst>
                                      </p:cBhvr>
                                      <p:tavLst>
                                        <p:tav tm="0">
                                          <p:val>
                                            <p:strVal val="#ppt_x"/>
                                          </p:val>
                                        </p:tav>
                                        <p:tav tm="100000">
                                          <p:val>
                                            <p:strVal val="#ppt_x"/>
                                          </p:val>
                                        </p:tav>
                                      </p:tavLst>
                                    </p:anim>
                                    <p:anim calcmode="lin" valueType="num">
                                      <p:cBhvr additive="base">
                                        <p:cTn id="45"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589"/>
                                        </p:tgtEl>
                                        <p:attrNameLst>
                                          <p:attrName>style.visibility</p:attrName>
                                        </p:attrNameLst>
                                      </p:cBhvr>
                                      <p:to>
                                        <p:strVal val="visible"/>
                                      </p:to>
                                    </p:set>
                                    <p:animEffect transition="in" filter="wipe(down)">
                                      <p:cBhvr>
                                        <p:cTn id="50" dur="500"/>
                                        <p:tgtEl>
                                          <p:spTgt spid="2458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4587"/>
                                        </p:tgtEl>
                                        <p:attrNameLst>
                                          <p:attrName>style.visibility</p:attrName>
                                        </p:attrNameLst>
                                      </p:cBhvr>
                                      <p:to>
                                        <p:strVal val="visible"/>
                                      </p:to>
                                    </p:set>
                                    <p:animEffect transition="in" filter="blinds(horizontal)">
                                      <p:cBhvr>
                                        <p:cTn id="55" dur="500"/>
                                        <p:tgtEl>
                                          <p:spTgt spid="2458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590"/>
                                        </p:tgtEl>
                                        <p:attrNameLst>
                                          <p:attrName>style.visibility</p:attrName>
                                        </p:attrNameLst>
                                      </p:cBhvr>
                                      <p:to>
                                        <p:strVal val="visible"/>
                                      </p:to>
                                    </p:set>
                                    <p:animEffect transition="in" filter="wipe(down)">
                                      <p:cBhvr>
                                        <p:cTn id="60"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1" grpId="1"/>
      <p:bldP spid="24582" grpId="0"/>
      <p:bldP spid="24582" grpId="1"/>
      <p:bldP spid="24583" grpId="0" animBg="1"/>
      <p:bldP spid="24583" grpId="1" animBg="1"/>
      <p:bldP spid="24584" grpId="0" animBg="1"/>
      <p:bldP spid="24584" grpId="1" animBg="1"/>
      <p:bldP spid="24585" grpId="0" animBg="1"/>
      <p:bldP spid="24585" grpId="1" animBg="1"/>
      <p:bldP spid="24586" grpId="0" animBg="1"/>
      <p:bldP spid="24586" grpId="1" animBg="1"/>
      <p:bldP spid="24587" grpId="0" animBg="1"/>
      <p:bldP spid="24587" grpId="1" animBg="1"/>
      <p:bldP spid="24588" grpId="0"/>
      <p:bldP spid="24588" grpId="1"/>
      <p:bldP spid="24589" grpId="0"/>
      <p:bldP spid="24589" grpId="1"/>
      <p:bldP spid="24590" grpId="0"/>
      <p:bldP spid="2459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5602" name="矩形 13"/>
          <p:cNvSpPr/>
          <p:nvPr/>
        </p:nvSpPr>
        <p:spPr>
          <a:xfrm>
            <a:off x="1174750" y="657225"/>
            <a:ext cx="9424670" cy="1322070"/>
          </a:xfrm>
          <a:prstGeom prst="rect">
            <a:avLst/>
          </a:prstGeom>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4000" b="1">
                <a:solidFill>
                  <a:schemeClr val="accent5"/>
                </a:solidFill>
                <a:latin typeface="微软雅黑" panose="020B0503020204020204" pitchFamily="34" charset="-122"/>
                <a:ea typeface="微软雅黑" panose="020B0503020204020204" pitchFamily="34" charset="-122"/>
                <a:sym typeface="+mn-lt"/>
              </a:rPr>
              <a:t>思考：这种有别于一般的议论文是什么文        论证顺序采用的是什么论证结构</a:t>
            </a:r>
            <a:r>
              <a:rPr lang="zh-CN" altLang="en-US" sz="4000" b="1">
                <a:solidFill>
                  <a:srgbClr val="DBC9B8"/>
                </a:solidFill>
                <a:latin typeface="微软雅黑" panose="020B0503020204020204" pitchFamily="34" charset="-122"/>
                <a:ea typeface="微软雅黑" panose="020B0503020204020204" pitchFamily="34" charset="-122"/>
                <a:sym typeface="+mn-lt"/>
              </a:rPr>
              <a:t>？</a:t>
            </a:r>
          </a:p>
        </p:txBody>
      </p:sp>
      <p:sp>
        <p:nvSpPr>
          <p:cNvPr id="25603" name="矩形 7"/>
          <p:cNvSpPr/>
          <p:nvPr/>
        </p:nvSpPr>
        <p:spPr>
          <a:xfrm>
            <a:off x="5413556" y="1905978"/>
            <a:ext cx="1560830" cy="9220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mn-cs"/>
              </a:rPr>
              <a:t>驳论</a:t>
            </a:r>
          </a:p>
        </p:txBody>
      </p:sp>
      <p:sp>
        <p:nvSpPr>
          <p:cNvPr id="25604" name="矩形 8"/>
          <p:cNvSpPr/>
          <p:nvPr/>
        </p:nvSpPr>
        <p:spPr>
          <a:xfrm>
            <a:off x="4762680" y="2874807"/>
            <a:ext cx="2938780" cy="9220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mn-cs"/>
              </a:rPr>
              <a:t>先破后立</a:t>
            </a:r>
          </a:p>
        </p:txBody>
      </p:sp>
      <p:sp>
        <p:nvSpPr>
          <p:cNvPr id="25605" name="矩形 9"/>
          <p:cNvSpPr/>
          <p:nvPr/>
        </p:nvSpPr>
        <p:spPr>
          <a:xfrm>
            <a:off x="1284288" y="3833813"/>
            <a:ext cx="9753600" cy="18161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dirty="0">
                <a:solidFill>
                  <a:srgbClr val="FBE5D6"/>
                </a:solidFill>
                <a:latin typeface="汉仪全唐诗简" pitchFamily="18" charset="-122"/>
                <a:ea typeface="汉仪全唐诗简" pitchFamily="18" charset="-122"/>
              </a:rPr>
              <a:t>       </a:t>
            </a:r>
            <a:r>
              <a:rPr lang="zh-CN" altLang="en-US" sz="2800" b="1" dirty="0">
                <a:solidFill>
                  <a:srgbClr val="00B050"/>
                </a:solidFill>
                <a:latin typeface="汉仪全唐诗简" pitchFamily="18" charset="-122"/>
                <a:ea typeface="汉仪全唐诗简" pitchFamily="18" charset="-122"/>
              </a:rPr>
              <a:t> 破，就是驳斥，是否定错误的观点；立，就是立论，树立正确的观点。</a:t>
            </a:r>
          </a:p>
          <a:p>
            <a:pPr marL="0" marR="0" lvl="0" indent="0" eaLnBrk="1" hangingPunct="1"/>
            <a:r>
              <a:rPr lang="zh-CN" altLang="en-US" sz="2800" b="1" dirty="0">
                <a:solidFill>
                  <a:srgbClr val="00B050"/>
                </a:solidFill>
                <a:latin typeface="汉仪全唐诗简" pitchFamily="18" charset="-122"/>
                <a:ea typeface="汉仪全唐诗简" pitchFamily="18" charset="-122"/>
              </a:rPr>
              <a:t>        先破后立就是先否定有关这一论题的错误观点，再树立自己的正确观点。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25603"/>
                                        </p:tgtEl>
                                        <p:attrNameLst>
                                          <p:attrName>style.visibility</p:attrName>
                                        </p:attrNameLst>
                                      </p:cBhvr>
                                      <p:to>
                                        <p:strVal val="visible"/>
                                      </p:to>
                                    </p:set>
                                    <p:animEffect transition="in" filter="wipe(down)">
                                      <p:cBhvr additive="base">
                                        <p:cTn id="7" dur="500"/>
                                        <p:tgtEl>
                                          <p:spTgt spid="25603"/>
                                        </p:tgtEl>
                                      </p:cBhvr>
                                    </p:animEffect>
                                  </p:childTnLst>
                                </p:cTn>
                              </p:par>
                              <p:par>
                                <p:cTn id="8" presetID="22" presetClass="entr" presetSubtype="4" fill="hold" nodeType="withEffect">
                                  <p:stCondLst>
                                    <p:cond delay="0"/>
                                  </p:stCondLst>
                                  <p:childTnLst>
                                    <p:set>
                                      <p:cBhvr additive="base">
                                        <p:cTn id="9" dur="1" fill="hold">
                                          <p:stCondLst>
                                            <p:cond delay="0"/>
                                          </p:stCondLst>
                                        </p:cTn>
                                        <p:tgtEl>
                                          <p:spTgt spid="25604"/>
                                        </p:tgtEl>
                                        <p:attrNameLst>
                                          <p:attrName>style.visibility</p:attrName>
                                        </p:attrNameLst>
                                      </p:cBhvr>
                                      <p:to>
                                        <p:strVal val="visible"/>
                                      </p:to>
                                    </p:set>
                                    <p:animEffect transition="in" filter="wipe(down)">
                                      <p:cBhvr additive="base">
                                        <p:cTn id="10" dur="500"/>
                                        <p:tgtEl>
                                          <p:spTgt spid="2560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5604">
                                            <p:txEl>
                                              <p:pRg st="0" end="0"/>
                                            </p:txEl>
                                          </p:spTgt>
                                        </p:tgtEl>
                                        <p:attrNameLst>
                                          <p:attrName>style.visibility</p:attrName>
                                        </p:attrNameLst>
                                      </p:cBhvr>
                                      <p:to>
                                        <p:strVal val="visible"/>
                                      </p:to>
                                    </p:set>
                                    <p:anim calcmode="lin" valueType="num">
                                      <p:cBhvr additive="base">
                                        <p:cTn id="15"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605">
                                            <p:txEl>
                                              <p:pRg st="0" end="0"/>
                                            </p:txEl>
                                          </p:spTgt>
                                        </p:tgtEl>
                                        <p:attrNameLst>
                                          <p:attrName>style.visibility</p:attrName>
                                        </p:attrNameLst>
                                      </p:cBhvr>
                                      <p:to>
                                        <p:strVal val="visible"/>
                                      </p:to>
                                    </p:set>
                                    <p:animEffect transition="in" filter="fade">
                                      <p:cBhvr>
                                        <p:cTn id="21" dur="500"/>
                                        <p:tgtEl>
                                          <p:spTgt spid="2560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additive="base">
                                        <p:cTn id="25" dur="1" fill="hold">
                                          <p:stCondLst>
                                            <p:cond delay="0"/>
                                          </p:stCondLst>
                                        </p:cTn>
                                        <p:tgtEl>
                                          <p:spTgt spid="25605">
                                            <p:txEl>
                                              <p:pRg st="1" end="1"/>
                                            </p:txEl>
                                          </p:spTgt>
                                        </p:tgtEl>
                                        <p:attrNameLst>
                                          <p:attrName>style.visibility</p:attrName>
                                        </p:attrNameLst>
                                      </p:cBhvr>
                                      <p:to>
                                        <p:strVal val="visible"/>
                                      </p:to>
                                    </p:set>
                                    <p:animEffect transition="in" filter="fade">
                                      <p:cBhvr additive="base">
                                        <p:cTn id="26" dur="20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6626"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dirty="0">
                <a:solidFill>
                  <a:schemeClr val="accent2"/>
                </a:solidFill>
                <a:latin typeface="微软雅黑" panose="020B0503020204020204" pitchFamily="34" charset="-122"/>
                <a:ea typeface="微软雅黑" panose="020B0503020204020204" pitchFamily="34" charset="-122"/>
                <a:sym typeface="+mn-lt"/>
              </a:rPr>
              <a:t>先破何论？</a:t>
            </a:r>
          </a:p>
        </p:txBody>
      </p:sp>
      <p:sp>
        <p:nvSpPr>
          <p:cNvPr id="26627" name="矩形 19"/>
          <p:cNvSpPr/>
          <p:nvPr/>
        </p:nvSpPr>
        <p:spPr>
          <a:xfrm>
            <a:off x="722403" y="713985"/>
            <a:ext cx="9244965" cy="58356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lt"/>
                <a:cs typeface="+mn-lt"/>
              </a:rPr>
              <a:t>作者在谈及“拿来主义” 之前，谈到了什么主义？</a:t>
            </a:r>
          </a:p>
        </p:txBody>
      </p:sp>
      <p:sp>
        <p:nvSpPr>
          <p:cNvPr id="26628" name="矩形 28"/>
          <p:cNvSpPr/>
          <p:nvPr/>
        </p:nvSpPr>
        <p:spPr>
          <a:xfrm>
            <a:off x="1358836"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闭关主义</a:t>
            </a:r>
          </a:p>
        </p:txBody>
      </p:sp>
      <p:sp>
        <p:nvSpPr>
          <p:cNvPr id="26629" name="矩形 30"/>
          <p:cNvSpPr/>
          <p:nvPr/>
        </p:nvSpPr>
        <p:spPr>
          <a:xfrm>
            <a:off x="5013715"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送去主义</a:t>
            </a:r>
          </a:p>
        </p:txBody>
      </p:sp>
      <p:sp>
        <p:nvSpPr>
          <p:cNvPr id="26630" name="矩形 31"/>
          <p:cNvSpPr/>
          <p:nvPr/>
        </p:nvSpPr>
        <p:spPr>
          <a:xfrm>
            <a:off x="8668593"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送来主义</a:t>
            </a:r>
          </a:p>
        </p:txBody>
      </p:sp>
      <p:sp>
        <p:nvSpPr>
          <p:cNvPr id="26631" name="矩形 33"/>
          <p:cNvSpPr/>
          <p:nvPr/>
        </p:nvSpPr>
        <p:spPr>
          <a:xfrm>
            <a:off x="969138" y="2058371"/>
            <a:ext cx="4246880" cy="5835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lt"/>
                <a:cs typeface="+mn-cs"/>
              </a:rPr>
              <a:t>为什么要谈这些主义？</a:t>
            </a:r>
          </a:p>
        </p:txBody>
      </p:sp>
      <p:sp>
        <p:nvSpPr>
          <p:cNvPr id="26632" name="矩形 34"/>
          <p:cNvSpPr/>
          <p:nvPr/>
        </p:nvSpPr>
        <p:spPr>
          <a:xfrm>
            <a:off x="1023938" y="2540000"/>
            <a:ext cx="10144125" cy="52197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dirty="0">
                <a:solidFill>
                  <a:srgbClr val="FFFF00"/>
                </a:solidFill>
              </a:rPr>
              <a:t>       </a:t>
            </a:r>
            <a:r>
              <a:rPr lang="zh-CN" altLang="en-US" sz="2800" b="1" dirty="0">
                <a:solidFill>
                  <a:schemeClr val="accent6"/>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26627"/>
                                        </p:tgtEl>
                                        <p:attrNameLst>
                                          <p:attrName>style.visibility</p:attrName>
                                        </p:attrNameLst>
                                      </p:cBhvr>
                                      <p:to>
                                        <p:strVal val="visible"/>
                                      </p:to>
                                    </p:set>
                                    <p:animEffect transition="in" filter="wipe(down)">
                                      <p:cBhvr additive="base">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additive="base">
                                        <p:cTn id="11" dur="1" fill="hold">
                                          <p:stCondLst>
                                            <p:cond delay="0"/>
                                          </p:stCondLst>
                                        </p:cTn>
                                        <p:tgtEl>
                                          <p:spTgt spid="26628"/>
                                        </p:tgtEl>
                                        <p:attrNameLst>
                                          <p:attrName>style.visibility</p:attrName>
                                        </p:attrNameLst>
                                      </p:cBhvr>
                                      <p:to>
                                        <p:strVal val="visible"/>
                                      </p:to>
                                    </p:set>
                                    <p:animEffect transition="in" filter="fade">
                                      <p:cBhvr additive="base">
                                        <p:cTn id="12" dur="1000"/>
                                        <p:tgtEl>
                                          <p:spTgt spid="26628"/>
                                        </p:tgtEl>
                                      </p:cBhvr>
                                    </p:animEffect>
                                    <p:anim calcmode="lin" valueType="num">
                                      <p:cBhvr additive="base">
                                        <p:cTn id="13" dur="1000" fill="hold"/>
                                        <p:tgtEl>
                                          <p:spTgt spid="26628"/>
                                        </p:tgtEl>
                                        <p:attrNameLst>
                                          <p:attrName>ppt_x</p:attrName>
                                        </p:attrNameLst>
                                      </p:cBhvr>
                                      <p:tavLst>
                                        <p:tav tm="0">
                                          <p:val>
                                            <p:strVal val="#ppt_x"/>
                                          </p:val>
                                        </p:tav>
                                        <p:tav tm="100000">
                                          <p:val>
                                            <p:strVal val="#ppt_x"/>
                                          </p:val>
                                        </p:tav>
                                      </p:tavLst>
                                    </p:anim>
                                    <p:anim calcmode="lin" valueType="num">
                                      <p:cBhvr additive="base">
                                        <p:cTn id="14"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additive="base">
                                        <p:cTn id="18" dur="1" fill="hold">
                                          <p:stCondLst>
                                            <p:cond delay="0"/>
                                          </p:stCondLst>
                                        </p:cTn>
                                        <p:tgtEl>
                                          <p:spTgt spid="26629"/>
                                        </p:tgtEl>
                                        <p:attrNameLst>
                                          <p:attrName>style.visibility</p:attrName>
                                        </p:attrNameLst>
                                      </p:cBhvr>
                                      <p:to>
                                        <p:strVal val="visible"/>
                                      </p:to>
                                    </p:set>
                                    <p:animEffect transition="in" filter="fade">
                                      <p:cBhvr additive="base">
                                        <p:cTn id="19" dur="1000"/>
                                        <p:tgtEl>
                                          <p:spTgt spid="26629"/>
                                        </p:tgtEl>
                                      </p:cBhvr>
                                    </p:animEffect>
                                    <p:anim calcmode="lin" valueType="num">
                                      <p:cBhvr additive="base">
                                        <p:cTn id="20" dur="1000" fill="hold"/>
                                        <p:tgtEl>
                                          <p:spTgt spid="26629"/>
                                        </p:tgtEl>
                                        <p:attrNameLst>
                                          <p:attrName>ppt_x</p:attrName>
                                        </p:attrNameLst>
                                      </p:cBhvr>
                                      <p:tavLst>
                                        <p:tav tm="0">
                                          <p:val>
                                            <p:strVal val="#ppt_x"/>
                                          </p:val>
                                        </p:tav>
                                        <p:tav tm="100000">
                                          <p:val>
                                            <p:strVal val="#ppt_x"/>
                                          </p:val>
                                        </p:tav>
                                      </p:tavLst>
                                    </p:anim>
                                    <p:anim calcmode="lin" valueType="num">
                                      <p:cBhvr additive="base">
                                        <p:cTn id="21"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additive="base">
                                        <p:cTn id="25" dur="1" fill="hold">
                                          <p:stCondLst>
                                            <p:cond delay="0"/>
                                          </p:stCondLst>
                                        </p:cTn>
                                        <p:tgtEl>
                                          <p:spTgt spid="26630"/>
                                        </p:tgtEl>
                                        <p:attrNameLst>
                                          <p:attrName>style.visibility</p:attrName>
                                        </p:attrNameLst>
                                      </p:cBhvr>
                                      <p:to>
                                        <p:strVal val="visible"/>
                                      </p:to>
                                    </p:set>
                                    <p:animEffect transition="in" filter="fade">
                                      <p:cBhvr additive="base">
                                        <p:cTn id="26" dur="1000"/>
                                        <p:tgtEl>
                                          <p:spTgt spid="26630"/>
                                        </p:tgtEl>
                                      </p:cBhvr>
                                    </p:animEffect>
                                    <p:anim calcmode="lin" valueType="num">
                                      <p:cBhvr additive="base">
                                        <p:cTn id="27" dur="1000" fill="hold"/>
                                        <p:tgtEl>
                                          <p:spTgt spid="26630"/>
                                        </p:tgtEl>
                                        <p:attrNameLst>
                                          <p:attrName>ppt_x</p:attrName>
                                        </p:attrNameLst>
                                      </p:cBhvr>
                                      <p:tavLst>
                                        <p:tav tm="0">
                                          <p:val>
                                            <p:strVal val="#ppt_x"/>
                                          </p:val>
                                        </p:tav>
                                        <p:tav tm="100000">
                                          <p:val>
                                            <p:strVal val="#ppt_x"/>
                                          </p:val>
                                        </p:tav>
                                      </p:tavLst>
                                    </p:anim>
                                    <p:anim calcmode="lin" valueType="num">
                                      <p:cBhvr additive="base">
                                        <p:cTn id="28"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additive="base">
                                        <p:cTn id="32" dur="1" fill="hold">
                                          <p:stCondLst>
                                            <p:cond delay="0"/>
                                          </p:stCondLst>
                                        </p:cTn>
                                        <p:tgtEl>
                                          <p:spTgt spid="26631"/>
                                        </p:tgtEl>
                                        <p:attrNameLst>
                                          <p:attrName>style.visibility</p:attrName>
                                        </p:attrNameLst>
                                      </p:cBhvr>
                                      <p:to>
                                        <p:strVal val="visible"/>
                                      </p:to>
                                    </p:set>
                                    <p:animEffect transition="in" filter="wipe(down)">
                                      <p:cBhvr additive="base">
                                        <p:cTn id="33" dur="500"/>
                                        <p:tgtEl>
                                          <p:spTgt spid="2663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632">
                                            <p:txEl>
                                              <p:pRg st="0" end="0"/>
                                            </p:txEl>
                                          </p:spTgt>
                                        </p:tgtEl>
                                        <p:attrNameLst>
                                          <p:attrName>style.visibility</p:attrName>
                                        </p:attrNameLst>
                                      </p:cBhvr>
                                      <p:to>
                                        <p:strVal val="visible"/>
                                      </p:to>
                                    </p:set>
                                    <p:anim calcmode="lin" valueType="num">
                                      <p:cBhvr additive="base">
                                        <p:cTn id="38"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17675" y="219711"/>
            <a:ext cx="8698230" cy="1198245"/>
          </a:xfrm>
        </p:spPr>
        <p:txBody>
          <a:bodyPr wrap="square" lIns="91440" tIns="45720" rIns="91440" bIns="45720" anchor="ctr"/>
          <a:lstStyle/>
          <a:p>
            <a:pPr algn="l"/>
            <a:r>
              <a:rPr lang="en-US" altLang="zh-CN" sz="3600" b="1"/>
              <a:t>       </a:t>
            </a:r>
            <a:r>
              <a:rPr lang="zh-CN" altLang="en-US" sz="3600" b="1"/>
              <a:t>就全文来看，本文中作者提到了几个“主义”？作者对此的态度分别是什么？</a:t>
            </a:r>
            <a:r>
              <a:rPr lang="en-US" altLang="zh-CN" sz="3600" b="1"/>
              <a:t> </a:t>
            </a:r>
          </a:p>
        </p:txBody>
      </p:sp>
      <p:graphicFrame>
        <p:nvGraphicFramePr>
          <p:cNvPr id="5" name="内容占位符 4"/>
          <p:cNvGraphicFramePr>
            <a:graphicFrameLocks noGrp="1"/>
          </p:cNvGraphicFramePr>
          <p:nvPr>
            <p:ph idx="1"/>
            <p:custDataLst>
              <p:tags r:id="rId1"/>
            </p:custDataLst>
          </p:nvPr>
        </p:nvGraphicFramePr>
        <p:xfrm>
          <a:off x="1523999" y="1417957"/>
          <a:ext cx="9144000" cy="5007105"/>
        </p:xfrm>
        <a:graphic>
          <a:graphicData uri="http://schemas.openxmlformats.org/drawingml/2006/table">
            <a:tbl>
              <a:tblPr firstRow="1" bandRow="1">
                <a:tableStyleId>{ED083AE6-46FA-4A59-8FB0-9F97EB10719F}</a:tableStyleId>
              </a:tblPr>
              <a:tblGrid>
                <a:gridCol w="1828800"/>
                <a:gridCol w="1828800"/>
                <a:gridCol w="1828800"/>
                <a:gridCol w="1828800"/>
                <a:gridCol w="1828800"/>
              </a:tblGrid>
              <a:tr h="731501">
                <a:tc>
                  <a:txBody>
                    <a:bodyPr/>
                    <a:lstStyle/>
                    <a:p>
                      <a:pPr algn="ctr">
                        <a:buNone/>
                      </a:pPr>
                      <a:r>
                        <a:rPr lang="zh-CN" altLang="en-US" dirty="0"/>
                        <a:t>主义</a:t>
                      </a:r>
                    </a:p>
                  </a:txBody>
                  <a:tcPr/>
                </a:tc>
                <a:tc>
                  <a:txBody>
                    <a:bodyPr/>
                    <a:lstStyle/>
                    <a:p>
                      <a:pPr algn="ctr">
                        <a:buNone/>
                      </a:pPr>
                      <a:r>
                        <a:rPr lang="zh-CN" altLang="en-US"/>
                        <a:t>实质</a:t>
                      </a:r>
                    </a:p>
                  </a:txBody>
                  <a:tcPr/>
                </a:tc>
                <a:tc>
                  <a:txBody>
                    <a:bodyPr/>
                    <a:lstStyle/>
                    <a:p>
                      <a:pPr algn="ctr">
                        <a:buNone/>
                      </a:pPr>
                      <a:r>
                        <a:rPr lang="zh-CN" altLang="en-US"/>
                        <a:t>做法</a:t>
                      </a:r>
                    </a:p>
                  </a:txBody>
                  <a:tcPr/>
                </a:tc>
                <a:tc>
                  <a:txBody>
                    <a:bodyPr/>
                    <a:lstStyle/>
                    <a:p>
                      <a:pPr algn="ctr">
                        <a:buNone/>
                      </a:pPr>
                      <a:r>
                        <a:rPr lang="zh-CN" altLang="en-US"/>
                        <a:t>后果</a:t>
                      </a:r>
                    </a:p>
                  </a:txBody>
                  <a:tcPr/>
                </a:tc>
                <a:tc>
                  <a:txBody>
                    <a:bodyPr/>
                    <a:lstStyle/>
                    <a:p>
                      <a:pPr algn="ctr">
                        <a:buNone/>
                      </a:pPr>
                      <a:r>
                        <a:rPr lang="zh-CN" altLang="en-US"/>
                        <a:t>态度</a:t>
                      </a:r>
                    </a:p>
                  </a:txBody>
                  <a:tcPr/>
                </a:tc>
              </a:tr>
              <a:tr h="1063519">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r>
              <a:tr h="1014799">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gradFill>
                      <a:gsLst>
                        <a:gs pos="43364">
                          <a:srgbClr val="988FCD"/>
                        </a:gs>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endParaRPr lang="zh-CN" altLang="en-US" dirty="0"/>
                    </a:p>
                  </a:txBody>
                  <a:tcPr/>
                </a:tc>
              </a:tr>
              <a:tr h="1465785">
                <a:tc>
                  <a:txBody>
                    <a:bodyPr/>
                    <a:lstStyle/>
                    <a:p>
                      <a:pPr algn="ctr">
                        <a:buNone/>
                      </a:pP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smtClean="0">
                        <a:solidFill>
                          <a:srgbClr val="0000CC"/>
                        </a:solidFill>
                      </a:endParaRPr>
                    </a:p>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c>
                  <a:txBody>
                    <a:bodyPr/>
                    <a:lstStyle/>
                    <a:p>
                      <a:pPr algn="ctr">
                        <a:buNone/>
                      </a:pPr>
                      <a:endParaRPr lang="zh-CN" altLang="en-US" dirty="0"/>
                    </a:p>
                  </a:txBody>
                  <a:tcPr/>
                </a:tc>
              </a:tr>
              <a:tr h="731501">
                <a:tc>
                  <a:txBody>
                    <a:bodyPr/>
                    <a:lstStyle/>
                    <a:p>
                      <a:pPr algn="ctr">
                        <a:buNone/>
                      </a:pPr>
                      <a:endParaRPr lang="zh-CN" altLang="en-US"/>
                    </a:p>
                  </a:txBody>
                  <a:tcPr/>
                </a:tc>
                <a:tc>
                  <a:txBody>
                    <a:bodyPr/>
                    <a:lstStyle/>
                    <a:p>
                      <a:pPr algn="ctr">
                        <a:buNone/>
                      </a:pPr>
                      <a:endParaRPr lang="zh-CN" altLang="en-US"/>
                    </a:p>
                  </a:txBody>
                  <a:tcPr/>
                </a:tc>
                <a:tc>
                  <a:txBody>
                    <a:bodyPr/>
                    <a:lstStyle/>
                    <a:p>
                      <a:pPr algn="ctr">
                        <a:buNone/>
                      </a:pPr>
                      <a:endParaRPr lang="zh-CN" altLang="en-US"/>
                    </a:p>
                  </a:txBody>
                  <a:tcPr/>
                </a:tc>
                <a:tc>
                  <a:txBody>
                    <a:bodyPr/>
                    <a:lstStyle/>
                    <a:p>
                      <a:pPr algn="ctr">
                        <a:buNone/>
                      </a:pPr>
                      <a:endParaRPr lang="zh-CN" altLang="en-US"/>
                    </a:p>
                  </a:txBody>
                  <a:tcPr/>
                </a:tc>
                <a:tc>
                  <a:txBody>
                    <a:bodyPr/>
                    <a:lstStyle/>
                    <a:p>
                      <a:pPr algn="ctr">
                        <a:buNone/>
                      </a:pPr>
                      <a:endParaRPr lang="zh-CN" altLang="en-US" dirty="0"/>
                    </a:p>
                  </a:txBody>
                  <a:tcPr/>
                </a:tc>
              </a:tr>
            </a:tbl>
          </a:graphicData>
        </a:graphic>
      </p:graphicFrame>
      <p:sp>
        <p:nvSpPr>
          <p:cNvPr id="4" name="文本框 3"/>
          <p:cNvSpPr txBox="1"/>
          <p:nvPr/>
        </p:nvSpPr>
        <p:spPr>
          <a:xfrm>
            <a:off x="1986554" y="2420888"/>
            <a:ext cx="1114409" cy="646331"/>
          </a:xfrm>
          <a:prstGeom prst="rect">
            <a:avLst/>
          </a:prstGeom>
          <a:noFill/>
        </p:spPr>
        <p:txBody>
          <a:bodyPr wrap="none" rtlCol="0">
            <a:spAutoFit/>
          </a:bodyPr>
          <a:lstStyle/>
          <a:p>
            <a:r>
              <a:rPr lang="zh-CN" altLang="en-US" b="1" dirty="0"/>
              <a:t>闭关主义</a:t>
            </a:r>
            <a:endParaRPr lang="zh-CN" altLang="en-US" dirty="0"/>
          </a:p>
          <a:p>
            <a:endParaRPr lang="zh-CN" altLang="en-US" dirty="0"/>
          </a:p>
        </p:txBody>
      </p:sp>
      <p:sp>
        <p:nvSpPr>
          <p:cNvPr id="6" name="文本框 5"/>
          <p:cNvSpPr txBox="1"/>
          <p:nvPr/>
        </p:nvSpPr>
        <p:spPr>
          <a:xfrm>
            <a:off x="3359696" y="2276872"/>
            <a:ext cx="1811713" cy="646331"/>
          </a:xfrm>
          <a:prstGeom prst="rect">
            <a:avLst/>
          </a:prstGeom>
          <a:noFill/>
        </p:spPr>
        <p:txBody>
          <a:bodyPr wrap="none" rtlCol="0">
            <a:spAutoFit/>
          </a:bodyPr>
          <a:lstStyle/>
          <a:p>
            <a:pPr lvl="0" algn="ctr" eaLnBrk="1" fontAlgn="auto" hangingPunct="1">
              <a:spcBef>
                <a:spcPts val="0"/>
              </a:spcBef>
              <a:spcAft>
                <a:spcPts val="0"/>
              </a:spcAft>
              <a:defRPr/>
            </a:pPr>
            <a:r>
              <a:rPr lang="zh-CN" altLang="en-US" b="1" dirty="0">
                <a:solidFill>
                  <a:srgbClr val="0000CC"/>
                </a:solidFill>
              </a:rPr>
              <a:t>明清以来奉行</a:t>
            </a:r>
            <a:r>
              <a:rPr lang="zh-CN" altLang="en-US" b="1" dirty="0" smtClean="0">
                <a:solidFill>
                  <a:srgbClr val="0000CC"/>
                </a:solidFill>
              </a:rPr>
              <a:t>的</a:t>
            </a:r>
            <a:endParaRPr lang="en-US" altLang="zh-CN" b="1" dirty="0" smtClean="0">
              <a:solidFill>
                <a:srgbClr val="0000CC"/>
              </a:solidFill>
            </a:endParaRPr>
          </a:p>
          <a:p>
            <a:pPr lvl="0" algn="ctr" eaLnBrk="1" fontAlgn="auto" hangingPunct="1">
              <a:spcBef>
                <a:spcPts val="0"/>
              </a:spcBef>
              <a:spcAft>
                <a:spcPts val="0"/>
              </a:spcAft>
              <a:defRPr/>
            </a:pPr>
            <a:r>
              <a:rPr lang="zh-CN" altLang="en-US" b="1" dirty="0" smtClean="0">
                <a:solidFill>
                  <a:srgbClr val="0000CC"/>
                </a:solidFill>
              </a:rPr>
              <a:t>闭关自守</a:t>
            </a:r>
            <a:r>
              <a:rPr lang="zh-CN" altLang="en-US" b="1" dirty="0">
                <a:solidFill>
                  <a:srgbClr val="0000CC"/>
                </a:solidFill>
              </a:rPr>
              <a:t>的政策</a:t>
            </a:r>
          </a:p>
        </p:txBody>
      </p:sp>
      <p:sp>
        <p:nvSpPr>
          <p:cNvPr id="7" name="文本框 6"/>
          <p:cNvSpPr txBox="1"/>
          <p:nvPr/>
        </p:nvSpPr>
        <p:spPr>
          <a:xfrm>
            <a:off x="5430142" y="2276872"/>
            <a:ext cx="1579278" cy="646331"/>
          </a:xfrm>
          <a:prstGeom prst="rect">
            <a:avLst/>
          </a:prstGeom>
          <a:noFill/>
        </p:spPr>
        <p:txBody>
          <a:bodyPr wrap="none" rtlCol="0">
            <a:spAutoFit/>
          </a:bodyPr>
          <a:lstStyle/>
          <a:p>
            <a:pPr lvl="0" algn="ctr" eaLnBrk="1" fontAlgn="auto" hangingPunct="1">
              <a:spcBef>
                <a:spcPts val="0"/>
              </a:spcBef>
              <a:spcAft>
                <a:spcPts val="0"/>
              </a:spcAft>
              <a:defRPr/>
            </a:pPr>
            <a:r>
              <a:rPr lang="zh-CN" altLang="en-US" b="1" dirty="0">
                <a:solidFill>
                  <a:srgbClr val="0000CC"/>
                </a:solidFill>
              </a:rPr>
              <a:t>自己不去</a:t>
            </a:r>
            <a:r>
              <a:rPr lang="zh-CN" altLang="en-US" b="1" dirty="0" smtClean="0">
                <a:solidFill>
                  <a:srgbClr val="0000CC"/>
                </a:solidFill>
              </a:rPr>
              <a:t>，</a:t>
            </a:r>
            <a:endParaRPr lang="en-US" altLang="zh-CN" b="1" dirty="0" smtClean="0">
              <a:solidFill>
                <a:srgbClr val="0000CC"/>
              </a:solidFill>
            </a:endParaRPr>
          </a:p>
          <a:p>
            <a:pPr lvl="0" algn="ctr" eaLnBrk="1" fontAlgn="auto" hangingPunct="1">
              <a:spcBef>
                <a:spcPts val="0"/>
              </a:spcBef>
              <a:spcAft>
                <a:spcPts val="0"/>
              </a:spcAft>
              <a:defRPr/>
            </a:pPr>
            <a:r>
              <a:rPr lang="zh-CN" altLang="en-US" b="1" dirty="0" smtClean="0">
                <a:solidFill>
                  <a:srgbClr val="0000CC"/>
                </a:solidFill>
              </a:rPr>
              <a:t>别人</a:t>
            </a:r>
            <a:r>
              <a:rPr lang="zh-CN" altLang="en-US" b="1" dirty="0">
                <a:solidFill>
                  <a:srgbClr val="0000CC"/>
                </a:solidFill>
              </a:rPr>
              <a:t>也不许来</a:t>
            </a:r>
          </a:p>
        </p:txBody>
      </p:sp>
      <p:sp>
        <p:nvSpPr>
          <p:cNvPr id="8" name="文本框 7"/>
          <p:cNvSpPr txBox="1"/>
          <p:nvPr/>
        </p:nvSpPr>
        <p:spPr>
          <a:xfrm>
            <a:off x="7007106" y="2278981"/>
            <a:ext cx="1811714" cy="646331"/>
          </a:xfrm>
          <a:prstGeom prst="rect">
            <a:avLst/>
          </a:prstGeom>
          <a:noFill/>
        </p:spPr>
        <p:txBody>
          <a:bodyPr wrap="none" rtlCol="0">
            <a:spAutoFit/>
          </a:bodyPr>
          <a:lstStyle/>
          <a:p>
            <a:pPr lvl="0" algn="ctr" eaLnBrk="1" fontAlgn="auto" hangingPunct="1">
              <a:spcBef>
                <a:spcPts val="0"/>
              </a:spcBef>
              <a:spcAft>
                <a:spcPts val="0"/>
              </a:spcAft>
              <a:defRPr/>
            </a:pPr>
            <a:r>
              <a:rPr lang="zh-CN" altLang="en-US" b="1" dirty="0">
                <a:solidFill>
                  <a:srgbClr val="0000CC"/>
                </a:solidFill>
              </a:rPr>
              <a:t>大门被枪炮</a:t>
            </a:r>
            <a:r>
              <a:rPr lang="zh-CN" altLang="en-US" b="1" dirty="0" smtClean="0">
                <a:solidFill>
                  <a:srgbClr val="0000CC"/>
                </a:solidFill>
              </a:rPr>
              <a:t>打破</a:t>
            </a:r>
            <a:endParaRPr lang="en-US" altLang="zh-CN" b="1" dirty="0" smtClean="0">
              <a:solidFill>
                <a:srgbClr val="0000CC"/>
              </a:solidFill>
            </a:endParaRPr>
          </a:p>
          <a:p>
            <a:pPr lvl="0" algn="ctr" eaLnBrk="1" fontAlgn="auto" hangingPunct="1">
              <a:spcBef>
                <a:spcPts val="0"/>
              </a:spcBef>
              <a:spcAft>
                <a:spcPts val="0"/>
              </a:spcAft>
              <a:defRPr/>
            </a:pPr>
            <a:r>
              <a:rPr lang="zh-CN" altLang="en-US" b="1" dirty="0" smtClean="0">
                <a:solidFill>
                  <a:srgbClr val="0000CC"/>
                </a:solidFill>
              </a:rPr>
              <a:t>（</a:t>
            </a:r>
            <a:r>
              <a:rPr lang="zh-CN" altLang="en-US" b="1" dirty="0">
                <a:solidFill>
                  <a:srgbClr val="0000CC"/>
                </a:solidFill>
              </a:rPr>
              <a:t>鸦片战争）</a:t>
            </a:r>
            <a:endParaRPr lang="en-US" altLang="zh-CN" b="1" dirty="0">
              <a:solidFill>
                <a:srgbClr val="0000CC"/>
              </a:solidFill>
            </a:endParaRPr>
          </a:p>
        </p:txBody>
      </p:sp>
      <p:sp>
        <p:nvSpPr>
          <p:cNvPr id="9" name="文本框 8"/>
          <p:cNvSpPr txBox="1"/>
          <p:nvPr/>
        </p:nvSpPr>
        <p:spPr>
          <a:xfrm>
            <a:off x="9404940" y="2420521"/>
            <a:ext cx="649537" cy="369332"/>
          </a:xfrm>
          <a:prstGeom prst="rect">
            <a:avLst/>
          </a:prstGeom>
          <a:noFill/>
        </p:spPr>
        <p:txBody>
          <a:bodyPr wrap="none" rtlCol="0">
            <a:spAutoFit/>
          </a:bodyPr>
          <a:lstStyle/>
          <a:p>
            <a:pPr algn="ctr"/>
            <a:r>
              <a:rPr lang="zh-CN" altLang="en-US" b="1">
                <a:solidFill>
                  <a:srgbClr val="0000CC"/>
                </a:solidFill>
              </a:rPr>
              <a:t>否定</a:t>
            </a:r>
            <a:endParaRPr lang="zh-CN" altLang="en-US" dirty="0"/>
          </a:p>
        </p:txBody>
      </p:sp>
      <p:sp>
        <p:nvSpPr>
          <p:cNvPr id="10" name="文本框 9"/>
          <p:cNvSpPr txBox="1"/>
          <p:nvPr/>
        </p:nvSpPr>
        <p:spPr>
          <a:xfrm>
            <a:off x="1996487" y="3429000"/>
            <a:ext cx="1114409" cy="369332"/>
          </a:xfrm>
          <a:prstGeom prst="rect">
            <a:avLst/>
          </a:prstGeom>
          <a:noFill/>
        </p:spPr>
        <p:txBody>
          <a:bodyPr wrap="none" rtlCol="0">
            <a:spAutoFit/>
          </a:bodyPr>
          <a:lstStyle/>
          <a:p>
            <a:pPr algn="ctr"/>
            <a:r>
              <a:rPr lang="zh-CN" altLang="en-US" b="1"/>
              <a:t>送去主义</a:t>
            </a:r>
            <a:endParaRPr lang="zh-CN" altLang="en-US" dirty="0"/>
          </a:p>
        </p:txBody>
      </p:sp>
      <p:sp>
        <p:nvSpPr>
          <p:cNvPr id="11" name="文本框 10"/>
          <p:cNvSpPr txBox="1"/>
          <p:nvPr/>
        </p:nvSpPr>
        <p:spPr>
          <a:xfrm>
            <a:off x="3719736" y="3475166"/>
            <a:ext cx="1346844" cy="646331"/>
          </a:xfrm>
          <a:prstGeom prst="rect">
            <a:avLst/>
          </a:prstGeom>
          <a:noFill/>
        </p:spPr>
        <p:txBody>
          <a:bodyPr wrap="none" rtlCol="0">
            <a:spAutoFit/>
          </a:bodyPr>
          <a:lstStyle/>
          <a:p>
            <a:pPr lvl="0" algn="ctr" eaLnBrk="1" fontAlgn="auto" hangingPunct="1">
              <a:spcBef>
                <a:spcPts val="0"/>
              </a:spcBef>
              <a:spcAft>
                <a:spcPts val="0"/>
              </a:spcAft>
              <a:defRPr/>
            </a:pPr>
            <a:r>
              <a:rPr lang="zh-CN" altLang="en-US" b="1" dirty="0">
                <a:solidFill>
                  <a:srgbClr val="0000CC"/>
                </a:solidFill>
              </a:rPr>
              <a:t>国民政府</a:t>
            </a:r>
            <a:r>
              <a:rPr lang="zh-CN" altLang="en-US" b="1" dirty="0" smtClean="0">
                <a:solidFill>
                  <a:srgbClr val="0000CC"/>
                </a:solidFill>
              </a:rPr>
              <a:t>的</a:t>
            </a:r>
            <a:endParaRPr lang="en-US" altLang="zh-CN" b="1" dirty="0" smtClean="0">
              <a:solidFill>
                <a:srgbClr val="0000CC"/>
              </a:solidFill>
            </a:endParaRPr>
          </a:p>
          <a:p>
            <a:pPr lvl="0" algn="ctr" eaLnBrk="1" fontAlgn="auto" hangingPunct="1">
              <a:spcBef>
                <a:spcPts val="0"/>
              </a:spcBef>
              <a:spcAft>
                <a:spcPts val="0"/>
              </a:spcAft>
              <a:defRPr/>
            </a:pPr>
            <a:r>
              <a:rPr lang="zh-CN" altLang="en-US" b="1" dirty="0" smtClean="0">
                <a:solidFill>
                  <a:srgbClr val="0000CC"/>
                </a:solidFill>
              </a:rPr>
              <a:t>卖国</a:t>
            </a:r>
            <a:r>
              <a:rPr lang="zh-CN" altLang="en-US" b="1" dirty="0">
                <a:solidFill>
                  <a:srgbClr val="0000CC"/>
                </a:solidFill>
              </a:rPr>
              <a:t>政策</a:t>
            </a:r>
          </a:p>
        </p:txBody>
      </p:sp>
      <p:sp>
        <p:nvSpPr>
          <p:cNvPr id="12" name="文本框 11"/>
          <p:cNvSpPr txBox="1"/>
          <p:nvPr/>
        </p:nvSpPr>
        <p:spPr>
          <a:xfrm>
            <a:off x="5334006" y="3538202"/>
            <a:ext cx="1346844" cy="369332"/>
          </a:xfrm>
          <a:prstGeom prst="rect">
            <a:avLst/>
          </a:prstGeom>
          <a:noFill/>
        </p:spPr>
        <p:txBody>
          <a:bodyPr wrap="none" rtlCol="0">
            <a:spAutoFit/>
          </a:bodyPr>
          <a:lstStyle/>
          <a:p>
            <a:pPr lvl="0" algn="ctr" eaLnBrk="1" fontAlgn="auto" hangingPunct="1">
              <a:spcBef>
                <a:spcPts val="0"/>
              </a:spcBef>
              <a:spcAft>
                <a:spcPts val="0"/>
              </a:spcAft>
              <a:defRPr/>
            </a:pPr>
            <a:r>
              <a:rPr lang="zh-CN" altLang="en-US" b="1">
                <a:solidFill>
                  <a:srgbClr val="0000CC"/>
                </a:solidFill>
              </a:rPr>
              <a:t>只是送出去</a:t>
            </a:r>
            <a:endParaRPr lang="zh-CN" altLang="en-US" b="1" dirty="0">
              <a:solidFill>
                <a:srgbClr val="0000CC"/>
              </a:solidFill>
            </a:endParaRPr>
          </a:p>
        </p:txBody>
      </p:sp>
      <p:sp>
        <p:nvSpPr>
          <p:cNvPr id="13" name="文本框 12"/>
          <p:cNvSpPr txBox="1"/>
          <p:nvPr/>
        </p:nvSpPr>
        <p:spPr>
          <a:xfrm>
            <a:off x="7262317" y="3336666"/>
            <a:ext cx="1346844" cy="923330"/>
          </a:xfrm>
          <a:prstGeom prst="rect">
            <a:avLst/>
          </a:prstGeom>
          <a:noFill/>
        </p:spPr>
        <p:txBody>
          <a:bodyPr wrap="none" rtlCol="0">
            <a:spAutoFit/>
          </a:bodyPr>
          <a:lstStyle/>
          <a:p>
            <a:r>
              <a:rPr lang="zh-CN" altLang="en-US" b="1" dirty="0">
                <a:solidFill>
                  <a:srgbClr val="0000CC"/>
                </a:solidFill>
              </a:rPr>
              <a:t>亡国灭种</a:t>
            </a:r>
            <a:r>
              <a:rPr lang="zh-CN" altLang="en-US" b="1" dirty="0" smtClean="0">
                <a:solidFill>
                  <a:srgbClr val="0000CC"/>
                </a:solidFill>
              </a:rPr>
              <a:t>，</a:t>
            </a:r>
            <a:endParaRPr lang="en-US" altLang="zh-CN" b="1" dirty="0" smtClean="0">
              <a:solidFill>
                <a:srgbClr val="0000CC"/>
              </a:solidFill>
            </a:endParaRPr>
          </a:p>
          <a:p>
            <a:r>
              <a:rPr lang="zh-CN" altLang="en-US" b="1" dirty="0" smtClean="0">
                <a:solidFill>
                  <a:srgbClr val="0000CC"/>
                </a:solidFill>
              </a:rPr>
              <a:t>祸</a:t>
            </a:r>
            <a:r>
              <a:rPr lang="zh-CN" altLang="en-US" b="1" dirty="0">
                <a:solidFill>
                  <a:srgbClr val="0000CC"/>
                </a:solidFill>
              </a:rPr>
              <a:t>延子孙</a:t>
            </a:r>
            <a:endParaRPr lang="en-US" altLang="zh-CN" b="1" dirty="0">
              <a:solidFill>
                <a:srgbClr val="0000CC"/>
              </a:solidFill>
            </a:endParaRPr>
          </a:p>
          <a:p>
            <a:endParaRPr lang="zh-CN" altLang="en-US" dirty="0"/>
          </a:p>
        </p:txBody>
      </p:sp>
      <p:sp>
        <p:nvSpPr>
          <p:cNvPr id="3" name="文本框 2"/>
          <p:cNvSpPr txBox="1"/>
          <p:nvPr/>
        </p:nvSpPr>
        <p:spPr>
          <a:xfrm>
            <a:off x="9411970" y="3475355"/>
            <a:ext cx="642620" cy="3683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否定</a:t>
            </a:r>
            <a:endParaRPr lang="zh-CN" altLang="en-US"/>
          </a:p>
        </p:txBody>
      </p:sp>
      <p:sp>
        <p:nvSpPr>
          <p:cNvPr id="14" name="文本框 13"/>
          <p:cNvSpPr txBox="1"/>
          <p:nvPr/>
        </p:nvSpPr>
        <p:spPr>
          <a:xfrm>
            <a:off x="2059940" y="4616450"/>
            <a:ext cx="1102360" cy="368300"/>
          </a:xfrm>
          <a:prstGeom prst="rect">
            <a:avLst/>
          </a:prstGeom>
          <a:noFill/>
        </p:spPr>
        <p:txBody>
          <a:bodyPr wrap="none" rtlCol="0">
            <a:spAutoFit/>
          </a:bodyPr>
          <a:lstStyle/>
          <a:p>
            <a:pPr algn="ctr">
              <a:buNone/>
            </a:pPr>
            <a:r>
              <a:rPr lang="zh-CN" altLang="en-US" b="1" dirty="0" smtClean="0">
                <a:sym typeface="+mn-ea"/>
              </a:rPr>
              <a:t>送来主义</a:t>
            </a:r>
            <a:endParaRPr lang="zh-CN" altLang="en-US"/>
          </a:p>
        </p:txBody>
      </p:sp>
      <p:sp>
        <p:nvSpPr>
          <p:cNvPr id="15" name="文本框 14"/>
          <p:cNvSpPr txBox="1"/>
          <p:nvPr/>
        </p:nvSpPr>
        <p:spPr>
          <a:xfrm>
            <a:off x="3564255" y="4260215"/>
            <a:ext cx="1502410" cy="1476375"/>
          </a:xfrm>
          <a:prstGeom prst="rect">
            <a:avLst/>
          </a:prstGeom>
          <a:noFill/>
        </p:spPr>
        <p:txBody>
          <a:bodyPr wrap="square" rtlCol="0">
            <a:spAutoFit/>
          </a:bodyPr>
          <a:lstStyle/>
          <a:p>
            <a:r>
              <a:rPr lang="zh-CN" altLang="en-US" b="1" dirty="0" smtClean="0">
                <a:solidFill>
                  <a:srgbClr val="0000CC"/>
                </a:solidFill>
                <a:sym typeface="+mn-ea"/>
              </a:rPr>
              <a:t>帝国主义向中国倾销剩余物资进行文化经济侵略的政策</a:t>
            </a:r>
            <a:endParaRPr lang="zh-CN" altLang="en-US"/>
          </a:p>
        </p:txBody>
      </p:sp>
      <p:sp>
        <p:nvSpPr>
          <p:cNvPr id="16" name="文本框 15"/>
          <p:cNvSpPr txBox="1"/>
          <p:nvPr/>
        </p:nvSpPr>
        <p:spPr>
          <a:xfrm>
            <a:off x="5333365" y="4121785"/>
            <a:ext cx="1560195" cy="1753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英国鸦片，德国废枪炮，</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法国香粉，</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美国电影，</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日本小东西</a:t>
            </a:r>
            <a:endParaRPr lang="zh-CN" altLang="en-US" b="1" dirty="0" smtClean="0">
              <a:solidFill>
                <a:srgbClr val="0000CC"/>
              </a:solidFill>
            </a:endParaRPr>
          </a:p>
          <a:p>
            <a:pPr algn="ctr">
              <a:buNone/>
            </a:pPr>
            <a:endParaRPr lang="zh-CN" altLang="en-US"/>
          </a:p>
        </p:txBody>
      </p:sp>
      <p:sp>
        <p:nvSpPr>
          <p:cNvPr id="17" name="文本框 16"/>
          <p:cNvSpPr txBox="1"/>
          <p:nvPr/>
        </p:nvSpPr>
        <p:spPr>
          <a:xfrm>
            <a:off x="6893560" y="4399915"/>
            <a:ext cx="2021840"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大受其害，对外国</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文化的一概排斥</a:t>
            </a:r>
            <a:endParaRPr lang="en-US" altLang="zh-CN" b="1" dirty="0" smtClean="0">
              <a:solidFill>
                <a:srgbClr val="0000CC"/>
              </a:solidFill>
            </a:endParaRPr>
          </a:p>
          <a:p>
            <a:pPr algn="ctr">
              <a:buNone/>
            </a:pPr>
            <a:endParaRPr lang="zh-CN" altLang="en-US"/>
          </a:p>
        </p:txBody>
      </p:sp>
      <p:sp>
        <p:nvSpPr>
          <p:cNvPr id="18" name="文本框 17"/>
          <p:cNvSpPr txBox="1"/>
          <p:nvPr/>
        </p:nvSpPr>
        <p:spPr>
          <a:xfrm>
            <a:off x="9328150" y="4676775"/>
            <a:ext cx="642620" cy="3683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smtClean="0">
                <a:solidFill>
                  <a:srgbClr val="0000CC"/>
                </a:solidFill>
                <a:sym typeface="+mn-ea"/>
              </a:rPr>
              <a:t>否定</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ox(in)">
                                      <p:cBhvr>
                                        <p:cTn id="31" dur="2000"/>
                                        <p:tgtEl>
                                          <p:spTgt spid="6">
                                            <p:txEl>
                                              <p:pRg st="0" end="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ox(in)">
                                      <p:cBhvr>
                                        <p:cTn id="34" dur="20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7">
                                            <p:txEl>
                                              <p:pRg st="0" end="0"/>
                                            </p:txEl>
                                          </p:spTgt>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wipe(down)">
                                      <p:cBhvr>
                                        <p:cTn id="49" dur="500"/>
                                        <p:tgtEl>
                                          <p:spTgt spid="8">
                                            <p:txEl>
                                              <p:pRg st="0" end="0"/>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down)">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linds(horizontal)">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ox(in)">
                                      <p:cBhvr>
                                        <p:cTn id="91" dur="20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linds(horizontal)">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down)">
                                      <p:cBhvr>
                                        <p:cTn id="101" dur="500"/>
                                        <p:tgtEl>
                                          <p:spTgt spid="1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blinds(horizontal)">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box(in)">
                                      <p:cBhvr>
                                        <p:cTn id="1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9" grpId="1"/>
      <p:bldP spid="10" grpId="0"/>
      <p:bldP spid="10" grpId="1"/>
      <p:bldP spid="11" grpId="0"/>
      <p:bldP spid="11" grpId="1"/>
      <p:bldP spid="12" grpId="0"/>
      <p:bldP spid="12" grpId="1"/>
      <p:bldP spid="13" grpId="0"/>
      <p:bldP spid="13" grpId="1"/>
      <p:bldP spid="3" grpId="0"/>
      <p:bldP spid="3" grpId="1"/>
      <p:bldP spid="14" grpId="0"/>
      <p:bldP spid="14" grpId="1"/>
      <p:bldP spid="15" grpId="0"/>
      <p:bldP spid="15" grpId="1"/>
      <p:bldP spid="16" grpId="0"/>
      <p:bldP spid="16" grpId="1"/>
      <p:bldP spid="17" grpId="0"/>
      <p:bldP spid="17"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dirty="0">
                <a:solidFill>
                  <a:srgbClr val="DBC9B8"/>
                </a:solidFill>
                <a:latin typeface="微软雅黑" panose="020B0503020204020204" pitchFamily="34" charset="-122"/>
                <a:ea typeface="微软雅黑" panose="020B0503020204020204" pitchFamily="34" charset="-122"/>
                <a:sym typeface="+mn-lt"/>
              </a:rPr>
              <a:t>先破何论？</a:t>
            </a:r>
          </a:p>
        </p:txBody>
      </p:sp>
      <p:sp>
        <p:nvSpPr>
          <p:cNvPr id="26627" name="矩形 19"/>
          <p:cNvSpPr/>
          <p:nvPr/>
        </p:nvSpPr>
        <p:spPr>
          <a:xfrm>
            <a:off x="722403" y="713985"/>
            <a:ext cx="9244965" cy="58356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lt"/>
                <a:cs typeface="+mn-lt"/>
              </a:rPr>
              <a:t>作者在谈及“拿来主义” 之前，谈到了什么主义？</a:t>
            </a:r>
          </a:p>
        </p:txBody>
      </p:sp>
      <p:sp>
        <p:nvSpPr>
          <p:cNvPr id="26628" name="矩形 28"/>
          <p:cNvSpPr/>
          <p:nvPr/>
        </p:nvSpPr>
        <p:spPr>
          <a:xfrm>
            <a:off x="1358836"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闭关主义</a:t>
            </a:r>
          </a:p>
        </p:txBody>
      </p:sp>
      <p:sp>
        <p:nvSpPr>
          <p:cNvPr id="26629" name="矩形 30"/>
          <p:cNvSpPr/>
          <p:nvPr/>
        </p:nvSpPr>
        <p:spPr>
          <a:xfrm>
            <a:off x="5013715"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送去主义</a:t>
            </a:r>
          </a:p>
        </p:txBody>
      </p:sp>
      <p:sp>
        <p:nvSpPr>
          <p:cNvPr id="26630" name="矩形 31"/>
          <p:cNvSpPr/>
          <p:nvPr/>
        </p:nvSpPr>
        <p:spPr>
          <a:xfrm>
            <a:off x="8668593" y="1361685"/>
            <a:ext cx="18325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送来主义</a:t>
            </a:r>
          </a:p>
        </p:txBody>
      </p:sp>
      <p:sp>
        <p:nvSpPr>
          <p:cNvPr id="26631" name="矩形 33"/>
          <p:cNvSpPr/>
          <p:nvPr/>
        </p:nvSpPr>
        <p:spPr>
          <a:xfrm>
            <a:off x="969138" y="2058371"/>
            <a:ext cx="4246880" cy="5835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lt"/>
                <a:cs typeface="+mn-cs"/>
              </a:rPr>
              <a:t>为什么要谈这些主义？</a:t>
            </a:r>
          </a:p>
        </p:txBody>
      </p:sp>
      <p:sp>
        <p:nvSpPr>
          <p:cNvPr id="26632" name="矩形 34"/>
          <p:cNvSpPr/>
          <p:nvPr/>
        </p:nvSpPr>
        <p:spPr>
          <a:xfrm>
            <a:off x="1023938" y="2540000"/>
            <a:ext cx="10144125" cy="35401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dirty="0">
                <a:solidFill>
                  <a:srgbClr val="FFFF00"/>
                </a:solidFill>
              </a:rPr>
              <a:t>       </a:t>
            </a:r>
            <a:r>
              <a:rPr lang="zh-CN" altLang="en-US" sz="2800" b="1" dirty="0">
                <a:solidFill>
                  <a:schemeClr val="accent6"/>
                </a:solidFill>
              </a:rPr>
              <a:t> 作者要论说的是“拿来主义”，但它是针对历史和现实存在的问题提出来的，近代的“闭关主义”必然导致“现在”的“送去主义”。“送去主义”是一种有往无来的卖国行径，必然导致国势日弱，被动挨打，从长远看，将造成亡国灭种。因此，采取与“送去主义”针锋相对的“拿来主义”就刻不容缓。“送去主义”和“拿来主义”是一个问题的两个方面，“破”正是为了“立”，“破”得彻底，“立”得才牢靠。这个问题弄明白了，作者的思路和文章的结构层次就基本上清楚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26627"/>
                                        </p:tgtEl>
                                        <p:attrNameLst>
                                          <p:attrName>style.visibility</p:attrName>
                                        </p:attrNameLst>
                                      </p:cBhvr>
                                      <p:to>
                                        <p:strVal val="visible"/>
                                      </p:to>
                                    </p:set>
                                    <p:animEffect transition="in" filter="wipe(down)">
                                      <p:cBhvr additive="base">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additive="base">
                                        <p:cTn id="11" dur="1" fill="hold">
                                          <p:stCondLst>
                                            <p:cond delay="0"/>
                                          </p:stCondLst>
                                        </p:cTn>
                                        <p:tgtEl>
                                          <p:spTgt spid="26628"/>
                                        </p:tgtEl>
                                        <p:attrNameLst>
                                          <p:attrName>style.visibility</p:attrName>
                                        </p:attrNameLst>
                                      </p:cBhvr>
                                      <p:to>
                                        <p:strVal val="visible"/>
                                      </p:to>
                                    </p:set>
                                    <p:animEffect transition="in" filter="fade">
                                      <p:cBhvr additive="base">
                                        <p:cTn id="12" dur="1000"/>
                                        <p:tgtEl>
                                          <p:spTgt spid="26628"/>
                                        </p:tgtEl>
                                      </p:cBhvr>
                                    </p:animEffect>
                                    <p:anim calcmode="lin" valueType="num">
                                      <p:cBhvr additive="base">
                                        <p:cTn id="13" dur="1000" fill="hold"/>
                                        <p:tgtEl>
                                          <p:spTgt spid="26628"/>
                                        </p:tgtEl>
                                        <p:attrNameLst>
                                          <p:attrName>ppt_x</p:attrName>
                                        </p:attrNameLst>
                                      </p:cBhvr>
                                      <p:tavLst>
                                        <p:tav tm="0">
                                          <p:val>
                                            <p:strVal val="#ppt_x"/>
                                          </p:val>
                                        </p:tav>
                                        <p:tav tm="100000">
                                          <p:val>
                                            <p:strVal val="#ppt_x"/>
                                          </p:val>
                                        </p:tav>
                                      </p:tavLst>
                                    </p:anim>
                                    <p:anim calcmode="lin" valueType="num">
                                      <p:cBhvr additive="base">
                                        <p:cTn id="14"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additive="base">
                                        <p:cTn id="18" dur="1" fill="hold">
                                          <p:stCondLst>
                                            <p:cond delay="0"/>
                                          </p:stCondLst>
                                        </p:cTn>
                                        <p:tgtEl>
                                          <p:spTgt spid="26629"/>
                                        </p:tgtEl>
                                        <p:attrNameLst>
                                          <p:attrName>style.visibility</p:attrName>
                                        </p:attrNameLst>
                                      </p:cBhvr>
                                      <p:to>
                                        <p:strVal val="visible"/>
                                      </p:to>
                                    </p:set>
                                    <p:animEffect transition="in" filter="fade">
                                      <p:cBhvr additive="base">
                                        <p:cTn id="19" dur="1000"/>
                                        <p:tgtEl>
                                          <p:spTgt spid="26629"/>
                                        </p:tgtEl>
                                      </p:cBhvr>
                                    </p:animEffect>
                                    <p:anim calcmode="lin" valueType="num">
                                      <p:cBhvr additive="base">
                                        <p:cTn id="20" dur="1000" fill="hold"/>
                                        <p:tgtEl>
                                          <p:spTgt spid="26629"/>
                                        </p:tgtEl>
                                        <p:attrNameLst>
                                          <p:attrName>ppt_x</p:attrName>
                                        </p:attrNameLst>
                                      </p:cBhvr>
                                      <p:tavLst>
                                        <p:tav tm="0">
                                          <p:val>
                                            <p:strVal val="#ppt_x"/>
                                          </p:val>
                                        </p:tav>
                                        <p:tav tm="100000">
                                          <p:val>
                                            <p:strVal val="#ppt_x"/>
                                          </p:val>
                                        </p:tav>
                                      </p:tavLst>
                                    </p:anim>
                                    <p:anim calcmode="lin" valueType="num">
                                      <p:cBhvr additive="base">
                                        <p:cTn id="21"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additive="base">
                                        <p:cTn id="25" dur="1" fill="hold">
                                          <p:stCondLst>
                                            <p:cond delay="0"/>
                                          </p:stCondLst>
                                        </p:cTn>
                                        <p:tgtEl>
                                          <p:spTgt spid="26630"/>
                                        </p:tgtEl>
                                        <p:attrNameLst>
                                          <p:attrName>style.visibility</p:attrName>
                                        </p:attrNameLst>
                                      </p:cBhvr>
                                      <p:to>
                                        <p:strVal val="visible"/>
                                      </p:to>
                                    </p:set>
                                    <p:animEffect transition="in" filter="fade">
                                      <p:cBhvr additive="base">
                                        <p:cTn id="26" dur="1000"/>
                                        <p:tgtEl>
                                          <p:spTgt spid="26630"/>
                                        </p:tgtEl>
                                      </p:cBhvr>
                                    </p:animEffect>
                                    <p:anim calcmode="lin" valueType="num">
                                      <p:cBhvr additive="base">
                                        <p:cTn id="27" dur="1000" fill="hold"/>
                                        <p:tgtEl>
                                          <p:spTgt spid="26630"/>
                                        </p:tgtEl>
                                        <p:attrNameLst>
                                          <p:attrName>ppt_x</p:attrName>
                                        </p:attrNameLst>
                                      </p:cBhvr>
                                      <p:tavLst>
                                        <p:tav tm="0">
                                          <p:val>
                                            <p:strVal val="#ppt_x"/>
                                          </p:val>
                                        </p:tav>
                                        <p:tav tm="100000">
                                          <p:val>
                                            <p:strVal val="#ppt_x"/>
                                          </p:val>
                                        </p:tav>
                                      </p:tavLst>
                                    </p:anim>
                                    <p:anim calcmode="lin" valueType="num">
                                      <p:cBhvr additive="base">
                                        <p:cTn id="28"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additive="base">
                                        <p:cTn id="32" dur="1" fill="hold">
                                          <p:stCondLst>
                                            <p:cond delay="0"/>
                                          </p:stCondLst>
                                        </p:cTn>
                                        <p:tgtEl>
                                          <p:spTgt spid="26631"/>
                                        </p:tgtEl>
                                        <p:attrNameLst>
                                          <p:attrName>style.visibility</p:attrName>
                                        </p:attrNameLst>
                                      </p:cBhvr>
                                      <p:to>
                                        <p:strVal val="visible"/>
                                      </p:to>
                                    </p:set>
                                    <p:animEffect transition="in" filter="wipe(down)">
                                      <p:cBhvr additive="base">
                                        <p:cTn id="33" dur="500"/>
                                        <p:tgtEl>
                                          <p:spTgt spid="2663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632">
                                            <p:txEl>
                                              <p:pRg st="0" end="0"/>
                                            </p:txEl>
                                          </p:spTgt>
                                        </p:tgtEl>
                                        <p:attrNameLst>
                                          <p:attrName>style.visibility</p:attrName>
                                        </p:attrNameLst>
                                      </p:cBhvr>
                                      <p:to>
                                        <p:strVal val="visible"/>
                                      </p:to>
                                    </p:set>
                                    <p:anim calcmode="lin" valueType="num">
                                      <p:cBhvr additive="base">
                                        <p:cTn id="38"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7650"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送去主义</a:t>
            </a:r>
          </a:p>
        </p:txBody>
      </p:sp>
      <p:sp>
        <p:nvSpPr>
          <p:cNvPr id="27651" name="矩形 63"/>
          <p:cNvSpPr/>
          <p:nvPr/>
        </p:nvSpPr>
        <p:spPr>
          <a:xfrm>
            <a:off x="1138238" y="701675"/>
            <a:ext cx="10128250" cy="954088"/>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F2CC"/>
                </a:solidFill>
                <a:latin typeface="黑体" panose="02010609060101010101" pitchFamily="49" charset="-122"/>
                <a:ea typeface="黑体" panose="02010609060101010101" pitchFamily="49" charset="-122"/>
              </a:rPr>
              <a:t>    </a:t>
            </a:r>
            <a:r>
              <a:rPr lang="zh-CN" altLang="en-US" sz="2800" b="1">
                <a:solidFill>
                  <a:schemeClr val="accent6"/>
                </a:solidFill>
                <a:latin typeface="黑体" panose="02010609060101010101" pitchFamily="49" charset="-122"/>
                <a:ea typeface="黑体" panose="02010609060101010101" pitchFamily="49" charset="-122"/>
              </a:rPr>
              <a:t>第</a:t>
            </a:r>
            <a:r>
              <a:rPr lang="en-US" altLang="zh-CN" sz="2800" b="1">
                <a:solidFill>
                  <a:schemeClr val="accent6"/>
                </a:solidFill>
                <a:latin typeface="黑体" panose="02010609060101010101" pitchFamily="49" charset="-122"/>
                <a:ea typeface="黑体" panose="02010609060101010101" pitchFamily="49" charset="-122"/>
              </a:rPr>
              <a:t>1</a:t>
            </a:r>
            <a:r>
              <a:rPr lang="zh-CN" altLang="en-US" sz="2800" b="1">
                <a:solidFill>
                  <a:schemeClr val="accent6"/>
                </a:solidFill>
                <a:latin typeface="黑体" panose="02010609060101010101" pitchFamily="49" charset="-122"/>
                <a:ea typeface="黑体" panose="02010609060101010101" pitchFamily="49" charset="-122"/>
              </a:rPr>
              <a:t>段“别的且不说罢”一句有什么作用？作者列举了哪些事例来揭露国民党政府实行“送去主义”的媚外丑态的？</a:t>
            </a:r>
          </a:p>
        </p:txBody>
      </p:sp>
      <p:sp>
        <p:nvSpPr>
          <p:cNvPr id="27652" name="矩形 65"/>
          <p:cNvSpPr/>
          <p:nvPr/>
        </p:nvSpPr>
        <p:spPr>
          <a:xfrm>
            <a:off x="4477571" y="1840664"/>
            <a:ext cx="3467616"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rial" panose="020B0604020202020204" pitchFamily="34" charset="0"/>
                <a:ea typeface="宋体" panose="02010600030101010101" pitchFamily="2" charset="-122"/>
                <a:cs typeface="+mn-cs"/>
              </a:rPr>
              <a:t>送古董到巴黎展览</a:t>
            </a:r>
          </a:p>
        </p:txBody>
      </p:sp>
      <p:sp>
        <p:nvSpPr>
          <p:cNvPr id="27653" name="矩形 66"/>
          <p:cNvSpPr/>
          <p:nvPr/>
        </p:nvSpPr>
        <p:spPr>
          <a:xfrm>
            <a:off x="4477571" y="2931957"/>
            <a:ext cx="3467616"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rial" panose="020B0604020202020204" pitchFamily="34" charset="0"/>
                <a:ea typeface="宋体" panose="02010600030101010101" pitchFamily="2" charset="-122"/>
                <a:cs typeface="+mn-cs"/>
              </a:rPr>
              <a:t>用画作去发扬国光</a:t>
            </a:r>
          </a:p>
        </p:txBody>
      </p:sp>
      <p:sp>
        <p:nvSpPr>
          <p:cNvPr id="27654" name="矩形 71"/>
          <p:cNvSpPr/>
          <p:nvPr/>
        </p:nvSpPr>
        <p:spPr>
          <a:xfrm>
            <a:off x="4067202" y="4023250"/>
            <a:ext cx="4288354"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Arial" panose="020B0604020202020204" pitchFamily="34" charset="0"/>
                <a:ea typeface="宋体" panose="02010600030101010101" pitchFamily="2" charset="-122"/>
                <a:cs typeface="+mn-cs"/>
              </a:rPr>
              <a:t>送梅兰芳博士到苏联去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27652"/>
                                        </p:tgtEl>
                                        <p:attrNameLst>
                                          <p:attrName>style.visibility</p:attrName>
                                        </p:attrNameLst>
                                      </p:cBhvr>
                                      <p:to>
                                        <p:strVal val="visible"/>
                                      </p:to>
                                    </p:set>
                                    <p:animEffect transition="in" filter="wipe(down)">
                                      <p:cBhvr additive="base">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additive="base">
                                        <p:cTn id="11" dur="1" fill="hold">
                                          <p:stCondLst>
                                            <p:cond delay="0"/>
                                          </p:stCondLst>
                                        </p:cTn>
                                        <p:tgtEl>
                                          <p:spTgt spid="27653"/>
                                        </p:tgtEl>
                                        <p:attrNameLst>
                                          <p:attrName>style.visibility</p:attrName>
                                        </p:attrNameLst>
                                      </p:cBhvr>
                                      <p:to>
                                        <p:strVal val="visible"/>
                                      </p:to>
                                    </p:set>
                                    <p:animEffect transition="in" filter="wipe(down)">
                                      <p:cBhvr additive="base">
                                        <p:cTn id="12" dur="5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base">
                                        <p:cTn id="16" dur="1" fill="hold">
                                          <p:stCondLst>
                                            <p:cond delay="0"/>
                                          </p:stCondLst>
                                        </p:cTn>
                                        <p:tgtEl>
                                          <p:spTgt spid="27654"/>
                                        </p:tgtEl>
                                        <p:attrNameLst>
                                          <p:attrName>style.visibility</p:attrName>
                                        </p:attrNameLst>
                                      </p:cBhvr>
                                      <p:to>
                                        <p:strVal val="visible"/>
                                      </p:to>
                                    </p:set>
                                    <p:animEffect transition="in" filter="wipe(down)">
                                      <p:cBhvr additive="base">
                                        <p:cTn id="1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8674"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FF0000"/>
                </a:solidFill>
                <a:latin typeface="微软雅黑" panose="020B0503020204020204" pitchFamily="34" charset="-122"/>
                <a:ea typeface="微软雅黑" panose="020B0503020204020204" pitchFamily="34" charset="-122"/>
                <a:sym typeface="+mn-lt"/>
              </a:rPr>
              <a:t>送去主义</a:t>
            </a:r>
          </a:p>
        </p:txBody>
      </p:sp>
      <p:sp>
        <p:nvSpPr>
          <p:cNvPr id="28675" name="矩形 63"/>
          <p:cNvSpPr/>
          <p:nvPr/>
        </p:nvSpPr>
        <p:spPr>
          <a:xfrm>
            <a:off x="1138238" y="701675"/>
            <a:ext cx="10128250" cy="13843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F2CC"/>
                </a:solidFill>
                <a:latin typeface="黑体" panose="02010609060101010101" pitchFamily="49" charset="-122"/>
                <a:ea typeface="黑体" panose="02010609060101010101" pitchFamily="49" charset="-122"/>
              </a:rPr>
              <a:t>    </a:t>
            </a:r>
            <a:r>
              <a:rPr lang="zh-CN" altLang="zh-CN" sz="2800" b="1">
                <a:solidFill>
                  <a:schemeClr val="accent6"/>
                </a:solidFill>
                <a:latin typeface="黑体" panose="02010609060101010101" pitchFamily="49" charset="-122"/>
                <a:ea typeface="黑体" panose="02010609060101010101" pitchFamily="49" charset="-122"/>
              </a:rPr>
              <a:t>本段最后一句“活人代替了古董，我敢说，也可以算得显出一点进步了”，其中“进步”一词用了什么修辞方法？表达作者什么样的感情？ </a:t>
            </a:r>
          </a:p>
        </p:txBody>
      </p:sp>
      <p:sp>
        <p:nvSpPr>
          <p:cNvPr id="28676" name="Text Box 3"/>
          <p:cNvSpPr txBox="1">
            <a:spLocks noChangeArrowheads="1"/>
          </p:cNvSpPr>
          <p:nvPr/>
        </p:nvSpPr>
        <p:spPr bwMode="auto">
          <a:xfrm>
            <a:off x="1322388" y="2411413"/>
            <a:ext cx="9258300" cy="52228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spcBef>
                <a:spcPct val="50000"/>
              </a:spcBef>
            </a:pPr>
            <a:r>
              <a:rPr lang="zh-CN" altLang="zh-CN" sz="2800">
                <a:solidFill>
                  <a:srgbClr val="FFF2CC"/>
                </a:solidFill>
                <a:latin typeface="汉仪全唐诗简" pitchFamily="18" charset="-122"/>
                <a:ea typeface="汉仪全唐诗简" pitchFamily="18" charset="-122"/>
              </a:rPr>
              <a:t>      </a:t>
            </a:r>
            <a:r>
              <a:rPr lang="zh-CN" altLang="zh-CN" sz="2800">
                <a:solidFill>
                  <a:srgbClr val="FF0000"/>
                </a:solidFill>
                <a:latin typeface="汉仪全唐诗简" pitchFamily="18" charset="-122"/>
                <a:ea typeface="汉仪全唐诗简" pitchFamily="18" charset="-122"/>
              </a:rPr>
              <a:t> </a:t>
            </a:r>
            <a:r>
              <a:rPr sz="2800" b="1">
                <a:solidFill>
                  <a:srgbClr val="FF0000"/>
                </a:solidFill>
                <a:latin typeface="汉仪全唐诗简" pitchFamily="18" charset="-122"/>
                <a:ea typeface="汉仪全唐诗简" pitchFamily="18" charset="-122"/>
              </a:rPr>
              <a:t>这是反语，表现了作者对“送去主义”的嘲讽</a:t>
            </a:r>
          </a:p>
        </p:txBody>
      </p:sp>
      <p:sp>
        <p:nvSpPr>
          <p:cNvPr id="28677" name="Text Box 4"/>
          <p:cNvSpPr txBox="1">
            <a:spLocks noChangeArrowheads="1"/>
          </p:cNvSpPr>
          <p:nvPr/>
        </p:nvSpPr>
        <p:spPr bwMode="auto">
          <a:xfrm>
            <a:off x="1246188" y="3859213"/>
            <a:ext cx="9939337" cy="95408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zh-CN" sz="2800">
                <a:solidFill>
                  <a:srgbClr val="FFF2CC"/>
                </a:solidFill>
                <a:latin typeface="汉仪全唐诗简" pitchFamily="18" charset="-122"/>
                <a:ea typeface="汉仪全唐诗简" pitchFamily="18" charset="-122"/>
              </a:rPr>
              <a:t>       </a:t>
            </a:r>
            <a:r>
              <a:rPr sz="2800" b="1">
                <a:solidFill>
                  <a:srgbClr val="FF0000"/>
                </a:solidFill>
                <a:latin typeface="汉仪全唐诗简" pitchFamily="18" charset="-122"/>
                <a:ea typeface="汉仪全唐诗简" pitchFamily="18" charset="-122"/>
              </a:rPr>
              <a:t>本段中“大师”、“捧着”、“儿张”、“一路挂过去”、“发扬国光”、“传道”等都表现出嘲讽的感情。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additive="base">
                                        <p:cTn id="12" dur="1" fill="hold">
                                          <p:stCondLst>
                                            <p:cond delay="0"/>
                                          </p:stCondLst>
                                        </p:cTn>
                                        <p:tgtEl>
                                          <p:spTgt spid="28677"/>
                                        </p:tgtEl>
                                        <p:attrNameLst>
                                          <p:attrName>style.visibility</p:attrName>
                                        </p:attrNameLst>
                                      </p:cBhvr>
                                      <p:to>
                                        <p:strVal val="visible"/>
                                      </p:to>
                                    </p:set>
                                    <p:anim calcmode="lin" valueType="num">
                                      <p:cBhvr additive="base">
                                        <p:cTn id="13" dur="500" fill="hold"/>
                                        <p:tgtEl>
                                          <p:spTgt spid="28677"/>
                                        </p:tgtEl>
                                        <p:attrNameLst>
                                          <p:attrName>ppt_x</p:attrName>
                                        </p:attrNameLst>
                                      </p:cBhvr>
                                      <p:tavLst>
                                        <p:tav tm="0">
                                          <p:val>
                                            <p:strVal val="#ppt_x"/>
                                          </p:val>
                                        </p:tav>
                                        <p:tav tm="100000">
                                          <p:val>
                                            <p:strVal val="#ppt_x"/>
                                          </p:val>
                                        </p:tav>
                                      </p:tavLst>
                                    </p:anim>
                                    <p:anim calcmode="lin" valueType="num">
                                      <p:cBhvr additive="base">
                                        <p:cTn id="14"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5362" name="文本框 8"/>
          <p:cNvSpPr txBox="1"/>
          <p:nvPr/>
        </p:nvSpPr>
        <p:spPr>
          <a:xfrm>
            <a:off x="2567608" y="1988840"/>
            <a:ext cx="6604000" cy="1569660"/>
          </a:xfrm>
          <a:prstGeom prst="rect">
            <a:avLst/>
          </a:prstGeom>
          <a:noFill/>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9600" b="1" dirty="0">
                <a:solidFill>
                  <a:schemeClr val="accent2"/>
                </a:solidFill>
                <a:latin typeface="华文中宋"/>
                <a:ea typeface="华文中宋"/>
                <a:sym typeface="+mn-lt"/>
              </a:rPr>
              <a:t>拿来主义</a:t>
            </a:r>
          </a:p>
        </p:txBody>
      </p:sp>
      <p:sp>
        <p:nvSpPr>
          <p:cNvPr id="15363" name="矩形 9"/>
          <p:cNvSpPr/>
          <p:nvPr/>
        </p:nvSpPr>
        <p:spPr>
          <a:xfrm>
            <a:off x="3431704" y="3789040"/>
            <a:ext cx="5168900" cy="707886"/>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r" eaLnBrk="1" hangingPunct="1"/>
            <a:r>
              <a:rPr lang="zh-CN" altLang="en-US" sz="4000" b="1" dirty="0">
                <a:solidFill>
                  <a:schemeClr val="accent2"/>
                </a:solidFill>
                <a:latin typeface="微软雅黑" panose="020B0503020204020204" pitchFamily="34" charset="-122"/>
                <a:ea typeface="微软雅黑" panose="020B0503020204020204" pitchFamily="34" charset="-122"/>
                <a:sym typeface="+mn-lt"/>
              </a:rPr>
              <a:t>鲁迅</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9698"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送去主义</a:t>
            </a:r>
          </a:p>
        </p:txBody>
      </p:sp>
      <p:sp>
        <p:nvSpPr>
          <p:cNvPr id="29699" name="Text Box 2"/>
          <p:cNvSpPr/>
          <p:nvPr/>
        </p:nvSpPr>
        <p:spPr>
          <a:xfrm>
            <a:off x="1490662" y="1520825"/>
            <a:ext cx="8991600" cy="13858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pPr>
            <a:r>
              <a:rPr lang="zh-CN" altLang="zh-CN" sz="2800" b="1">
                <a:solidFill>
                  <a:srgbClr val="FFFF00"/>
                </a:solidFill>
                <a:latin typeface="汉仪全唐诗简" pitchFamily="18" charset="-122"/>
                <a:ea typeface="汉仪全唐诗简" pitchFamily="18" charset="-122"/>
              </a:rPr>
              <a:t>       </a:t>
            </a:r>
            <a:r>
              <a:rPr lang="zh-CN" altLang="zh-CN" sz="2800" b="1">
                <a:solidFill>
                  <a:schemeClr val="accent6"/>
                </a:solidFill>
                <a:latin typeface="汉仪全唐诗简" pitchFamily="18" charset="-122"/>
                <a:ea typeface="汉仪全唐诗简" pitchFamily="18" charset="-122"/>
              </a:rPr>
              <a:t> 这里是对“送去主义”的讽刺，不是“丰富”，而是自欺欺人；不是“大度”，而是媚外求宠。一味地送出去，当然是坏事情。 </a:t>
            </a:r>
          </a:p>
        </p:txBody>
      </p:sp>
      <p:sp>
        <p:nvSpPr>
          <p:cNvPr id="29700" name="Text Box 3"/>
          <p:cNvSpPr txBox="1">
            <a:spLocks noChangeArrowheads="1"/>
          </p:cNvSpPr>
          <p:nvPr/>
        </p:nvSpPr>
        <p:spPr bwMode="auto">
          <a:xfrm>
            <a:off x="1490663" y="3265488"/>
            <a:ext cx="9880600" cy="58420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spcBef>
                <a:spcPct val="50000"/>
              </a:spcBef>
            </a:pPr>
            <a:r>
              <a:rPr sz="3200">
                <a:solidFill>
                  <a:srgbClr val="FF0000"/>
                </a:solidFill>
                <a:latin typeface="黑体" panose="02010609060101010101" pitchFamily="49" charset="-122"/>
                <a:ea typeface="黑体" panose="02010609060101010101" pitchFamily="49" charset="-122"/>
              </a:rPr>
              <a:t>说说“抛来”、“抛给”、“送来”各指什么意思。</a:t>
            </a:r>
            <a:r>
              <a:rPr sz="3200">
                <a:solidFill>
                  <a:srgbClr val="FFF2CC"/>
                </a:solidFill>
                <a:latin typeface="黑体" panose="02010609060101010101" pitchFamily="49" charset="-122"/>
                <a:ea typeface="黑体" panose="02010609060101010101" pitchFamily="49" charset="-122"/>
              </a:rPr>
              <a:t> </a:t>
            </a:r>
          </a:p>
        </p:txBody>
      </p:sp>
      <p:sp>
        <p:nvSpPr>
          <p:cNvPr id="29701" name="Text Box 4"/>
          <p:cNvSpPr txBox="1">
            <a:spLocks noChangeArrowheads="1"/>
          </p:cNvSpPr>
          <p:nvPr/>
        </p:nvSpPr>
        <p:spPr bwMode="auto">
          <a:xfrm>
            <a:off x="1490663" y="576263"/>
            <a:ext cx="9515475" cy="58578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spcBef>
                <a:spcPct val="50000"/>
              </a:spcBef>
            </a:pPr>
            <a:r>
              <a:rPr sz="3200">
                <a:solidFill>
                  <a:srgbClr val="FF0000"/>
                </a:solidFill>
                <a:latin typeface="黑体" panose="02010609060101010101" pitchFamily="49" charset="-122"/>
                <a:ea typeface="黑体" panose="02010609060101010101" pitchFamily="49" charset="-122"/>
              </a:rPr>
              <a:t>怎样理解“丰富”、“大度”、“不算坏事情”？ </a:t>
            </a:r>
          </a:p>
        </p:txBody>
      </p:sp>
      <p:sp>
        <p:nvSpPr>
          <p:cNvPr id="29702" name="Text Box 5"/>
          <p:cNvSpPr/>
          <p:nvPr/>
        </p:nvSpPr>
        <p:spPr>
          <a:xfrm>
            <a:off x="1490662" y="4208462"/>
            <a:ext cx="9074150" cy="22479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pPr>
            <a:r>
              <a:rPr lang="zh-CN" altLang="zh-CN" sz="2800" b="1">
                <a:solidFill>
                  <a:srgbClr val="FFFF00"/>
                </a:solidFill>
                <a:latin typeface="汉仪全唐诗简" pitchFamily="18" charset="-122"/>
                <a:ea typeface="汉仪全唐诗简" pitchFamily="18" charset="-122"/>
              </a:rPr>
              <a:t>        </a:t>
            </a:r>
            <a:r>
              <a:rPr lang="zh-CN" altLang="zh-CN" sz="2800" b="1">
                <a:solidFill>
                  <a:schemeClr val="accent1"/>
                </a:solidFill>
                <a:latin typeface="汉仪全唐诗简" pitchFamily="18" charset="-122"/>
                <a:ea typeface="汉仪全唐诗简" pitchFamily="18" charset="-122"/>
              </a:rPr>
              <a:t>“抛给”是有目的的给予,是恶意输出.犹如嗟来之食,意味着轻蔑,侮辱.“送来”是特意的,是抛给的冠冕的说法,即侵略者按其心意送来,怀有不良动机。“抛来”是随意的,把无用的东西送人，或无代价的送人或施舍,是中性词,一般不怀有不良动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0-#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stCondLst>
                                    <p:cond delay="0"/>
                                  </p:stCondLst>
                                  <p:childTnLst>
                                    <p:set>
                                      <p:cBhvr additive="base">
                                        <p:cTn id="18" dur="1" fill="hold">
                                          <p:stCondLst>
                                            <p:cond delay="0"/>
                                          </p:stCondLst>
                                        </p:cTn>
                                        <p:tgtEl>
                                          <p:spTgt spid="29702"/>
                                        </p:tgtEl>
                                        <p:attrNameLst>
                                          <p:attrName>style.visibility</p:attrName>
                                        </p:attrNameLst>
                                      </p:cBhvr>
                                      <p:to>
                                        <p:strVal val="visible"/>
                                      </p:to>
                                    </p:set>
                                    <p:anim calcmode="lin" valueType="num">
                                      <p:cBhvr additive="base">
                                        <p:cTn id="19" dur="500" fill="hold"/>
                                        <p:tgtEl>
                                          <p:spTgt spid="29702"/>
                                        </p:tgtEl>
                                        <p:attrNameLst>
                                          <p:attrName>ppt_x</p:attrName>
                                        </p:attrNameLst>
                                      </p:cBhvr>
                                      <p:tavLst>
                                        <p:tav tm="0">
                                          <p:val>
                                            <p:strVal val="0-#ppt_w/2"/>
                                          </p:val>
                                        </p:tav>
                                        <p:tav tm="100000">
                                          <p:val>
                                            <p:strVal val="#ppt_x"/>
                                          </p:val>
                                        </p:tav>
                                      </p:tavLst>
                                    </p:anim>
                                    <p:anim calcmode="lin" valueType="num">
                                      <p:cBhvr additive="base">
                                        <p:cTn id="20"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1"/>
      <p:bldP spid="29702"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22"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送来主义</a:t>
            </a:r>
          </a:p>
        </p:txBody>
      </p:sp>
      <p:sp>
        <p:nvSpPr>
          <p:cNvPr id="30723" name="Text Box 3"/>
          <p:cNvSpPr/>
          <p:nvPr/>
        </p:nvSpPr>
        <p:spPr>
          <a:xfrm>
            <a:off x="2120900" y="2074862"/>
            <a:ext cx="898525" cy="51911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a:solidFill>
                  <a:schemeClr val="bg1"/>
                </a:solidFill>
              </a:rPr>
              <a:t>送来</a:t>
            </a:r>
          </a:p>
        </p:txBody>
      </p:sp>
      <p:sp>
        <p:nvSpPr>
          <p:cNvPr id="30724" name="AutoShape 4"/>
          <p:cNvSpPr/>
          <p:nvPr/>
        </p:nvSpPr>
        <p:spPr>
          <a:xfrm>
            <a:off x="3128962" y="1643062"/>
            <a:ext cx="228600" cy="1371600"/>
          </a:xfrm>
          <a:prstGeom prst="leftBrace">
            <a:avLst>
              <a:gd name="adj1" fmla="val 50000"/>
              <a:gd name="adj2" fmla="val 50000"/>
            </a:avLst>
          </a:prstGeom>
          <a:noFill/>
          <a:ln w="25400">
            <a:solidFill>
              <a:srgbClr val="FF0000"/>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solidFill>
                <a:schemeClr val="bg1"/>
              </a:solidFill>
            </a:endParaRPr>
          </a:p>
        </p:txBody>
      </p:sp>
      <p:sp>
        <p:nvSpPr>
          <p:cNvPr id="30725" name="Text Box 5"/>
          <p:cNvSpPr/>
          <p:nvPr/>
        </p:nvSpPr>
        <p:spPr>
          <a:xfrm>
            <a:off x="3562350" y="1643062"/>
            <a:ext cx="2347912" cy="1816100"/>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a:solidFill>
                  <a:schemeClr val="bg1"/>
                </a:solidFill>
                <a:ea typeface="黑体" panose="02010609060101010101" pitchFamily="49" charset="-122"/>
              </a:rPr>
              <a:t>英国的鸦片</a:t>
            </a:r>
          </a:p>
          <a:p>
            <a:pPr marL="0" lvl="0" indent="0"/>
            <a:r>
              <a:rPr sz="2800" b="1">
                <a:solidFill>
                  <a:schemeClr val="bg1"/>
                </a:solidFill>
                <a:ea typeface="黑体" panose="02010609060101010101" pitchFamily="49" charset="-122"/>
              </a:rPr>
              <a:t>德国的废枪炮</a:t>
            </a:r>
          </a:p>
          <a:p>
            <a:pPr marL="0" lvl="0" indent="0"/>
            <a:r>
              <a:rPr sz="2800" b="1">
                <a:solidFill>
                  <a:schemeClr val="bg1"/>
                </a:solidFill>
                <a:ea typeface="黑体" panose="02010609060101010101" pitchFamily="49" charset="-122"/>
              </a:rPr>
              <a:t>美国的电影</a:t>
            </a:r>
          </a:p>
          <a:p>
            <a:pPr marL="0" lvl="0" indent="0"/>
            <a:r>
              <a:rPr sz="2800" b="1">
                <a:solidFill>
                  <a:schemeClr val="bg1"/>
                </a:solidFill>
                <a:ea typeface="黑体" panose="02010609060101010101" pitchFamily="49" charset="-122"/>
              </a:rPr>
              <a:t>日本的小东西</a:t>
            </a:r>
          </a:p>
        </p:txBody>
      </p:sp>
      <p:sp>
        <p:nvSpPr>
          <p:cNvPr id="30726" name="AutoShape 6"/>
          <p:cNvSpPr/>
          <p:nvPr/>
        </p:nvSpPr>
        <p:spPr>
          <a:xfrm>
            <a:off x="6081712" y="2217738"/>
            <a:ext cx="1295400" cy="457200"/>
          </a:xfrm>
          <a:prstGeom prst="rightArrow">
            <a:avLst>
              <a:gd name="adj1" fmla="val 50000"/>
              <a:gd name="adj2" fmla="val 70833"/>
            </a:avLst>
          </a:prstGeom>
          <a:solidFill>
            <a:srgbClr val="FF3300"/>
          </a:soli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a:endParaRPr lang="zh-CN" altLang="zh-CN" sz="2800">
              <a:solidFill>
                <a:schemeClr val="bg1"/>
              </a:solidFill>
            </a:endParaRPr>
          </a:p>
        </p:txBody>
      </p:sp>
      <p:sp>
        <p:nvSpPr>
          <p:cNvPr id="30727" name="Text Box 7"/>
          <p:cNvSpPr/>
          <p:nvPr/>
        </p:nvSpPr>
        <p:spPr>
          <a:xfrm>
            <a:off x="7594600" y="2001838"/>
            <a:ext cx="1627188" cy="954088"/>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a:solidFill>
                  <a:schemeClr val="bg1"/>
                </a:solidFill>
                <a:ea typeface="楷体_GB2312" pitchFamily="49" charset="-122"/>
              </a:rPr>
              <a:t>糟粕渣滓</a:t>
            </a:r>
          </a:p>
          <a:p>
            <a:pPr marL="0" lvl="0" indent="0"/>
            <a:r>
              <a:rPr sz="2800" b="1">
                <a:solidFill>
                  <a:schemeClr val="bg1"/>
                </a:solidFill>
                <a:ea typeface="楷体_GB2312" pitchFamily="49" charset="-122"/>
              </a:rPr>
              <a:t>靡靡之音</a:t>
            </a:r>
          </a:p>
        </p:txBody>
      </p:sp>
      <p:sp>
        <p:nvSpPr>
          <p:cNvPr id="30728" name="Rectangle 9"/>
          <p:cNvSpPr/>
          <p:nvPr/>
        </p:nvSpPr>
        <p:spPr>
          <a:xfrm>
            <a:off x="5268912" y="3802062"/>
            <a:ext cx="4953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dirty="0">
                <a:solidFill>
                  <a:schemeClr val="bg1"/>
                </a:solidFill>
                <a:latin typeface="汉仪全唐诗简" pitchFamily="18" charset="-122"/>
                <a:ea typeface="汉仪全唐诗简" pitchFamily="18" charset="-122"/>
              </a:rPr>
              <a:t>经济、军事、文化侵略、掠夺</a:t>
            </a:r>
          </a:p>
        </p:txBody>
      </p:sp>
      <p:sp>
        <p:nvSpPr>
          <p:cNvPr id="30729" name="Text Box 10"/>
          <p:cNvSpPr/>
          <p:nvPr/>
        </p:nvSpPr>
        <p:spPr>
          <a:xfrm>
            <a:off x="2265362" y="3802062"/>
            <a:ext cx="1970088" cy="51911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a:solidFill>
                  <a:schemeClr val="bg1"/>
                </a:solidFill>
                <a:latin typeface="汉仪全唐诗简" pitchFamily="18" charset="-122"/>
                <a:ea typeface="汉仪全唐诗简" pitchFamily="18" charset="-122"/>
              </a:rPr>
              <a:t>送来的实质</a:t>
            </a:r>
          </a:p>
        </p:txBody>
      </p:sp>
      <p:sp>
        <p:nvSpPr>
          <p:cNvPr id="30730" name="AutoShape 11"/>
          <p:cNvSpPr/>
          <p:nvPr/>
        </p:nvSpPr>
        <p:spPr>
          <a:xfrm>
            <a:off x="4354512" y="3940175"/>
            <a:ext cx="762000" cy="381000"/>
          </a:xfrm>
          <a:prstGeom prst="notchedRightArrow">
            <a:avLst>
              <a:gd name="adj1" fmla="val 100000"/>
              <a:gd name="adj2" fmla="val 50000"/>
            </a:avLst>
          </a:prstGeom>
          <a:solidFill>
            <a:schemeClr val="accent1"/>
          </a:soli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additive="base">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1+#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30724"/>
                                        </p:tgtEl>
                                        <p:attrNameLst>
                                          <p:attrName>style.visibility</p:attrName>
                                        </p:attrNameLst>
                                      </p:cBhvr>
                                      <p:to>
                                        <p:strVal val="visible"/>
                                      </p:to>
                                    </p:set>
                                    <p:anim calcmode="lin" valueType="num">
                                      <p:cBhvr additive="base">
                                        <p:cTn id="13" dur="500" fill="hold"/>
                                        <p:tgtEl>
                                          <p:spTgt spid="30724"/>
                                        </p:tgtEl>
                                        <p:attrNameLst>
                                          <p:attrName>ppt_x</p:attrName>
                                        </p:attrNameLst>
                                      </p:cBhvr>
                                      <p:tavLst>
                                        <p:tav tm="0">
                                          <p:val>
                                            <p:strVal val="0-#ppt_w/2"/>
                                          </p:val>
                                        </p:tav>
                                        <p:tav tm="100000">
                                          <p:val>
                                            <p:strVal val="#ppt_x"/>
                                          </p:val>
                                        </p:tav>
                                      </p:tavLst>
                                    </p:anim>
                                    <p:anim calcmode="lin" valueType="num">
                                      <p:cBhvr additive="base">
                                        <p:cTn id="14"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stCondLst>
                                    <p:cond delay="0"/>
                                  </p:stCondLst>
                                  <p:childTnLst>
                                    <p:set>
                                      <p:cBhvr additive="base">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0-#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stCondLst>
                                    <p:cond delay="0"/>
                                  </p:stCondLst>
                                  <p:childTnLst>
                                    <p:set>
                                      <p:cBhvr additive="base">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0-#ppt_w/2"/>
                                          </p:val>
                                        </p:tav>
                                        <p:tav tm="100000">
                                          <p:val>
                                            <p:strVal val="#ppt_x"/>
                                          </p:val>
                                        </p:tav>
                                      </p:tavLst>
                                    </p:anim>
                                    <p:anim calcmode="lin" valueType="num">
                                      <p:cBhvr additive="base">
                                        <p:cTn id="26"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4" nodeType="clickEffect">
                                  <p:stCondLst>
                                    <p:cond delay="0"/>
                                  </p:stCondLst>
                                  <p:childTnLst>
                                    <p:set>
                                      <p:cBhvr additive="base">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1+#ppt_w/2"/>
                                          </p:val>
                                        </p:tav>
                                        <p:tav tm="100000">
                                          <p:val>
                                            <p:strVal val="#ppt_x"/>
                                          </p:val>
                                        </p:tav>
                                      </p:tavLst>
                                    </p:anim>
                                    <p:anim calcmode="lin" valueType="num">
                                      <p:cBhvr additive="base">
                                        <p:cTn id="32"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childTnLst>
                                    <p:set>
                                      <p:cBhvr additive="base">
                                        <p:cTn id="36" dur="1" fill="hold">
                                          <p:stCondLst>
                                            <p:cond delay="0"/>
                                          </p:stCondLst>
                                        </p:cTn>
                                        <p:tgtEl>
                                          <p:spTgt spid="30729"/>
                                        </p:tgtEl>
                                        <p:attrNameLst>
                                          <p:attrName>style.visibility</p:attrName>
                                        </p:attrNameLst>
                                      </p:cBhvr>
                                      <p:to>
                                        <p:strVal val="visible"/>
                                      </p:to>
                                    </p:set>
                                    <p:anim calcmode="lin" valueType="num">
                                      <p:cBhvr additive="base">
                                        <p:cTn id="37" dur="500" fill="hold"/>
                                        <p:tgtEl>
                                          <p:spTgt spid="30729"/>
                                        </p:tgtEl>
                                        <p:attrNameLst>
                                          <p:attrName>ppt_x</p:attrName>
                                        </p:attrNameLst>
                                      </p:cBhvr>
                                      <p:tavLst>
                                        <p:tav tm="0">
                                          <p:val>
                                            <p:strVal val="0-#ppt_w/2"/>
                                          </p:val>
                                        </p:tav>
                                        <p:tav tm="100000">
                                          <p:val>
                                            <p:strVal val="#ppt_x"/>
                                          </p:val>
                                        </p:tav>
                                      </p:tavLst>
                                    </p:anim>
                                    <p:anim calcmode="lin" valueType="num">
                                      <p:cBhvr additive="base">
                                        <p:cTn id="38"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7" nodeType="clickEffect">
                                  <p:stCondLst>
                                    <p:cond delay="0"/>
                                  </p:stCondLst>
                                  <p:childTnLst>
                                    <p:set>
                                      <p:cBhvr additive="base">
                                        <p:cTn id="42" dur="1" fill="hold">
                                          <p:stCondLst>
                                            <p:cond delay="0"/>
                                          </p:stCondLst>
                                        </p:cTn>
                                        <p:tgtEl>
                                          <p:spTgt spid="30730"/>
                                        </p:tgtEl>
                                        <p:attrNameLst>
                                          <p:attrName>style.visibility</p:attrName>
                                        </p:attrNameLst>
                                      </p:cBhvr>
                                      <p:to>
                                        <p:strVal val="visible"/>
                                      </p:to>
                                    </p:set>
                                    <p:anim calcmode="lin" valueType="num">
                                      <p:cBhvr additive="base">
                                        <p:cTn id="43" dur="500" fill="hold"/>
                                        <p:tgtEl>
                                          <p:spTgt spid="30730"/>
                                        </p:tgtEl>
                                        <p:attrNameLst>
                                          <p:attrName>ppt_x</p:attrName>
                                        </p:attrNameLst>
                                      </p:cBhvr>
                                      <p:tavLst>
                                        <p:tav tm="0">
                                          <p:val>
                                            <p:strVal val="0-#ppt_w/2"/>
                                          </p:val>
                                        </p:tav>
                                        <p:tav tm="100000">
                                          <p:val>
                                            <p:strVal val="#ppt_x"/>
                                          </p:val>
                                        </p:tav>
                                      </p:tavLst>
                                    </p:anim>
                                    <p:anim calcmode="lin" valueType="num">
                                      <p:cBhvr additive="base">
                                        <p:cTn id="44"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5" nodeType="clickEffect">
                                  <p:stCondLst>
                                    <p:cond delay="0"/>
                                  </p:stCondLst>
                                  <p:childTnLst>
                                    <p:set>
                                      <p:cBhvr additive="base">
                                        <p:cTn id="48" dur="1" fill="hold">
                                          <p:stCondLst>
                                            <p:cond delay="0"/>
                                          </p:stCondLst>
                                        </p:cTn>
                                        <p:tgtEl>
                                          <p:spTgt spid="30728"/>
                                        </p:tgtEl>
                                        <p:attrNameLst>
                                          <p:attrName>style.visibility</p:attrName>
                                        </p:attrNameLst>
                                      </p:cBhvr>
                                      <p:to>
                                        <p:strVal val="visible"/>
                                      </p:to>
                                    </p:set>
                                    <p:anim calcmode="lin" valueType="num">
                                      <p:cBhvr additive="base">
                                        <p:cTn id="49" dur="500" fill="hold"/>
                                        <p:tgtEl>
                                          <p:spTgt spid="30728"/>
                                        </p:tgtEl>
                                        <p:attrNameLst>
                                          <p:attrName>ppt_x</p:attrName>
                                        </p:attrNameLst>
                                      </p:cBhvr>
                                      <p:tavLst>
                                        <p:tav tm="0">
                                          <p:val>
                                            <p:strVal val="1+#ppt_w/2"/>
                                          </p:val>
                                        </p:tav>
                                        <p:tav tm="100000">
                                          <p:val>
                                            <p:strVal val="#ppt_x"/>
                                          </p:val>
                                        </p:tav>
                                      </p:tavLst>
                                    </p:anim>
                                    <p:anim calcmode="lin" valueType="num">
                                      <p:cBhvr additive="base">
                                        <p:cTn id="50"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1" animBg="1"/>
      <p:bldP spid="30725" grpId="2"/>
      <p:bldP spid="30726" grpId="3" animBg="1"/>
      <p:bldP spid="30727" grpId="4"/>
      <p:bldP spid="30728" grpId="5"/>
      <p:bldP spid="30729" grpId="6"/>
      <p:bldP spid="30730" grpId="7"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1746"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FF0000"/>
                </a:solidFill>
                <a:latin typeface="微软雅黑" panose="020B0503020204020204" pitchFamily="34" charset="-122"/>
                <a:ea typeface="微软雅黑" panose="020B0503020204020204" pitchFamily="34" charset="-122"/>
                <a:sym typeface="+mn-lt"/>
              </a:rPr>
              <a:t>小结</a:t>
            </a:r>
          </a:p>
        </p:txBody>
      </p:sp>
      <p:sp>
        <p:nvSpPr>
          <p:cNvPr id="31747" name="矩形 29"/>
          <p:cNvSpPr/>
          <p:nvPr/>
        </p:nvSpPr>
        <p:spPr>
          <a:xfrm>
            <a:off x="1120775" y="1751012"/>
            <a:ext cx="10179050" cy="31083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solidFill>
                  <a:schemeClr val="bg1"/>
                </a:solidFill>
                <a:latin typeface="黑体" panose="02010609060101010101" pitchFamily="49" charset="-122"/>
                <a:ea typeface="黑体" panose="02010609060101010101" pitchFamily="49" charset="-122"/>
              </a:rPr>
              <a:t>  </a:t>
            </a:r>
            <a:r>
              <a:rPr lang="zh-CN" altLang="en-US" sz="2800" b="1">
                <a:solidFill>
                  <a:srgbClr val="FF0000"/>
                </a:solidFill>
                <a:latin typeface="黑体" panose="02010609060101010101" pitchFamily="49" charset="-122"/>
                <a:ea typeface="黑体" panose="02010609060101010101" pitchFamily="49" charset="-122"/>
              </a:rPr>
              <a:t>  作者把对待文化遗产的问题放在历史和现实的背景中加以考察，文章一开始便从“闭关主义”说起，进而揭露国民党政府在“学艺”上实行“送去主义”的种种媚外求荣，欺世惑众的事实，揭示“送去主义”必然使中国人民更加陷入被侵略，受奴役的悲惨境地。因此，“送去”之外，还得“拿来”。</a:t>
            </a:r>
          </a:p>
          <a:p>
            <a:pPr marL="0" lvl="0" indent="0" eaLnBrk="1" hangingPunct="1"/>
            <a:r>
              <a:rPr lang="zh-CN" altLang="en-US" sz="2800" b="1">
                <a:solidFill>
                  <a:srgbClr val="FF0000"/>
                </a:solidFill>
                <a:latin typeface="黑体" panose="02010609060101010101" pitchFamily="49" charset="-122"/>
                <a:ea typeface="黑体" panose="02010609060101010101" pitchFamily="49" charset="-122"/>
              </a:rPr>
              <a:t/>
            </a:r>
            <a:br>
              <a:rPr lang="zh-CN" altLang="en-US" sz="2800" b="1">
                <a:solidFill>
                  <a:srgbClr val="FF0000"/>
                </a:solidFill>
                <a:latin typeface="黑体" panose="02010609060101010101" pitchFamily="49" charset="-122"/>
                <a:ea typeface="黑体" panose="02010609060101010101" pitchFamily="49" charset="-122"/>
              </a:rPr>
            </a:b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2770" name="矩形 3"/>
          <p:cNvSpPr/>
          <p:nvPr/>
        </p:nvSpPr>
        <p:spPr>
          <a:xfrm>
            <a:off x="4586288" y="147638"/>
            <a:ext cx="3255962" cy="584200"/>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ln/>
                <a:solidFill>
                  <a:schemeClr val="accent4"/>
                </a:solidFill>
                <a:effectLst/>
                <a:latin typeface="微软雅黑" panose="020B0503020204020204" pitchFamily="34" charset="-122"/>
                <a:ea typeface="微软雅黑" panose="020B0503020204020204" pitchFamily="34" charset="-122"/>
                <a:sym typeface="+mn-lt"/>
              </a:rPr>
              <a:t>先破后立</a:t>
            </a:r>
          </a:p>
        </p:txBody>
      </p:sp>
      <p:sp>
        <p:nvSpPr>
          <p:cNvPr id="32771" name="Rectangle 3"/>
          <p:cNvSpPr>
            <a:spLocks noChangeArrowheads="1"/>
          </p:cNvSpPr>
          <p:nvPr/>
        </p:nvSpPr>
        <p:spPr bwMode="auto">
          <a:xfrm>
            <a:off x="1676400" y="990600"/>
            <a:ext cx="6858000" cy="116046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spcBef>
                <a:spcPct val="50000"/>
              </a:spcBef>
            </a:pPr>
            <a:r>
              <a:rPr sz="2800" b="1">
                <a:solidFill>
                  <a:srgbClr val="FF0000"/>
                </a:solidFill>
              </a:rPr>
              <a:t>闭关主义</a:t>
            </a:r>
            <a:r>
              <a:rPr lang="zh-CN" altLang="zh-CN" sz="2800" b="1">
                <a:solidFill>
                  <a:srgbClr val="FF0000"/>
                </a:solidFill>
              </a:rPr>
              <a:t>——盲目排外，抱残守缺</a:t>
            </a:r>
            <a:r>
              <a:rPr sz="2800" b="1">
                <a:solidFill>
                  <a:srgbClr val="FF0000"/>
                </a:solidFill>
              </a:rPr>
              <a:t>（破）</a:t>
            </a:r>
          </a:p>
          <a:p>
            <a:pPr marL="0" marR="0" lvl="0" indent="0">
              <a:spcBef>
                <a:spcPct val="50000"/>
              </a:spcBef>
            </a:pPr>
            <a:r>
              <a:rPr sz="2800" b="1">
                <a:solidFill>
                  <a:srgbClr val="FF0000"/>
                </a:solidFill>
              </a:rPr>
              <a:t>送去主义</a:t>
            </a:r>
            <a:r>
              <a:rPr lang="zh-CN" altLang="zh-CN" sz="2800" b="1">
                <a:solidFill>
                  <a:srgbClr val="FF0000"/>
                </a:solidFill>
              </a:rPr>
              <a:t>——投降卖国，媚外求宠</a:t>
            </a:r>
            <a:r>
              <a:rPr sz="2800" b="1">
                <a:solidFill>
                  <a:srgbClr val="FF0000"/>
                </a:solidFill>
              </a:rPr>
              <a:t>（破）</a:t>
            </a:r>
          </a:p>
        </p:txBody>
      </p:sp>
      <p:sp>
        <p:nvSpPr>
          <p:cNvPr id="32772" name="Rectangle 4"/>
          <p:cNvSpPr>
            <a:spLocks noChangeArrowheads="1"/>
          </p:cNvSpPr>
          <p:nvPr/>
        </p:nvSpPr>
        <p:spPr bwMode="auto">
          <a:xfrm>
            <a:off x="1692275" y="2205038"/>
            <a:ext cx="6610350" cy="519112"/>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r>
              <a:rPr sz="2800" b="1">
                <a:solidFill>
                  <a:srgbClr val="FF0000"/>
                </a:solidFill>
              </a:rPr>
              <a:t>送来主义</a:t>
            </a:r>
            <a:r>
              <a:rPr lang="zh-CN" altLang="zh-CN" sz="2800" b="1">
                <a:solidFill>
                  <a:srgbClr val="FF0000"/>
                </a:solidFill>
              </a:rPr>
              <a:t>——嗟来之食，强加侵略</a:t>
            </a:r>
            <a:r>
              <a:rPr sz="2800" b="1">
                <a:solidFill>
                  <a:srgbClr val="FF0000"/>
                </a:solidFill>
              </a:rPr>
              <a:t>（破）</a:t>
            </a:r>
          </a:p>
        </p:txBody>
      </p:sp>
      <p:sp>
        <p:nvSpPr>
          <p:cNvPr id="32773" name="Rectangle 5"/>
          <p:cNvSpPr>
            <a:spLocks noChangeArrowheads="1"/>
          </p:cNvSpPr>
          <p:nvPr/>
        </p:nvSpPr>
        <p:spPr bwMode="auto">
          <a:xfrm>
            <a:off x="1508125" y="3543300"/>
            <a:ext cx="7620000" cy="116046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spcBef>
                <a:spcPct val="50000"/>
              </a:spcBef>
            </a:pPr>
            <a:r>
              <a:rPr sz="2800" b="1">
                <a:solidFill>
                  <a:srgbClr val="FF0000"/>
                </a:solidFill>
              </a:rPr>
              <a:t>拿来主义</a:t>
            </a:r>
            <a:r>
              <a:rPr lang="zh-CN" altLang="zh-CN" sz="2800" b="1">
                <a:solidFill>
                  <a:srgbClr val="FF0000"/>
                </a:solidFill>
              </a:rPr>
              <a:t>——运用脑髓，放出眼光，自己来拿</a:t>
            </a:r>
          </a:p>
          <a:p>
            <a:pPr marL="0" marR="0" lvl="0" indent="0">
              <a:spcBef>
                <a:spcPct val="50000"/>
              </a:spcBef>
            </a:pPr>
            <a:r>
              <a:rPr lang="zh-CN" altLang="zh-CN" sz="2800" b="1">
                <a:solidFill>
                  <a:srgbClr val="FF0000"/>
                </a:solidFill>
                <a:ea typeface="黑体" panose="02010609060101010101" pitchFamily="49" charset="-122"/>
              </a:rPr>
              <a:t>                                  </a:t>
            </a:r>
            <a:r>
              <a:rPr sz="2800" b="1">
                <a:solidFill>
                  <a:srgbClr val="FF0000"/>
                </a:solidFill>
              </a:rPr>
              <a:t>（立）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32772"/>
                                        </p:tgtEl>
                                        <p:attrNameLst>
                                          <p:attrName>style.visibility</p:attrName>
                                        </p:attrNameLst>
                                      </p:cBhvr>
                                      <p:to>
                                        <p:strVal val="visible"/>
                                      </p:to>
                                    </p:set>
                                    <p:anim calcmode="lin" valueType="num">
                                      <p:cBhvr additive="base">
                                        <p:cTn id="13" dur="500" fill="hold"/>
                                        <p:tgtEl>
                                          <p:spTgt spid="32772"/>
                                        </p:tgtEl>
                                        <p:attrNameLst>
                                          <p:attrName>ppt_x</p:attrName>
                                        </p:attrNameLst>
                                      </p:cBhvr>
                                      <p:tavLst>
                                        <p:tav tm="0">
                                          <p:val>
                                            <p:strVal val="0-#ppt_w/2"/>
                                          </p:val>
                                        </p:tav>
                                        <p:tav tm="100000">
                                          <p:val>
                                            <p:strVal val="#ppt_x"/>
                                          </p:val>
                                        </p:tav>
                                      </p:tavLst>
                                    </p:anim>
                                    <p:anim calcmode="lin" valueType="num">
                                      <p:cBhvr additive="base">
                                        <p:cTn id="14"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2" nodeType="clickEffect">
                                  <p:stCondLst>
                                    <p:cond delay="0"/>
                                  </p:stCondLst>
                                  <p:childTnLst>
                                    <p:set>
                                      <p:cBhvr additive="base">
                                        <p:cTn id="18" dur="1" fill="hold">
                                          <p:stCondLst>
                                            <p:cond delay="0"/>
                                          </p:stCondLst>
                                        </p:cTn>
                                        <p:tgtEl>
                                          <p:spTgt spid="32773"/>
                                        </p:tgtEl>
                                        <p:attrNameLst>
                                          <p:attrName>style.visibility</p:attrName>
                                        </p:attrNameLst>
                                      </p:cBhvr>
                                      <p:to>
                                        <p:strVal val="visible"/>
                                      </p:to>
                                    </p:set>
                                    <p:anim calcmode="lin" valueType="num">
                                      <p:cBhvr additive="base">
                                        <p:cTn id="19" dur="500" fill="hold"/>
                                        <p:tgtEl>
                                          <p:spTgt spid="32773"/>
                                        </p:tgtEl>
                                        <p:attrNameLst>
                                          <p:attrName>ppt_x</p:attrName>
                                        </p:attrNameLst>
                                      </p:cBhvr>
                                      <p:tavLst>
                                        <p:tav tm="0">
                                          <p:val>
                                            <p:strVal val="#ppt_x"/>
                                          </p:val>
                                        </p:tav>
                                        <p:tav tm="100000">
                                          <p:val>
                                            <p:strVal val="#ppt_x"/>
                                          </p:val>
                                        </p:tav>
                                      </p:tavLst>
                                    </p:anim>
                                    <p:anim calcmode="lin" valueType="num">
                                      <p:cBhvr additive="base">
                                        <p:cTn id="20" dur="500" fill="hold"/>
                                        <p:tgtEl>
                                          <p:spTgt spid="327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1"/>
      <p:bldP spid="32773"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775520" y="1796819"/>
            <a:ext cx="838200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Font typeface="Arial" panose="020B0604020202020204" pitchFamily="34" charset="0"/>
              <a:buChar char="•"/>
              <a:defRPr sz="2100">
                <a:solidFill>
                  <a:srgbClr val="595959"/>
                </a:solidFill>
                <a:latin typeface="Times New Roman" panose="02020603050405020304" pitchFamily="18" charset="0"/>
                <a:ea typeface="黑体" panose="02010609060101010101" pitchFamily="49" charset="-122"/>
              </a:defRPr>
            </a:lvl1pPr>
            <a:lvl2pPr marL="742950" indent="-285750">
              <a:spcBef>
                <a:spcPts val="375"/>
              </a:spcBef>
              <a:buFont typeface="Arial" panose="020B0604020202020204" pitchFamily="34" charset="0"/>
              <a:buChar char="•"/>
              <a:defRPr>
                <a:solidFill>
                  <a:srgbClr val="595959"/>
                </a:solidFill>
                <a:latin typeface="Times New Roman" panose="02020603050405020304" pitchFamily="18" charset="0"/>
                <a:ea typeface="黑体" panose="02010609060101010101" pitchFamily="49" charset="-122"/>
              </a:defRPr>
            </a:lvl2pPr>
            <a:lvl3pPr marL="1143000" indent="-228600">
              <a:lnSpc>
                <a:spcPct val="90000"/>
              </a:lnSpc>
              <a:spcBef>
                <a:spcPts val="375"/>
              </a:spcBef>
              <a:buFont typeface="Arial" panose="020B0604020202020204" pitchFamily="34" charset="0"/>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8800" b="1" dirty="0">
                <a:solidFill>
                  <a:schemeClr val="tx1"/>
                </a:solidFill>
                <a:latin typeface="黑体" panose="02010609060101010101" pitchFamily="49" charset="-122"/>
              </a:rPr>
              <a:t>拿来主义</a:t>
            </a:r>
            <a:endParaRPr lang="en-US" altLang="zh-CN" sz="8800" b="1" dirty="0">
              <a:solidFill>
                <a:schemeClr val="tx1"/>
              </a:solidFill>
              <a:latin typeface="黑体" panose="02010609060101010101" pitchFamily="49" charset="-122"/>
            </a:endParaRPr>
          </a:p>
        </p:txBody>
      </p:sp>
      <p:sp>
        <p:nvSpPr>
          <p:cNvPr id="3" name="TextBox 2"/>
          <p:cNvSpPr txBox="1">
            <a:spLocks noChangeArrowheads="1"/>
          </p:cNvSpPr>
          <p:nvPr/>
        </p:nvSpPr>
        <p:spPr bwMode="auto">
          <a:xfrm>
            <a:off x="1775520" y="3717032"/>
            <a:ext cx="838200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Font typeface="Arial" panose="020B0604020202020204" pitchFamily="34" charset="0"/>
              <a:buChar char="•"/>
              <a:defRPr sz="2100">
                <a:solidFill>
                  <a:srgbClr val="595959"/>
                </a:solidFill>
                <a:latin typeface="Times New Roman" panose="02020603050405020304" pitchFamily="18" charset="0"/>
                <a:ea typeface="黑体" panose="02010609060101010101" pitchFamily="49" charset="-122"/>
              </a:defRPr>
            </a:lvl1pPr>
            <a:lvl2pPr marL="742950" indent="-285750">
              <a:spcBef>
                <a:spcPts val="375"/>
              </a:spcBef>
              <a:buFont typeface="Arial" panose="020B0604020202020204" pitchFamily="34" charset="0"/>
              <a:buChar char="•"/>
              <a:defRPr>
                <a:solidFill>
                  <a:srgbClr val="595959"/>
                </a:solidFill>
                <a:latin typeface="Times New Roman" panose="02020603050405020304" pitchFamily="18" charset="0"/>
                <a:ea typeface="黑体" panose="02010609060101010101" pitchFamily="49" charset="-122"/>
              </a:defRPr>
            </a:lvl2pPr>
            <a:lvl3pPr marL="1143000" indent="-228600">
              <a:lnSpc>
                <a:spcPct val="90000"/>
              </a:lnSpc>
              <a:spcBef>
                <a:spcPts val="375"/>
              </a:spcBef>
              <a:buFont typeface="Arial" panose="020B0604020202020204" pitchFamily="34" charset="0"/>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5335" dirty="0" smtClean="0">
                <a:solidFill>
                  <a:schemeClr val="tx1"/>
                </a:solidFill>
                <a:latin typeface="黑体" panose="02010609060101010101" pitchFamily="49" charset="-122"/>
              </a:rPr>
              <a:t>第</a:t>
            </a:r>
            <a:r>
              <a:rPr lang="en-US" altLang="zh-CN" sz="5335" dirty="0" smtClean="0">
                <a:solidFill>
                  <a:schemeClr val="tx1"/>
                </a:solidFill>
                <a:latin typeface="黑体" panose="02010609060101010101" pitchFamily="49" charset="-122"/>
              </a:rPr>
              <a:t>2</a:t>
            </a:r>
            <a:r>
              <a:rPr lang="zh-CN" altLang="en-US" sz="5335" dirty="0" smtClean="0">
                <a:solidFill>
                  <a:schemeClr val="tx1"/>
                </a:solidFill>
                <a:latin typeface="黑体" panose="02010609060101010101" pitchFamily="49" charset="-122"/>
              </a:rPr>
              <a:t>课时</a:t>
            </a:r>
            <a:endParaRPr lang="en-US" altLang="zh-CN" sz="5335" dirty="0">
              <a:solidFill>
                <a:schemeClr val="tx1"/>
              </a:solidFill>
              <a:latin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8434" name="Text Box 2"/>
          <p:cNvSpPr>
            <a:spLocks noChangeArrowheads="1"/>
          </p:cNvSpPr>
          <p:nvPr/>
        </p:nvSpPr>
        <p:spPr bwMode="auto">
          <a:xfrm>
            <a:off x="2133600" y="1041863"/>
            <a:ext cx="29464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a:latin typeface="黑体" panose="02010609060101010101" pitchFamily="49" charset="-122"/>
                <a:ea typeface="黑体" panose="02010609060101010101" pitchFamily="49" charset="-122"/>
                <a:sym typeface="Tahoma" panose="020B0604030504040204" pitchFamily="34" charset="0"/>
              </a:rPr>
              <a:t>闭关主义</a:t>
            </a:r>
            <a:endParaRPr lang="zh-CN" altLang="en-US" sz="1865" b="1">
              <a:latin typeface="黑体" panose="02010609060101010101" pitchFamily="49" charset="-122"/>
              <a:ea typeface="黑体" panose="02010609060101010101" pitchFamily="49" charset="-122"/>
            </a:endParaRPr>
          </a:p>
        </p:txBody>
      </p:sp>
      <p:sp>
        <p:nvSpPr>
          <p:cNvPr id="18435" name="Text Box 3"/>
          <p:cNvSpPr>
            <a:spLocks noChangeArrowheads="1"/>
          </p:cNvSpPr>
          <p:nvPr/>
        </p:nvSpPr>
        <p:spPr bwMode="auto">
          <a:xfrm>
            <a:off x="4253284" y="1112943"/>
            <a:ext cx="2383367" cy="583565"/>
          </a:xfrm>
          <a:prstGeom prst="rect">
            <a:avLst/>
          </a:prstGeom>
          <a:noFill/>
          <a:ln w="9525">
            <a:noFill/>
            <a:miter lim="800000"/>
          </a:ln>
        </p:spPr>
        <p:txBody>
          <a:bodyPr>
            <a:spAutoFit/>
          </a:bodyPr>
          <a:lstStyle/>
          <a:p>
            <a:pPr eaLnBrk="1" hangingPunct="1">
              <a:spcBef>
                <a:spcPct val="50000"/>
              </a:spcBef>
              <a:defRPr/>
            </a:pPr>
            <a:r>
              <a:rPr lang="zh-CN" altLang="en-US"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Tahoma" panose="020B0604030504040204" pitchFamily="34" charset="0"/>
              </a:rPr>
              <a:t>（</a:t>
            </a:r>
            <a:r>
              <a:rPr lang="zh-CN" altLang="en-US" sz="3200" b="1" dirty="0">
                <a:latin typeface="黑体" panose="02010609060101010101" pitchFamily="49" charset="-122"/>
                <a:ea typeface="黑体" panose="02010609060101010101" pitchFamily="49" charset="-122"/>
                <a:sym typeface="Tahoma" panose="020B0604030504040204" pitchFamily="34" charset="0"/>
              </a:rPr>
              <a:t>排外）</a:t>
            </a:r>
            <a:endParaRPr lang="zh-CN" altLang="en-US" sz="2400" b="1" dirty="0">
              <a:latin typeface="黑体" panose="02010609060101010101" pitchFamily="49" charset="-122"/>
              <a:ea typeface="黑体" panose="02010609060101010101" pitchFamily="49" charset="-122"/>
            </a:endParaRPr>
          </a:p>
        </p:txBody>
      </p:sp>
      <p:sp>
        <p:nvSpPr>
          <p:cNvPr id="18436" name="AutoShape 4"/>
          <p:cNvSpPr>
            <a:spLocks noChangeArrowheads="1"/>
          </p:cNvSpPr>
          <p:nvPr/>
        </p:nvSpPr>
        <p:spPr bwMode="auto">
          <a:xfrm>
            <a:off x="3024717" y="1825029"/>
            <a:ext cx="304800" cy="914400"/>
          </a:xfrm>
          <a:prstGeom prst="downArrow">
            <a:avLst>
              <a:gd name="adj1" fmla="val 50000"/>
              <a:gd name="adj2" fmla="val 100000"/>
            </a:avLst>
          </a:prstGeom>
          <a:solidFill>
            <a:srgbClr val="C00000"/>
          </a:solidFill>
          <a:ln w="22225">
            <a:solidFill>
              <a:srgbClr val="C00000">
                <a:alpha val="48000"/>
              </a:srgbClr>
            </a:solidFill>
            <a:miter lim="800000"/>
          </a:ln>
          <a:effectLst>
            <a:outerShdw blurRad="50800" dist="50800" dir="5400000" algn="ctr" rotWithShape="0">
              <a:schemeClr val="bg1"/>
            </a:outerShdw>
          </a:effectLst>
        </p:spPr>
        <p:txBody>
          <a:bodyPr wrap="none" anchor="ctr"/>
          <a:lstStyle/>
          <a:p>
            <a:pPr eaLnBrk="1" hangingPunct="1">
              <a:defRPr/>
            </a:pPr>
            <a:endParaRPr lang="zh-CN" altLang="zh-CN" sz="2400">
              <a:latin typeface="黑体" panose="02010609060101010101" pitchFamily="49" charset="-122"/>
              <a:ea typeface="黑体" panose="02010609060101010101" pitchFamily="49" charset="-122"/>
              <a:sym typeface="华文楷体" panose="02010600040101010101" pitchFamily="2" charset="-122"/>
            </a:endParaRPr>
          </a:p>
        </p:txBody>
      </p:sp>
      <p:sp>
        <p:nvSpPr>
          <p:cNvPr id="18437" name="Text Box 5"/>
          <p:cNvSpPr>
            <a:spLocks noChangeArrowheads="1"/>
          </p:cNvSpPr>
          <p:nvPr/>
        </p:nvSpPr>
        <p:spPr bwMode="auto">
          <a:xfrm>
            <a:off x="2032000" y="2565863"/>
            <a:ext cx="3048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a:latin typeface="黑体" panose="02010609060101010101" pitchFamily="49" charset="-122"/>
                <a:ea typeface="黑体" panose="02010609060101010101" pitchFamily="49" charset="-122"/>
                <a:sym typeface="Tahoma" panose="020B0604030504040204" pitchFamily="34" charset="0"/>
              </a:rPr>
              <a:t>送去主义</a:t>
            </a:r>
          </a:p>
        </p:txBody>
      </p:sp>
      <p:sp>
        <p:nvSpPr>
          <p:cNvPr id="18438" name="Text Box 6"/>
          <p:cNvSpPr>
            <a:spLocks noChangeArrowheads="1"/>
          </p:cNvSpPr>
          <p:nvPr/>
        </p:nvSpPr>
        <p:spPr bwMode="auto">
          <a:xfrm>
            <a:off x="4253284" y="2699212"/>
            <a:ext cx="2336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b="1">
                <a:latin typeface="黑体" panose="02010609060101010101" pitchFamily="49" charset="-122"/>
                <a:ea typeface="黑体" panose="02010609060101010101" pitchFamily="49" charset="-122"/>
                <a:sym typeface="Tahoma" panose="020B0604030504040204" pitchFamily="34" charset="0"/>
              </a:rPr>
              <a:t>（媚外）</a:t>
            </a:r>
          </a:p>
        </p:txBody>
      </p:sp>
      <p:sp>
        <p:nvSpPr>
          <p:cNvPr id="18439" name="AutoShape 7"/>
          <p:cNvSpPr>
            <a:spLocks noChangeArrowheads="1"/>
          </p:cNvSpPr>
          <p:nvPr/>
        </p:nvSpPr>
        <p:spPr bwMode="auto">
          <a:xfrm>
            <a:off x="3024717" y="3456980"/>
            <a:ext cx="304800" cy="914400"/>
          </a:xfrm>
          <a:prstGeom prst="downArrow">
            <a:avLst>
              <a:gd name="adj1" fmla="val 50000"/>
              <a:gd name="adj2" fmla="val 100000"/>
            </a:avLst>
          </a:prstGeom>
          <a:solidFill>
            <a:srgbClr val="C00000"/>
          </a:solidFill>
          <a:ln w="9525">
            <a:solidFill>
              <a:schemeClr val="tx1"/>
            </a:solidFill>
            <a:miter lim="800000"/>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2400">
              <a:latin typeface="黑体" panose="02010609060101010101" pitchFamily="49" charset="-122"/>
              <a:ea typeface="黑体" panose="02010609060101010101" pitchFamily="49" charset="-122"/>
              <a:sym typeface="华文楷体" panose="02010600040101010101" pitchFamily="2" charset="-122"/>
            </a:endParaRPr>
          </a:p>
        </p:txBody>
      </p:sp>
      <p:sp>
        <p:nvSpPr>
          <p:cNvPr id="18440" name="Text Box 8"/>
          <p:cNvSpPr>
            <a:spLocks noChangeArrowheads="1"/>
          </p:cNvSpPr>
          <p:nvPr/>
        </p:nvSpPr>
        <p:spPr bwMode="auto">
          <a:xfrm>
            <a:off x="1930400" y="5859012"/>
            <a:ext cx="31496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dirty="0">
                <a:latin typeface="黑体" panose="02010609060101010101" pitchFamily="49" charset="-122"/>
                <a:ea typeface="黑体" panose="02010609060101010101" pitchFamily="49" charset="-122"/>
                <a:sym typeface="Tahoma" panose="020B0604030504040204" pitchFamily="34" charset="0"/>
              </a:rPr>
              <a:t>拿来主义</a:t>
            </a:r>
          </a:p>
        </p:txBody>
      </p:sp>
      <p:sp>
        <p:nvSpPr>
          <p:cNvPr id="18441" name="AutoShape 9"/>
          <p:cNvSpPr/>
          <p:nvPr/>
        </p:nvSpPr>
        <p:spPr bwMode="auto">
          <a:xfrm>
            <a:off x="6362701" y="1253125"/>
            <a:ext cx="792664" cy="4792941"/>
          </a:xfrm>
          <a:prstGeom prst="rightBrace">
            <a:avLst>
              <a:gd name="adj1" fmla="val 37571"/>
              <a:gd name="adj2" fmla="val 50000"/>
            </a:avLst>
          </a:prstGeom>
          <a:noFill/>
          <a:ln w="44450" cmpd="thickThin">
            <a:solidFill>
              <a:schemeClr val="tx1">
                <a:lumMod val="65000"/>
                <a:lumOff val="35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3735" b="1">
              <a:latin typeface="黑体" panose="02010609060101010101" pitchFamily="49" charset="-122"/>
              <a:ea typeface="黑体" panose="02010609060101010101" pitchFamily="49" charset="-122"/>
              <a:sym typeface="华文楷体" panose="02010600040101010101" pitchFamily="2" charset="-122"/>
            </a:endParaRPr>
          </a:p>
        </p:txBody>
      </p:sp>
      <p:sp>
        <p:nvSpPr>
          <p:cNvPr id="18442" name="Text Box 10"/>
          <p:cNvSpPr>
            <a:spLocks noChangeArrowheads="1"/>
          </p:cNvSpPr>
          <p:nvPr/>
        </p:nvSpPr>
        <p:spPr bwMode="auto">
          <a:xfrm>
            <a:off x="7222968" y="3036205"/>
            <a:ext cx="14224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dirty="0">
                <a:latin typeface="黑体" panose="02010609060101010101" pitchFamily="49" charset="-122"/>
                <a:ea typeface="黑体" panose="02010609060101010101" pitchFamily="49" charset="-122"/>
                <a:sym typeface="华文新魏" pitchFamily="2" charset="-122"/>
              </a:rPr>
              <a:t>破</a:t>
            </a:r>
            <a:endParaRPr lang="zh-CN" altLang="en-US" sz="3735" b="1" dirty="0">
              <a:latin typeface="黑体" panose="02010609060101010101" pitchFamily="49" charset="-122"/>
              <a:ea typeface="黑体" panose="02010609060101010101" pitchFamily="49" charset="-122"/>
              <a:sym typeface="Arial" panose="020B0604020202020204" pitchFamily="34" charset="0"/>
            </a:endParaRPr>
          </a:p>
        </p:txBody>
      </p:sp>
      <p:sp>
        <p:nvSpPr>
          <p:cNvPr id="18444" name="Text Box 12"/>
          <p:cNvSpPr>
            <a:spLocks noChangeArrowheads="1"/>
          </p:cNvSpPr>
          <p:nvPr/>
        </p:nvSpPr>
        <p:spPr bwMode="auto">
          <a:xfrm>
            <a:off x="7297856" y="5655137"/>
            <a:ext cx="766776"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dirty="0">
                <a:latin typeface="黑体" panose="02010609060101010101" pitchFamily="49" charset="-122"/>
                <a:ea typeface="黑体" panose="02010609060101010101" pitchFamily="49" charset="-122"/>
                <a:sym typeface="华文新魏" pitchFamily="2" charset="-122"/>
              </a:rPr>
              <a:t>立</a:t>
            </a:r>
          </a:p>
        </p:txBody>
      </p:sp>
      <p:sp>
        <p:nvSpPr>
          <p:cNvPr id="8205" name="Text Box 13"/>
          <p:cNvSpPr>
            <a:spLocks noChangeArrowheads="1"/>
          </p:cNvSpPr>
          <p:nvPr/>
        </p:nvSpPr>
        <p:spPr bwMode="auto">
          <a:xfrm>
            <a:off x="9122888" y="1420917"/>
            <a:ext cx="977900" cy="46926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735" b="1" dirty="0">
                <a:solidFill>
                  <a:srgbClr val="FF0000"/>
                </a:solidFill>
                <a:latin typeface="黑体" panose="02010609060101010101" pitchFamily="49" charset="-122"/>
                <a:ea typeface="黑体" panose="02010609060101010101" pitchFamily="49" charset="-122"/>
                <a:sym typeface="Arial" panose="020B0604020202020204" pitchFamily="34" charset="0"/>
              </a:rPr>
              <a:t>先破后立</a:t>
            </a:r>
            <a:endParaRPr lang="en-US" altLang="zh-CN" sz="3735"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a:p>
            <a:pPr eaLnBrk="1" hangingPunct="1">
              <a:spcBef>
                <a:spcPct val="0"/>
              </a:spcBef>
              <a:buFontTx/>
              <a:buNone/>
            </a:pPr>
            <a:r>
              <a:rPr lang="zh-CN" altLang="en-US" sz="3735" b="1" dirty="0">
                <a:solidFill>
                  <a:srgbClr val="FF0000"/>
                </a:solidFill>
                <a:latin typeface="黑体" panose="02010609060101010101" pitchFamily="49" charset="-122"/>
                <a:ea typeface="黑体" panose="02010609060101010101" pitchFamily="49" charset="-122"/>
                <a:sym typeface="Arial" panose="020B0604020202020204" pitchFamily="34" charset="0"/>
              </a:rPr>
              <a:t>破立结合</a:t>
            </a:r>
            <a:endParaRPr lang="zh-CN" altLang="en-US" sz="1865" b="1" dirty="0">
              <a:solidFill>
                <a:srgbClr val="FF0000"/>
              </a:solidFill>
              <a:latin typeface="黑体" panose="02010609060101010101" pitchFamily="49" charset="-122"/>
              <a:ea typeface="黑体" panose="02010609060101010101" pitchFamily="49" charset="-122"/>
            </a:endParaRPr>
          </a:p>
        </p:txBody>
      </p:sp>
      <p:sp>
        <p:nvSpPr>
          <p:cNvPr id="18446" name="Text Box 5"/>
          <p:cNvSpPr>
            <a:spLocks noChangeArrowheads="1"/>
          </p:cNvSpPr>
          <p:nvPr/>
        </p:nvSpPr>
        <p:spPr bwMode="auto">
          <a:xfrm>
            <a:off x="2032000" y="4318463"/>
            <a:ext cx="3048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sz="3735" b="1">
                <a:latin typeface="黑体" panose="02010609060101010101" pitchFamily="49" charset="-122"/>
                <a:ea typeface="黑体" panose="02010609060101010101" pitchFamily="49" charset="-122"/>
                <a:sym typeface="Tahoma" panose="020B0604030504040204" pitchFamily="34" charset="0"/>
              </a:rPr>
              <a:t>送来主义</a:t>
            </a:r>
          </a:p>
        </p:txBody>
      </p:sp>
      <p:sp>
        <p:nvSpPr>
          <p:cNvPr id="18447" name="AutoShape 7"/>
          <p:cNvSpPr>
            <a:spLocks noChangeArrowheads="1"/>
          </p:cNvSpPr>
          <p:nvPr/>
        </p:nvSpPr>
        <p:spPr bwMode="auto">
          <a:xfrm>
            <a:off x="3024717" y="5088929"/>
            <a:ext cx="304800" cy="914400"/>
          </a:xfrm>
          <a:prstGeom prst="downArrow">
            <a:avLst>
              <a:gd name="adj1" fmla="val 50000"/>
              <a:gd name="adj2" fmla="val 100000"/>
            </a:avLst>
          </a:prstGeom>
          <a:solidFill>
            <a:srgbClr val="C00000"/>
          </a:solidFill>
          <a:ln w="9525">
            <a:solidFill>
              <a:schemeClr val="tx1"/>
            </a:solidFill>
            <a:miter lim="800000"/>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2400">
              <a:latin typeface="黑体" panose="02010609060101010101" pitchFamily="49" charset="-122"/>
              <a:ea typeface="黑体" panose="02010609060101010101" pitchFamily="49" charset="-122"/>
              <a:sym typeface="华文楷体" panose="02010600040101010101" pitchFamily="2" charset="-122"/>
            </a:endParaRPr>
          </a:p>
        </p:txBody>
      </p:sp>
      <p:sp>
        <p:nvSpPr>
          <p:cNvPr id="18448" name="Text Box 6"/>
          <p:cNvSpPr>
            <a:spLocks noChangeArrowheads="1"/>
          </p:cNvSpPr>
          <p:nvPr/>
        </p:nvSpPr>
        <p:spPr bwMode="auto">
          <a:xfrm>
            <a:off x="4241855" y="4369263"/>
            <a:ext cx="2336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zh-CN" altLang="en-US" b="1">
                <a:latin typeface="黑体" panose="02010609060101010101" pitchFamily="49" charset="-122"/>
                <a:ea typeface="黑体" panose="02010609060101010101" pitchFamily="49" charset="-122"/>
                <a:sym typeface="Tahoma" panose="020B0604030504040204" pitchFamily="34" charset="0"/>
              </a:rPr>
              <a:t>（被侵略）</a:t>
            </a:r>
          </a:p>
        </p:txBody>
      </p:sp>
      <p:sp>
        <p:nvSpPr>
          <p:cNvPr id="8209" name="AutoShape 17"/>
          <p:cNvSpPr>
            <a:spLocks noChangeArrowheads="1"/>
          </p:cNvSpPr>
          <p:nvPr/>
        </p:nvSpPr>
        <p:spPr bwMode="auto">
          <a:xfrm>
            <a:off x="7489364" y="3734705"/>
            <a:ext cx="285284" cy="1614508"/>
          </a:xfrm>
          <a:prstGeom prst="downArrow">
            <a:avLst>
              <a:gd name="adj1" fmla="val 50000"/>
              <a:gd name="adj2" fmla="val 98070"/>
            </a:avLst>
          </a:prstGeom>
          <a:solidFill>
            <a:srgbClr val="C00000"/>
          </a:solidFill>
          <a:ln w="9525">
            <a:solidFill>
              <a:schemeClr val="tx1"/>
            </a:solidFill>
            <a:miter lim="800000"/>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2400">
              <a:latin typeface="黑体" panose="02010609060101010101" pitchFamily="49" charset="-122"/>
              <a:ea typeface="黑体" panose="02010609060101010101" pitchFamily="49" charset="-122"/>
            </a:endParaRPr>
          </a:p>
        </p:txBody>
      </p:sp>
      <p:sp>
        <p:nvSpPr>
          <p:cNvPr id="18" name="右箭头 17"/>
          <p:cNvSpPr/>
          <p:nvPr/>
        </p:nvSpPr>
        <p:spPr>
          <a:xfrm>
            <a:off x="4183276" y="6100312"/>
            <a:ext cx="1718891" cy="301163"/>
          </a:xfrm>
          <a:prstGeom prst="rightArrow">
            <a:avLst>
              <a:gd name="adj1" fmla="val 50000"/>
              <a:gd name="adj2" fmla="val 13771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tx1"/>
              </a:solidFill>
              <a:latin typeface="黑体" panose="02010609060101010101" pitchFamily="49" charset="-122"/>
              <a:ea typeface="黑体" panose="02010609060101010101" pitchFamily="49" charset="-122"/>
            </a:endParaRPr>
          </a:p>
        </p:txBody>
      </p:sp>
      <p:sp>
        <p:nvSpPr>
          <p:cNvPr id="20" name="Text Box 4"/>
          <p:cNvSpPr txBox="1">
            <a:spLocks noGrp="1" noChangeArrowheads="1"/>
          </p:cNvSpPr>
          <p:nvPr>
            <p:ph type="ctrTitle"/>
          </p:nvPr>
        </p:nvSpPr>
        <p:spPr bwMode="auto">
          <a:xfrm>
            <a:off x="838200" y="21629"/>
            <a:ext cx="10515600" cy="6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Font typeface="Arial" panose="020B0604020202020204" pitchFamily="34" charset="0"/>
              <a:buChar char="•"/>
              <a:defRPr sz="2100">
                <a:solidFill>
                  <a:srgbClr val="595959"/>
                </a:solidFill>
                <a:latin typeface="Times New Roman" panose="02020603050405020304" pitchFamily="18" charset="0"/>
                <a:ea typeface="黑体" panose="02010609060101010101" pitchFamily="49" charset="-122"/>
              </a:defRPr>
            </a:lvl1pPr>
            <a:lvl2pPr marL="742950" indent="-285750">
              <a:spcBef>
                <a:spcPts val="375"/>
              </a:spcBef>
              <a:buFont typeface="Arial" panose="020B0604020202020204" pitchFamily="34" charset="0"/>
              <a:buChar char="•"/>
              <a:defRPr>
                <a:solidFill>
                  <a:srgbClr val="595959"/>
                </a:solidFill>
                <a:latin typeface="Times New Roman" panose="02020603050405020304" pitchFamily="18" charset="0"/>
                <a:ea typeface="黑体" panose="02010609060101010101" pitchFamily="49" charset="-122"/>
              </a:defRPr>
            </a:lvl2pPr>
            <a:lvl3pPr marL="1143000" indent="-228600">
              <a:lnSpc>
                <a:spcPct val="90000"/>
              </a:lnSpc>
              <a:spcBef>
                <a:spcPts val="375"/>
              </a:spcBef>
              <a:buFont typeface="Arial" panose="020B0604020202020204" pitchFamily="34" charset="0"/>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4265" b="1" dirty="0">
                <a:solidFill>
                  <a:schemeClr val="tx1"/>
                </a:solidFill>
                <a:latin typeface="黑体" panose="02010609060101010101" pitchFamily="49" charset="-122"/>
              </a:rPr>
              <a:t>精读理解本文的论证思路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ppt_x</p:attrName>
                                        </p:attrNameLst>
                                      </p:cBhvr>
                                      <p:tavLst>
                                        <p:tav tm="0">
                                          <p:val>
                                            <p:strVal val="0-#ppt_w/2"/>
                                          </p:val>
                                        </p:tav>
                                        <p:tav tm="100000">
                                          <p:val>
                                            <p:strVal val="#ppt_x"/>
                                          </p:val>
                                        </p:tav>
                                      </p:tavLst>
                                    </p:anim>
                                    <p:anim calcmode="lin" valueType="num">
                                      <p:cBhvr>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p:cTn id="13" dur="500" fill="hold"/>
                                        <p:tgtEl>
                                          <p:spTgt spid="18435"/>
                                        </p:tgtEl>
                                        <p:attrNameLst>
                                          <p:attrName>ppt_x</p:attrName>
                                        </p:attrNameLst>
                                      </p:cBhvr>
                                      <p:tavLst>
                                        <p:tav tm="0">
                                          <p:val>
                                            <p:strVal val="0-#ppt_w/2"/>
                                          </p:val>
                                        </p:tav>
                                        <p:tav tm="100000">
                                          <p:val>
                                            <p:strVal val="#ppt_x"/>
                                          </p:val>
                                        </p:tav>
                                      </p:tavLst>
                                    </p:anim>
                                    <p:anim calcmode="lin" valueType="num">
                                      <p:cBhvr>
                                        <p:cTn id="14"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500" fill="hold"/>
                                        <p:tgtEl>
                                          <p:spTgt spid="18436"/>
                                        </p:tgtEl>
                                        <p:attrNameLst>
                                          <p:attrName>ppt_x</p:attrName>
                                        </p:attrNameLst>
                                      </p:cBhvr>
                                      <p:tavLst>
                                        <p:tav tm="0">
                                          <p:val>
                                            <p:strVal val="0-#ppt_w/2"/>
                                          </p:val>
                                        </p:tav>
                                        <p:tav tm="100000">
                                          <p:val>
                                            <p:strVal val="#ppt_x"/>
                                          </p:val>
                                        </p:tav>
                                      </p:tavLst>
                                    </p:anim>
                                    <p:anim calcmode="lin" valueType="num">
                                      <p:cBhvr>
                                        <p:cTn id="20"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p:cTn id="25" dur="500" fill="hold"/>
                                        <p:tgtEl>
                                          <p:spTgt spid="18437"/>
                                        </p:tgtEl>
                                        <p:attrNameLst>
                                          <p:attrName>ppt_x</p:attrName>
                                        </p:attrNameLst>
                                      </p:cBhvr>
                                      <p:tavLst>
                                        <p:tav tm="0">
                                          <p:val>
                                            <p:strVal val="0-#ppt_w/2"/>
                                          </p:val>
                                        </p:tav>
                                        <p:tav tm="100000">
                                          <p:val>
                                            <p:strVal val="#ppt_x"/>
                                          </p:val>
                                        </p:tav>
                                      </p:tavLst>
                                    </p:anim>
                                    <p:anim calcmode="lin" valueType="num">
                                      <p:cBhvr>
                                        <p:cTn id="26"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p:cTn id="31" dur="500" fill="hold"/>
                                        <p:tgtEl>
                                          <p:spTgt spid="18438"/>
                                        </p:tgtEl>
                                        <p:attrNameLst>
                                          <p:attrName>ppt_x</p:attrName>
                                        </p:attrNameLst>
                                      </p:cBhvr>
                                      <p:tavLst>
                                        <p:tav tm="0">
                                          <p:val>
                                            <p:strVal val="0-#ppt_w/2"/>
                                          </p:val>
                                        </p:tav>
                                        <p:tav tm="100000">
                                          <p:val>
                                            <p:strVal val="#ppt_x"/>
                                          </p:val>
                                        </p:tav>
                                      </p:tavLst>
                                    </p:anim>
                                    <p:anim calcmode="lin" valueType="num">
                                      <p:cBhvr>
                                        <p:cTn id="32"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p:cTn id="37" dur="500" fill="hold"/>
                                        <p:tgtEl>
                                          <p:spTgt spid="18439"/>
                                        </p:tgtEl>
                                        <p:attrNameLst>
                                          <p:attrName>ppt_x</p:attrName>
                                        </p:attrNameLst>
                                      </p:cBhvr>
                                      <p:tavLst>
                                        <p:tav tm="0">
                                          <p:val>
                                            <p:strVal val="0-#ppt_w/2"/>
                                          </p:val>
                                        </p:tav>
                                        <p:tav tm="100000">
                                          <p:val>
                                            <p:strVal val="#ppt_x"/>
                                          </p:val>
                                        </p:tav>
                                      </p:tavLst>
                                    </p:anim>
                                    <p:anim calcmode="lin" valueType="num">
                                      <p:cBhvr>
                                        <p:cTn id="38"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446"/>
                                        </p:tgtEl>
                                        <p:attrNameLst>
                                          <p:attrName>style.visibility</p:attrName>
                                        </p:attrNameLst>
                                      </p:cBhvr>
                                      <p:to>
                                        <p:strVal val="visible"/>
                                      </p:to>
                                    </p:set>
                                    <p:anim calcmode="lin" valueType="num">
                                      <p:cBhvr>
                                        <p:cTn id="43" dur="500" fill="hold"/>
                                        <p:tgtEl>
                                          <p:spTgt spid="18446"/>
                                        </p:tgtEl>
                                        <p:attrNameLst>
                                          <p:attrName>ppt_x</p:attrName>
                                        </p:attrNameLst>
                                      </p:cBhvr>
                                      <p:tavLst>
                                        <p:tav tm="0">
                                          <p:val>
                                            <p:strVal val="0-#ppt_w/2"/>
                                          </p:val>
                                        </p:tav>
                                        <p:tav tm="100000">
                                          <p:val>
                                            <p:strVal val="#ppt_x"/>
                                          </p:val>
                                        </p:tav>
                                      </p:tavLst>
                                    </p:anim>
                                    <p:anim calcmode="lin" valueType="num">
                                      <p:cBhvr>
                                        <p:cTn id="44"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448"/>
                                        </p:tgtEl>
                                        <p:attrNameLst>
                                          <p:attrName>style.visibility</p:attrName>
                                        </p:attrNameLst>
                                      </p:cBhvr>
                                      <p:to>
                                        <p:strVal val="visible"/>
                                      </p:to>
                                    </p:set>
                                    <p:anim calcmode="lin" valueType="num">
                                      <p:cBhvr>
                                        <p:cTn id="49" dur="500" fill="hold"/>
                                        <p:tgtEl>
                                          <p:spTgt spid="18448"/>
                                        </p:tgtEl>
                                        <p:attrNameLst>
                                          <p:attrName>ppt_x</p:attrName>
                                        </p:attrNameLst>
                                      </p:cBhvr>
                                      <p:tavLst>
                                        <p:tav tm="0">
                                          <p:val>
                                            <p:strVal val="0-#ppt_w/2"/>
                                          </p:val>
                                        </p:tav>
                                        <p:tav tm="100000">
                                          <p:val>
                                            <p:strVal val="#ppt_x"/>
                                          </p:val>
                                        </p:tav>
                                      </p:tavLst>
                                    </p:anim>
                                    <p:anim calcmode="lin" valueType="num">
                                      <p:cBhvr>
                                        <p:cTn id="50" dur="500" fill="hold"/>
                                        <p:tgtEl>
                                          <p:spTgt spid="1844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441"/>
                                        </p:tgtEl>
                                        <p:attrNameLst>
                                          <p:attrName>style.visibility</p:attrName>
                                        </p:attrNameLst>
                                      </p:cBhvr>
                                      <p:to>
                                        <p:strVal val="visible"/>
                                      </p:to>
                                    </p:set>
                                    <p:anim calcmode="lin" valueType="num">
                                      <p:cBhvr>
                                        <p:cTn id="55" dur="500" fill="hold"/>
                                        <p:tgtEl>
                                          <p:spTgt spid="18441"/>
                                        </p:tgtEl>
                                        <p:attrNameLst>
                                          <p:attrName>ppt_x</p:attrName>
                                        </p:attrNameLst>
                                      </p:cBhvr>
                                      <p:tavLst>
                                        <p:tav tm="0">
                                          <p:val>
                                            <p:strVal val="0-#ppt_w/2"/>
                                          </p:val>
                                        </p:tav>
                                        <p:tav tm="100000">
                                          <p:val>
                                            <p:strVal val="#ppt_x"/>
                                          </p:val>
                                        </p:tav>
                                      </p:tavLst>
                                    </p:anim>
                                    <p:anim calcmode="lin" valueType="num">
                                      <p:cBhvr>
                                        <p:cTn id="56"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442"/>
                                        </p:tgtEl>
                                        <p:attrNameLst>
                                          <p:attrName>style.visibility</p:attrName>
                                        </p:attrNameLst>
                                      </p:cBhvr>
                                      <p:to>
                                        <p:strVal val="visible"/>
                                      </p:to>
                                    </p:set>
                                    <p:anim calcmode="lin" valueType="num">
                                      <p:cBhvr>
                                        <p:cTn id="61" dur="500" fill="hold"/>
                                        <p:tgtEl>
                                          <p:spTgt spid="18442"/>
                                        </p:tgtEl>
                                        <p:attrNameLst>
                                          <p:attrName>ppt_x</p:attrName>
                                        </p:attrNameLst>
                                      </p:cBhvr>
                                      <p:tavLst>
                                        <p:tav tm="0">
                                          <p:val>
                                            <p:strVal val="0-#ppt_w/2"/>
                                          </p:val>
                                        </p:tav>
                                        <p:tav tm="100000">
                                          <p:val>
                                            <p:strVal val="#ppt_x"/>
                                          </p:val>
                                        </p:tav>
                                      </p:tavLst>
                                    </p:anim>
                                    <p:anim calcmode="lin" valueType="num">
                                      <p:cBhvr>
                                        <p:cTn id="62" dur="5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447"/>
                                        </p:tgtEl>
                                        <p:attrNameLst>
                                          <p:attrName>style.visibility</p:attrName>
                                        </p:attrNameLst>
                                      </p:cBhvr>
                                      <p:to>
                                        <p:strVal val="visible"/>
                                      </p:to>
                                    </p:set>
                                    <p:anim calcmode="lin" valueType="num">
                                      <p:cBhvr>
                                        <p:cTn id="67" dur="500" fill="hold"/>
                                        <p:tgtEl>
                                          <p:spTgt spid="18447"/>
                                        </p:tgtEl>
                                        <p:attrNameLst>
                                          <p:attrName>ppt_x</p:attrName>
                                        </p:attrNameLst>
                                      </p:cBhvr>
                                      <p:tavLst>
                                        <p:tav tm="0">
                                          <p:val>
                                            <p:strVal val="0-#ppt_w/2"/>
                                          </p:val>
                                        </p:tav>
                                        <p:tav tm="100000">
                                          <p:val>
                                            <p:strVal val="#ppt_x"/>
                                          </p:val>
                                        </p:tav>
                                      </p:tavLst>
                                    </p:anim>
                                    <p:anim calcmode="lin" valueType="num">
                                      <p:cBhvr>
                                        <p:cTn id="68" dur="500" fill="hold"/>
                                        <p:tgtEl>
                                          <p:spTgt spid="1844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8440"/>
                                        </p:tgtEl>
                                        <p:attrNameLst>
                                          <p:attrName>style.visibility</p:attrName>
                                        </p:attrNameLst>
                                      </p:cBhvr>
                                      <p:to>
                                        <p:strVal val="visible"/>
                                      </p:to>
                                    </p:set>
                                    <p:anim calcmode="lin" valueType="num">
                                      <p:cBhvr>
                                        <p:cTn id="73" dur="500" fill="hold"/>
                                        <p:tgtEl>
                                          <p:spTgt spid="18440"/>
                                        </p:tgtEl>
                                        <p:attrNameLst>
                                          <p:attrName>ppt_x</p:attrName>
                                        </p:attrNameLst>
                                      </p:cBhvr>
                                      <p:tavLst>
                                        <p:tav tm="0">
                                          <p:val>
                                            <p:strVal val="0-#ppt_w/2"/>
                                          </p:val>
                                        </p:tav>
                                        <p:tav tm="100000">
                                          <p:val>
                                            <p:strVal val="#ppt_x"/>
                                          </p:val>
                                        </p:tav>
                                      </p:tavLst>
                                    </p:anim>
                                    <p:anim calcmode="lin" valueType="num">
                                      <p:cBhvr>
                                        <p:cTn id="74"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8444"/>
                                        </p:tgtEl>
                                        <p:attrNameLst>
                                          <p:attrName>style.visibility</p:attrName>
                                        </p:attrNameLst>
                                      </p:cBhvr>
                                      <p:to>
                                        <p:strVal val="visible"/>
                                      </p:to>
                                    </p:set>
                                    <p:anim calcmode="lin" valueType="num">
                                      <p:cBhvr>
                                        <p:cTn id="85" dur="500" fill="hold"/>
                                        <p:tgtEl>
                                          <p:spTgt spid="18444"/>
                                        </p:tgtEl>
                                        <p:attrNameLst>
                                          <p:attrName>ppt_x</p:attrName>
                                        </p:attrNameLst>
                                      </p:cBhvr>
                                      <p:tavLst>
                                        <p:tav tm="0">
                                          <p:val>
                                            <p:strVal val="0-#ppt_w/2"/>
                                          </p:val>
                                        </p:tav>
                                        <p:tav tm="100000">
                                          <p:val>
                                            <p:strVal val="#ppt_x"/>
                                          </p:val>
                                        </p:tav>
                                      </p:tavLst>
                                    </p:anim>
                                    <p:anim calcmode="lin" valueType="num">
                                      <p:cBhvr>
                                        <p:cTn id="86" dur="500" fill="hold"/>
                                        <p:tgtEl>
                                          <p:spTgt spid="1844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209"/>
                                        </p:tgtEl>
                                        <p:attrNameLst>
                                          <p:attrName>style.visibility</p:attrName>
                                        </p:attrNameLst>
                                      </p:cBhvr>
                                      <p:to>
                                        <p:strVal val="visible"/>
                                      </p:to>
                                    </p:set>
                                    <p:anim calcmode="lin" valueType="num">
                                      <p:cBhvr additive="base">
                                        <p:cTn id="91" dur="500" fill="hold"/>
                                        <p:tgtEl>
                                          <p:spTgt spid="8209"/>
                                        </p:tgtEl>
                                        <p:attrNameLst>
                                          <p:attrName>ppt_x</p:attrName>
                                        </p:attrNameLst>
                                      </p:cBhvr>
                                      <p:tavLst>
                                        <p:tav tm="0">
                                          <p:val>
                                            <p:strVal val="#ppt_x"/>
                                          </p:val>
                                        </p:tav>
                                        <p:tav tm="100000">
                                          <p:val>
                                            <p:strVal val="#ppt_x"/>
                                          </p:val>
                                        </p:tav>
                                      </p:tavLst>
                                    </p:anim>
                                    <p:anim calcmode="lin" valueType="num">
                                      <p:cBhvr additive="base">
                                        <p:cTn id="92"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205">
                                            <p:txEl>
                                              <p:pRg st="0" end="0"/>
                                            </p:txEl>
                                          </p:spTgt>
                                        </p:tgtEl>
                                        <p:attrNameLst>
                                          <p:attrName>style.visibility</p:attrName>
                                        </p:attrNameLst>
                                      </p:cBhvr>
                                      <p:to>
                                        <p:strVal val="visible"/>
                                      </p:to>
                                    </p:set>
                                    <p:anim calcmode="lin" valueType="num">
                                      <p:cBhvr additive="base">
                                        <p:cTn id="97" dur="500" fill="hold"/>
                                        <p:tgtEl>
                                          <p:spTgt spid="820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205">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8205">
                                            <p:txEl>
                                              <p:pRg st="1" end="1"/>
                                            </p:txEl>
                                          </p:spTgt>
                                        </p:tgtEl>
                                        <p:attrNameLst>
                                          <p:attrName>style.visibility</p:attrName>
                                        </p:attrNameLst>
                                      </p:cBhvr>
                                      <p:to>
                                        <p:strVal val="visible"/>
                                      </p:to>
                                    </p:set>
                                    <p:anim calcmode="lin" valueType="num">
                                      <p:cBhvr additive="base">
                                        <p:cTn id="101" dur="500" fill="hold"/>
                                        <p:tgtEl>
                                          <p:spTgt spid="8205">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2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P spid="18436" grpId="0" bldLvl="0" animBg="1" autoUpdateAnimBg="0"/>
      <p:bldP spid="18437" grpId="0" bldLvl="0" autoUpdateAnimBg="0"/>
      <p:bldP spid="18438" grpId="0" bldLvl="0" autoUpdateAnimBg="0"/>
      <p:bldP spid="18439" grpId="0" bldLvl="0" animBg="1" autoUpdateAnimBg="0"/>
      <p:bldP spid="18440" grpId="0" bldLvl="0" autoUpdateAnimBg="0"/>
      <p:bldP spid="18442" grpId="0" bldLvl="0" autoUpdateAnimBg="0"/>
      <p:bldP spid="18444" grpId="0" bldLvl="0" autoUpdateAnimBg="0"/>
      <p:bldP spid="18446" grpId="0" bldLvl="0" autoUpdateAnimBg="0"/>
      <p:bldP spid="18448" grpId="0" bldLvl="0" autoUpdateAnimBg="0"/>
      <p:bldP spid="8209" grpId="0" bldLvl="0" animBg="1"/>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show="0">
  <p:cSld>
    <p:bg>
      <p:bgPr>
        <a:noFill/>
        <a:effectLst/>
      </p:bgPr>
    </p:bg>
    <p:spTree>
      <p:nvGrpSpPr>
        <p:cNvPr id="1" name=""/>
        <p:cNvGrpSpPr/>
        <p:nvPr/>
      </p:nvGrpSpPr>
      <p:grpSpPr>
        <a:xfrm>
          <a:off x="0" y="0"/>
          <a:ext cx="0" cy="0"/>
          <a:chOff x="0" y="0"/>
          <a:chExt cx="0" cy="0"/>
        </a:xfrm>
      </p:grpSpPr>
      <p:sp>
        <p:nvSpPr>
          <p:cNvPr id="37890" name="Text Box 2"/>
          <p:cNvSpPr>
            <a:spLocks noChangeArrowheads="1"/>
          </p:cNvSpPr>
          <p:nvPr/>
        </p:nvSpPr>
        <p:spPr bwMode="auto">
          <a:xfrm>
            <a:off x="320207" y="3415372"/>
            <a:ext cx="1570349"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735" b="1" dirty="0">
                <a:latin typeface="黑体" panose="02010609060101010101" pitchFamily="49" charset="-122"/>
                <a:ea typeface="黑体" panose="02010609060101010101" pitchFamily="49" charset="-122"/>
                <a:sym typeface="Tahoma" panose="020B0604030504040204" pitchFamily="34" charset="0"/>
              </a:rPr>
              <a:t> </a:t>
            </a:r>
            <a:r>
              <a:rPr lang="zh-CN" altLang="en-US" sz="3735" b="1" dirty="0" smtClean="0">
                <a:latin typeface="黑体" panose="02010609060101010101" pitchFamily="49" charset="-122"/>
                <a:ea typeface="黑体" panose="02010609060101010101" pitchFamily="49" charset="-122"/>
                <a:sym typeface="Tahoma" panose="020B0604030504040204" pitchFamily="34" charset="0"/>
              </a:rPr>
              <a:t>原因</a:t>
            </a:r>
            <a:endParaRPr lang="zh-CN" altLang="en-US" sz="3735" b="1" dirty="0">
              <a:latin typeface="黑体" panose="02010609060101010101" pitchFamily="49" charset="-122"/>
              <a:ea typeface="黑体" panose="02010609060101010101" pitchFamily="49" charset="-122"/>
            </a:endParaRPr>
          </a:p>
        </p:txBody>
      </p:sp>
      <p:sp>
        <p:nvSpPr>
          <p:cNvPr id="37891" name="AutoShape 3"/>
          <p:cNvSpPr/>
          <p:nvPr/>
        </p:nvSpPr>
        <p:spPr bwMode="auto">
          <a:xfrm>
            <a:off x="1583499" y="2765159"/>
            <a:ext cx="516864" cy="1911981"/>
          </a:xfrm>
          <a:prstGeom prst="leftBrace">
            <a:avLst>
              <a:gd name="adj1" fmla="val 33056"/>
              <a:gd name="adj2" fmla="val 50000"/>
            </a:avLst>
          </a:prstGeom>
          <a:noFill/>
          <a:ln w="28575">
            <a:solidFill>
              <a:srgbClr val="C00000"/>
            </a:solidFill>
            <a:bevel/>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2400">
              <a:latin typeface="黑体" panose="02010609060101010101" pitchFamily="49" charset="-122"/>
              <a:ea typeface="黑体" panose="02010609060101010101" pitchFamily="49" charset="-122"/>
              <a:sym typeface="华文楷体" panose="02010600040101010101" pitchFamily="2" charset="-122"/>
            </a:endParaRPr>
          </a:p>
        </p:txBody>
      </p:sp>
      <p:sp>
        <p:nvSpPr>
          <p:cNvPr id="37892" name="Text Box 4"/>
          <p:cNvSpPr>
            <a:spLocks noChangeArrowheads="1"/>
          </p:cNvSpPr>
          <p:nvPr/>
        </p:nvSpPr>
        <p:spPr bwMode="auto">
          <a:xfrm>
            <a:off x="1890556" y="2545607"/>
            <a:ext cx="9652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dirty="0">
                <a:latin typeface="黑体" panose="02010609060101010101" pitchFamily="49" charset="-122"/>
                <a:ea typeface="黑体" panose="02010609060101010101" pitchFamily="49" charset="-122"/>
                <a:sym typeface="方正姚体" pitchFamily="2" charset="-122"/>
              </a:rPr>
              <a:t> </a:t>
            </a:r>
            <a:r>
              <a:rPr lang="zh-CN" altLang="en-US" b="1" dirty="0">
                <a:latin typeface="黑体" panose="02010609060101010101" pitchFamily="49" charset="-122"/>
                <a:ea typeface="黑体" panose="02010609060101010101" pitchFamily="49" charset="-122"/>
                <a:sym typeface="黑体" panose="02010609060101010101" pitchFamily="49" charset="-122"/>
              </a:rPr>
              <a:t>第一层：只是送去，有往而无来 （有悖于交往原则） </a:t>
            </a:r>
            <a:endParaRPr lang="zh-CN" altLang="en-US" sz="3735" b="1" dirty="0">
              <a:latin typeface="黑体" panose="02010609060101010101" pitchFamily="49" charset="-122"/>
              <a:ea typeface="黑体" panose="02010609060101010101" pitchFamily="49" charset="-122"/>
              <a:sym typeface="黑体" panose="02010609060101010101" pitchFamily="49" charset="-122"/>
            </a:endParaRPr>
          </a:p>
        </p:txBody>
      </p:sp>
      <p:sp>
        <p:nvSpPr>
          <p:cNvPr id="37893" name="Text Box 5"/>
          <p:cNvSpPr>
            <a:spLocks noChangeArrowheads="1"/>
          </p:cNvSpPr>
          <p:nvPr/>
        </p:nvSpPr>
        <p:spPr bwMode="auto">
          <a:xfrm>
            <a:off x="1870931" y="3363612"/>
            <a:ext cx="9550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665" dirty="0">
                <a:latin typeface="黑体" panose="02010609060101010101" pitchFamily="49" charset="-122"/>
                <a:ea typeface="黑体" panose="02010609060101010101" pitchFamily="49" charset="-122"/>
                <a:sym typeface="方正姚体" pitchFamily="2" charset="-122"/>
              </a:rPr>
              <a:t> </a:t>
            </a:r>
            <a:r>
              <a:rPr lang="zh-CN" altLang="en-US" b="1" dirty="0">
                <a:latin typeface="黑体" panose="02010609060101010101" pitchFamily="49" charset="-122"/>
                <a:ea typeface="黑体" panose="02010609060101010101" pitchFamily="49" charset="-122"/>
                <a:sym typeface="黑体" panose="02010609060101010101" pitchFamily="49" charset="-122"/>
              </a:rPr>
              <a:t>第二层：只是送去，必沦为乞丐（要正视历史逻辑） </a:t>
            </a:r>
          </a:p>
        </p:txBody>
      </p:sp>
      <p:sp>
        <p:nvSpPr>
          <p:cNvPr id="37894" name="Text Box 6"/>
          <p:cNvSpPr>
            <a:spLocks noChangeArrowheads="1"/>
          </p:cNvSpPr>
          <p:nvPr/>
        </p:nvSpPr>
        <p:spPr bwMode="auto">
          <a:xfrm>
            <a:off x="1748905" y="4199372"/>
            <a:ext cx="10107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dirty="0">
                <a:latin typeface="黑体" panose="02010609060101010101" pitchFamily="49" charset="-122"/>
                <a:ea typeface="黑体" panose="02010609060101010101" pitchFamily="49" charset="-122"/>
                <a:sym typeface="方正姚体" pitchFamily="2" charset="-122"/>
              </a:rPr>
              <a:t>  </a:t>
            </a:r>
            <a:r>
              <a:rPr lang="zh-CN" altLang="en-US" b="1" dirty="0">
                <a:latin typeface="黑体" panose="02010609060101010101" pitchFamily="49" charset="-122"/>
                <a:ea typeface="黑体" panose="02010609060101010101" pitchFamily="49" charset="-122"/>
                <a:sym typeface="黑体" panose="02010609060101010101" pitchFamily="49" charset="-122"/>
              </a:rPr>
              <a:t>第三层：听凭“送来“，大</a:t>
            </a:r>
            <a:r>
              <a:rPr lang="zh-CN" altLang="en-US" b="1" dirty="0" smtClean="0">
                <a:latin typeface="黑体" panose="02010609060101010101" pitchFamily="49" charset="-122"/>
                <a:ea typeface="黑体" panose="02010609060101010101" pitchFamily="49" charset="-122"/>
                <a:sym typeface="黑体" panose="02010609060101010101" pitchFamily="49" charset="-122"/>
              </a:rPr>
              <a:t>受其祸</a:t>
            </a:r>
            <a:r>
              <a:rPr lang="zh-CN" altLang="en-US" b="1" dirty="0">
                <a:latin typeface="黑体" panose="02010609060101010101" pitchFamily="49" charset="-122"/>
                <a:ea typeface="黑体" panose="02010609060101010101" pitchFamily="49" charset="-122"/>
                <a:sym typeface="黑体" panose="02010609060101010101" pitchFamily="49" charset="-122"/>
              </a:rPr>
              <a:t>（应重视现实教训） </a:t>
            </a:r>
          </a:p>
        </p:txBody>
      </p:sp>
      <p:sp>
        <p:nvSpPr>
          <p:cNvPr id="37896" name="Text Box 8"/>
          <p:cNvSpPr>
            <a:spLocks noChangeArrowheads="1"/>
          </p:cNvSpPr>
          <p:nvPr/>
        </p:nvSpPr>
        <p:spPr bwMode="auto">
          <a:xfrm>
            <a:off x="320207" y="5149713"/>
            <a:ext cx="1724343"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735" b="1" dirty="0">
                <a:latin typeface="黑体" panose="02010609060101010101" pitchFamily="49" charset="-122"/>
                <a:ea typeface="黑体" panose="02010609060101010101" pitchFamily="49" charset="-122"/>
                <a:sym typeface="Tahoma" panose="020B0604030504040204" pitchFamily="34" charset="0"/>
              </a:rPr>
              <a:t>  所以</a:t>
            </a:r>
          </a:p>
        </p:txBody>
      </p:sp>
      <p:sp>
        <p:nvSpPr>
          <p:cNvPr id="37897" name="Rectangle 9"/>
          <p:cNvSpPr>
            <a:spLocks noGrp="1" noChangeArrowheads="1"/>
          </p:cNvSpPr>
          <p:nvPr>
            <p:ph type="ctrTitle"/>
          </p:nvPr>
        </p:nvSpPr>
        <p:spPr>
          <a:xfrm>
            <a:off x="6385072" y="1186292"/>
            <a:ext cx="3646951" cy="822960"/>
          </a:xfrm>
          <a:solidFill>
            <a:schemeClr val="bg1"/>
          </a:solidFill>
        </p:spPr>
        <p:txBody>
          <a:bodyPr/>
          <a:lstStyle/>
          <a:p>
            <a:pPr algn="l" eaLnBrk="1" hangingPunct="1">
              <a:defRPr/>
            </a:pPr>
            <a:r>
              <a:rPr lang="en-US" altLang="zh-CN" sz="3735" b="1" dirty="0" smtClean="0">
                <a:solidFill>
                  <a:schemeClr val="tx1"/>
                </a:solidFill>
                <a:latin typeface="黑体" panose="02010609060101010101" pitchFamily="49" charset="-122"/>
                <a:cs typeface="+mn-cs"/>
                <a:sym typeface="华文行楷" pitchFamily="2" charset="-122"/>
              </a:rPr>
              <a:t>——</a:t>
            </a:r>
            <a:r>
              <a:rPr lang="zh-CN" altLang="en-US" sz="3735" b="1" dirty="0" smtClean="0">
                <a:solidFill>
                  <a:schemeClr val="tx1"/>
                </a:solidFill>
                <a:latin typeface="黑体" panose="02010609060101010101" pitchFamily="49" charset="-122"/>
                <a:cs typeface="+mn-cs"/>
                <a:sym typeface="华文行楷" pitchFamily="2" charset="-122"/>
              </a:rPr>
              <a:t>因果论证</a:t>
            </a:r>
            <a:endParaRPr lang="zh-CN" altLang="en-US" sz="3735" b="1" dirty="0" smtClean="0">
              <a:solidFill>
                <a:schemeClr val="tx1"/>
              </a:solidFill>
              <a:latin typeface="黑体" panose="02010609060101010101" pitchFamily="49" charset="-122"/>
              <a:cs typeface="+mn-cs"/>
              <a:sym typeface="黑体" panose="02010609060101010101" pitchFamily="49" charset="-122"/>
            </a:endParaRPr>
          </a:p>
        </p:txBody>
      </p:sp>
      <p:sp>
        <p:nvSpPr>
          <p:cNvPr id="37898" name="Text Box 10"/>
          <p:cNvSpPr>
            <a:spLocks noChangeArrowheads="1"/>
          </p:cNvSpPr>
          <p:nvPr/>
        </p:nvSpPr>
        <p:spPr bwMode="auto">
          <a:xfrm>
            <a:off x="1890556" y="5149713"/>
            <a:ext cx="10608733"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735" b="1" dirty="0">
                <a:solidFill>
                  <a:srgbClr val="FF0000"/>
                </a:solidFill>
                <a:latin typeface="黑体" panose="02010609060101010101" pitchFamily="49" charset="-122"/>
                <a:ea typeface="黑体" panose="02010609060101010101" pitchFamily="49" charset="-122"/>
                <a:sym typeface="黑体" panose="02010609060101010101" pitchFamily="49" charset="-122"/>
              </a:rPr>
              <a:t>“</a:t>
            </a:r>
            <a:r>
              <a:rPr lang="zh-CN" altLang="en-US" sz="3735" b="1" dirty="0">
                <a:solidFill>
                  <a:srgbClr val="FF0000"/>
                </a:solidFill>
                <a:latin typeface="黑体" panose="02010609060101010101" pitchFamily="49" charset="-122"/>
                <a:ea typeface="黑体" panose="02010609060101010101" pitchFamily="49" charset="-122"/>
                <a:sym typeface="Tahoma" panose="020B0604030504040204" pitchFamily="34" charset="0"/>
              </a:rPr>
              <a:t>我们要运用脑髓，放出眼光，自己来拿！</a:t>
            </a:r>
            <a:r>
              <a:rPr lang="zh-CN" altLang="en-US" sz="3735" b="1" dirty="0">
                <a:solidFill>
                  <a:srgbClr val="FF0000"/>
                </a:solidFill>
                <a:latin typeface="黑体" panose="02010609060101010101" pitchFamily="49" charset="-122"/>
                <a:ea typeface="黑体" panose="02010609060101010101" pitchFamily="49" charset="-122"/>
                <a:sym typeface="黑体" panose="02010609060101010101" pitchFamily="49" charset="-122"/>
              </a:rPr>
              <a:t>”</a:t>
            </a:r>
            <a:r>
              <a:rPr lang="zh-CN" altLang="en-US" sz="3735" b="1" dirty="0">
                <a:solidFill>
                  <a:srgbClr val="FF0000"/>
                </a:solidFill>
                <a:latin typeface="黑体" panose="02010609060101010101" pitchFamily="49" charset="-122"/>
                <a:ea typeface="黑体" panose="02010609060101010101" pitchFamily="49" charset="-122"/>
                <a:sym typeface="Tahoma" panose="020B0604030504040204" pitchFamily="34" charset="0"/>
              </a:rPr>
              <a:t> </a:t>
            </a:r>
          </a:p>
        </p:txBody>
      </p:sp>
      <p:sp>
        <p:nvSpPr>
          <p:cNvPr id="11274" name="Text Box 11"/>
          <p:cNvSpPr>
            <a:spLocks noChangeArrowheads="1"/>
          </p:cNvSpPr>
          <p:nvPr/>
        </p:nvSpPr>
        <p:spPr bwMode="auto">
          <a:xfrm>
            <a:off x="2100363" y="1286599"/>
            <a:ext cx="4284709" cy="666115"/>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735" b="1" dirty="0" smtClean="0">
                <a:latin typeface="黑体" panose="02010609060101010101" pitchFamily="49" charset="-122"/>
                <a:ea typeface="黑体" panose="02010609060101010101" pitchFamily="49" charset="-122"/>
              </a:rPr>
              <a:t>1—7</a:t>
            </a:r>
            <a:r>
              <a:rPr lang="zh-CN" altLang="en-US" sz="3735" b="1" dirty="0">
                <a:latin typeface="黑体" panose="02010609060101010101" pitchFamily="49" charset="-122"/>
                <a:ea typeface="黑体" panose="02010609060101010101" pitchFamily="49" charset="-122"/>
              </a:rPr>
              <a:t>段的论证方法</a:t>
            </a:r>
            <a:endParaRPr lang="zh-CN" altLang="en-US" sz="2400" b="1" dirty="0">
              <a:latin typeface="黑体" panose="02010609060101010101" pitchFamily="49" charset="-122"/>
              <a:ea typeface="黑体" panose="02010609060101010101" pitchFamily="49" charset="-122"/>
            </a:endParaRPr>
          </a:p>
        </p:txBody>
      </p:sp>
      <p:sp>
        <p:nvSpPr>
          <p:cNvPr id="12" name="Text Box 4"/>
          <p:cNvSpPr txBox="1">
            <a:spLocks noChangeArrowheads="1"/>
          </p:cNvSpPr>
          <p:nvPr/>
        </p:nvSpPr>
        <p:spPr bwMode="auto">
          <a:xfrm>
            <a:off x="4751917" y="-35984"/>
            <a:ext cx="2880783"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Font typeface="Arial" panose="020B0604020202020204" pitchFamily="34" charset="0"/>
              <a:buChar char="•"/>
              <a:defRPr sz="2100">
                <a:solidFill>
                  <a:srgbClr val="595959"/>
                </a:solidFill>
                <a:latin typeface="Times New Roman" panose="02020603050405020304" pitchFamily="18" charset="0"/>
                <a:ea typeface="黑体" panose="02010609060101010101" pitchFamily="49" charset="-122"/>
              </a:defRPr>
            </a:lvl1pPr>
            <a:lvl2pPr marL="742950" indent="-285750">
              <a:spcBef>
                <a:spcPts val="375"/>
              </a:spcBef>
              <a:buFont typeface="Arial" panose="020B0604020202020204" pitchFamily="34" charset="0"/>
              <a:buChar char="•"/>
              <a:defRPr>
                <a:solidFill>
                  <a:srgbClr val="595959"/>
                </a:solidFill>
                <a:latin typeface="Times New Roman" panose="02020603050405020304" pitchFamily="18" charset="0"/>
                <a:ea typeface="黑体" panose="02010609060101010101" pitchFamily="49" charset="-122"/>
              </a:defRPr>
            </a:lvl2pPr>
            <a:lvl3pPr marL="1143000" indent="-228600">
              <a:lnSpc>
                <a:spcPct val="90000"/>
              </a:lnSpc>
              <a:spcBef>
                <a:spcPts val="375"/>
              </a:spcBef>
              <a:buFont typeface="Arial" panose="020B0604020202020204" pitchFamily="34" charset="0"/>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4265" b="1" dirty="0">
                <a:solidFill>
                  <a:schemeClr val="tx1"/>
                </a:solidFill>
                <a:latin typeface="黑体" panose="02010609060101010101" pitchFamily="49" charset="-122"/>
              </a:rPr>
              <a:t>精读理解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ppt_x</p:attrName>
                                        </p:attrNameLst>
                                      </p:cBhvr>
                                      <p:tavLst>
                                        <p:tav tm="0">
                                          <p:val>
                                            <p:strVal val="0-#ppt_w/2"/>
                                          </p:val>
                                        </p:tav>
                                        <p:tav tm="100000">
                                          <p:val>
                                            <p:strVal val="#ppt_x"/>
                                          </p:val>
                                        </p:tav>
                                      </p:tavLst>
                                    </p:anim>
                                    <p:anim calcmode="lin" valueType="num">
                                      <p:cBhvr>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p:cTn id="13" dur="500" fill="hold"/>
                                        <p:tgtEl>
                                          <p:spTgt spid="37891"/>
                                        </p:tgtEl>
                                        <p:attrNameLst>
                                          <p:attrName>ppt_x</p:attrName>
                                        </p:attrNameLst>
                                      </p:cBhvr>
                                      <p:tavLst>
                                        <p:tav tm="0">
                                          <p:val>
                                            <p:strVal val="0-#ppt_w/2"/>
                                          </p:val>
                                        </p:tav>
                                        <p:tav tm="100000">
                                          <p:val>
                                            <p:strVal val="#ppt_x"/>
                                          </p:val>
                                        </p:tav>
                                      </p:tavLst>
                                    </p:anim>
                                    <p:anim calcmode="lin" valueType="num">
                                      <p:cBhvr>
                                        <p:cTn id="14"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p:cTn id="19" dur="500" fill="hold"/>
                                        <p:tgtEl>
                                          <p:spTgt spid="37892"/>
                                        </p:tgtEl>
                                        <p:attrNameLst>
                                          <p:attrName>ppt_x</p:attrName>
                                        </p:attrNameLst>
                                      </p:cBhvr>
                                      <p:tavLst>
                                        <p:tav tm="0">
                                          <p:val>
                                            <p:strVal val="0-#ppt_w/2"/>
                                          </p:val>
                                        </p:tav>
                                        <p:tav tm="100000">
                                          <p:val>
                                            <p:strVal val="#ppt_x"/>
                                          </p:val>
                                        </p:tav>
                                      </p:tavLst>
                                    </p:anim>
                                    <p:anim calcmode="lin" valueType="num">
                                      <p:cBhvr>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3"/>
                                        </p:tgtEl>
                                        <p:attrNameLst>
                                          <p:attrName>style.visibility</p:attrName>
                                        </p:attrNameLst>
                                      </p:cBhvr>
                                      <p:to>
                                        <p:strVal val="visible"/>
                                      </p:to>
                                    </p:set>
                                    <p:anim calcmode="lin" valueType="num">
                                      <p:cBhvr>
                                        <p:cTn id="25" dur="500" fill="hold"/>
                                        <p:tgtEl>
                                          <p:spTgt spid="37893"/>
                                        </p:tgtEl>
                                        <p:attrNameLst>
                                          <p:attrName>ppt_x</p:attrName>
                                        </p:attrNameLst>
                                      </p:cBhvr>
                                      <p:tavLst>
                                        <p:tav tm="0">
                                          <p:val>
                                            <p:strVal val="0-#ppt_w/2"/>
                                          </p:val>
                                        </p:tav>
                                        <p:tav tm="100000">
                                          <p:val>
                                            <p:strVal val="#ppt_x"/>
                                          </p:val>
                                        </p:tav>
                                      </p:tavLst>
                                    </p:anim>
                                    <p:anim calcmode="lin" valueType="num">
                                      <p:cBhvr>
                                        <p:cTn id="26"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p:cTn id="31" dur="500" fill="hold"/>
                                        <p:tgtEl>
                                          <p:spTgt spid="37894"/>
                                        </p:tgtEl>
                                        <p:attrNameLst>
                                          <p:attrName>ppt_x</p:attrName>
                                        </p:attrNameLst>
                                      </p:cBhvr>
                                      <p:tavLst>
                                        <p:tav tm="0">
                                          <p:val>
                                            <p:strVal val="0-#ppt_w/2"/>
                                          </p:val>
                                        </p:tav>
                                        <p:tav tm="100000">
                                          <p:val>
                                            <p:strVal val="#ppt_x"/>
                                          </p:val>
                                        </p:tav>
                                      </p:tavLst>
                                    </p:anim>
                                    <p:anim calcmode="lin" valueType="num">
                                      <p:cBhvr>
                                        <p:cTn id="32"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6"/>
                                        </p:tgtEl>
                                        <p:attrNameLst>
                                          <p:attrName>style.visibility</p:attrName>
                                        </p:attrNameLst>
                                      </p:cBhvr>
                                      <p:to>
                                        <p:strVal val="visible"/>
                                      </p:to>
                                    </p:set>
                                    <p:anim calcmode="lin" valueType="num">
                                      <p:cBhvr>
                                        <p:cTn id="37" dur="500" fill="hold"/>
                                        <p:tgtEl>
                                          <p:spTgt spid="37896"/>
                                        </p:tgtEl>
                                        <p:attrNameLst>
                                          <p:attrName>ppt_x</p:attrName>
                                        </p:attrNameLst>
                                      </p:cBhvr>
                                      <p:tavLst>
                                        <p:tav tm="0">
                                          <p:val>
                                            <p:strVal val="0-#ppt_w/2"/>
                                          </p:val>
                                        </p:tav>
                                        <p:tav tm="100000">
                                          <p:val>
                                            <p:strVal val="#ppt_x"/>
                                          </p:val>
                                        </p:tav>
                                      </p:tavLst>
                                    </p:anim>
                                    <p:anim calcmode="lin" valueType="num">
                                      <p:cBhvr>
                                        <p:cTn id="38"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898"/>
                                        </p:tgtEl>
                                        <p:attrNameLst>
                                          <p:attrName>style.visibility</p:attrName>
                                        </p:attrNameLst>
                                      </p:cBhvr>
                                      <p:to>
                                        <p:strVal val="visible"/>
                                      </p:to>
                                    </p:set>
                                    <p:anim calcmode="lin" valueType="num">
                                      <p:cBhvr>
                                        <p:cTn id="43" dur="500" fill="hold"/>
                                        <p:tgtEl>
                                          <p:spTgt spid="37898"/>
                                        </p:tgtEl>
                                        <p:attrNameLst>
                                          <p:attrName>ppt_x</p:attrName>
                                        </p:attrNameLst>
                                      </p:cBhvr>
                                      <p:tavLst>
                                        <p:tav tm="0">
                                          <p:val>
                                            <p:strVal val="0-#ppt_w/2"/>
                                          </p:val>
                                        </p:tav>
                                        <p:tav tm="100000">
                                          <p:val>
                                            <p:strVal val="#ppt_x"/>
                                          </p:val>
                                        </p:tav>
                                      </p:tavLst>
                                    </p:anim>
                                    <p:anim calcmode="lin" valueType="num">
                                      <p:cBhvr>
                                        <p:cTn id="44"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897"/>
                                        </p:tgtEl>
                                        <p:attrNameLst>
                                          <p:attrName>style.visibility</p:attrName>
                                        </p:attrNameLst>
                                      </p:cBhvr>
                                      <p:to>
                                        <p:strVal val="visible"/>
                                      </p:to>
                                    </p:set>
                                    <p:anim calcmode="lin" valueType="num">
                                      <p:cBhvr>
                                        <p:cTn id="49" dur="500" fill="hold"/>
                                        <p:tgtEl>
                                          <p:spTgt spid="37897"/>
                                        </p:tgtEl>
                                        <p:attrNameLst>
                                          <p:attrName>ppt_x</p:attrName>
                                        </p:attrNameLst>
                                      </p:cBhvr>
                                      <p:tavLst>
                                        <p:tav tm="0">
                                          <p:val>
                                            <p:strVal val="0-#ppt_w/2"/>
                                          </p:val>
                                        </p:tav>
                                        <p:tav tm="100000">
                                          <p:val>
                                            <p:strVal val="#ppt_x"/>
                                          </p:val>
                                        </p:tav>
                                      </p:tavLst>
                                    </p:anim>
                                    <p:anim calcmode="lin" valueType="num">
                                      <p:cBhvr>
                                        <p:cTn id="50"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ldLvl="0" autoUpdateAnimBg="0"/>
      <p:bldP spid="37891" grpId="0" bldLvl="0" animBg="1" autoUpdateAnimBg="0"/>
      <p:bldP spid="37892" grpId="0" bldLvl="0" autoUpdateAnimBg="0"/>
      <p:bldP spid="37893" grpId="0" bldLvl="0" autoUpdateAnimBg="0"/>
      <p:bldP spid="37894" grpId="0" bldLvl="0" autoUpdateAnimBg="0"/>
      <p:bldP spid="37896" grpId="0" bldLvl="0" autoUpdateAnimBg="0"/>
      <p:bldP spid="37897" grpId="0" bldLvl="0" animBg="1" autoUpdateAnimBg="0"/>
      <p:bldP spid="37898"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1554" name="Text Box 2" descr="水滴"/>
          <p:cNvSpPr txBox="1">
            <a:spLocks noChangeArrowheads="1"/>
          </p:cNvSpPr>
          <p:nvPr/>
        </p:nvSpPr>
        <p:spPr bwMode="auto">
          <a:xfrm>
            <a:off x="1881188" y="2571750"/>
            <a:ext cx="2425700" cy="706755"/>
          </a:xfrm>
          <a:prstGeom prst="rect">
            <a:avLst/>
          </a:prstGeom>
          <a:blipFill dpi="0" rotWithShape="0">
            <a:blip r:embed="rId3"/>
            <a:tile tx="0" ty="0" sx="100000" sy="100000" flip="none" algn="tl"/>
          </a:blipFill>
          <a:ln w="9525">
            <a:noFill/>
            <a:miter lim="800000"/>
          </a:ln>
          <a:effectLst/>
        </p:spPr>
        <p:txBody>
          <a:bodyPr>
            <a:spAutoFit/>
          </a:bodyPr>
          <a:lstStyle/>
          <a:p>
            <a:pPr marR="0" defTabSz="914400">
              <a:spcBef>
                <a:spcPct val="50000"/>
              </a:spcBef>
              <a:buClrTx/>
              <a:buSzTx/>
              <a:defRPr/>
            </a:pPr>
            <a:r>
              <a:rPr kumimoji="1" lang="zh-CN" altLang="en-US" sz="4000" b="1" kern="1200" cap="none" spc="0" normalizeH="0" baseline="0" noProof="0">
                <a:solidFill>
                  <a:srgbClr val="000066"/>
                </a:solidFill>
                <a:effectLst>
                  <a:outerShdw blurRad="38100" dist="38100" dir="2700000" algn="tl">
                    <a:srgbClr val="000000"/>
                  </a:outerShdw>
                </a:effectLst>
                <a:latin typeface="Tahoma" panose="020B0604030504040204" pitchFamily="34" charset="0"/>
                <a:ea typeface="华文新魏" pitchFamily="2" charset="-122"/>
                <a:cs typeface="+mn-cs"/>
              </a:rPr>
              <a:t>闭关主义</a:t>
            </a:r>
          </a:p>
        </p:txBody>
      </p:sp>
      <p:sp>
        <p:nvSpPr>
          <p:cNvPr id="151555" name="Text Box 3" descr="水滴"/>
          <p:cNvSpPr txBox="1">
            <a:spLocks noChangeArrowheads="1"/>
          </p:cNvSpPr>
          <p:nvPr/>
        </p:nvSpPr>
        <p:spPr bwMode="auto">
          <a:xfrm>
            <a:off x="1881188" y="3357563"/>
            <a:ext cx="2447925" cy="706755"/>
          </a:xfrm>
          <a:prstGeom prst="rect">
            <a:avLst/>
          </a:prstGeom>
          <a:blipFill dpi="0" rotWithShape="0">
            <a:blip r:embed="rId3"/>
            <a:tile tx="0" ty="0" sx="100000" sy="100000" flip="none" algn="tl"/>
          </a:blipFill>
          <a:ln w="9525" algn="ctr">
            <a:noFill/>
            <a:miter lim="800000"/>
          </a:ln>
          <a:effectLst/>
        </p:spPr>
        <p:txBody>
          <a:bodyPr>
            <a:spAutoFit/>
          </a:bodyPr>
          <a:lstStyle/>
          <a:p>
            <a:pPr marR="0" defTabSz="914400">
              <a:spcBef>
                <a:spcPct val="50000"/>
              </a:spcBef>
              <a:buClrTx/>
              <a:buSzTx/>
              <a:defRPr/>
            </a:pPr>
            <a:r>
              <a:rPr kumimoji="1" lang="zh-CN" altLang="en-US" sz="4000" b="1" kern="1200" cap="none" spc="0" normalizeH="0" baseline="0" noProof="0">
                <a:solidFill>
                  <a:srgbClr val="000066"/>
                </a:solidFill>
                <a:effectLst>
                  <a:outerShdw blurRad="38100" dist="38100" dir="2700000" algn="tl">
                    <a:srgbClr val="000000"/>
                  </a:outerShdw>
                </a:effectLst>
                <a:latin typeface="Tahoma" panose="020B0604030504040204" pitchFamily="34" charset="0"/>
                <a:ea typeface="华文新魏" pitchFamily="2" charset="-122"/>
                <a:cs typeface="+mn-cs"/>
              </a:rPr>
              <a:t>送去主义</a:t>
            </a:r>
          </a:p>
        </p:txBody>
      </p:sp>
      <p:sp>
        <p:nvSpPr>
          <p:cNvPr id="151556" name="AutoShape 4"/>
          <p:cNvSpPr/>
          <p:nvPr/>
        </p:nvSpPr>
        <p:spPr>
          <a:xfrm>
            <a:off x="3000375" y="5013325"/>
            <a:ext cx="152400" cy="685800"/>
          </a:xfrm>
          <a:prstGeom prst="downArrow">
            <a:avLst>
              <a:gd name="adj1" fmla="val 50000"/>
              <a:gd name="adj2" fmla="val 112500"/>
            </a:avLst>
          </a:prstGeom>
          <a:solidFill>
            <a:schemeClr val="accent1"/>
          </a:solidFill>
          <a:ln w="57150" cap="flat" cmpd="sng">
            <a:solidFill>
              <a:schemeClr val="tx1"/>
            </a:solidFill>
            <a:prstDash val="solid"/>
            <a:miter/>
            <a:headEnd type="none" w="med" len="med"/>
            <a:tailEnd type="none" w="med" len="med"/>
          </a:ln>
        </p:spPr>
        <p:txBody>
          <a:bodyPr vert="eaVert" wrap="none" anchor="ctr"/>
          <a:lstStyle/>
          <a:p>
            <a:endParaRPr lang="zh-CN" altLang="en-US">
              <a:latin typeface="Arial" panose="020B0604020202020204" pitchFamily="34" charset="0"/>
              <a:ea typeface="宋体" panose="02010600030101010101" pitchFamily="2" charset="-122"/>
            </a:endParaRPr>
          </a:p>
        </p:txBody>
      </p:sp>
      <p:sp>
        <p:nvSpPr>
          <p:cNvPr id="151557" name="Text Box 5" descr="水滴"/>
          <p:cNvSpPr txBox="1">
            <a:spLocks noChangeArrowheads="1"/>
          </p:cNvSpPr>
          <p:nvPr/>
        </p:nvSpPr>
        <p:spPr bwMode="auto">
          <a:xfrm>
            <a:off x="1919288" y="5805488"/>
            <a:ext cx="2447925" cy="706755"/>
          </a:xfrm>
          <a:prstGeom prst="rect">
            <a:avLst/>
          </a:prstGeom>
          <a:blipFill dpi="0" rotWithShape="0">
            <a:blip r:embed="rId3"/>
            <a:tile tx="0" ty="0" sx="100000" sy="100000" flip="none" algn="tl"/>
          </a:blipFill>
          <a:ln w="9525" algn="ctr">
            <a:noFill/>
            <a:miter lim="800000"/>
          </a:ln>
          <a:effectLst/>
        </p:spPr>
        <p:txBody>
          <a:bodyPr>
            <a:spAutoFit/>
          </a:bodyPr>
          <a:lstStyle/>
          <a:p>
            <a:pPr marR="0" defTabSz="914400">
              <a:spcBef>
                <a:spcPct val="50000"/>
              </a:spcBef>
              <a:buClrTx/>
              <a:buSzTx/>
              <a:defRPr/>
            </a:pPr>
            <a:r>
              <a:rPr kumimoji="1" lang="zh-CN" altLang="en-US" sz="4000" b="1" kern="1200" cap="none" spc="0" normalizeH="0" baseline="0" noProof="0">
                <a:solidFill>
                  <a:srgbClr val="000066"/>
                </a:solidFill>
                <a:effectLst>
                  <a:outerShdw blurRad="38100" dist="38100" dir="2700000" algn="tl">
                    <a:srgbClr val="000000"/>
                  </a:outerShdw>
                </a:effectLst>
                <a:latin typeface="Tahoma" panose="020B0604030504040204" pitchFamily="34" charset="0"/>
                <a:ea typeface="华文新魏" pitchFamily="2" charset="-122"/>
                <a:cs typeface="+mn-cs"/>
              </a:rPr>
              <a:t>拿来主义</a:t>
            </a:r>
          </a:p>
        </p:txBody>
      </p:sp>
      <p:sp>
        <p:nvSpPr>
          <p:cNvPr id="151558" name="Text Box 6"/>
          <p:cNvSpPr txBox="1"/>
          <p:nvPr/>
        </p:nvSpPr>
        <p:spPr>
          <a:xfrm>
            <a:off x="5381625" y="2643188"/>
            <a:ext cx="1368425"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排外    </a:t>
            </a:r>
          </a:p>
        </p:txBody>
      </p:sp>
      <p:sp>
        <p:nvSpPr>
          <p:cNvPr id="151559" name="Text Box 7"/>
          <p:cNvSpPr txBox="1"/>
          <p:nvPr/>
        </p:nvSpPr>
        <p:spPr>
          <a:xfrm>
            <a:off x="5381625" y="3357563"/>
            <a:ext cx="1338263"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媚外</a:t>
            </a:r>
          </a:p>
        </p:txBody>
      </p:sp>
      <p:sp>
        <p:nvSpPr>
          <p:cNvPr id="151560" name="Line 8"/>
          <p:cNvSpPr/>
          <p:nvPr/>
        </p:nvSpPr>
        <p:spPr>
          <a:xfrm>
            <a:off x="4452938" y="2928938"/>
            <a:ext cx="914400" cy="0"/>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151561" name="Text Box 9"/>
          <p:cNvSpPr txBox="1"/>
          <p:nvPr/>
        </p:nvSpPr>
        <p:spPr>
          <a:xfrm>
            <a:off x="7310438" y="2714625"/>
            <a:ext cx="1211262"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误国</a:t>
            </a:r>
          </a:p>
        </p:txBody>
      </p:sp>
      <p:sp>
        <p:nvSpPr>
          <p:cNvPr id="151562" name="Line 10"/>
          <p:cNvSpPr/>
          <p:nvPr/>
        </p:nvSpPr>
        <p:spPr>
          <a:xfrm>
            <a:off x="4381500" y="3714750"/>
            <a:ext cx="914400" cy="0"/>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151563" name="Text Box 11"/>
          <p:cNvSpPr txBox="1"/>
          <p:nvPr/>
        </p:nvSpPr>
        <p:spPr>
          <a:xfrm>
            <a:off x="7310438" y="3429000"/>
            <a:ext cx="1296987"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卖国</a:t>
            </a:r>
          </a:p>
        </p:txBody>
      </p:sp>
      <p:sp>
        <p:nvSpPr>
          <p:cNvPr id="151564" name="Line 12"/>
          <p:cNvSpPr/>
          <p:nvPr/>
        </p:nvSpPr>
        <p:spPr>
          <a:xfrm>
            <a:off x="6524625" y="3000375"/>
            <a:ext cx="685800" cy="0"/>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151565" name="Line 13"/>
          <p:cNvSpPr/>
          <p:nvPr/>
        </p:nvSpPr>
        <p:spPr>
          <a:xfrm>
            <a:off x="6524625" y="3786188"/>
            <a:ext cx="685800" cy="0"/>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151566" name="AutoShape 14"/>
          <p:cNvSpPr/>
          <p:nvPr/>
        </p:nvSpPr>
        <p:spPr>
          <a:xfrm>
            <a:off x="8512175" y="2968625"/>
            <a:ext cx="381000" cy="1524000"/>
          </a:xfrm>
          <a:prstGeom prst="rightBrace">
            <a:avLst>
              <a:gd name="adj1" fmla="val 33296"/>
              <a:gd name="adj2" fmla="val 50000"/>
            </a:avLst>
          </a:prstGeom>
          <a:noFill/>
          <a:ln w="76200" cap="flat" cmpd="sng">
            <a:solidFill>
              <a:schemeClr val="folHlink"/>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sp>
        <p:nvSpPr>
          <p:cNvPr id="151567" name="Text Box 15"/>
          <p:cNvSpPr txBox="1"/>
          <p:nvPr/>
        </p:nvSpPr>
        <p:spPr>
          <a:xfrm>
            <a:off x="8882063" y="3143250"/>
            <a:ext cx="1066800" cy="1322070"/>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因为</a:t>
            </a:r>
          </a:p>
        </p:txBody>
      </p:sp>
      <p:sp>
        <p:nvSpPr>
          <p:cNvPr id="151568" name="Text Box 16"/>
          <p:cNvSpPr txBox="1"/>
          <p:nvPr/>
        </p:nvSpPr>
        <p:spPr>
          <a:xfrm>
            <a:off x="5095875" y="5805488"/>
            <a:ext cx="1219200"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所以</a:t>
            </a:r>
          </a:p>
        </p:txBody>
      </p:sp>
      <p:sp>
        <p:nvSpPr>
          <p:cNvPr id="151569" name="Text Box 17"/>
          <p:cNvSpPr txBox="1">
            <a:spLocks noChangeArrowheads="1"/>
          </p:cNvSpPr>
          <p:nvPr/>
        </p:nvSpPr>
        <p:spPr bwMode="auto">
          <a:xfrm>
            <a:off x="6315075" y="5000625"/>
            <a:ext cx="4325938" cy="1568450"/>
          </a:xfrm>
          <a:prstGeom prst="rect">
            <a:avLst/>
          </a:prstGeom>
          <a:solidFill>
            <a:schemeClr val="bg1"/>
          </a:solidFill>
          <a:ln w="76200" cap="sq" cmpd="tri">
            <a:solidFill>
              <a:schemeClr val="hlink"/>
            </a:solidFill>
            <a:miter lim="800000"/>
            <a:headEnd type="none" w="sm" len="sm"/>
            <a:tailEnd type="none" w="sm" len="sm"/>
          </a:ln>
          <a:effectLst/>
        </p:spPr>
        <p:txBody>
          <a:bodyPr wrap="square">
            <a:spAutoFit/>
          </a:bodyPr>
          <a:lstStyle/>
          <a:p>
            <a:pPr marR="0" defTabSz="914400">
              <a:spcBef>
                <a:spcPct val="50000"/>
              </a:spcBef>
              <a:buClrTx/>
              <a:buSzTx/>
              <a:defRPr/>
            </a:pPr>
            <a:r>
              <a:rPr kumimoji="1" lang="zh-CN" altLang="en-US" sz="3200" b="1" kern="1200" cap="none" spc="0" normalizeH="0" baseline="0" noProof="0" smtClean="0">
                <a:solidFill>
                  <a:srgbClr val="FF252F"/>
                </a:solidFill>
                <a:effectLst>
                  <a:outerShdw blurRad="38100" dist="38100" dir="2700000" algn="tl">
                    <a:srgbClr val="C0C0C0"/>
                  </a:outerShdw>
                </a:effectLst>
                <a:latin typeface="Times New Roman" panose="02020603050405020304" pitchFamily="18" charset="0"/>
                <a:ea typeface="楷体_GB2312" pitchFamily="49" charset="-122"/>
                <a:cs typeface="+mn-cs"/>
              </a:rPr>
              <a:t>因为</a:t>
            </a:r>
            <a:r>
              <a:rPr kumimoji="1" lang="zh-CN" altLang="en-US" sz="3200" b="1" kern="1200" cap="none" spc="0" normalizeH="0" baseline="0" noProof="0">
                <a:solidFill>
                  <a:srgbClr val="FF252F"/>
                </a:solidFill>
                <a:effectLst>
                  <a:outerShdw blurRad="38100" dist="38100" dir="2700000" algn="tl">
                    <a:srgbClr val="C0C0C0"/>
                  </a:outerShdw>
                </a:effectLst>
                <a:latin typeface="Times New Roman" panose="02020603050405020304" pitchFamily="18" charset="0"/>
                <a:ea typeface="楷体_GB2312" pitchFamily="49" charset="-122"/>
                <a:cs typeface="+mn-cs"/>
              </a:rPr>
              <a:t>闭关主义、送去</a:t>
            </a:r>
            <a:r>
              <a:rPr kumimoji="1" lang="zh-CN" altLang="en-US" sz="3200" b="1" kern="1200" cap="none" spc="0" normalizeH="0" baseline="0" noProof="0" smtClean="0">
                <a:solidFill>
                  <a:srgbClr val="FF252F"/>
                </a:solidFill>
                <a:effectLst>
                  <a:outerShdw blurRad="38100" dist="38100" dir="2700000" algn="tl">
                    <a:srgbClr val="C0C0C0"/>
                  </a:outerShdw>
                </a:effectLst>
                <a:latin typeface="Times New Roman" panose="02020603050405020304" pitchFamily="18" charset="0"/>
                <a:ea typeface="楷体_GB2312" pitchFamily="49" charset="-122"/>
                <a:cs typeface="+mn-cs"/>
              </a:rPr>
              <a:t>主义和送来主义都</a:t>
            </a:r>
            <a:r>
              <a:rPr kumimoji="1" lang="zh-CN" altLang="en-US" sz="3200" b="1" kern="1200" cap="none" spc="0" normalizeH="0" baseline="0" noProof="0">
                <a:solidFill>
                  <a:srgbClr val="FF252F"/>
                </a:solidFill>
                <a:effectLst>
                  <a:outerShdw blurRad="38100" dist="38100" dir="2700000" algn="tl">
                    <a:srgbClr val="C0C0C0"/>
                  </a:outerShdw>
                </a:effectLst>
                <a:latin typeface="Times New Roman" panose="02020603050405020304" pitchFamily="18" charset="0"/>
                <a:ea typeface="楷体_GB2312" pitchFamily="49" charset="-122"/>
                <a:cs typeface="+mn-cs"/>
              </a:rPr>
              <a:t>不好，所以只能拿来主义</a:t>
            </a:r>
          </a:p>
        </p:txBody>
      </p:sp>
      <p:sp>
        <p:nvSpPr>
          <p:cNvPr id="151571" name="Line 19"/>
          <p:cNvSpPr/>
          <p:nvPr/>
        </p:nvSpPr>
        <p:spPr>
          <a:xfrm>
            <a:off x="4440238" y="6151563"/>
            <a:ext cx="771525" cy="14287"/>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151572" name="Text Box 20"/>
          <p:cNvSpPr txBox="1"/>
          <p:nvPr/>
        </p:nvSpPr>
        <p:spPr>
          <a:xfrm>
            <a:off x="9628823" y="2643188"/>
            <a:ext cx="859790" cy="2438400"/>
          </a:xfrm>
          <a:prstGeom prst="rect">
            <a:avLst/>
          </a:prstGeom>
          <a:solidFill>
            <a:schemeClr val="bg1"/>
          </a:solidFill>
          <a:ln w="38100" cap="sq" cmpd="dbl">
            <a:solidFill>
              <a:srgbClr val="0000FF"/>
            </a:solidFill>
            <a:prstDash val="solid"/>
            <a:miter/>
            <a:headEnd type="none" w="sm" len="sm"/>
            <a:tailEnd type="none" w="sm" len="sm"/>
          </a:ln>
        </p:spPr>
        <p:txBody>
          <a:bodyPr vert="eaVert" anchor="t">
            <a:spAutoFit/>
          </a:bodyPr>
          <a:lstStyle/>
          <a:p>
            <a:pPr>
              <a:spcBef>
                <a:spcPct val="50000"/>
              </a:spcBef>
            </a:pPr>
            <a:r>
              <a:rPr lang="zh-CN" altLang="en-US" sz="4400">
                <a:solidFill>
                  <a:srgbClr val="0000FF"/>
                </a:solidFill>
                <a:latin typeface="Times New Roman" panose="02020603050405020304" pitchFamily="18" charset="0"/>
                <a:ea typeface="隶书" pitchFamily="49" charset="-122"/>
              </a:rPr>
              <a:t>因果论证</a:t>
            </a:r>
          </a:p>
        </p:txBody>
      </p:sp>
      <p:sp>
        <p:nvSpPr>
          <p:cNvPr id="151573" name="Text Box 21"/>
          <p:cNvSpPr txBox="1">
            <a:spLocks noChangeArrowheads="1"/>
          </p:cNvSpPr>
          <p:nvPr/>
        </p:nvSpPr>
        <p:spPr bwMode="auto">
          <a:xfrm>
            <a:off x="1774825" y="340995"/>
            <a:ext cx="8713788" cy="1014730"/>
          </a:xfrm>
          <a:prstGeom prst="rect">
            <a:avLst/>
          </a:prstGeom>
          <a:noFill/>
          <a:ln w="12700" cap="sq">
            <a:noFill/>
            <a:miter lim="800000"/>
            <a:headEnd type="none" w="sm" len="sm"/>
            <a:tailEnd type="none" w="sm" len="sm"/>
          </a:ln>
          <a:effectLst/>
        </p:spPr>
        <p:txBody>
          <a:bodyPr>
            <a:spAutoFit/>
          </a:bodyPr>
          <a:lstStyle/>
          <a:p>
            <a:pPr marR="0" defTabSz="914400">
              <a:spcBef>
                <a:spcPct val="50000"/>
              </a:spcBef>
              <a:buClrTx/>
              <a:buSzTx/>
              <a:defRPr/>
            </a:pPr>
            <a:r>
              <a:rPr kumimoji="1" lang="en-US" altLang="zh-CN" sz="6000" b="1" u="sng" kern="1200" cap="none" spc="0" normalizeH="0" baseline="0" noProof="0">
                <a:solidFill>
                  <a:srgbClr val="A50021"/>
                </a:solidFill>
                <a:effectLst>
                  <a:outerShdw blurRad="38100" dist="38100" dir="2700000" algn="tl">
                    <a:srgbClr val="C0C0C0"/>
                  </a:outerShdw>
                </a:effectLst>
                <a:latin typeface="Arial" panose="020B0604020202020204" pitchFamily="34" charset="0"/>
                <a:ea typeface="方正细珊瑚简体" pitchFamily="65" charset="-122"/>
                <a:cs typeface="+mn-cs"/>
              </a:rPr>
              <a:t>1-7</a:t>
            </a:r>
            <a:r>
              <a:rPr kumimoji="1" lang="zh-CN" altLang="en-US" sz="6000" b="1" u="sng" kern="1200" cap="none" spc="0" normalizeH="0" baseline="0" noProof="0">
                <a:solidFill>
                  <a:srgbClr val="A50021"/>
                </a:solidFill>
                <a:effectLst>
                  <a:outerShdw blurRad="38100" dist="38100" dir="2700000" algn="tl">
                    <a:srgbClr val="C0C0C0"/>
                  </a:outerShdw>
                </a:effectLst>
                <a:latin typeface="Arial" panose="020B0604020202020204" pitchFamily="34" charset="0"/>
                <a:ea typeface="方正细珊瑚简体" pitchFamily="65" charset="-122"/>
                <a:cs typeface="+mn-cs"/>
              </a:rPr>
              <a:t>段的论证思路与方法</a:t>
            </a:r>
          </a:p>
        </p:txBody>
      </p:sp>
      <p:sp>
        <p:nvSpPr>
          <p:cNvPr id="21" name="椭圆形标注 20"/>
          <p:cNvSpPr/>
          <p:nvPr/>
        </p:nvSpPr>
        <p:spPr bwMode="auto">
          <a:xfrm>
            <a:off x="5095875" y="142875"/>
            <a:ext cx="914400" cy="857250"/>
          </a:xfrm>
          <a:prstGeom prst="wedgeEllipseCallout">
            <a:avLst>
              <a:gd name="adj1" fmla="val -79563"/>
              <a:gd name="adj2" fmla="val 222930"/>
            </a:avLst>
          </a:prstGeom>
          <a:solidFill>
            <a:schemeClr val="accent1"/>
          </a:solidFill>
          <a:ln w="12700" cap="sq" cmpd="sng" algn="ctr">
            <a:solidFill>
              <a:schemeClr val="tx1"/>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破</a:t>
            </a:r>
          </a:p>
        </p:txBody>
      </p:sp>
      <p:sp>
        <p:nvSpPr>
          <p:cNvPr id="22" name="椭圆形标注 21"/>
          <p:cNvSpPr/>
          <p:nvPr/>
        </p:nvSpPr>
        <p:spPr bwMode="auto">
          <a:xfrm>
            <a:off x="7667625" y="928688"/>
            <a:ext cx="2000250" cy="1000125"/>
          </a:xfrm>
          <a:prstGeom prst="wedgeEllipseCallout">
            <a:avLst>
              <a:gd name="adj1" fmla="val -140243"/>
              <a:gd name="adj2" fmla="val 416113"/>
            </a:avLst>
          </a:prstGeom>
          <a:solidFill>
            <a:schemeClr val="accent1"/>
          </a:solidFill>
          <a:ln w="12700" cap="sq" cmpd="sng" algn="ctr">
            <a:solidFill>
              <a:schemeClr val="tx1"/>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立</a:t>
            </a:r>
          </a:p>
        </p:txBody>
      </p:sp>
      <p:sp>
        <p:nvSpPr>
          <p:cNvPr id="24" name="TextBox 23"/>
          <p:cNvSpPr txBox="1"/>
          <p:nvPr/>
        </p:nvSpPr>
        <p:spPr>
          <a:xfrm>
            <a:off x="2024063" y="4143375"/>
            <a:ext cx="2236788" cy="706755"/>
          </a:xfrm>
          <a:prstGeom prst="rect">
            <a:avLst/>
          </a:prstGeom>
          <a:blipFill dpi="0" rotWithShape="0">
            <a:blip r:embed="rId3"/>
            <a:tile tx="0" ty="0" sx="100000" sy="100000" flip="none" algn="tl"/>
          </a:blipFill>
          <a:ln w="9525" algn="ctr">
            <a:noFill/>
            <a:miter lim="800000"/>
          </a:ln>
          <a:effectLst/>
        </p:spPr>
        <p:txBody>
          <a:bodyPr>
            <a:spAutoFit/>
          </a:bodyPr>
          <a:lstStyle/>
          <a:p>
            <a:pPr marR="0" defTabSz="914400">
              <a:spcBef>
                <a:spcPct val="50000"/>
              </a:spcBef>
              <a:buClrTx/>
              <a:buSzTx/>
              <a:defRPr/>
            </a:pPr>
            <a:r>
              <a:rPr kumimoji="1" lang="zh-CN" altLang="en-US" sz="4000" b="1" kern="1200" cap="none" spc="0" normalizeH="0" baseline="0" noProof="0">
                <a:solidFill>
                  <a:srgbClr val="000066"/>
                </a:solidFill>
                <a:effectLst>
                  <a:outerShdw blurRad="38100" dist="38100" dir="2700000" algn="tl">
                    <a:srgbClr val="000000"/>
                  </a:outerShdw>
                </a:effectLst>
                <a:latin typeface="Tahoma" panose="020B0604030504040204" pitchFamily="34" charset="0"/>
                <a:ea typeface="华文新魏" pitchFamily="2" charset="-122"/>
                <a:cs typeface="+mn-cs"/>
              </a:rPr>
              <a:t>送来主义</a:t>
            </a:r>
          </a:p>
        </p:txBody>
      </p:sp>
      <p:sp>
        <p:nvSpPr>
          <p:cNvPr id="25" name="Line 10"/>
          <p:cNvSpPr/>
          <p:nvPr/>
        </p:nvSpPr>
        <p:spPr>
          <a:xfrm>
            <a:off x="4310063" y="4500563"/>
            <a:ext cx="914400" cy="0"/>
          </a:xfrm>
          <a:prstGeom prst="line">
            <a:avLst/>
          </a:prstGeom>
          <a:ln w="76200" cap="flat" cmpd="sng">
            <a:solidFill>
              <a:srgbClr val="CC0000"/>
            </a:solidFill>
            <a:prstDash val="solid"/>
            <a:round/>
            <a:headEnd type="none" w="med" len="med"/>
            <a:tailEnd type="triangle" w="med" len="med"/>
          </a:ln>
        </p:spPr>
        <p:txBody>
          <a:bodyPr/>
          <a:lstStyle/>
          <a:p>
            <a:endParaRPr/>
          </a:p>
        </p:txBody>
      </p:sp>
      <p:sp>
        <p:nvSpPr>
          <p:cNvPr id="26" name="TextBox 25"/>
          <p:cNvSpPr txBox="1"/>
          <p:nvPr/>
        </p:nvSpPr>
        <p:spPr>
          <a:xfrm>
            <a:off x="5095875" y="4143375"/>
            <a:ext cx="1724025"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被侵略</a:t>
            </a:r>
          </a:p>
        </p:txBody>
      </p:sp>
      <p:sp>
        <p:nvSpPr>
          <p:cNvPr id="28" name="TextBox 27"/>
          <p:cNvSpPr txBox="1"/>
          <p:nvPr/>
        </p:nvSpPr>
        <p:spPr>
          <a:xfrm>
            <a:off x="7310438" y="4143375"/>
            <a:ext cx="1211262" cy="706755"/>
          </a:xfrm>
          <a:prstGeom prst="rect">
            <a:avLst/>
          </a:prstGeom>
          <a:noFill/>
          <a:ln w="9525">
            <a:noFill/>
          </a:ln>
        </p:spPr>
        <p:txBody>
          <a:bodyPr anchor="t">
            <a:spAutoFit/>
          </a:bodyPr>
          <a:lstStyle/>
          <a:p>
            <a:pPr>
              <a:spcBef>
                <a:spcPct val="50000"/>
              </a:spcBef>
            </a:pPr>
            <a:r>
              <a:rPr lang="zh-CN" altLang="en-US" sz="4000">
                <a:solidFill>
                  <a:srgbClr val="660066"/>
                </a:solidFill>
                <a:latin typeface="方正琥珀简体" pitchFamily="65" charset="-122"/>
                <a:ea typeface="方正琥珀简体" pitchFamily="65" charset="-122"/>
              </a:rPr>
              <a:t>受害</a:t>
            </a:r>
          </a:p>
        </p:txBody>
      </p:sp>
      <p:sp>
        <p:nvSpPr>
          <p:cNvPr id="29" name="Line 13"/>
          <p:cNvSpPr/>
          <p:nvPr/>
        </p:nvSpPr>
        <p:spPr>
          <a:xfrm>
            <a:off x="6738938" y="4500563"/>
            <a:ext cx="685800" cy="0"/>
          </a:xfrm>
          <a:prstGeom prst="line">
            <a:avLst/>
          </a:prstGeom>
          <a:ln w="76200" cap="flat" cmpd="sng">
            <a:solidFill>
              <a:srgbClr val="CC0000"/>
            </a:solidFill>
            <a:prstDash val="solid"/>
            <a:round/>
            <a:headEnd type="none" w="med" len="med"/>
            <a:tailEnd type="triangle" w="med" len="med"/>
          </a:ln>
        </p:spPr>
        <p:txBody>
          <a:bodyPr/>
          <a:lstStyle/>
          <a:p>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0-#ppt_w/2"/>
                                          </p:val>
                                        </p:tav>
                                        <p:tav tm="100000">
                                          <p:val>
                                            <p:strVal val="#ppt_x"/>
                                          </p:val>
                                        </p:tav>
                                      </p:tavLst>
                                    </p:anim>
                                    <p:anim calcmode="lin" valueType="num">
                                      <p:cBhvr additive="base">
                                        <p:cTn id="8" dur="500" fill="hold"/>
                                        <p:tgtEl>
                                          <p:spTgt spid="151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gtEl>
                                        <p:attrNameLst>
                                          <p:attrName>style.visibility</p:attrName>
                                        </p:attrNameLst>
                                      </p:cBhvr>
                                      <p:to>
                                        <p:strVal val="visible"/>
                                      </p:to>
                                    </p:set>
                                    <p:anim calcmode="lin" valueType="num">
                                      <p:cBhvr additive="base">
                                        <p:cTn id="13" dur="500" fill="hold"/>
                                        <p:tgtEl>
                                          <p:spTgt spid="151555"/>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grpId="0" nodeType="clickEffect">
                                  <p:stCondLst>
                                    <p:cond delay="0"/>
                                  </p:stCondLst>
                                  <p:childTnLst>
                                    <p:set>
                                      <p:cBhvr>
                                        <p:cTn id="23" dur="1" fill="hold">
                                          <p:stCondLst>
                                            <p:cond delay="0"/>
                                          </p:stCondLst>
                                        </p:cTn>
                                        <p:tgtEl>
                                          <p:spTgt spid="151556"/>
                                        </p:tgtEl>
                                        <p:attrNameLst>
                                          <p:attrName>style.visibility</p:attrName>
                                        </p:attrNameLst>
                                      </p:cBhvr>
                                      <p:to>
                                        <p:strVal val="visible"/>
                                      </p:to>
                                    </p:set>
                                    <p:anim calcmode="lin" valueType="num">
                                      <p:cBhvr>
                                        <p:cTn id="24" dur="500" fill="hold"/>
                                        <p:tgtEl>
                                          <p:spTgt spid="151556"/>
                                        </p:tgtEl>
                                        <p:attrNameLst>
                                          <p:attrName>ppt_x</p:attrName>
                                        </p:attrNameLst>
                                      </p:cBhvr>
                                      <p:tavLst>
                                        <p:tav tm="0">
                                          <p:val>
                                            <p:strVal val="#ppt_x"/>
                                          </p:val>
                                        </p:tav>
                                        <p:tav tm="100000">
                                          <p:val>
                                            <p:strVal val="#ppt_x"/>
                                          </p:val>
                                        </p:tav>
                                      </p:tavLst>
                                    </p:anim>
                                    <p:anim calcmode="lin" valueType="num">
                                      <p:cBhvr>
                                        <p:cTn id="25" dur="500" fill="hold"/>
                                        <p:tgtEl>
                                          <p:spTgt spid="151556"/>
                                        </p:tgtEl>
                                        <p:attrNameLst>
                                          <p:attrName>ppt_y</p:attrName>
                                        </p:attrNameLst>
                                      </p:cBhvr>
                                      <p:tavLst>
                                        <p:tav tm="0">
                                          <p:val>
                                            <p:strVal val="#ppt_y-#ppt_h/2"/>
                                          </p:val>
                                        </p:tav>
                                        <p:tav tm="100000">
                                          <p:val>
                                            <p:strVal val="#ppt_y"/>
                                          </p:val>
                                        </p:tav>
                                      </p:tavLst>
                                    </p:anim>
                                    <p:anim calcmode="lin" valueType="num">
                                      <p:cBhvr>
                                        <p:cTn id="26" dur="500" fill="hold"/>
                                        <p:tgtEl>
                                          <p:spTgt spid="151556"/>
                                        </p:tgtEl>
                                        <p:attrNameLst>
                                          <p:attrName>ppt_w</p:attrName>
                                        </p:attrNameLst>
                                      </p:cBhvr>
                                      <p:tavLst>
                                        <p:tav tm="0">
                                          <p:val>
                                            <p:strVal val="#ppt_w"/>
                                          </p:val>
                                        </p:tav>
                                        <p:tav tm="100000">
                                          <p:val>
                                            <p:strVal val="#ppt_w"/>
                                          </p:val>
                                        </p:tav>
                                      </p:tavLst>
                                    </p:anim>
                                    <p:anim calcmode="lin" valueType="num">
                                      <p:cBhvr>
                                        <p:cTn id="27" dur="500" fill="hold"/>
                                        <p:tgtEl>
                                          <p:spTgt spid="15155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1557"/>
                                        </p:tgtEl>
                                        <p:attrNameLst>
                                          <p:attrName>style.visibility</p:attrName>
                                        </p:attrNameLst>
                                      </p:cBhvr>
                                      <p:to>
                                        <p:strVal val="visible"/>
                                      </p:to>
                                    </p:set>
                                    <p:anim calcmode="lin" valueType="num">
                                      <p:cBhvr additive="base">
                                        <p:cTn id="32" dur="500" fill="hold"/>
                                        <p:tgtEl>
                                          <p:spTgt spid="151557"/>
                                        </p:tgtEl>
                                        <p:attrNameLst>
                                          <p:attrName>ppt_x</p:attrName>
                                        </p:attrNameLst>
                                      </p:cBhvr>
                                      <p:tavLst>
                                        <p:tav tm="0">
                                          <p:val>
                                            <p:strVal val="0-#ppt_w/2"/>
                                          </p:val>
                                        </p:tav>
                                        <p:tav tm="100000">
                                          <p:val>
                                            <p:strVal val="#ppt_x"/>
                                          </p:val>
                                        </p:tav>
                                      </p:tavLst>
                                    </p:anim>
                                    <p:anim calcmode="lin" valueType="num">
                                      <p:cBhvr additive="base">
                                        <p:cTn id="33" dur="500" fill="hold"/>
                                        <p:tgtEl>
                                          <p:spTgt spid="15155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51560"/>
                                        </p:tgtEl>
                                        <p:attrNameLst>
                                          <p:attrName>style.visibility</p:attrName>
                                        </p:attrNameLst>
                                      </p:cBhvr>
                                      <p:to>
                                        <p:strVal val="visible"/>
                                      </p:to>
                                    </p:set>
                                    <p:anim calcmode="lin" valueType="num">
                                      <p:cBhvr>
                                        <p:cTn id="38" dur="500" fill="hold"/>
                                        <p:tgtEl>
                                          <p:spTgt spid="151560"/>
                                        </p:tgtEl>
                                        <p:attrNameLst>
                                          <p:attrName>ppt_w</p:attrName>
                                        </p:attrNameLst>
                                      </p:cBhvr>
                                      <p:tavLst>
                                        <p:tav tm="0">
                                          <p:val>
                                            <p:fltVal val="0"/>
                                          </p:val>
                                        </p:tav>
                                        <p:tav tm="100000">
                                          <p:val>
                                            <p:strVal val="#ppt_w"/>
                                          </p:val>
                                        </p:tav>
                                      </p:tavLst>
                                    </p:anim>
                                    <p:anim calcmode="lin" valueType="num">
                                      <p:cBhvr>
                                        <p:cTn id="39" dur="500" fill="hold"/>
                                        <p:tgtEl>
                                          <p:spTgt spid="15156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51558"/>
                                        </p:tgtEl>
                                        <p:attrNameLst>
                                          <p:attrName>style.visibility</p:attrName>
                                        </p:attrNameLst>
                                      </p:cBhvr>
                                      <p:to>
                                        <p:strVal val="visible"/>
                                      </p:to>
                                    </p:set>
                                    <p:anim calcmode="lin" valueType="num">
                                      <p:cBhvr>
                                        <p:cTn id="44" dur="500" fill="hold"/>
                                        <p:tgtEl>
                                          <p:spTgt spid="151558"/>
                                        </p:tgtEl>
                                        <p:attrNameLst>
                                          <p:attrName>ppt_w</p:attrName>
                                        </p:attrNameLst>
                                      </p:cBhvr>
                                      <p:tavLst>
                                        <p:tav tm="0">
                                          <p:val>
                                            <p:fltVal val="0"/>
                                          </p:val>
                                        </p:tav>
                                        <p:tav tm="100000">
                                          <p:val>
                                            <p:strVal val="#ppt_w"/>
                                          </p:val>
                                        </p:tav>
                                      </p:tavLst>
                                    </p:anim>
                                    <p:anim calcmode="lin" valueType="num">
                                      <p:cBhvr>
                                        <p:cTn id="45" dur="500" fill="hold"/>
                                        <p:tgtEl>
                                          <p:spTgt spid="15155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51564"/>
                                        </p:tgtEl>
                                        <p:attrNameLst>
                                          <p:attrName>style.visibility</p:attrName>
                                        </p:attrNameLst>
                                      </p:cBhvr>
                                      <p:to>
                                        <p:strVal val="visible"/>
                                      </p:to>
                                    </p:set>
                                    <p:anim calcmode="lin" valueType="num">
                                      <p:cBhvr>
                                        <p:cTn id="50" dur="500" fill="hold"/>
                                        <p:tgtEl>
                                          <p:spTgt spid="151564"/>
                                        </p:tgtEl>
                                        <p:attrNameLst>
                                          <p:attrName>ppt_w</p:attrName>
                                        </p:attrNameLst>
                                      </p:cBhvr>
                                      <p:tavLst>
                                        <p:tav tm="0">
                                          <p:val>
                                            <p:fltVal val="0"/>
                                          </p:val>
                                        </p:tav>
                                        <p:tav tm="100000">
                                          <p:val>
                                            <p:strVal val="#ppt_w"/>
                                          </p:val>
                                        </p:tav>
                                      </p:tavLst>
                                    </p:anim>
                                    <p:anim calcmode="lin" valueType="num">
                                      <p:cBhvr>
                                        <p:cTn id="51" dur="500" fill="hold"/>
                                        <p:tgtEl>
                                          <p:spTgt spid="15156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51561"/>
                                        </p:tgtEl>
                                        <p:attrNameLst>
                                          <p:attrName>style.visibility</p:attrName>
                                        </p:attrNameLst>
                                      </p:cBhvr>
                                      <p:to>
                                        <p:strVal val="visible"/>
                                      </p:to>
                                    </p:set>
                                    <p:anim calcmode="lin" valueType="num">
                                      <p:cBhvr additive="base">
                                        <p:cTn id="56" dur="500" fill="hold"/>
                                        <p:tgtEl>
                                          <p:spTgt spid="151561"/>
                                        </p:tgtEl>
                                        <p:attrNameLst>
                                          <p:attrName>ppt_x</p:attrName>
                                        </p:attrNameLst>
                                      </p:cBhvr>
                                      <p:tavLst>
                                        <p:tav tm="0">
                                          <p:val>
                                            <p:strVal val="0-#ppt_w/2"/>
                                          </p:val>
                                        </p:tav>
                                        <p:tav tm="100000">
                                          <p:val>
                                            <p:strVal val="#ppt_x"/>
                                          </p:val>
                                        </p:tav>
                                      </p:tavLst>
                                    </p:anim>
                                    <p:anim calcmode="lin" valueType="num">
                                      <p:cBhvr additive="base">
                                        <p:cTn id="57" dur="500" fill="hold"/>
                                        <p:tgtEl>
                                          <p:spTgt spid="15156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151562"/>
                                        </p:tgtEl>
                                        <p:attrNameLst>
                                          <p:attrName>style.visibility</p:attrName>
                                        </p:attrNameLst>
                                      </p:cBhvr>
                                      <p:to>
                                        <p:strVal val="visible"/>
                                      </p:to>
                                    </p:set>
                                    <p:anim calcmode="lin" valueType="num">
                                      <p:cBhvr>
                                        <p:cTn id="62" dur="500" fill="hold"/>
                                        <p:tgtEl>
                                          <p:spTgt spid="151562"/>
                                        </p:tgtEl>
                                        <p:attrNameLst>
                                          <p:attrName>ppt_w</p:attrName>
                                        </p:attrNameLst>
                                      </p:cBhvr>
                                      <p:tavLst>
                                        <p:tav tm="0">
                                          <p:val>
                                            <p:fltVal val="0"/>
                                          </p:val>
                                        </p:tav>
                                        <p:tav tm="100000">
                                          <p:val>
                                            <p:strVal val="#ppt_w"/>
                                          </p:val>
                                        </p:tav>
                                      </p:tavLst>
                                    </p:anim>
                                    <p:anim calcmode="lin" valueType="num">
                                      <p:cBhvr>
                                        <p:cTn id="63" dur="500" fill="hold"/>
                                        <p:tgtEl>
                                          <p:spTgt spid="151562"/>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51559"/>
                                        </p:tgtEl>
                                        <p:attrNameLst>
                                          <p:attrName>style.visibility</p:attrName>
                                        </p:attrNameLst>
                                      </p:cBhvr>
                                      <p:to>
                                        <p:strVal val="visible"/>
                                      </p:to>
                                    </p:set>
                                    <p:animEffect transition="in" filter="dissolve">
                                      <p:cBhvr>
                                        <p:cTn id="68" dur="500"/>
                                        <p:tgtEl>
                                          <p:spTgt spid="151559"/>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151565"/>
                                        </p:tgtEl>
                                        <p:attrNameLst>
                                          <p:attrName>style.visibility</p:attrName>
                                        </p:attrNameLst>
                                      </p:cBhvr>
                                      <p:to>
                                        <p:strVal val="visible"/>
                                      </p:to>
                                    </p:set>
                                    <p:anim calcmode="lin" valueType="num">
                                      <p:cBhvr>
                                        <p:cTn id="73" dur="500" fill="hold"/>
                                        <p:tgtEl>
                                          <p:spTgt spid="151565"/>
                                        </p:tgtEl>
                                        <p:attrNameLst>
                                          <p:attrName>ppt_w</p:attrName>
                                        </p:attrNameLst>
                                      </p:cBhvr>
                                      <p:tavLst>
                                        <p:tav tm="0">
                                          <p:val>
                                            <p:fltVal val="0"/>
                                          </p:val>
                                        </p:tav>
                                        <p:tav tm="100000">
                                          <p:val>
                                            <p:strVal val="#ppt_w"/>
                                          </p:val>
                                        </p:tav>
                                      </p:tavLst>
                                    </p:anim>
                                    <p:anim calcmode="lin" valueType="num">
                                      <p:cBhvr>
                                        <p:cTn id="74" dur="500" fill="hold"/>
                                        <p:tgtEl>
                                          <p:spTgt spid="151565"/>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1563"/>
                                        </p:tgtEl>
                                        <p:attrNameLst>
                                          <p:attrName>style.visibility</p:attrName>
                                        </p:attrNameLst>
                                      </p:cBhvr>
                                      <p:to>
                                        <p:strVal val="visible"/>
                                      </p:to>
                                    </p:set>
                                    <p:anim calcmode="lin" valueType="num">
                                      <p:cBhvr additive="base">
                                        <p:cTn id="79" dur="500" fill="hold"/>
                                        <p:tgtEl>
                                          <p:spTgt spid="151563"/>
                                        </p:tgtEl>
                                        <p:attrNameLst>
                                          <p:attrName>ppt_x</p:attrName>
                                        </p:attrNameLst>
                                      </p:cBhvr>
                                      <p:tavLst>
                                        <p:tav tm="0">
                                          <p:val>
                                            <p:strVal val="0-#ppt_w/2"/>
                                          </p:val>
                                        </p:tav>
                                        <p:tav tm="100000">
                                          <p:val>
                                            <p:strVal val="#ppt_x"/>
                                          </p:val>
                                        </p:tav>
                                      </p:tavLst>
                                    </p:anim>
                                    <p:anim calcmode="lin" valueType="num">
                                      <p:cBhvr additive="base">
                                        <p:cTn id="80" dur="500" fill="hold"/>
                                        <p:tgtEl>
                                          <p:spTgt spid="15156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box(in)">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1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ox(in)">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42" fill="hold" grpId="0" nodeType="clickEffect">
                                  <p:stCondLst>
                                    <p:cond delay="0"/>
                                  </p:stCondLst>
                                  <p:childTnLst>
                                    <p:set>
                                      <p:cBhvr>
                                        <p:cTn id="106" dur="1" fill="hold">
                                          <p:stCondLst>
                                            <p:cond delay="0"/>
                                          </p:stCondLst>
                                        </p:cTn>
                                        <p:tgtEl>
                                          <p:spTgt spid="151566"/>
                                        </p:tgtEl>
                                        <p:attrNameLst>
                                          <p:attrName>style.visibility</p:attrName>
                                        </p:attrNameLst>
                                      </p:cBhvr>
                                      <p:to>
                                        <p:strVal val="visible"/>
                                      </p:to>
                                    </p:set>
                                    <p:animEffect transition="in" filter="barn(outHorizontal)">
                                      <p:cBhvr>
                                        <p:cTn id="107" dur="500"/>
                                        <p:tgtEl>
                                          <p:spTgt spid="15156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151567"/>
                                        </p:tgtEl>
                                        <p:attrNameLst>
                                          <p:attrName>style.visibility</p:attrName>
                                        </p:attrNameLst>
                                      </p:cBhvr>
                                      <p:to>
                                        <p:strVal val="visible"/>
                                      </p:to>
                                    </p:set>
                                    <p:anim calcmode="lin" valueType="num">
                                      <p:cBhvr additive="base">
                                        <p:cTn id="112" dur="500" fill="hold"/>
                                        <p:tgtEl>
                                          <p:spTgt spid="151567"/>
                                        </p:tgtEl>
                                        <p:attrNameLst>
                                          <p:attrName>ppt_x</p:attrName>
                                        </p:attrNameLst>
                                      </p:cBhvr>
                                      <p:tavLst>
                                        <p:tav tm="0">
                                          <p:val>
                                            <p:strVal val="0-#ppt_w/2"/>
                                          </p:val>
                                        </p:tav>
                                        <p:tav tm="100000">
                                          <p:val>
                                            <p:strVal val="#ppt_x"/>
                                          </p:val>
                                        </p:tav>
                                      </p:tavLst>
                                    </p:anim>
                                    <p:anim calcmode="lin" valueType="num">
                                      <p:cBhvr additive="base">
                                        <p:cTn id="113" dur="500" fill="hold"/>
                                        <p:tgtEl>
                                          <p:spTgt spid="151567"/>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nodeType="clickEffect">
                                  <p:stCondLst>
                                    <p:cond delay="0"/>
                                  </p:stCondLst>
                                  <p:childTnLst>
                                    <p:set>
                                      <p:cBhvr>
                                        <p:cTn id="117" dur="1" fill="hold">
                                          <p:stCondLst>
                                            <p:cond delay="0"/>
                                          </p:stCondLst>
                                        </p:cTn>
                                        <p:tgtEl>
                                          <p:spTgt spid="151571"/>
                                        </p:tgtEl>
                                        <p:attrNameLst>
                                          <p:attrName>style.visibility</p:attrName>
                                        </p:attrNameLst>
                                      </p:cBhvr>
                                      <p:to>
                                        <p:strVal val="visible"/>
                                      </p:to>
                                    </p:set>
                                    <p:anim calcmode="lin" valueType="num">
                                      <p:cBhvr>
                                        <p:cTn id="118" dur="500" fill="hold"/>
                                        <p:tgtEl>
                                          <p:spTgt spid="151571"/>
                                        </p:tgtEl>
                                        <p:attrNameLst>
                                          <p:attrName>ppt_w</p:attrName>
                                        </p:attrNameLst>
                                      </p:cBhvr>
                                      <p:tavLst>
                                        <p:tav tm="0">
                                          <p:val>
                                            <p:fltVal val="0"/>
                                          </p:val>
                                        </p:tav>
                                        <p:tav tm="100000">
                                          <p:val>
                                            <p:strVal val="#ppt_w"/>
                                          </p:val>
                                        </p:tav>
                                      </p:tavLst>
                                    </p:anim>
                                    <p:anim calcmode="lin" valueType="num">
                                      <p:cBhvr>
                                        <p:cTn id="119" dur="500" fill="hold"/>
                                        <p:tgtEl>
                                          <p:spTgt spid="151571"/>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151568"/>
                                        </p:tgtEl>
                                        <p:attrNameLst>
                                          <p:attrName>style.visibility</p:attrName>
                                        </p:attrNameLst>
                                      </p:cBhvr>
                                      <p:to>
                                        <p:strVal val="visible"/>
                                      </p:to>
                                    </p:set>
                                    <p:anim calcmode="lin" valueType="num">
                                      <p:cBhvr additive="base">
                                        <p:cTn id="124" dur="500" fill="hold"/>
                                        <p:tgtEl>
                                          <p:spTgt spid="151568"/>
                                        </p:tgtEl>
                                        <p:attrNameLst>
                                          <p:attrName>ppt_x</p:attrName>
                                        </p:attrNameLst>
                                      </p:cBhvr>
                                      <p:tavLst>
                                        <p:tav tm="0">
                                          <p:val>
                                            <p:strVal val="0-#ppt_w/2"/>
                                          </p:val>
                                        </p:tav>
                                        <p:tav tm="100000">
                                          <p:val>
                                            <p:strVal val="#ppt_x"/>
                                          </p:val>
                                        </p:tav>
                                      </p:tavLst>
                                    </p:anim>
                                    <p:anim calcmode="lin" valueType="num">
                                      <p:cBhvr additive="base">
                                        <p:cTn id="125" dur="500" fill="hold"/>
                                        <p:tgtEl>
                                          <p:spTgt spid="151568"/>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iterate type="wd">
                                    <p:tmPct val="100000"/>
                                  </p:iterate>
                                  <p:childTnLst>
                                    <p:set>
                                      <p:cBhvr>
                                        <p:cTn id="129" dur="1" fill="hold">
                                          <p:stCondLst>
                                            <p:cond delay="0"/>
                                          </p:stCondLst>
                                        </p:cTn>
                                        <p:tgtEl>
                                          <p:spTgt spid="151569"/>
                                        </p:tgtEl>
                                        <p:attrNameLst>
                                          <p:attrName>style.visibility</p:attrName>
                                        </p:attrNameLst>
                                      </p:cBhvr>
                                      <p:to>
                                        <p:strVal val="visible"/>
                                      </p:to>
                                    </p:set>
                                    <p:anim calcmode="lin" valueType="num">
                                      <p:cBhvr additive="base">
                                        <p:cTn id="130" dur="300" fill="hold"/>
                                        <p:tgtEl>
                                          <p:spTgt spid="151569"/>
                                        </p:tgtEl>
                                        <p:attrNameLst>
                                          <p:attrName>ppt_x</p:attrName>
                                        </p:attrNameLst>
                                      </p:cBhvr>
                                      <p:tavLst>
                                        <p:tav tm="0">
                                          <p:val>
                                            <p:strVal val="0-#ppt_w/2"/>
                                          </p:val>
                                        </p:tav>
                                        <p:tav tm="100000">
                                          <p:val>
                                            <p:strVal val="#ppt_x"/>
                                          </p:val>
                                        </p:tav>
                                      </p:tavLst>
                                    </p:anim>
                                    <p:anim calcmode="lin" valueType="num">
                                      <p:cBhvr additive="base">
                                        <p:cTn id="131" dur="300" fill="hold"/>
                                        <p:tgtEl>
                                          <p:spTgt spid="151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2" name="type.wav"/>
                                        </p:tgtEl>
                                      </p:cMediaNode>
                                    </p:audio>
                                  </p:subTnLst>
                                </p:cTn>
                              </p:par>
                            </p:childTnLst>
                          </p:cTn>
                        </p:par>
                      </p:childTnLst>
                    </p:cTn>
                  </p:par>
                  <p:par>
                    <p:cTn id="132" fill="hold">
                      <p:stCondLst>
                        <p:cond delay="indefinite"/>
                      </p:stCondLst>
                      <p:childTnLst>
                        <p:par>
                          <p:cTn id="133" fill="hold">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151572"/>
                                        </p:tgtEl>
                                        <p:attrNameLst>
                                          <p:attrName>style.visibility</p:attrName>
                                        </p:attrNameLst>
                                      </p:cBhvr>
                                      <p:to>
                                        <p:strVal val="visible"/>
                                      </p:to>
                                    </p:set>
                                    <p:anim calcmode="lin" valueType="num">
                                      <p:cBhvr additive="base">
                                        <p:cTn id="136" dur="500" fill="hold"/>
                                        <p:tgtEl>
                                          <p:spTgt spid="151572"/>
                                        </p:tgtEl>
                                        <p:attrNameLst>
                                          <p:attrName>ppt_x</p:attrName>
                                        </p:attrNameLst>
                                      </p:cBhvr>
                                      <p:tavLst>
                                        <p:tav tm="0">
                                          <p:val>
                                            <p:strVal val="0-#ppt_w/2"/>
                                          </p:val>
                                        </p:tav>
                                        <p:tav tm="100000">
                                          <p:val>
                                            <p:strVal val="#ppt_x"/>
                                          </p:val>
                                        </p:tav>
                                      </p:tavLst>
                                    </p:anim>
                                    <p:anim calcmode="lin" valueType="num">
                                      <p:cBhvr additive="base">
                                        <p:cTn id="137" dur="500" fill="hold"/>
                                        <p:tgtEl>
                                          <p:spTgt spid="151572"/>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anim calcmode="lin" valueType="num">
                                      <p:cBhvr additive="base">
                                        <p:cTn id="142" dur="500" fill="hold"/>
                                        <p:tgtEl>
                                          <p:spTgt spid="21"/>
                                        </p:tgtEl>
                                        <p:attrNameLst>
                                          <p:attrName>ppt_x</p:attrName>
                                        </p:attrNameLst>
                                      </p:cBhvr>
                                      <p:tavLst>
                                        <p:tav tm="0">
                                          <p:val>
                                            <p:strVal val="#ppt_x"/>
                                          </p:val>
                                        </p:tav>
                                        <p:tav tm="100000">
                                          <p:val>
                                            <p:strVal val="#ppt_x"/>
                                          </p:val>
                                        </p:tav>
                                      </p:tavLst>
                                    </p:anim>
                                    <p:anim calcmode="lin" valueType="num">
                                      <p:cBhvr additive="base">
                                        <p:cTn id="1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 calcmode="lin" valueType="num">
                                      <p:cBhvr additive="base">
                                        <p:cTn id="148" dur="500" fill="hold"/>
                                        <p:tgtEl>
                                          <p:spTgt spid="22"/>
                                        </p:tgtEl>
                                        <p:attrNameLst>
                                          <p:attrName>ppt_x</p:attrName>
                                        </p:attrNameLst>
                                      </p:cBhvr>
                                      <p:tavLst>
                                        <p:tav tm="0">
                                          <p:val>
                                            <p:strVal val="#ppt_x"/>
                                          </p:val>
                                        </p:tav>
                                        <p:tav tm="100000">
                                          <p:val>
                                            <p:strVal val="#ppt_x"/>
                                          </p:val>
                                        </p:tav>
                                      </p:tavLst>
                                    </p:anim>
                                    <p:anim calcmode="lin" valueType="num">
                                      <p:cBhvr additive="base">
                                        <p:cTn id="1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bldLvl="0" animBg="1"/>
      <p:bldP spid="151555" grpId="0" bldLvl="0" animBg="1"/>
      <p:bldP spid="151556" grpId="0" bldLvl="0" animBg="1"/>
      <p:bldP spid="151557" grpId="0" bldLvl="0" animBg="1"/>
      <p:bldP spid="151558" grpId="0"/>
      <p:bldP spid="151559" grpId="0"/>
      <p:bldP spid="151561" grpId="0"/>
      <p:bldP spid="151563" grpId="0"/>
      <p:bldP spid="151566" grpId="0" bldLvl="0" animBg="1"/>
      <p:bldP spid="151567" grpId="0"/>
      <p:bldP spid="151568" grpId="0"/>
      <p:bldP spid="151569" grpId="0" bldLvl="0" animBg="1"/>
      <p:bldP spid="151572" grpId="0" bldLvl="0" animBg="1"/>
      <p:bldP spid="21" grpId="0" bldLvl="0" animBg="1"/>
      <p:bldP spid="22" grpId="0" bldLvl="0" animBg="1"/>
      <p:bldP spid="24" grpId="0" bldLvl="0" animBg="1"/>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矩形 19"/>
          <p:cNvSpPr/>
          <p:nvPr/>
        </p:nvSpPr>
        <p:spPr>
          <a:xfrm>
            <a:off x="262493" y="730252"/>
            <a:ext cx="11376000" cy="2030095"/>
          </a:xfrm>
          <a:prstGeom prst="rect">
            <a:avLst/>
          </a:prstGeom>
        </p:spPr>
        <p:txBody>
          <a:bodyPr>
            <a:spAutoFit/>
          </a:bodyPr>
          <a:lstStyle/>
          <a:p>
            <a:pPr algn="just">
              <a:lnSpc>
                <a:spcPct val="150000"/>
              </a:lnSpc>
              <a:spcAft>
                <a:spcPct val="0"/>
              </a:spcAft>
            </a:pPr>
            <a:r>
              <a:rPr lang="zh-CN" altLang="zh-CN" sz="2800" kern="100">
                <a:latin typeface="Times New Roman" panose="02020603050405020304"/>
                <a:ea typeface="华文细黑" panose="02010600040101010101" charset="-122"/>
                <a:cs typeface="Times New Roman" panose="02020603050405020304"/>
              </a:rPr>
              <a:t>作者批判了对待文化遗产的几种错误态度，指出了对待文化遗产应采取的态度，根据第</a:t>
            </a:r>
            <a:r>
              <a:rPr lang="en-US" altLang="zh-CN" sz="2800" kern="100">
                <a:latin typeface="Times New Roman" panose="02020603050405020304"/>
                <a:ea typeface="华文细黑" panose="02010600040101010101" charset="-122"/>
                <a:cs typeface="Courier New" panose="02070309020205020404"/>
              </a:rPr>
              <a:t>8</a:t>
            </a:r>
            <a:r>
              <a:rPr lang="zh-CN" altLang="zh-CN" sz="2800" kern="100">
                <a:latin typeface="Times New Roman" panose="02020603050405020304"/>
                <a:ea typeface="华文细黑" panose="02010600040101010101" charset="-122"/>
                <a:cs typeface="Times New Roman" panose="02020603050405020304"/>
              </a:rPr>
              <a:t>、</a:t>
            </a:r>
            <a:r>
              <a:rPr lang="en-US" altLang="zh-CN" sz="2800" kern="100">
                <a:latin typeface="Times New Roman" panose="02020603050405020304"/>
                <a:ea typeface="华文细黑" panose="02010600040101010101" charset="-122"/>
                <a:cs typeface="Courier New" panose="02070309020205020404"/>
              </a:rPr>
              <a:t>9</a:t>
            </a:r>
            <a:r>
              <a:rPr lang="zh-CN" altLang="zh-CN" sz="2800" kern="100">
                <a:latin typeface="Times New Roman" panose="02020603050405020304"/>
                <a:ea typeface="华文细黑" panose="02010600040101010101" charset="-122"/>
                <a:cs typeface="Times New Roman" panose="02020603050405020304"/>
              </a:rPr>
              <a:t>段的内容，完成下面两个表格</a:t>
            </a:r>
            <a:r>
              <a:rPr lang="zh-CN" altLang="zh-CN" sz="2800" kern="100" smtClean="0">
                <a:latin typeface="Times New Roman" panose="02020603050405020304"/>
                <a:ea typeface="华文细黑" panose="02010600040101010101" charset="-122"/>
                <a:cs typeface="Times New Roman" panose="02020603050405020304"/>
              </a:rPr>
              <a:t>。</a:t>
            </a:r>
            <a:endParaRPr lang="en-US" altLang="zh-CN" sz="1050" kern="100" smtClean="0">
              <a:latin typeface="宋体" panose="02010600030101010101" pitchFamily="2" charset="-122"/>
              <a:cs typeface="Courier New" panose="02070309020205020404"/>
            </a:endParaRPr>
          </a:p>
          <a:p>
            <a:pPr algn="just">
              <a:lnSpc>
                <a:spcPct val="150000"/>
              </a:lnSpc>
              <a:spcAft>
                <a:spcPct val="0"/>
              </a:spcAft>
            </a:pPr>
            <a:r>
              <a:rPr lang="en-US" altLang="zh-CN" sz="2800" kern="100">
                <a:latin typeface="Times New Roman" panose="02020603050405020304"/>
                <a:ea typeface="华文细黑" panose="02010600040101010101" charset="-122"/>
              </a:rPr>
              <a:t>(1)</a:t>
            </a:r>
            <a:r>
              <a:rPr lang="zh-CN" altLang="zh-CN" sz="2800" kern="100">
                <a:latin typeface="Times New Roman" panose="02020603050405020304"/>
                <a:ea typeface="华文细黑" panose="02010600040101010101" charset="-122"/>
                <a:cs typeface="Times New Roman" panose="02020603050405020304"/>
              </a:rPr>
              <a:t>错误态度：</a:t>
            </a:r>
            <a:endParaRPr lang="en-US" altLang="zh-CN" sz="2800" kern="100" smtClean="0">
              <a:latin typeface="Times New Roman" panose="02020603050405020304"/>
              <a:ea typeface="华文细黑" panose="02010600040101010101" charset="-122"/>
              <a:cs typeface="Times New Roman" panose="02020603050405020304"/>
            </a:endParaRPr>
          </a:p>
        </p:txBody>
      </p:sp>
      <p:sp>
        <p:nvSpPr>
          <p:cNvPr id="21" name="矩形 20"/>
          <p:cNvSpPr/>
          <p:nvPr/>
        </p:nvSpPr>
        <p:spPr>
          <a:xfrm>
            <a:off x="953" y="6663993"/>
            <a:ext cx="12194933" cy="194007"/>
          </a:xfrm>
          <a:prstGeom prst="rect">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graphicFrame>
        <p:nvGraphicFramePr>
          <p:cNvPr id="8" name="表格 7"/>
          <p:cNvGraphicFramePr>
            <a:graphicFrameLocks noGrp="1"/>
          </p:cNvGraphicFramePr>
          <p:nvPr>
            <p:custDataLst>
              <p:tags r:id="rId1"/>
            </p:custDataLst>
          </p:nvPr>
        </p:nvGraphicFramePr>
        <p:xfrm>
          <a:off x="261731" y="2897494"/>
          <a:ext cx="11376660" cy="3519268"/>
        </p:xfrm>
        <a:graphic>
          <a:graphicData uri="http://schemas.openxmlformats.org/drawingml/2006/table">
            <a:tbl>
              <a:tblPr/>
              <a:tblGrid>
                <a:gridCol w="1511935"/>
                <a:gridCol w="1944370"/>
                <a:gridCol w="3168015"/>
                <a:gridCol w="3528060"/>
                <a:gridCol w="1224280"/>
              </a:tblGrid>
              <a:tr h="942975">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三种类型</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想法</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行动</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实质</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共同点</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790">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孱头</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①</a:t>
                      </a:r>
                      <a:r>
                        <a:rPr lang="en-US" sz="2800" kern="100">
                          <a:effectLst/>
                          <a:latin typeface="Times New Roman" panose="02020603050405020304"/>
                          <a:ea typeface="华文细黑" panose="02010600040101010101" charset="-122"/>
                          <a:cs typeface="Courier New" panose="02070309020205020404"/>
                        </a:rPr>
                        <a:t>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②</a:t>
                      </a:r>
                      <a:r>
                        <a:rPr lang="en-US" sz="2800" kern="100" smtClean="0">
                          <a:effectLst/>
                          <a:latin typeface="Times New Roman" panose="02020603050405020304"/>
                          <a:ea typeface="华文细黑" panose="02010600040101010101" charset="-122"/>
                          <a:cs typeface="Courier New" panose="02070309020205020404"/>
                        </a:rPr>
                        <a:t>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③</a:t>
                      </a:r>
                      <a:r>
                        <a:rPr lang="en-US" sz="2800" kern="100" smtClean="0">
                          <a:effectLst/>
                          <a:latin typeface="Times New Roman" panose="02020603050405020304"/>
                          <a:ea typeface="华文细黑" panose="02010600040101010101" charset="-122"/>
                          <a:cs typeface="Courier New" panose="02070309020205020404"/>
                        </a:rPr>
                        <a:t>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不</a:t>
                      </a:r>
                      <a:r>
                        <a:rPr lang="zh-CN" sz="2800" kern="100" smtClean="0">
                          <a:effectLst/>
                          <a:latin typeface="Times New Roman" panose="02020603050405020304"/>
                          <a:ea typeface="华文细黑" panose="02010600040101010101" charset="-122"/>
                          <a:cs typeface="Times New Roman" panose="02020603050405020304"/>
                        </a:rPr>
                        <a:t>加</a:t>
                      </a:r>
                      <a:endParaRPr lang="en-US" altLang="zh-CN" sz="2800" kern="100" smtClean="0">
                        <a:effectLst/>
                        <a:latin typeface="Times New Roman" panose="02020603050405020304"/>
                        <a:ea typeface="华文细黑" panose="02010600040101010101" charset="-122"/>
                        <a:cs typeface="Times New Roman" panose="02020603050405020304"/>
                      </a:endParaRPr>
                    </a:p>
                    <a:p>
                      <a:pPr algn="ctr">
                        <a:lnSpc>
                          <a:spcPct val="150000"/>
                        </a:lnSpc>
                        <a:spcAft>
                          <a:spcPct val="0"/>
                        </a:spcAft>
                      </a:pPr>
                      <a:r>
                        <a:rPr lang="zh-CN" sz="2800" kern="100" smtClean="0">
                          <a:effectLst/>
                          <a:latin typeface="Times New Roman" panose="02020603050405020304"/>
                          <a:ea typeface="华文细黑" panose="02010600040101010101" charset="-122"/>
                          <a:cs typeface="Times New Roman" panose="02020603050405020304"/>
                        </a:rPr>
                        <a:t>选择</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53">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昏蛋</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④</a:t>
                      </a:r>
                      <a:r>
                        <a:rPr lang="en-US" sz="2800" kern="100">
                          <a:effectLst/>
                          <a:latin typeface="Times New Roman" panose="02020603050405020304"/>
                          <a:ea typeface="华文细黑" panose="02010600040101010101" charset="-122"/>
                          <a:cs typeface="Courier New" panose="02070309020205020404"/>
                        </a:rPr>
                        <a:t>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放一把火烧光</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⑤</a:t>
                      </a:r>
                      <a:r>
                        <a:rPr lang="en-US" sz="2800" kern="100" smtClean="0">
                          <a:effectLst/>
                          <a:latin typeface="Times New Roman" panose="02020603050405020304"/>
                          <a:ea typeface="华文细黑" panose="02010600040101010101" charset="-122"/>
                          <a:cs typeface="Courier New" panose="02070309020205020404"/>
                        </a:rPr>
                        <a:t>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670076">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废物</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⑥</a:t>
                      </a:r>
                      <a:r>
                        <a:rPr lang="en-US" sz="2800" kern="100" smtClean="0">
                          <a:effectLst/>
                          <a:latin typeface="Times New Roman" panose="02020603050405020304"/>
                          <a:ea typeface="华文细黑" panose="02010600040101010101" charset="-122"/>
                          <a:cs typeface="Courier New" panose="02070309020205020404"/>
                        </a:rPr>
                        <a:t>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欣欣然的蹩进卧室，大吸剩下的鸦片</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⑦</a:t>
                      </a:r>
                      <a:r>
                        <a:rPr lang="en-US" sz="2800" kern="100" smtClean="0">
                          <a:effectLst/>
                          <a:latin typeface="Times New Roman" panose="02020603050405020304"/>
                          <a:ea typeface="华文细黑" panose="02010600040101010101" charset="-122"/>
                          <a:cs typeface="Courier New" panose="02070309020205020404"/>
                        </a:rPr>
                        <a:t>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bl>
          </a:graphicData>
        </a:graphic>
      </p:graphicFrame>
      <p:sp>
        <p:nvSpPr>
          <p:cNvPr id="4" name="矩形 3"/>
          <p:cNvSpPr/>
          <p:nvPr/>
        </p:nvSpPr>
        <p:spPr>
          <a:xfrm>
            <a:off x="2105665" y="3913624"/>
            <a:ext cx="16052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怕被染污</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0" name="矩形 9"/>
          <p:cNvSpPr/>
          <p:nvPr/>
        </p:nvSpPr>
        <p:spPr>
          <a:xfrm>
            <a:off x="4242013" y="3913381"/>
            <a:ext cx="26720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徘徊不敢走进门</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1" name="矩形 10"/>
          <p:cNvSpPr/>
          <p:nvPr/>
        </p:nvSpPr>
        <p:spPr>
          <a:xfrm>
            <a:off x="7386206" y="3913267"/>
            <a:ext cx="361950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拒绝继承</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逃避主义</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　</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2" name="矩形 11"/>
          <p:cNvSpPr/>
          <p:nvPr/>
        </p:nvSpPr>
        <p:spPr>
          <a:xfrm>
            <a:off x="2105729" y="4288532"/>
            <a:ext cx="1605280" cy="737235"/>
          </a:xfrm>
          <a:prstGeom prst="rect">
            <a:avLst/>
          </a:prstGeom>
        </p:spPr>
        <p:txBody>
          <a:bodyPr wrap="none">
            <a:spAutoFit/>
          </a:bodyPr>
          <a:lstStyle/>
          <a:p>
            <a:pPr>
              <a:lnSpc>
                <a:spcPct val="150000"/>
              </a:lnSpc>
              <a:spcAft>
                <a:spcPct val="0"/>
              </a:spcAft>
            </a:pP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保存</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清白</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3" name="矩形 12"/>
          <p:cNvSpPr/>
          <p:nvPr/>
        </p:nvSpPr>
        <p:spPr>
          <a:xfrm>
            <a:off x="7386206" y="4287897"/>
            <a:ext cx="3263900" cy="737235"/>
          </a:xfrm>
          <a:prstGeom prst="rect">
            <a:avLst/>
          </a:prstGeom>
        </p:spPr>
        <p:txBody>
          <a:bodyPr wrap="none">
            <a:spAutoFit/>
          </a:bodyPr>
          <a:lstStyle/>
          <a:p>
            <a:pPr>
              <a:lnSpc>
                <a:spcPct val="150000"/>
              </a:lnSpc>
              <a:spcAft>
                <a:spcPct val="0"/>
              </a:spcAft>
            </a:pP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盲目排斥</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虚无主义</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4" name="矩形 13"/>
          <p:cNvSpPr/>
          <p:nvPr/>
        </p:nvSpPr>
        <p:spPr>
          <a:xfrm>
            <a:off x="2461360" y="5286876"/>
            <a:ext cx="894080" cy="737235"/>
          </a:xfrm>
          <a:prstGeom prst="rect">
            <a:avLst/>
          </a:prstGeom>
        </p:spPr>
        <p:txBody>
          <a:bodyPr wrap="none">
            <a:spAutoFit/>
          </a:bodyPr>
          <a:lstStyle/>
          <a:p>
            <a:pPr>
              <a:lnSpc>
                <a:spcPct val="150000"/>
              </a:lnSpc>
              <a:spcAft>
                <a:spcPct val="0"/>
              </a:spcAft>
            </a:pP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羡慕</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5" name="矩形 14"/>
          <p:cNvSpPr/>
          <p:nvPr/>
        </p:nvSpPr>
        <p:spPr>
          <a:xfrm>
            <a:off x="7242443" y="5286866"/>
            <a:ext cx="3263900" cy="737235"/>
          </a:xfrm>
          <a:prstGeom prst="rect">
            <a:avLst/>
          </a:prstGeom>
        </p:spPr>
        <p:txBody>
          <a:bodyPr wrap="none">
            <a:spAutoFit/>
          </a:bodyPr>
          <a:lstStyle/>
          <a:p>
            <a:pPr>
              <a:lnSpc>
                <a:spcPct val="150000"/>
              </a:lnSpc>
              <a:spcAft>
                <a:spcPct val="0"/>
              </a:spcAft>
            </a:pP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全盘接受</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投降主义</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2" name="文本框 1"/>
          <p:cNvSpPr txBox="1"/>
          <p:nvPr/>
        </p:nvSpPr>
        <p:spPr>
          <a:xfrm>
            <a:off x="3107690" y="85090"/>
            <a:ext cx="3169920" cy="645160"/>
          </a:xfrm>
          <a:prstGeom prst="rect">
            <a:avLst/>
          </a:prstGeom>
          <a:noFill/>
        </p:spPr>
        <p:txBody>
          <a:bodyPr wrap="none" rtlCol="0">
            <a:spAutoFit/>
          </a:bodyPr>
          <a:lstStyle/>
          <a:p>
            <a:pPr algn="l">
              <a:spcBef>
                <a:spcPct val="0"/>
              </a:spcBef>
              <a:buFontTx/>
              <a:buNone/>
            </a:pPr>
            <a:r>
              <a:rPr lang="zh-CN" altLang="en-US" sz="3600" b="1" dirty="0">
                <a:latin typeface="黑体" panose="02010609060101010101" pitchFamily="49" charset="-122"/>
                <a:sym typeface="+mn-ea"/>
              </a:rPr>
              <a:t>精读理解</a:t>
            </a:r>
            <a:r>
              <a:rPr lang="en-US" altLang="zh-CN" sz="3600" b="1" dirty="0">
                <a:latin typeface="黑体" panose="02010609060101010101" pitchFamily="49" charset="-122"/>
                <a:sym typeface="+mn-ea"/>
              </a:rPr>
              <a:t>8-9</a:t>
            </a:r>
            <a:r>
              <a:rPr lang="zh-CN" altLang="en-US" sz="3600" b="1" dirty="0">
                <a:latin typeface="黑体" panose="02010609060101010101" pitchFamily="49" charset="-122"/>
                <a:sym typeface="+mn-ea"/>
              </a:rPr>
              <a:t>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5"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1"/>
      <p:bldP spid="11" grpId="2"/>
      <p:bldP spid="12" grpId="3"/>
      <p:bldP spid="13" grpId="4"/>
      <p:bldP spid="14" grpId="5"/>
      <p:bldP spid="15" grpId="6"/>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5" name="表格 24"/>
          <p:cNvGraphicFramePr>
            <a:graphicFrameLocks noGrp="1"/>
          </p:cNvGraphicFramePr>
          <p:nvPr/>
        </p:nvGraphicFramePr>
        <p:xfrm>
          <a:off x="489056" y="1183035"/>
          <a:ext cx="11511280" cy="5315044"/>
        </p:xfrm>
        <a:graphic>
          <a:graphicData uri="http://schemas.openxmlformats.org/drawingml/2006/table">
            <a:tbl>
              <a:tblPr/>
              <a:tblGrid>
                <a:gridCol w="2006600"/>
                <a:gridCol w="2664460"/>
                <a:gridCol w="4031615"/>
                <a:gridCol w="2808605"/>
              </a:tblGrid>
              <a:tr h="646566">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喻体事物</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做法</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本体事物</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态度</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849">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鱼翅</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①</a:t>
                      </a:r>
                      <a:r>
                        <a:rPr lang="en-US" sz="2800" kern="100" smtClean="0">
                          <a:effectLst/>
                          <a:latin typeface="Times New Roman" panose="02020603050405020304"/>
                          <a:ea typeface="华文细黑" panose="02010600040101010101" charset="-122"/>
                          <a:cs typeface="Courier New" panose="02070309020205020404"/>
                        </a:rPr>
                        <a:t>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②</a:t>
                      </a:r>
                      <a:r>
                        <a:rPr lang="en-US" sz="2800" kern="100" smtClean="0">
                          <a:effectLst/>
                          <a:latin typeface="Times New Roman" panose="02020603050405020304"/>
                          <a:ea typeface="华文细黑" panose="02010600040101010101" charset="-122"/>
                          <a:cs typeface="Courier New" panose="02070309020205020404"/>
                        </a:rPr>
                        <a:t>____________________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③</a:t>
                      </a:r>
                      <a:r>
                        <a:rPr lang="en-US" sz="2800" kern="100" smtClean="0">
                          <a:effectLst/>
                          <a:latin typeface="Times New Roman" panose="02020603050405020304"/>
                          <a:ea typeface="华文细黑" panose="02010600040101010101" charset="-122"/>
                          <a:cs typeface="Courier New" panose="02070309020205020404"/>
                        </a:rPr>
                        <a:t>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849">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鸦片</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④</a:t>
                      </a:r>
                      <a:r>
                        <a:rPr lang="en-US" sz="2800" kern="100" smtClean="0">
                          <a:effectLst/>
                          <a:latin typeface="Times New Roman" panose="02020603050405020304"/>
                          <a:ea typeface="华文细黑" panose="02010600040101010101" charset="-122"/>
                          <a:cs typeface="Courier New" panose="02070309020205020404"/>
                        </a:rPr>
                        <a:t>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⑤</a:t>
                      </a:r>
                      <a:r>
                        <a:rPr lang="en-US" sz="2800" kern="100" smtClean="0">
                          <a:effectLst/>
                          <a:latin typeface="Times New Roman" panose="02020603050405020304"/>
                          <a:ea typeface="华文细黑" panose="02010600040101010101" charset="-122"/>
                          <a:cs typeface="Courier New" panose="02070309020205020404"/>
                        </a:rPr>
                        <a:t>____________________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en-US" sz="2800" kern="100" smtClean="0">
                          <a:effectLst/>
                          <a:latin typeface="宋体" panose="02010600030101010101" pitchFamily="2" charset="-122"/>
                          <a:ea typeface="华文细黑" panose="02010600040101010101" charset="-122"/>
                          <a:cs typeface="Times New Roman" panose="02020603050405020304"/>
                        </a:rPr>
                        <a:t>⑥</a:t>
                      </a:r>
                      <a:r>
                        <a:rPr lang="en-US" sz="2800" kern="100" smtClean="0">
                          <a:effectLst/>
                          <a:latin typeface="Times New Roman" panose="02020603050405020304"/>
                          <a:ea typeface="华文细黑" panose="02010600040101010101" charset="-122"/>
                          <a:cs typeface="Courier New" panose="02070309020205020404"/>
                        </a:rPr>
                        <a:t>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885">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烟枪和烟灯</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⑦</a:t>
                      </a:r>
                      <a:r>
                        <a:rPr lang="en-US" sz="2800" kern="100" smtClean="0">
                          <a:effectLst/>
                          <a:latin typeface="Times New Roman" panose="02020603050405020304"/>
                          <a:ea typeface="华文细黑" panose="02010600040101010101" charset="-122"/>
                          <a:cs typeface="Courier New" panose="02070309020205020404"/>
                        </a:rPr>
                        <a:t>____________</a:t>
                      </a:r>
                    </a:p>
                    <a:p>
                      <a:pPr algn="ctr">
                        <a:lnSpc>
                          <a:spcPct val="150000"/>
                        </a:lnSpc>
                        <a:spcAft>
                          <a:spcPct val="0"/>
                        </a:spcAft>
                      </a:pPr>
                      <a:r>
                        <a:rPr lang="en-US" altLang="zh-CN" sz="2800" kern="100" smtClean="0">
                          <a:effectLst/>
                          <a:latin typeface="Times New Roman" panose="02020603050405020304"/>
                          <a:ea typeface="华文细黑" panose="02010600040101010101" charset="-122"/>
                          <a:cs typeface="Courier New" panose="02070309020205020404"/>
                        </a:rPr>
                        <a:t>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⑧</a:t>
                      </a:r>
                      <a:r>
                        <a:rPr lang="en-US" sz="2800" kern="100" smtClean="0">
                          <a:effectLst/>
                          <a:latin typeface="Times New Roman" panose="02020603050405020304"/>
                          <a:ea typeface="华文细黑" panose="02010600040101010101" charset="-122"/>
                          <a:cs typeface="Courier New" panose="02070309020205020404"/>
                        </a:rPr>
                        <a:t>__________________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⑨</a:t>
                      </a:r>
                      <a:r>
                        <a:rPr lang="en-US" sz="2800" kern="100" smtClean="0">
                          <a:effectLst/>
                          <a:latin typeface="Times New Roman" panose="02020603050405020304"/>
                          <a:ea typeface="华文细黑" panose="02010600040101010101" charset="-122"/>
                          <a:cs typeface="Courier New" panose="02070309020205020404"/>
                        </a:rPr>
                        <a:t>_____________</a:t>
                      </a:r>
                    </a:p>
                    <a:p>
                      <a:pPr algn="l">
                        <a:lnSpc>
                          <a:spcPct val="150000"/>
                        </a:lnSpc>
                        <a:spcAft>
                          <a:spcPct val="0"/>
                        </a:spcAft>
                      </a:pPr>
                      <a:r>
                        <a:rPr lang="en-US" altLang="zh-CN" sz="2800" kern="100" smtClean="0">
                          <a:effectLst/>
                          <a:latin typeface="Times New Roman" panose="02020603050405020304"/>
                          <a:ea typeface="华文细黑" panose="02010600040101010101" charset="-122"/>
                          <a:cs typeface="Courier New" panose="02070309020205020404"/>
                        </a:rPr>
                        <a:t>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895">
                <a:tc>
                  <a:txBody>
                    <a:bodyPr/>
                    <a:lstStyle/>
                    <a:p>
                      <a:pPr algn="ctr">
                        <a:lnSpc>
                          <a:spcPct val="150000"/>
                        </a:lnSpc>
                        <a:spcAft>
                          <a:spcPct val="0"/>
                        </a:spcAft>
                      </a:pPr>
                      <a:r>
                        <a:rPr lang="zh-CN" sz="2800" kern="100">
                          <a:effectLst/>
                          <a:latin typeface="Times New Roman" panose="02020603050405020304"/>
                          <a:ea typeface="华文细黑" panose="02010600040101010101" charset="-122"/>
                          <a:cs typeface="Times New Roman" panose="02020603050405020304"/>
                        </a:rPr>
                        <a:t>姨太太</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宋体" panose="02010600030101010101" pitchFamily="2" charset="-122"/>
                          <a:ea typeface="华文细黑" panose="02010600040101010101" charset="-122"/>
                          <a:cs typeface="Times New Roman" panose="02020603050405020304"/>
                        </a:rPr>
                        <a:t>⑩</a:t>
                      </a:r>
                      <a:r>
                        <a:rPr lang="en-US" sz="2800" kern="100" smtClean="0">
                          <a:effectLst/>
                          <a:latin typeface="Times New Roman" panose="02020603050405020304"/>
                          <a:ea typeface="华文细黑" panose="02010600040101010101" charset="-122"/>
                          <a:cs typeface="Courier New" panose="02070309020205020404"/>
                        </a:rPr>
                        <a:t>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ct val="0"/>
                        </a:spcAft>
                      </a:pPr>
                      <a:r>
                        <a:rPr lang="en-US" sz="2800" kern="100">
                          <a:effectLst/>
                          <a:latin typeface="Cambria Math" panose="02040503050406030204"/>
                          <a:ea typeface="华文细黑" panose="02010600040101010101" charset="-122"/>
                          <a:cs typeface="Cambria Math" panose="02040503050406030204"/>
                        </a:rPr>
                        <a:t>⑪</a:t>
                      </a:r>
                      <a:r>
                        <a:rPr lang="en-US" sz="2800" kern="100" smtClean="0">
                          <a:effectLst/>
                          <a:latin typeface="Times New Roman" panose="02020603050405020304"/>
                          <a:ea typeface="华文细黑" panose="02010600040101010101" charset="-122"/>
                          <a:cs typeface="Courier New" panose="02070309020205020404"/>
                        </a:rPr>
                        <a:t>___________________</a:t>
                      </a:r>
                    </a:p>
                    <a:p>
                      <a:pPr algn="l">
                        <a:lnSpc>
                          <a:spcPct val="150000"/>
                        </a:lnSpc>
                        <a:spcAft>
                          <a:spcPct val="0"/>
                        </a:spcAft>
                      </a:pPr>
                      <a:r>
                        <a:rPr lang="en-US" altLang="zh-CN" sz="2800" kern="100" smtClean="0">
                          <a:effectLst/>
                          <a:latin typeface="Times New Roman" panose="02020603050405020304"/>
                          <a:ea typeface="华文细黑" panose="02010600040101010101" charset="-122"/>
                          <a:cs typeface="Courier New" panose="02070309020205020404"/>
                        </a:rPr>
                        <a:t>______________________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Cambria Math" panose="02040503050406030204"/>
                          <a:ea typeface="华文细黑" panose="02010600040101010101" charset="-122"/>
                          <a:cs typeface="Cambria Math" panose="02040503050406030204"/>
                        </a:rPr>
                        <a:t>⑫</a:t>
                      </a:r>
                      <a:r>
                        <a:rPr lang="en-US" sz="2800" kern="100" smtClean="0">
                          <a:effectLst/>
                          <a:latin typeface="Times New Roman" panose="02020603050405020304"/>
                          <a:ea typeface="华文细黑" panose="02010600040101010101" charset="-122"/>
                          <a:cs typeface="Courier New" panose="02070309020205020404"/>
                        </a:rPr>
                        <a:t>__________</a:t>
                      </a:r>
                      <a:endParaRPr lang="zh-CN" sz="2800" kern="100">
                        <a:effectLst/>
                        <a:latin typeface="宋体" panose="02010600030101010101" pitchFamily="2" charset="-122"/>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矩形 19"/>
          <p:cNvSpPr/>
          <p:nvPr/>
        </p:nvSpPr>
        <p:spPr>
          <a:xfrm>
            <a:off x="373618" y="326392"/>
            <a:ext cx="11376000" cy="737235"/>
          </a:xfrm>
          <a:prstGeom prst="rect">
            <a:avLst/>
          </a:prstGeom>
        </p:spPr>
        <p:txBody>
          <a:bodyPr>
            <a:spAutoFit/>
          </a:bodyPr>
          <a:lstStyle/>
          <a:p>
            <a:pPr algn="just">
              <a:lnSpc>
                <a:spcPct val="150000"/>
              </a:lnSpc>
              <a:spcAft>
                <a:spcPct val="0"/>
              </a:spcAft>
            </a:pPr>
            <a:r>
              <a:rPr lang="en-US" altLang="zh-CN" sz="2800" kern="100">
                <a:latin typeface="Times New Roman" panose="02020603050405020304"/>
                <a:ea typeface="华文细黑" panose="02010600040101010101" charset="-122"/>
              </a:rPr>
              <a:t>(2)</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占有</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挑选</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的方法：</a:t>
            </a:r>
            <a:endParaRPr lang="en-US" altLang="zh-CN" sz="2800" kern="100" smtClean="0">
              <a:latin typeface="Times New Roman" panose="02020603050405020304"/>
              <a:ea typeface="华文细黑" panose="02010600040101010101" charset="-122"/>
              <a:cs typeface="Times New Roman" panose="02020603050405020304"/>
            </a:endParaRPr>
          </a:p>
        </p:txBody>
      </p:sp>
      <p:sp>
        <p:nvSpPr>
          <p:cNvPr id="21" name="矩形 20"/>
          <p:cNvSpPr/>
          <p:nvPr/>
        </p:nvSpPr>
        <p:spPr>
          <a:xfrm>
            <a:off x="953" y="6663993"/>
            <a:ext cx="12194933" cy="194007"/>
          </a:xfrm>
          <a:prstGeom prst="rect">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4" name="矩形 3"/>
          <p:cNvSpPr/>
          <p:nvPr/>
        </p:nvSpPr>
        <p:spPr>
          <a:xfrm>
            <a:off x="3599012" y="2098834"/>
            <a:ext cx="8940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吃掉</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0" name="矩形 9"/>
          <p:cNvSpPr/>
          <p:nvPr/>
        </p:nvSpPr>
        <p:spPr>
          <a:xfrm>
            <a:off x="5478957" y="2085117"/>
            <a:ext cx="37388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文化遗产中的精华部分</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1" name="矩形 10"/>
          <p:cNvSpPr/>
          <p:nvPr/>
        </p:nvSpPr>
        <p:spPr>
          <a:xfrm>
            <a:off x="9871695" y="2089423"/>
            <a:ext cx="184150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吸收</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作用</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2" name="矩形 11"/>
          <p:cNvSpPr/>
          <p:nvPr/>
        </p:nvSpPr>
        <p:spPr>
          <a:xfrm>
            <a:off x="2835811" y="3059956"/>
            <a:ext cx="2316480" cy="521970"/>
          </a:xfrm>
          <a:prstGeom prst="rect">
            <a:avLst/>
          </a:prstGeom>
        </p:spPr>
        <p:txBody>
          <a:bodyPr wrap="none">
            <a:spAutoFit/>
          </a:bodyPr>
          <a:lstStyle/>
          <a:p>
            <a:r>
              <a:rPr lang="zh-CN" altLang="zh-CN" sz="2800" kern="100">
                <a:solidFill>
                  <a:srgbClr val="3333FF"/>
                </a:solidFill>
                <a:latin typeface="Times New Roman" panose="02020603050405020304"/>
                <a:ea typeface="华文细黑" panose="02010600040101010101" charset="-122"/>
                <a:cs typeface="Times New Roman" panose="02020603050405020304"/>
              </a:rPr>
              <a:t>送药房供治病</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3" name="矩形 12"/>
          <p:cNvSpPr/>
          <p:nvPr/>
        </p:nvSpPr>
        <p:spPr>
          <a:xfrm>
            <a:off x="5509437" y="3063627"/>
            <a:ext cx="37388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精华和糟粕并存的部分</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4" name="矩形 13"/>
          <p:cNvSpPr/>
          <p:nvPr/>
        </p:nvSpPr>
        <p:spPr>
          <a:xfrm>
            <a:off x="9510380" y="3030746"/>
            <a:ext cx="255270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趋利避害</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使用</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5" name="矩形 14"/>
          <p:cNvSpPr/>
          <p:nvPr/>
        </p:nvSpPr>
        <p:spPr>
          <a:xfrm>
            <a:off x="2495759" y="3723129"/>
            <a:ext cx="2706057" cy="1383665"/>
          </a:xfrm>
          <a:prstGeom prst="rect">
            <a:avLst/>
          </a:prstGeom>
        </p:spPr>
        <p:txBody>
          <a:bodyPr wrap="square">
            <a:spAutoFit/>
          </a:bodyPr>
          <a:lstStyle/>
          <a:p>
            <a:pPr>
              <a:lnSpc>
                <a:spcPct val="150000"/>
              </a:lnSpc>
            </a:pPr>
            <a:r>
              <a:rPr lang="en-US"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    </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送</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一点进博物馆，毁掉其余</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的</a:t>
            </a:r>
            <a:endParaRPr lang="en-US" altLang="zh-CN" sz="2800" kern="100" smtClean="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6" name="矩形 15"/>
          <p:cNvSpPr/>
          <p:nvPr/>
        </p:nvSpPr>
        <p:spPr>
          <a:xfrm>
            <a:off x="5549999" y="4202559"/>
            <a:ext cx="33832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文化遗产中的旧</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形式</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7" name="矩形 16"/>
          <p:cNvSpPr/>
          <p:nvPr/>
        </p:nvSpPr>
        <p:spPr>
          <a:xfrm>
            <a:off x="9233143" y="3727827"/>
            <a:ext cx="2672080" cy="1383665"/>
          </a:xfrm>
          <a:prstGeom prst="rect">
            <a:avLst/>
          </a:prstGeom>
        </p:spPr>
        <p:txBody>
          <a:bodyPr wrap="none">
            <a:spAutoFit/>
          </a:bodyPr>
          <a:lstStyle/>
          <a:p>
            <a:pPr>
              <a:lnSpc>
                <a:spcPct val="150000"/>
              </a:lnSpc>
            </a:pPr>
            <a:r>
              <a:rPr lang="en-US"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    </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作为</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史料、</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反</a:t>
            </a:r>
            <a:endPar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endParaRPr>
          </a:p>
          <a:p>
            <a:pPr>
              <a:lnSpc>
                <a:spcPct val="150000"/>
              </a:lnSpc>
            </a:pP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面教材</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存放</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en-US" altLang="zh-CN" sz="2800" kern="100" smtClean="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8" name="矩形 17"/>
          <p:cNvSpPr/>
          <p:nvPr/>
        </p:nvSpPr>
        <p:spPr>
          <a:xfrm>
            <a:off x="3609172" y="5559916"/>
            <a:ext cx="89408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散去</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19" name="矩形 18"/>
          <p:cNvSpPr/>
          <p:nvPr/>
        </p:nvSpPr>
        <p:spPr>
          <a:xfrm>
            <a:off x="5189900" y="5067453"/>
            <a:ext cx="3871731" cy="1383665"/>
          </a:xfrm>
          <a:prstGeom prst="rect">
            <a:avLst/>
          </a:prstGeom>
        </p:spPr>
        <p:txBody>
          <a:bodyPr wrap="square">
            <a:spAutoFit/>
          </a:bodyPr>
          <a:lstStyle/>
          <a:p>
            <a:pPr>
              <a:lnSpc>
                <a:spcPct val="150000"/>
              </a:lnSpc>
            </a:pPr>
            <a:r>
              <a:rPr lang="en-US"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     </a:t>
            </a:r>
            <a:r>
              <a:rPr lang="zh-CN" altLang="zh-CN" sz="2800" kern="100" smtClean="0">
                <a:solidFill>
                  <a:srgbClr val="3333FF"/>
                </a:solidFill>
                <a:latin typeface="Times New Roman" panose="02020603050405020304" pitchFamily="18" charset="0"/>
                <a:ea typeface="华文细黑" panose="02010600040101010101" charset="-122"/>
                <a:cs typeface="Times New Roman" panose="02020603050405020304"/>
              </a:rPr>
              <a:t>只</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供剥削阶级欣赏享用的腐朽淫靡的东西</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
        <p:nvSpPr>
          <p:cNvPr id="23" name="矩形 22"/>
          <p:cNvSpPr/>
          <p:nvPr/>
        </p:nvSpPr>
        <p:spPr>
          <a:xfrm>
            <a:off x="9861535" y="5559916"/>
            <a:ext cx="1841500" cy="521970"/>
          </a:xfrm>
          <a:prstGeom prst="rect">
            <a:avLst/>
          </a:prstGeom>
        </p:spPr>
        <p:txBody>
          <a:bodyPr wrap="none">
            <a:spAutoFit/>
          </a:bodyPr>
          <a:lstStyle/>
          <a:p>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剔除</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r>
              <a:rPr lang="zh-CN" altLang="zh-CN" sz="2800" kern="100">
                <a:solidFill>
                  <a:srgbClr val="3333FF"/>
                </a:solidFill>
                <a:latin typeface="Times New Roman" panose="02020603050405020304" pitchFamily="18" charset="0"/>
                <a:ea typeface="华文细黑" panose="02010600040101010101" charset="-122"/>
                <a:cs typeface="Times New Roman" panose="02020603050405020304"/>
              </a:rPr>
              <a:t>毁灭</a:t>
            </a:r>
            <a:r>
              <a:rPr lang="en-US" altLang="zh-CN" sz="2800" kern="100">
                <a:solidFill>
                  <a:srgbClr val="3333FF"/>
                </a:solidFill>
                <a:latin typeface="Times New Roman" panose="02020603050405020304" pitchFamily="18" charset="0"/>
                <a:ea typeface="华文细黑" panose="02010600040101010101" charset="-122"/>
                <a:cs typeface="Times New Roman" panose="02020603050405020304"/>
              </a:rPr>
              <a:t>)</a:t>
            </a:r>
            <a:endParaRPr lang="zh-CN" altLang="en-US" sz="2800" kern="100">
              <a:solidFill>
                <a:srgbClr val="3333FF"/>
              </a:solidFill>
              <a:latin typeface="Times New Roman" panose="02020603050405020304" pitchFamily="18" charset="0"/>
              <a:ea typeface="华文细黑" panose="02010600040101010101" charset="-122"/>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5"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7"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8"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9"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1"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1"/>
      <p:bldP spid="11" grpId="2"/>
      <p:bldP spid="12" grpId="3"/>
      <p:bldP spid="13" grpId="4"/>
      <p:bldP spid="14" grpId="5"/>
      <p:bldP spid="15" grpId="6"/>
      <p:bldP spid="16" grpId="7"/>
      <p:bldP spid="17" grpId="8"/>
      <p:bldP spid="18" grpId="9"/>
      <p:bldP spid="19" grpId="10"/>
      <p:bldP spid="23" grpId="1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6386" name="Picture 2" descr="luxun_1"/>
          <p:cNvPicPr/>
          <p:nvPr/>
        </p:nvPicPr>
        <p:blipFill>
          <a:blip r:embed="rId3"/>
          <a:stretch>
            <a:fillRect/>
          </a:stretch>
        </p:blipFill>
        <p:spPr>
          <a:xfrm>
            <a:off x="1006475" y="628650"/>
            <a:ext cx="4510088" cy="3230562"/>
          </a:xfrm>
          <a:prstGeom prst="rect">
            <a:avLst/>
          </a:prstGeom>
          <a:noFill/>
          <a:ln>
            <a:miter lim="800000"/>
            <a:headEnd/>
            <a:tailEnd/>
          </a:ln>
        </p:spPr>
      </p:pic>
      <p:sp>
        <p:nvSpPr>
          <p:cNvPr id="16387" name="Rectangle 8"/>
          <p:cNvSpPr>
            <a:spLocks noChangeArrowheads="1"/>
          </p:cNvSpPr>
          <p:nvPr/>
        </p:nvSpPr>
        <p:spPr bwMode="auto">
          <a:xfrm>
            <a:off x="1127125" y="1841500"/>
            <a:ext cx="10237788" cy="403225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4213225" marR="0" lvl="0" indent="815975" eaLnBrk="1" fontAlgn="t" hangingPunct="1"/>
            <a:r>
              <a:rPr lang="zh-CN" altLang="en-US" sz="3200">
                <a:solidFill>
                  <a:srgbClr val="FF0000"/>
                </a:solidFill>
                <a:latin typeface="黑体" panose="02010609060101010101" pitchFamily="49" charset="-122"/>
                <a:ea typeface="黑体" panose="02010609060101010101" pitchFamily="49" charset="-122"/>
              </a:rPr>
              <a:t>鲁迅，原名周树人，浙江绍兴人，我国现代著名的文学家，思想家，革命家。中国无产阶级文学的奠基人。其作品表现了对</a:t>
            </a:r>
            <a:endParaRPr lang="en-US" altLang="zh-CN" sz="3200">
              <a:solidFill>
                <a:srgbClr val="FF0000"/>
              </a:solidFill>
              <a:latin typeface="黑体" panose="02010609060101010101" pitchFamily="49" charset="-122"/>
              <a:ea typeface="黑体" panose="02010609060101010101" pitchFamily="49" charset="-122"/>
            </a:endParaRPr>
          </a:p>
          <a:p>
            <a:pPr marL="0" marR="0" lvl="0" indent="0" eaLnBrk="1" fontAlgn="t" hangingPunct="1"/>
            <a:r>
              <a:rPr lang="zh-CN" altLang="en-US" sz="3200">
                <a:solidFill>
                  <a:srgbClr val="FF0000"/>
                </a:solidFill>
                <a:latin typeface="黑体" panose="02010609060101010101" pitchFamily="49" charset="-122"/>
                <a:ea typeface="黑体" panose="02010609060101010101" pitchFamily="49" charset="-122"/>
              </a:rPr>
              <a:t>中国国民素质的深入探索，对多种现实问题的深刻剖析，表现出卓越的政治远见和韧性的战斗精神。其创作方面最杰出的是杂文创作。鲁迅的杂文“象投枪</a:t>
            </a:r>
            <a:r>
              <a:rPr lang="en-US" altLang="zh-CN" sz="3200">
                <a:solidFill>
                  <a:srgbClr val="FF0000"/>
                </a:solidFill>
                <a:latin typeface="黑体" panose="02010609060101010101" pitchFamily="49" charset="-122"/>
                <a:ea typeface="黑体" panose="02010609060101010101" pitchFamily="49" charset="-122"/>
              </a:rPr>
              <a:t>,</a:t>
            </a:r>
            <a:r>
              <a:rPr lang="zh-CN" altLang="en-US" sz="3200">
                <a:solidFill>
                  <a:srgbClr val="FF0000"/>
                </a:solidFill>
                <a:latin typeface="黑体" panose="02010609060101010101" pitchFamily="49" charset="-122"/>
                <a:ea typeface="黑体" panose="02010609060101010101" pitchFamily="49" charset="-122"/>
              </a:rPr>
              <a:t>象匕首，直刺向黑暗势力”。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additive="base">
                                        <p:cTn id="6" dur="1" fill="hold">
                                          <p:stCondLst>
                                            <p:cond delay="0"/>
                                          </p:stCondLst>
                                        </p:cTn>
                                        <p:tgtEl>
                                          <p:spTgt spid="16386"/>
                                        </p:tgtEl>
                                        <p:attrNameLst>
                                          <p:attrName>style.visibility</p:attrName>
                                        </p:attrNameLst>
                                      </p:cBhvr>
                                      <p:to>
                                        <p:strVal val="visible"/>
                                      </p:to>
                                    </p:set>
                                    <p:animEffect transition="in" filter="wedge">
                                      <p:cBhvr additive="base">
                                        <p:cTn id="7" dur="2000" fill="hold"/>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additive="base">
                                        <p:cTn id="11" dur="1" fill="hold">
                                          <p:stCondLst>
                                            <p:cond delay="0"/>
                                          </p:stCondLst>
                                        </p:cTn>
                                        <p:tgtEl>
                                          <p:spTgt spid="16387"/>
                                        </p:tgtEl>
                                        <p:attrNameLst>
                                          <p:attrName>style.visibility</p:attrName>
                                        </p:attrNameLst>
                                      </p:cBhvr>
                                      <p:to>
                                        <p:strVal val="visible"/>
                                      </p:to>
                                    </p:set>
                                    <p:animEffect transition="in" filter="wipe(up)">
                                      <p:cBhvr additive="base">
                                        <p:cTn id="12" dur="2000" fill="hold"/>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33794"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FF0000"/>
                </a:solidFill>
                <a:latin typeface="微软雅黑" panose="020B0503020204020204" pitchFamily="34" charset="-122"/>
                <a:ea typeface="微软雅黑" panose="020B0503020204020204" pitchFamily="34" charset="-122"/>
                <a:sym typeface="+mn-lt"/>
              </a:rPr>
              <a:t>大宅子</a:t>
            </a:r>
          </a:p>
        </p:txBody>
      </p:sp>
      <p:sp>
        <p:nvSpPr>
          <p:cNvPr id="33795" name="矩形 48"/>
          <p:cNvSpPr/>
          <p:nvPr/>
        </p:nvSpPr>
        <p:spPr>
          <a:xfrm>
            <a:off x="1203325" y="788988"/>
            <a:ext cx="9769475" cy="1385887"/>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黑体" panose="02010609060101010101" pitchFamily="49" charset="-122"/>
                <a:ea typeface="黑体" panose="02010609060101010101" pitchFamily="49" charset="-122"/>
              </a:rPr>
              <a:t>第</a:t>
            </a:r>
            <a:r>
              <a:rPr lang="en-US" altLang="zh-CN" sz="2800" b="1">
                <a:solidFill>
                  <a:srgbClr val="FF0000"/>
                </a:solidFill>
                <a:latin typeface="黑体" panose="02010609060101010101" pitchFamily="49" charset="-122"/>
                <a:ea typeface="黑体" panose="02010609060101010101" pitchFamily="49" charset="-122"/>
              </a:rPr>
              <a:t>8</a:t>
            </a:r>
            <a:r>
              <a:rPr lang="zh-CN" altLang="en-US" sz="2800" b="1">
                <a:solidFill>
                  <a:srgbClr val="FF0000"/>
                </a:solidFill>
                <a:latin typeface="黑体" panose="02010609060101010101" pitchFamily="49" charset="-122"/>
                <a:ea typeface="黑体" panose="02010609060101010101" pitchFamily="49" charset="-122"/>
              </a:rPr>
              <a:t>段批判了对待文化遗产的哪几种错误态度？第</a:t>
            </a:r>
            <a:r>
              <a:rPr lang="en-US" altLang="zh-CN" sz="2800" b="1">
                <a:solidFill>
                  <a:srgbClr val="FF0000"/>
                </a:solidFill>
                <a:latin typeface="黑体" panose="02010609060101010101" pitchFamily="49" charset="-122"/>
                <a:ea typeface="黑体" panose="02010609060101010101" pitchFamily="49" charset="-122"/>
              </a:rPr>
              <a:t>9</a:t>
            </a:r>
            <a:r>
              <a:rPr lang="zh-CN" altLang="en-US" sz="2800" b="1">
                <a:solidFill>
                  <a:srgbClr val="FF0000"/>
                </a:solidFill>
                <a:latin typeface="黑体" panose="02010609060101010101" pitchFamily="49" charset="-122"/>
                <a:ea typeface="黑体" panose="02010609060101010101" pitchFamily="49" charset="-122"/>
              </a:rPr>
              <a:t>段阐述了“拿来主义”者应采取怎样的态度和方法？运用比喻论证说明有什么作用？</a:t>
            </a:r>
          </a:p>
        </p:txBody>
      </p:sp>
      <p:sp>
        <p:nvSpPr>
          <p:cNvPr id="33796" name="矩形 49"/>
          <p:cNvSpPr/>
          <p:nvPr/>
        </p:nvSpPr>
        <p:spPr>
          <a:xfrm>
            <a:off x="2724330" y="2205335"/>
            <a:ext cx="1439818"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Arial" panose="020B0604020202020204" pitchFamily="34" charset="0"/>
                <a:ea typeface="宋体" panose="02010600030101010101" pitchFamily="2" charset="-122"/>
                <a:cs typeface="+mn-cs"/>
              </a:rPr>
              <a:t>大宅子</a:t>
            </a:r>
          </a:p>
        </p:txBody>
      </p:sp>
      <p:sp>
        <p:nvSpPr>
          <p:cNvPr id="33797" name="矩形 51"/>
          <p:cNvSpPr/>
          <p:nvPr/>
        </p:nvSpPr>
        <p:spPr>
          <a:xfrm>
            <a:off x="7157720" y="2205335"/>
            <a:ext cx="1808480" cy="58356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n-lt"/>
                <a:ea typeface="+mn-lt"/>
                <a:cs typeface="+mn-cs"/>
              </a:rPr>
              <a:t>文化遗产</a:t>
            </a:r>
          </a:p>
        </p:txBody>
      </p:sp>
      <p:sp>
        <p:nvSpPr>
          <p:cNvPr id="33798" name="左右箭头 52"/>
          <p:cNvSpPr/>
          <p:nvPr/>
        </p:nvSpPr>
        <p:spPr>
          <a:xfrm>
            <a:off x="4694238" y="2393950"/>
            <a:ext cx="2346325" cy="396875"/>
          </a:xfrm>
          <a:prstGeom prst="leftRightArrow">
            <a:avLst>
              <a:gd name="adj1" fmla="val 50000"/>
              <a:gd name="adj2" fmla="val 50006"/>
            </a:avLst>
          </a:prstGeom>
          <a:gradFill rotWithShape="1">
            <a:gsLst>
              <a:gs pos="0">
                <a:srgbClr val="FFC746"/>
              </a:gs>
              <a:gs pos="50000">
                <a:srgbClr val="FFC600"/>
              </a:gs>
              <a:gs pos="100000">
                <a:srgbClr val="E5B600"/>
              </a:gs>
            </a:gsLst>
            <a:lin ang="5400000" scaled="1"/>
          </a:gradFill>
          <a:ln>
            <a:noFill/>
            <a:miter lim="800000"/>
          </a:ln>
          <a:effectLst>
            <a:outerShdw dist="19050" dir="5400000" algn="ctr">
              <a:srgbClr val="000000">
                <a:alpha val="62999"/>
              </a:srgbClr>
            </a:outerShdw>
          </a:effectLst>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799" name="矩形 53"/>
          <p:cNvSpPr/>
          <p:nvPr/>
        </p:nvSpPr>
        <p:spPr>
          <a:xfrm>
            <a:off x="1887562" y="3089255"/>
            <a:ext cx="3113353"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Arial" panose="020B0604020202020204" pitchFamily="34" charset="0"/>
                <a:ea typeface="宋体" panose="02010600030101010101" pitchFamily="2" charset="-122"/>
                <a:cs typeface="+mn-cs"/>
              </a:rPr>
              <a:t>徘徊不敢走近门</a:t>
            </a:r>
          </a:p>
        </p:txBody>
      </p:sp>
      <p:sp>
        <p:nvSpPr>
          <p:cNvPr id="33800" name="矩形 54"/>
          <p:cNvSpPr/>
          <p:nvPr/>
        </p:nvSpPr>
        <p:spPr>
          <a:xfrm>
            <a:off x="1469180" y="4125575"/>
            <a:ext cx="3950120"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Arial" panose="020B0604020202020204" pitchFamily="34" charset="0"/>
                <a:ea typeface="宋体" panose="02010600030101010101" pitchFamily="2" charset="-122"/>
                <a:cs typeface="+mn-cs"/>
              </a:rPr>
              <a:t>勃然大怒，放火烧光</a:t>
            </a:r>
          </a:p>
        </p:txBody>
      </p:sp>
      <p:sp>
        <p:nvSpPr>
          <p:cNvPr id="33801" name="矩形 55"/>
          <p:cNvSpPr/>
          <p:nvPr/>
        </p:nvSpPr>
        <p:spPr>
          <a:xfrm>
            <a:off x="2305946" y="5070455"/>
            <a:ext cx="2276585"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Arial" panose="020B0604020202020204" pitchFamily="34" charset="0"/>
                <a:ea typeface="宋体" panose="02010600030101010101" pitchFamily="2" charset="-122"/>
                <a:cs typeface="+mn-cs"/>
              </a:rPr>
              <a:t>欣欣然接受</a:t>
            </a:r>
          </a:p>
        </p:txBody>
      </p:sp>
      <p:sp>
        <p:nvSpPr>
          <p:cNvPr id="33802" name="矩形 56"/>
          <p:cNvSpPr/>
          <p:nvPr/>
        </p:nvSpPr>
        <p:spPr>
          <a:xfrm>
            <a:off x="5805055" y="3089255"/>
            <a:ext cx="1008610"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孱头</a:t>
            </a:r>
          </a:p>
        </p:txBody>
      </p:sp>
      <p:sp>
        <p:nvSpPr>
          <p:cNvPr id="33803" name="矩形 57"/>
          <p:cNvSpPr/>
          <p:nvPr/>
        </p:nvSpPr>
        <p:spPr>
          <a:xfrm>
            <a:off x="5835535" y="4125575"/>
            <a:ext cx="1008609"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昏蛋</a:t>
            </a:r>
          </a:p>
        </p:txBody>
      </p:sp>
      <p:sp>
        <p:nvSpPr>
          <p:cNvPr id="33804" name="矩形 58"/>
          <p:cNvSpPr/>
          <p:nvPr/>
        </p:nvSpPr>
        <p:spPr>
          <a:xfrm>
            <a:off x="5866015" y="5070455"/>
            <a:ext cx="1008609" cy="5847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Arial" panose="020B0604020202020204" pitchFamily="34" charset="0"/>
                <a:ea typeface="宋体" panose="02010600030101010101" pitchFamily="2" charset="-122"/>
                <a:cs typeface="+mn-cs"/>
              </a:rPr>
              <a:t>废物</a:t>
            </a:r>
          </a:p>
        </p:txBody>
      </p:sp>
      <p:sp>
        <p:nvSpPr>
          <p:cNvPr id="33805" name="矩形 59"/>
          <p:cNvSpPr/>
          <p:nvPr/>
        </p:nvSpPr>
        <p:spPr>
          <a:xfrm>
            <a:off x="7892442" y="3089255"/>
            <a:ext cx="1832553"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solidFill>
                  <a:schemeClr val="accent3"/>
                </a:solidFill>
                <a:effectLst/>
                <a:uLnTx/>
                <a:uFillTx/>
                <a:latin typeface="Arial" panose="020B0604020202020204" pitchFamily="34" charset="0"/>
                <a:ea typeface="宋体" panose="02010600030101010101" pitchFamily="2" charset="-122"/>
                <a:cs typeface="+mn-cs"/>
              </a:rPr>
              <a:t>逃避主义</a:t>
            </a:r>
          </a:p>
        </p:txBody>
      </p:sp>
      <p:sp>
        <p:nvSpPr>
          <p:cNvPr id="33806" name="矩形 60"/>
          <p:cNvSpPr/>
          <p:nvPr/>
        </p:nvSpPr>
        <p:spPr>
          <a:xfrm>
            <a:off x="7892442" y="4125575"/>
            <a:ext cx="183255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solidFill>
                  <a:schemeClr val="accent3"/>
                </a:solidFill>
                <a:effectLst/>
                <a:uLnTx/>
                <a:uFillTx/>
                <a:latin typeface="Arial" panose="020B0604020202020204" pitchFamily="34" charset="0"/>
                <a:ea typeface="宋体" panose="02010600030101010101" pitchFamily="2" charset="-122"/>
                <a:cs typeface="+mn-cs"/>
              </a:rPr>
              <a:t>虚无主义</a:t>
            </a:r>
          </a:p>
        </p:txBody>
      </p:sp>
      <p:sp>
        <p:nvSpPr>
          <p:cNvPr id="33807" name="矩形 61"/>
          <p:cNvSpPr/>
          <p:nvPr/>
        </p:nvSpPr>
        <p:spPr>
          <a:xfrm>
            <a:off x="7892442" y="5070455"/>
            <a:ext cx="1832554"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solidFill>
                  <a:schemeClr val="accent3"/>
                </a:solidFill>
                <a:effectLst/>
                <a:uLnTx/>
                <a:uFillTx/>
                <a:latin typeface="Arial" panose="020B0604020202020204" pitchFamily="34" charset="0"/>
                <a:ea typeface="宋体" panose="02010600030101010101" pitchFamily="2" charset="-122"/>
                <a:cs typeface="+mn-cs"/>
              </a:rPr>
              <a:t>投降主义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33796"/>
                                        </p:tgtEl>
                                        <p:attrNameLst>
                                          <p:attrName>style.visibility</p:attrName>
                                        </p:attrNameLst>
                                      </p:cBhvr>
                                      <p:to>
                                        <p:strVal val="visible"/>
                                      </p:to>
                                    </p:set>
                                    <p:animEffect transition="in" filter="wipe(down)">
                                      <p:cBhvr additive="base">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additive="base">
                                        <p:cTn id="11" dur="1" fill="hold">
                                          <p:stCondLst>
                                            <p:cond delay="0"/>
                                          </p:stCondLst>
                                        </p:cTn>
                                        <p:tgtEl>
                                          <p:spTgt spid="33798"/>
                                        </p:tgtEl>
                                        <p:attrNameLst>
                                          <p:attrName>style.visibility</p:attrName>
                                        </p:attrNameLst>
                                      </p:cBhvr>
                                      <p:to>
                                        <p:strVal val="visible"/>
                                      </p:to>
                                    </p:set>
                                    <p:animEffect transition="in" filter="wipe(down)">
                                      <p:cBhvr additive="base">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base">
                                        <p:cTn id="16" dur="1" fill="hold">
                                          <p:stCondLst>
                                            <p:cond delay="0"/>
                                          </p:stCondLst>
                                        </p:cTn>
                                        <p:tgtEl>
                                          <p:spTgt spid="33797"/>
                                        </p:tgtEl>
                                        <p:attrNameLst>
                                          <p:attrName>style.visibility</p:attrName>
                                        </p:attrNameLst>
                                      </p:cBhvr>
                                      <p:to>
                                        <p:strVal val="visible"/>
                                      </p:to>
                                    </p:set>
                                    <p:animEffect transition="in" filter="wipe(down)">
                                      <p:cBhvr additive="base">
                                        <p:cTn id="17" dur="500"/>
                                        <p:tgtEl>
                                          <p:spTgt spid="337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additive="base">
                                        <p:cTn id="21" dur="1" fill="hold">
                                          <p:stCondLst>
                                            <p:cond delay="0"/>
                                          </p:stCondLst>
                                        </p:cTn>
                                        <p:tgtEl>
                                          <p:spTgt spid="33799"/>
                                        </p:tgtEl>
                                        <p:attrNameLst>
                                          <p:attrName>style.visibility</p:attrName>
                                        </p:attrNameLst>
                                      </p:cBhvr>
                                      <p:to>
                                        <p:strVal val="visible"/>
                                      </p:to>
                                    </p:set>
                                    <p:animEffect transition="in" filter="wipe(down)">
                                      <p:cBhvr additive="base">
                                        <p:cTn id="22" dur="500"/>
                                        <p:tgtEl>
                                          <p:spTgt spid="337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additive="base">
                                        <p:cTn id="26" dur="1" fill="hold">
                                          <p:stCondLst>
                                            <p:cond delay="0"/>
                                          </p:stCondLst>
                                        </p:cTn>
                                        <p:tgtEl>
                                          <p:spTgt spid="33800"/>
                                        </p:tgtEl>
                                        <p:attrNameLst>
                                          <p:attrName>style.visibility</p:attrName>
                                        </p:attrNameLst>
                                      </p:cBhvr>
                                      <p:to>
                                        <p:strVal val="visible"/>
                                      </p:to>
                                    </p:set>
                                    <p:animEffect transition="in" filter="wipe(down)">
                                      <p:cBhvr additive="base">
                                        <p:cTn id="27" dur="500"/>
                                        <p:tgtEl>
                                          <p:spTgt spid="338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additive="base">
                                        <p:cTn id="31" dur="1" fill="hold">
                                          <p:stCondLst>
                                            <p:cond delay="0"/>
                                          </p:stCondLst>
                                        </p:cTn>
                                        <p:tgtEl>
                                          <p:spTgt spid="33801"/>
                                        </p:tgtEl>
                                        <p:attrNameLst>
                                          <p:attrName>style.visibility</p:attrName>
                                        </p:attrNameLst>
                                      </p:cBhvr>
                                      <p:to>
                                        <p:strVal val="visible"/>
                                      </p:to>
                                    </p:set>
                                    <p:animEffect transition="in" filter="wipe(down)">
                                      <p:cBhvr additive="base">
                                        <p:cTn id="32" dur="500"/>
                                        <p:tgtEl>
                                          <p:spTgt spid="3380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additive="base">
                                        <p:cTn id="36" dur="1" fill="hold">
                                          <p:stCondLst>
                                            <p:cond delay="0"/>
                                          </p:stCondLst>
                                        </p:cTn>
                                        <p:tgtEl>
                                          <p:spTgt spid="33802"/>
                                        </p:tgtEl>
                                        <p:attrNameLst>
                                          <p:attrName>style.visibility</p:attrName>
                                        </p:attrNameLst>
                                      </p:cBhvr>
                                      <p:to>
                                        <p:strVal val="visible"/>
                                      </p:to>
                                    </p:set>
                                    <p:animEffect transition="in" filter="wipe(down)">
                                      <p:cBhvr additive="base">
                                        <p:cTn id="37" dur="500"/>
                                        <p:tgtEl>
                                          <p:spTgt spid="3380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additive="base">
                                        <p:cTn id="41" dur="1" fill="hold">
                                          <p:stCondLst>
                                            <p:cond delay="0"/>
                                          </p:stCondLst>
                                        </p:cTn>
                                        <p:tgtEl>
                                          <p:spTgt spid="33803"/>
                                        </p:tgtEl>
                                        <p:attrNameLst>
                                          <p:attrName>style.visibility</p:attrName>
                                        </p:attrNameLst>
                                      </p:cBhvr>
                                      <p:to>
                                        <p:strVal val="visible"/>
                                      </p:to>
                                    </p:set>
                                    <p:animEffect transition="in" filter="wipe(down)">
                                      <p:cBhvr additive="base">
                                        <p:cTn id="42" dur="500"/>
                                        <p:tgtEl>
                                          <p:spTgt spid="3380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additive="base">
                                        <p:cTn id="46" dur="1" fill="hold">
                                          <p:stCondLst>
                                            <p:cond delay="0"/>
                                          </p:stCondLst>
                                        </p:cTn>
                                        <p:tgtEl>
                                          <p:spTgt spid="33804"/>
                                        </p:tgtEl>
                                        <p:attrNameLst>
                                          <p:attrName>style.visibility</p:attrName>
                                        </p:attrNameLst>
                                      </p:cBhvr>
                                      <p:to>
                                        <p:strVal val="visible"/>
                                      </p:to>
                                    </p:set>
                                    <p:animEffect transition="in" filter="wipe(down)">
                                      <p:cBhvr additive="base">
                                        <p:cTn id="47" dur="500"/>
                                        <p:tgtEl>
                                          <p:spTgt spid="338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additive="base">
                                        <p:cTn id="51" dur="1" fill="hold">
                                          <p:stCondLst>
                                            <p:cond delay="0"/>
                                          </p:stCondLst>
                                        </p:cTn>
                                        <p:tgtEl>
                                          <p:spTgt spid="33805"/>
                                        </p:tgtEl>
                                        <p:attrNameLst>
                                          <p:attrName>style.visibility</p:attrName>
                                        </p:attrNameLst>
                                      </p:cBhvr>
                                      <p:to>
                                        <p:strVal val="visible"/>
                                      </p:to>
                                    </p:set>
                                    <p:animEffect transition="in" filter="wipe(down)">
                                      <p:cBhvr additive="base">
                                        <p:cTn id="52" dur="500"/>
                                        <p:tgtEl>
                                          <p:spTgt spid="3380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additive="base">
                                        <p:cTn id="56" dur="1" fill="hold">
                                          <p:stCondLst>
                                            <p:cond delay="0"/>
                                          </p:stCondLst>
                                        </p:cTn>
                                        <p:tgtEl>
                                          <p:spTgt spid="33806"/>
                                        </p:tgtEl>
                                        <p:attrNameLst>
                                          <p:attrName>style.visibility</p:attrName>
                                        </p:attrNameLst>
                                      </p:cBhvr>
                                      <p:to>
                                        <p:strVal val="visible"/>
                                      </p:to>
                                    </p:set>
                                    <p:animEffect transition="in" filter="wipe(down)">
                                      <p:cBhvr additive="base">
                                        <p:cTn id="57" dur="500"/>
                                        <p:tgtEl>
                                          <p:spTgt spid="3380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additive="base">
                                        <p:cTn id="61" dur="1" fill="hold">
                                          <p:stCondLst>
                                            <p:cond delay="0"/>
                                          </p:stCondLst>
                                        </p:cTn>
                                        <p:tgtEl>
                                          <p:spTgt spid="33807"/>
                                        </p:tgtEl>
                                        <p:attrNameLst>
                                          <p:attrName>style.visibility</p:attrName>
                                        </p:attrNameLst>
                                      </p:cBhvr>
                                      <p:to>
                                        <p:strVal val="visible"/>
                                      </p:to>
                                    </p:set>
                                    <p:animEffect transition="in" filter="wipe(down)">
                                      <p:cBhvr additive="base">
                                        <p:cTn id="62"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34818" name="矩形 7"/>
          <p:cNvSpPr/>
          <p:nvPr/>
        </p:nvSpPr>
        <p:spPr>
          <a:xfrm>
            <a:off x="1143000" y="1412875"/>
            <a:ext cx="9464675" cy="2554288"/>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200" b="1">
                <a:solidFill>
                  <a:srgbClr val="FBE5D6"/>
                </a:solidFill>
                <a:latin typeface="黑体" panose="02010609060101010101" pitchFamily="49" charset="-122"/>
                <a:ea typeface="黑体" panose="02010609060101010101" pitchFamily="49" charset="-122"/>
              </a:rPr>
              <a:t>    </a:t>
            </a:r>
            <a:r>
              <a:rPr lang="zh-CN" altLang="en-US" sz="3200" b="1">
                <a:solidFill>
                  <a:srgbClr val="FF0000"/>
                </a:solidFill>
                <a:latin typeface="黑体" panose="02010609060101010101" pitchFamily="49" charset="-122"/>
                <a:ea typeface="黑体" panose="02010609060101010101" pitchFamily="49" charset="-122"/>
              </a:rPr>
              <a:t>以上三种人对待文化遗产的态度都是错误的。</a:t>
            </a:r>
          </a:p>
          <a:p>
            <a:pPr marL="0" marR="0" lvl="0" indent="0" eaLnBrk="1" hangingPunct="1"/>
            <a:r>
              <a:rPr lang="zh-CN" altLang="en-US" sz="3200" b="1">
                <a:solidFill>
                  <a:srgbClr val="FF0000"/>
                </a:solidFill>
                <a:latin typeface="黑体" panose="02010609060101010101" pitchFamily="49" charset="-122"/>
                <a:ea typeface="黑体" panose="02010609060101010101" pitchFamily="49" charset="-122"/>
              </a:rPr>
              <a:t>    对待文化遗产的正确态度：首先是“占有”，然后是“挑选”。“占有”是前提，不“占有”就无从“挑选”；“挑选”是关键，不“挑选”，“占有”就毫无意义</a:t>
            </a:r>
          </a:p>
        </p:txBody>
      </p:sp>
      <p:sp>
        <p:nvSpPr>
          <p:cNvPr id="34819" name="矩形 8"/>
          <p:cNvSpPr/>
          <p:nvPr/>
        </p:nvSpPr>
        <p:spPr>
          <a:xfrm>
            <a:off x="4106629" y="4887575"/>
            <a:ext cx="6417142"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0" i="0" u="none" strike="noStrike" kern="1200" cap="none" spc="0" normalizeH="0" baseline="0" noProof="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mn-cs"/>
              </a:rPr>
              <a:t>那么应该如何挑选？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34819"/>
                                        </p:tgtEl>
                                        <p:attrNameLst>
                                          <p:attrName>style.visibility</p:attrName>
                                        </p:attrNameLst>
                                      </p:cBhvr>
                                      <p:to>
                                        <p:strVal val="visible"/>
                                      </p:to>
                                    </p:set>
                                    <p:animEffect transition="in" filter="wipe(down)">
                                      <p:cBhvr additive="base">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35842" name="矩形 3"/>
          <p:cNvSpPr/>
          <p:nvPr/>
        </p:nvSpPr>
        <p:spPr>
          <a:xfrm>
            <a:off x="4586288" y="147638"/>
            <a:ext cx="3255962" cy="584200"/>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ln/>
                <a:solidFill>
                  <a:schemeClr val="accent4"/>
                </a:solidFill>
                <a:effectLst/>
                <a:latin typeface="微软雅黑" panose="020B0503020204020204" pitchFamily="34" charset="-122"/>
                <a:ea typeface="微软雅黑" panose="020B0503020204020204" pitchFamily="34" charset="-122"/>
                <a:sym typeface="+mn-lt"/>
              </a:rPr>
              <a:t>拿来主义</a:t>
            </a:r>
          </a:p>
        </p:txBody>
      </p:sp>
      <p:sp>
        <p:nvSpPr>
          <p:cNvPr id="35843" name="Text Box 2"/>
          <p:cNvSpPr txBox="1">
            <a:spLocks noChangeArrowheads="1"/>
          </p:cNvSpPr>
          <p:nvPr/>
        </p:nvSpPr>
        <p:spPr bwMode="auto">
          <a:xfrm>
            <a:off x="1006475" y="579438"/>
            <a:ext cx="10287000" cy="1630362"/>
          </a:xfrm>
          <a:prstGeom prst="rect">
            <a:avLst/>
          </a:prstGeom>
          <a:noFill/>
          <a:ln>
            <a:noFill/>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9pPr>
          </a:lstStyle>
          <a:p>
            <a:pPr marL="0" marR="0" lvl="0" indent="0" eaLnBrk="1" hangingPunct="1">
              <a:spcBef>
                <a:spcPct val="50000"/>
              </a:spcBef>
            </a:pPr>
            <a:r>
              <a:rPr lang="zh-CN" altLang="en-US" sz="3200" b="1">
                <a:solidFill>
                  <a:srgbClr val="FBE5D6"/>
                </a:solidFill>
                <a:effectLst>
                  <a:outerShdw blurRad="38100" dist="38100" dir="2700000" algn="tl">
                    <a:schemeClr val="bg2"/>
                  </a:outerShdw>
                </a:effectLst>
                <a:latin typeface="华文新魏" pitchFamily="2" charset="-122"/>
                <a:ea typeface="华文新魏" pitchFamily="2" charset="-122"/>
              </a:rPr>
              <a:t>　　</a:t>
            </a:r>
            <a:r>
              <a:rPr lang="zh-CN"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a:t>
            </a:r>
            <a:r>
              <a:rPr lang="zh-CN" altLang="en-US"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拿来主义</a:t>
            </a:r>
            <a:r>
              <a:rPr lang="zh-CN" altLang="en-US" sz="3200">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a:t>
            </a:r>
            <a:r>
              <a:rPr lang="zh-CN" altLang="en-US"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者是怎样</a:t>
            </a:r>
            <a:r>
              <a:rPr lang="zh-CN" altLang="en-US" sz="3200">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a:t>
            </a:r>
            <a:r>
              <a:rPr lang="zh-CN" altLang="en-US"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挑选</a:t>
            </a:r>
            <a:r>
              <a:rPr lang="zh-CN" altLang="en-US" sz="3200">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a:t>
            </a:r>
            <a:r>
              <a:rPr lang="zh-CN" altLang="en-US"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文化遗产的</a:t>
            </a:r>
            <a:r>
              <a:rPr lang="en-US" altLang="zh-CN"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a:t>
            </a:r>
            <a:r>
              <a:rPr lang="zh-CN" altLang="en-US"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文中是怎样说理的</a:t>
            </a:r>
            <a:r>
              <a:rPr lang="en-US" altLang="zh-CN"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rPr>
              <a:t>?</a:t>
            </a:r>
          </a:p>
          <a:p>
            <a:pPr marL="0" marR="0" lvl="0" indent="0" eaLnBrk="1" hangingPunct="1">
              <a:spcBef>
                <a:spcPct val="50000"/>
              </a:spcBef>
            </a:pPr>
            <a:endParaRPr lang="en-US" altLang="zh-CN" sz="3200">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endParaRPr>
          </a:p>
        </p:txBody>
      </p:sp>
      <p:sp>
        <p:nvSpPr>
          <p:cNvPr id="35844" name="Text Box 3"/>
          <p:cNvSpPr txBox="1">
            <a:spLocks noChangeArrowheads="1"/>
          </p:cNvSpPr>
          <p:nvPr/>
        </p:nvSpPr>
        <p:spPr bwMode="auto">
          <a:xfrm>
            <a:off x="3992563" y="4999038"/>
            <a:ext cx="2214562" cy="522287"/>
          </a:xfrm>
          <a:prstGeom prst="rect">
            <a:avLst/>
          </a:prstGeom>
          <a:noFill/>
          <a:ln>
            <a:noFill/>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9pPr>
          </a:lstStyle>
          <a:p>
            <a:pPr marL="0" marR="0" lvl="0" indent="0" eaLnBrk="1" hangingPunct="1">
              <a:spcBef>
                <a:spcPct val="50000"/>
              </a:spcBef>
            </a:pPr>
            <a:r>
              <a:rPr lang="zh-CN" altLang="en-US" sz="2800" b="1">
                <a:solidFill>
                  <a:schemeClr val="accent6">
                    <a:lumMod val="50000"/>
                  </a:schemeClr>
                </a:solidFill>
                <a:effectLst>
                  <a:outerShdw blurRad="38100" dist="38100" dir="2700000" algn="tl">
                    <a:schemeClr val="bg2"/>
                  </a:outerShdw>
                </a:effectLst>
                <a:latin typeface="Times New Roman" panose="02020603050405020304" pitchFamily="18" charset="0"/>
              </a:rPr>
              <a:t>姨太太</a:t>
            </a:r>
          </a:p>
        </p:txBody>
      </p:sp>
      <p:sp>
        <p:nvSpPr>
          <p:cNvPr id="35845" name="Text Box 6"/>
          <p:cNvSpPr/>
          <p:nvPr/>
        </p:nvSpPr>
        <p:spPr>
          <a:xfrm>
            <a:off x="884238" y="5227638"/>
            <a:ext cx="2803525" cy="5222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latin typeface="Times New Roman" panose="02020603050405020304" pitchFamily="18" charset="0"/>
                <a:ea typeface="黑体" panose="02010609060101010101" pitchFamily="49" charset="-122"/>
              </a:rPr>
              <a:t>大宅子里的遗产</a:t>
            </a:r>
          </a:p>
        </p:txBody>
      </p:sp>
      <p:grpSp>
        <p:nvGrpSpPr>
          <p:cNvPr id="35846" name="Group 7"/>
          <p:cNvGrpSpPr/>
          <p:nvPr/>
        </p:nvGrpSpPr>
        <p:grpSpPr>
          <a:xfrm>
            <a:off x="5364162" y="2408238"/>
            <a:ext cx="2255838" cy="523875"/>
            <a:chOff x="0" y="0"/>
            <a:chExt cx="1104" cy="330"/>
          </a:xfrm>
        </p:grpSpPr>
        <p:sp>
          <p:nvSpPr>
            <p:cNvPr id="35870" name="AutoShape 8"/>
            <p:cNvSpPr/>
            <p:nvPr/>
          </p:nvSpPr>
          <p:spPr>
            <a:xfrm>
              <a:off x="0" y="96"/>
              <a:ext cx="384" cy="144"/>
            </a:xfrm>
            <a:prstGeom prst="leftArrow">
              <a:avLst>
                <a:gd name="adj1" fmla="val 50000"/>
                <a:gd name="adj2" fmla="val 66667"/>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b="1">
                <a:solidFill>
                  <a:srgbClr val="FFFF00"/>
                </a:solidFill>
                <a:latin typeface="青鸟华光简魏体" pitchFamily="2" charset="-122"/>
                <a:ea typeface="青鸟华光简魏体" pitchFamily="2" charset="-122"/>
              </a:endParaRPr>
            </a:p>
          </p:txBody>
        </p:sp>
        <p:sp>
          <p:nvSpPr>
            <p:cNvPr id="35871" name="Text Box 9"/>
            <p:cNvSpPr/>
            <p:nvPr/>
          </p:nvSpPr>
          <p:spPr>
            <a:xfrm>
              <a:off x="384" y="0"/>
              <a:ext cx="720" cy="33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gradFill>
                    <a:gsLst>
                      <a:gs pos="0">
                        <a:srgbClr val="7B32B2"/>
                      </a:gs>
                      <a:gs pos="100000">
                        <a:srgbClr val="401A5D"/>
                      </a:gs>
                    </a:gsLst>
                    <a:lin scaled="0"/>
                  </a:gradFill>
                  <a:latin typeface="青鸟华光简魏体" pitchFamily="2" charset="-122"/>
                  <a:ea typeface="青鸟华光简魏体" pitchFamily="2" charset="-122"/>
                </a:rPr>
                <a:t>吃　掉</a:t>
              </a:r>
            </a:p>
          </p:txBody>
        </p:sp>
      </p:grpSp>
      <p:grpSp>
        <p:nvGrpSpPr>
          <p:cNvPr id="35847" name="Group 10"/>
          <p:cNvGrpSpPr/>
          <p:nvPr/>
        </p:nvGrpSpPr>
        <p:grpSpPr>
          <a:xfrm>
            <a:off x="5364162" y="3094038"/>
            <a:ext cx="2354262" cy="523875"/>
            <a:chOff x="0" y="0"/>
            <a:chExt cx="1152" cy="330"/>
          </a:xfrm>
        </p:grpSpPr>
        <p:sp>
          <p:nvSpPr>
            <p:cNvPr id="35868" name="AutoShape 11"/>
            <p:cNvSpPr/>
            <p:nvPr/>
          </p:nvSpPr>
          <p:spPr>
            <a:xfrm>
              <a:off x="0" y="96"/>
              <a:ext cx="384" cy="144"/>
            </a:xfrm>
            <a:prstGeom prst="leftArrow">
              <a:avLst>
                <a:gd name="adj1" fmla="val 50000"/>
                <a:gd name="adj2" fmla="val 66667"/>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b="1">
                <a:solidFill>
                  <a:srgbClr val="FFFF00"/>
                </a:solidFill>
                <a:latin typeface="青鸟华光简魏体" pitchFamily="2" charset="-122"/>
                <a:ea typeface="青鸟华光简魏体" pitchFamily="2" charset="-122"/>
              </a:endParaRPr>
            </a:p>
          </p:txBody>
        </p:sp>
        <p:sp>
          <p:nvSpPr>
            <p:cNvPr id="35869" name="Text Box 12"/>
            <p:cNvSpPr/>
            <p:nvPr/>
          </p:nvSpPr>
          <p:spPr>
            <a:xfrm>
              <a:off x="384" y="0"/>
              <a:ext cx="768" cy="33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gradFill>
                    <a:gsLst>
                      <a:gs pos="0">
                        <a:srgbClr val="7B32B2"/>
                      </a:gs>
                      <a:gs pos="100000">
                        <a:srgbClr val="401A5D"/>
                      </a:gs>
                    </a:gsLst>
                    <a:lin scaled="0"/>
                  </a:gradFill>
                  <a:latin typeface="青鸟华光简魏体" pitchFamily="2" charset="-122"/>
                  <a:ea typeface="青鸟华光简魏体" pitchFamily="2" charset="-122"/>
                </a:rPr>
                <a:t>送药房</a:t>
              </a:r>
            </a:p>
          </p:txBody>
        </p:sp>
      </p:grpSp>
      <p:grpSp>
        <p:nvGrpSpPr>
          <p:cNvPr id="35848" name="Group 13"/>
          <p:cNvGrpSpPr/>
          <p:nvPr/>
        </p:nvGrpSpPr>
        <p:grpSpPr>
          <a:xfrm>
            <a:off x="5364162" y="4008438"/>
            <a:ext cx="2354262" cy="523875"/>
            <a:chOff x="0" y="0"/>
            <a:chExt cx="1152" cy="330"/>
          </a:xfrm>
        </p:grpSpPr>
        <p:sp>
          <p:nvSpPr>
            <p:cNvPr id="35866" name="AutoShape 14"/>
            <p:cNvSpPr/>
            <p:nvPr/>
          </p:nvSpPr>
          <p:spPr>
            <a:xfrm>
              <a:off x="0" y="96"/>
              <a:ext cx="384" cy="144"/>
            </a:xfrm>
            <a:prstGeom prst="leftArrow">
              <a:avLst>
                <a:gd name="adj1" fmla="val 50000"/>
                <a:gd name="adj2" fmla="val 66667"/>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b="1">
                <a:solidFill>
                  <a:srgbClr val="FFFF00"/>
                </a:solidFill>
                <a:latin typeface="青鸟华光简魏体" pitchFamily="2" charset="-122"/>
                <a:ea typeface="青鸟华光简魏体" pitchFamily="2" charset="-122"/>
              </a:endParaRPr>
            </a:p>
          </p:txBody>
        </p:sp>
        <p:sp>
          <p:nvSpPr>
            <p:cNvPr id="35867" name="Text Box 15"/>
            <p:cNvSpPr/>
            <p:nvPr/>
          </p:nvSpPr>
          <p:spPr>
            <a:xfrm>
              <a:off x="336" y="0"/>
              <a:ext cx="816" cy="33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solidFill>
                    <a:srgbClr val="FFFF00"/>
                  </a:solidFill>
                  <a:latin typeface="青鸟华光简魏体" pitchFamily="2" charset="-122"/>
                  <a:ea typeface="青鸟华光简魏体" pitchFamily="2" charset="-122"/>
                </a:rPr>
                <a:t> </a:t>
              </a:r>
              <a:r>
                <a:rPr lang="zh-CN" altLang="en-US" sz="2800" b="1">
                  <a:solidFill>
                    <a:srgbClr val="7030A0"/>
                  </a:solidFill>
                  <a:latin typeface="青鸟华光简魏体" pitchFamily="2" charset="-122"/>
                  <a:ea typeface="青鸟华光简魏体" pitchFamily="2" charset="-122"/>
                </a:rPr>
                <a:t>送</a:t>
              </a:r>
              <a:r>
                <a:rPr lang="en-US" altLang="zh-CN" sz="2800" b="1">
                  <a:solidFill>
                    <a:srgbClr val="7030A0"/>
                  </a:solidFill>
                  <a:latin typeface="青鸟华光简魏体" pitchFamily="2" charset="-122"/>
                  <a:ea typeface="青鸟华光简魏体" pitchFamily="2" charset="-122"/>
                </a:rPr>
                <a:t>,</a:t>
              </a:r>
              <a:r>
                <a:rPr lang="zh-CN" altLang="en-US" sz="2800" b="1">
                  <a:solidFill>
                    <a:srgbClr val="7030A0"/>
                  </a:solidFill>
                  <a:latin typeface="青鸟华光简魏体" pitchFamily="2" charset="-122"/>
                  <a:ea typeface="青鸟华光简魏体" pitchFamily="2" charset="-122"/>
                </a:rPr>
                <a:t>毁掉</a:t>
              </a:r>
            </a:p>
          </p:txBody>
        </p:sp>
      </p:grpSp>
      <p:grpSp>
        <p:nvGrpSpPr>
          <p:cNvPr id="35849" name="Group 16"/>
          <p:cNvGrpSpPr/>
          <p:nvPr/>
        </p:nvGrpSpPr>
        <p:grpSpPr>
          <a:xfrm>
            <a:off x="5440362" y="4999038"/>
            <a:ext cx="2549525" cy="523875"/>
            <a:chOff x="0" y="0"/>
            <a:chExt cx="1248" cy="330"/>
          </a:xfrm>
        </p:grpSpPr>
        <p:sp>
          <p:nvSpPr>
            <p:cNvPr id="35864" name="AutoShape 17"/>
            <p:cNvSpPr/>
            <p:nvPr/>
          </p:nvSpPr>
          <p:spPr>
            <a:xfrm>
              <a:off x="0" y="96"/>
              <a:ext cx="384" cy="144"/>
            </a:xfrm>
            <a:prstGeom prst="leftArrow">
              <a:avLst>
                <a:gd name="adj1" fmla="val 50000"/>
                <a:gd name="adj2" fmla="val 66667"/>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b="1">
                <a:solidFill>
                  <a:srgbClr val="FFFF00"/>
                </a:solidFill>
                <a:latin typeface="青鸟华光简魏体" pitchFamily="2" charset="-122"/>
                <a:ea typeface="青鸟华光简魏体" pitchFamily="2" charset="-122"/>
              </a:endParaRPr>
            </a:p>
          </p:txBody>
        </p:sp>
        <p:sp>
          <p:nvSpPr>
            <p:cNvPr id="35865" name="Text Box 18"/>
            <p:cNvSpPr/>
            <p:nvPr/>
          </p:nvSpPr>
          <p:spPr>
            <a:xfrm>
              <a:off x="336" y="0"/>
              <a:ext cx="912" cy="33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青鸟华光简魏体" pitchFamily="2" charset="-122"/>
                  <a:ea typeface="青鸟华光简魏体" pitchFamily="2" charset="-122"/>
                </a:rPr>
                <a:t>走  散</a:t>
              </a:r>
            </a:p>
          </p:txBody>
        </p:sp>
      </p:grpSp>
      <p:sp>
        <p:nvSpPr>
          <p:cNvPr id="35850" name="AutoShape 19"/>
          <p:cNvSpPr/>
          <p:nvPr/>
        </p:nvSpPr>
        <p:spPr>
          <a:xfrm>
            <a:off x="7970838" y="2255838"/>
            <a:ext cx="2438400" cy="685800"/>
          </a:xfrm>
          <a:prstGeom prst="leftArrowCallout">
            <a:avLst>
              <a:gd name="adj1" fmla="val 25000"/>
              <a:gd name="adj2" fmla="val 25000"/>
              <a:gd name="adj3" fmla="val 46979"/>
              <a:gd name="adj4" fmla="val 79046"/>
            </a:avLst>
          </a:prstGeom>
          <a:gradFill rotWithShape="0">
            <a:gsLst>
              <a:gs pos="0">
                <a:srgbClr val="00FFFF"/>
              </a:gs>
              <a:gs pos="50000">
                <a:srgbClr val="FFFFFF"/>
              </a:gs>
              <a:gs pos="100000">
                <a:srgbClr val="00FFFF"/>
              </a:gs>
            </a:gsLst>
            <a:lin ang="5400000" scaled="1"/>
          </a:gra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800">
                <a:solidFill>
                  <a:srgbClr val="3333FF"/>
                </a:solidFill>
                <a:latin typeface="黑体" panose="02010609060101010101" pitchFamily="49" charset="-122"/>
                <a:ea typeface="黑体" panose="02010609060101010101" pitchFamily="49" charset="-122"/>
              </a:rPr>
              <a:t>喻文化精华</a:t>
            </a:r>
          </a:p>
        </p:txBody>
      </p:sp>
      <p:sp>
        <p:nvSpPr>
          <p:cNvPr id="35851" name="AutoShape 20"/>
          <p:cNvSpPr/>
          <p:nvPr/>
        </p:nvSpPr>
        <p:spPr>
          <a:xfrm>
            <a:off x="7970838" y="3017838"/>
            <a:ext cx="2438400" cy="685800"/>
          </a:xfrm>
          <a:prstGeom prst="leftArrowCallout">
            <a:avLst>
              <a:gd name="adj1" fmla="val 25000"/>
              <a:gd name="adj2" fmla="val 25000"/>
              <a:gd name="adj3" fmla="val 46979"/>
              <a:gd name="adj4" fmla="val 79046"/>
            </a:avLst>
          </a:prstGeom>
          <a:gradFill rotWithShape="0">
            <a:gsLst>
              <a:gs pos="0">
                <a:srgbClr val="00FFFF"/>
              </a:gs>
              <a:gs pos="50000">
                <a:srgbClr val="FFFFFF"/>
              </a:gs>
              <a:gs pos="100000">
                <a:srgbClr val="00FFFF"/>
              </a:gs>
            </a:gsLst>
            <a:lin ang="5400000" scaled="1"/>
          </a:gra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accent2"/>
                </a:solidFill>
                <a:latin typeface="黑体" panose="02010609060101010101" pitchFamily="49" charset="-122"/>
                <a:ea typeface="黑体" panose="02010609060101010101" pitchFamily="49" charset="-122"/>
              </a:rPr>
              <a:t>喻</a:t>
            </a:r>
            <a:r>
              <a:rPr lang="zh-CN" altLang="en-US" sz="2400">
                <a:solidFill>
                  <a:schemeClr val="accent2"/>
                </a:solidFill>
                <a:latin typeface="黑体" panose="02010609060101010101" pitchFamily="49" charset="-122"/>
                <a:ea typeface="黑体" panose="02010609060101010101" pitchFamily="49" charset="-122"/>
              </a:rPr>
              <a:t>精华糟粕</a:t>
            </a:r>
          </a:p>
          <a:p>
            <a:pPr marL="0" lvl="0" indent="0" algn="ctr" eaLnBrk="1" hangingPunct="1"/>
            <a:r>
              <a:rPr lang="zh-CN" altLang="en-US" sz="2400">
                <a:solidFill>
                  <a:schemeClr val="accent2"/>
                </a:solidFill>
                <a:latin typeface="黑体" panose="02010609060101010101" pitchFamily="49" charset="-122"/>
                <a:ea typeface="黑体" panose="02010609060101010101" pitchFamily="49" charset="-122"/>
              </a:rPr>
              <a:t>并存的文化</a:t>
            </a:r>
            <a:endParaRPr lang="zh-CN" altLang="en-US" sz="2400" b="1">
              <a:solidFill>
                <a:schemeClr val="accent2"/>
              </a:solidFill>
              <a:latin typeface="黑体" panose="02010609060101010101" pitchFamily="49" charset="-122"/>
              <a:ea typeface="黑体" panose="02010609060101010101" pitchFamily="49" charset="-122"/>
            </a:endParaRPr>
          </a:p>
        </p:txBody>
      </p:sp>
      <p:sp>
        <p:nvSpPr>
          <p:cNvPr id="35852" name="AutoShape 21"/>
          <p:cNvSpPr/>
          <p:nvPr/>
        </p:nvSpPr>
        <p:spPr>
          <a:xfrm>
            <a:off x="7970838" y="3856038"/>
            <a:ext cx="2438400" cy="685800"/>
          </a:xfrm>
          <a:prstGeom prst="leftArrowCallout">
            <a:avLst>
              <a:gd name="adj1" fmla="val 25000"/>
              <a:gd name="adj2" fmla="val 25000"/>
              <a:gd name="adj3" fmla="val 46979"/>
              <a:gd name="adj4" fmla="val 79046"/>
            </a:avLst>
          </a:prstGeom>
          <a:gradFill rotWithShape="0">
            <a:gsLst>
              <a:gs pos="0">
                <a:srgbClr val="00FFFF"/>
              </a:gs>
              <a:gs pos="50000">
                <a:srgbClr val="FFFFFF"/>
              </a:gs>
              <a:gs pos="100000">
                <a:srgbClr val="00FFFF"/>
              </a:gs>
            </a:gsLst>
            <a:lin ang="5400000" scaled="1"/>
          </a:gra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800">
                <a:solidFill>
                  <a:srgbClr val="3333FF"/>
                </a:solidFill>
                <a:latin typeface="黑体" panose="02010609060101010101" pitchFamily="49" charset="-122"/>
                <a:ea typeface="黑体" panose="02010609060101010101" pitchFamily="49" charset="-122"/>
              </a:rPr>
              <a:t>喻文化糟粕</a:t>
            </a:r>
          </a:p>
        </p:txBody>
      </p:sp>
      <p:sp>
        <p:nvSpPr>
          <p:cNvPr id="35853" name="AutoShape 22"/>
          <p:cNvSpPr/>
          <p:nvPr/>
        </p:nvSpPr>
        <p:spPr>
          <a:xfrm>
            <a:off x="7970838" y="4846638"/>
            <a:ext cx="2438400" cy="762000"/>
          </a:xfrm>
          <a:prstGeom prst="leftArrowCallout">
            <a:avLst>
              <a:gd name="adj1" fmla="val 25000"/>
              <a:gd name="adj2" fmla="val 23148"/>
              <a:gd name="adj3" fmla="val 46993"/>
              <a:gd name="adj4" fmla="val 79046"/>
            </a:avLst>
          </a:prstGeom>
          <a:gradFill rotWithShape="0">
            <a:gsLst>
              <a:gs pos="0">
                <a:srgbClr val="00FFFF"/>
              </a:gs>
              <a:gs pos="50000">
                <a:srgbClr val="FFFFFF"/>
              </a:gs>
              <a:gs pos="100000">
                <a:srgbClr val="00FFFF"/>
              </a:gs>
            </a:gsLst>
            <a:lin ang="5400000" scaled="1"/>
          </a:grad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2400" b="1">
                <a:solidFill>
                  <a:schemeClr val="accent2"/>
                </a:solidFill>
                <a:latin typeface="黑体" panose="02010609060101010101" pitchFamily="49" charset="-122"/>
                <a:ea typeface="黑体" panose="02010609060101010101" pitchFamily="49" charset="-122"/>
              </a:rPr>
              <a:t>喻腐朽淫糜</a:t>
            </a:r>
          </a:p>
          <a:p>
            <a:pPr marL="0" lvl="0" indent="0" algn="ctr" eaLnBrk="1" hangingPunct="1"/>
            <a:r>
              <a:rPr lang="zh-CN" altLang="en-US" sz="2400" b="1">
                <a:solidFill>
                  <a:schemeClr val="accent2"/>
                </a:solidFill>
                <a:latin typeface="黑体" panose="02010609060101010101" pitchFamily="49" charset="-122"/>
                <a:ea typeface="黑体" panose="02010609060101010101" pitchFamily="49" charset="-122"/>
              </a:rPr>
              <a:t>的封建文化</a:t>
            </a:r>
          </a:p>
        </p:txBody>
      </p:sp>
      <p:sp>
        <p:nvSpPr>
          <p:cNvPr id="35854" name="Text Box 24"/>
          <p:cNvSpPr/>
          <p:nvPr/>
        </p:nvSpPr>
        <p:spPr>
          <a:xfrm>
            <a:off x="3521075" y="1522412"/>
            <a:ext cx="18288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比喻说理</a:t>
            </a:r>
            <a:r>
              <a:rPr lang="en-US" altLang="zh-CN" sz="2800" b="1">
                <a:solidFill>
                  <a:srgbClr val="FFFF00"/>
                </a:solidFill>
                <a:latin typeface="华文新魏" pitchFamily="2" charset="-122"/>
                <a:ea typeface="华文新魏" pitchFamily="2" charset="-122"/>
              </a:rPr>
              <a:t>:</a:t>
            </a:r>
            <a:endParaRPr lang="en-US" altLang="zh-CN" sz="2800">
              <a:solidFill>
                <a:srgbClr val="FFFF00"/>
              </a:solidFill>
              <a:latin typeface="华文新魏" pitchFamily="2" charset="-122"/>
              <a:ea typeface="华文新魏" pitchFamily="2" charset="-122"/>
            </a:endParaRPr>
          </a:p>
        </p:txBody>
      </p:sp>
      <p:sp>
        <p:nvSpPr>
          <p:cNvPr id="35855" name="Text Box 27"/>
          <p:cNvSpPr/>
          <p:nvPr/>
        </p:nvSpPr>
        <p:spPr>
          <a:xfrm>
            <a:off x="5121275" y="1508125"/>
            <a:ext cx="44958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00B0F0"/>
                </a:solidFill>
                <a:latin typeface="黑体" panose="02010609060101010101" pitchFamily="49" charset="-122"/>
                <a:ea typeface="黑体" panose="02010609060101010101" pitchFamily="49" charset="-122"/>
              </a:rPr>
              <a:t>形象、具体、浅显生动。</a:t>
            </a:r>
          </a:p>
        </p:txBody>
      </p:sp>
      <p:pic>
        <p:nvPicPr>
          <p:cNvPr id="35856" name="Picture 28" descr="21"/>
          <p:cNvPicPr/>
          <p:nvPr/>
        </p:nvPicPr>
        <p:blipFill>
          <a:blip r:embed="rId3"/>
          <a:stretch>
            <a:fillRect/>
          </a:stretch>
        </p:blipFill>
        <p:spPr>
          <a:xfrm>
            <a:off x="563562" y="2332038"/>
            <a:ext cx="3200400" cy="2819400"/>
          </a:xfrm>
          <a:prstGeom prst="rect">
            <a:avLst/>
          </a:prstGeom>
          <a:noFill/>
          <a:ln>
            <a:noFill/>
            <a:miter lim="800000"/>
            <a:headEnd/>
            <a:tailEnd/>
          </a:ln>
        </p:spPr>
      </p:pic>
      <p:grpSp>
        <p:nvGrpSpPr>
          <p:cNvPr id="35857" name="Group 29"/>
          <p:cNvGrpSpPr/>
          <p:nvPr/>
        </p:nvGrpSpPr>
        <p:grpSpPr>
          <a:xfrm>
            <a:off x="3840162" y="2636838"/>
            <a:ext cx="304800" cy="2667000"/>
            <a:chOff x="0" y="0"/>
            <a:chExt cx="192" cy="1680"/>
          </a:xfrm>
        </p:grpSpPr>
        <p:sp>
          <p:nvSpPr>
            <p:cNvPr id="35861" name="AutoShape 30"/>
            <p:cNvSpPr/>
            <p:nvPr/>
          </p:nvSpPr>
          <p:spPr>
            <a:xfrm>
              <a:off x="0" y="0"/>
              <a:ext cx="144" cy="1680"/>
            </a:xfrm>
            <a:prstGeom prst="leftBracket">
              <a:avLst>
                <a:gd name="adj" fmla="val 0"/>
              </a:avLst>
            </a:prstGeom>
            <a:noFill/>
            <a:ln w="22225">
              <a:solidFill>
                <a:srgbClr val="9900FF"/>
              </a:solidFill>
              <a:miter lim="800000"/>
              <a:tailEnd type="stealth"/>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cxnSp>
          <p:nvCxnSpPr>
            <p:cNvPr id="35862" name="Line 31"/>
            <p:cNvCxnSpPr/>
            <p:nvPr/>
          </p:nvCxnSpPr>
          <p:spPr>
            <a:xfrm>
              <a:off x="0" y="480"/>
              <a:ext cx="192" cy="0"/>
            </a:xfrm>
            <a:prstGeom prst="line">
              <a:avLst/>
            </a:prstGeom>
            <a:noFill/>
            <a:ln w="22225">
              <a:solidFill>
                <a:srgbClr val="9900FF"/>
              </a:solidFill>
              <a:miter lim="800000"/>
              <a:tailEnd type="stealth"/>
            </a:ln>
          </p:spPr>
        </p:cxnSp>
        <p:cxnSp>
          <p:nvCxnSpPr>
            <p:cNvPr id="35863" name="Line 32"/>
            <p:cNvCxnSpPr/>
            <p:nvPr/>
          </p:nvCxnSpPr>
          <p:spPr>
            <a:xfrm>
              <a:off x="0" y="1008"/>
              <a:ext cx="144" cy="0"/>
            </a:xfrm>
            <a:prstGeom prst="line">
              <a:avLst/>
            </a:prstGeom>
            <a:noFill/>
            <a:ln w="22225">
              <a:solidFill>
                <a:srgbClr val="9900FF"/>
              </a:solidFill>
              <a:miter lim="800000"/>
              <a:tailEnd type="stealth"/>
            </a:ln>
          </p:spPr>
        </p:cxnSp>
      </p:grpSp>
      <p:sp>
        <p:nvSpPr>
          <p:cNvPr id="35858" name="Text Box 33"/>
          <p:cNvSpPr txBox="1">
            <a:spLocks noChangeArrowheads="1"/>
          </p:cNvSpPr>
          <p:nvPr/>
        </p:nvSpPr>
        <p:spPr bwMode="auto">
          <a:xfrm>
            <a:off x="3992563" y="2408238"/>
            <a:ext cx="1722437" cy="522287"/>
          </a:xfrm>
          <a:prstGeom prst="rect">
            <a:avLst/>
          </a:prstGeom>
          <a:noFill/>
          <a:ln>
            <a:noFill/>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9pPr>
          </a:lstStyle>
          <a:p>
            <a:pPr marL="0" marR="0" lvl="0" indent="0" eaLnBrk="1" hangingPunct="1">
              <a:spcBef>
                <a:spcPct val="50000"/>
              </a:spcBef>
            </a:pPr>
            <a:r>
              <a:rPr lang="zh-CN" altLang="en-US" sz="2800" b="1">
                <a:solidFill>
                  <a:schemeClr val="accent6">
                    <a:lumMod val="50000"/>
                  </a:schemeClr>
                </a:solidFill>
                <a:effectLst>
                  <a:outerShdw blurRad="38100" dist="38100" dir="2700000" algn="tl">
                    <a:schemeClr val="bg2"/>
                  </a:outerShdw>
                </a:effectLst>
                <a:latin typeface="Times New Roman" panose="02020603050405020304" pitchFamily="18" charset="0"/>
              </a:rPr>
              <a:t>鱼翅 </a:t>
            </a:r>
            <a:r>
              <a:rPr lang="zh-CN" altLang="en-US" sz="2800" b="1">
                <a:solidFill>
                  <a:schemeClr val="bg1"/>
                </a:solidFill>
                <a:effectLst>
                  <a:outerShdw blurRad="38100" dist="38100" dir="2700000" algn="tl">
                    <a:schemeClr val="bg2"/>
                  </a:outerShdw>
                </a:effectLst>
                <a:latin typeface="Times New Roman" panose="02020603050405020304" pitchFamily="18" charset="0"/>
              </a:rPr>
              <a:t> </a:t>
            </a:r>
          </a:p>
        </p:txBody>
      </p:sp>
      <p:sp>
        <p:nvSpPr>
          <p:cNvPr id="35859" name="Text Box 34"/>
          <p:cNvSpPr txBox="1">
            <a:spLocks noChangeArrowheads="1"/>
          </p:cNvSpPr>
          <p:nvPr/>
        </p:nvSpPr>
        <p:spPr bwMode="auto">
          <a:xfrm>
            <a:off x="4068763" y="3094038"/>
            <a:ext cx="1722437" cy="522287"/>
          </a:xfrm>
          <a:prstGeom prst="rect">
            <a:avLst/>
          </a:prstGeom>
          <a:noFill/>
          <a:ln>
            <a:noFill/>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9pPr>
          </a:lstStyle>
          <a:p>
            <a:pPr marL="0" marR="0" lvl="0" indent="0" eaLnBrk="1" hangingPunct="1">
              <a:spcBef>
                <a:spcPct val="50000"/>
              </a:spcBef>
            </a:pPr>
            <a:r>
              <a:rPr lang="zh-CN" altLang="en-US" sz="2800" b="1">
                <a:solidFill>
                  <a:schemeClr val="accent6">
                    <a:lumMod val="50000"/>
                  </a:schemeClr>
                </a:solidFill>
                <a:effectLst>
                  <a:outerShdw blurRad="38100" dist="38100" dir="2700000" algn="tl">
                    <a:schemeClr val="bg2"/>
                  </a:outerShdw>
                </a:effectLst>
                <a:latin typeface="Times New Roman" panose="02020603050405020304" pitchFamily="18" charset="0"/>
              </a:rPr>
              <a:t>鸦片</a:t>
            </a:r>
            <a:r>
              <a:rPr lang="zh-CN" altLang="en-US" sz="2800" b="1">
                <a:solidFill>
                  <a:schemeClr val="bg1"/>
                </a:solidFill>
                <a:effectLst>
                  <a:outerShdw blurRad="38100" dist="38100" dir="2700000" algn="tl">
                    <a:schemeClr val="bg2"/>
                  </a:outerShdw>
                </a:effectLst>
                <a:latin typeface="Times New Roman" panose="02020603050405020304" pitchFamily="18" charset="0"/>
              </a:rPr>
              <a:t> </a:t>
            </a:r>
          </a:p>
        </p:txBody>
      </p:sp>
      <p:sp>
        <p:nvSpPr>
          <p:cNvPr id="35860" name="Text Box 35"/>
          <p:cNvSpPr txBox="1">
            <a:spLocks noChangeArrowheads="1"/>
          </p:cNvSpPr>
          <p:nvPr/>
        </p:nvSpPr>
        <p:spPr bwMode="auto">
          <a:xfrm>
            <a:off x="3992563" y="4008438"/>
            <a:ext cx="1558925" cy="954087"/>
          </a:xfrm>
          <a:prstGeom prst="rect">
            <a:avLst/>
          </a:prstGeom>
          <a:noFill/>
          <a:ln>
            <a:noFill/>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lang="zh-CN" altLang="en-US" sz="2800">
                <a:solidFill>
                  <a:schemeClr val="tx1"/>
                </a:solidFill>
                <a:latin typeface="Arial" panose="020B0604020202020204" pitchFamily="34" charset="0"/>
                <a:ea typeface="宋体" panose="02010600030101010101" pitchFamily="2" charset="-122"/>
              </a:defRPr>
            </a:lvl9pPr>
          </a:lstStyle>
          <a:p>
            <a:pPr marL="0" marR="0" lvl="0" indent="0" eaLnBrk="1" hangingPunct="1"/>
            <a:r>
              <a:rPr lang="zh-CN" altLang="en-US" sz="2800" b="1">
                <a:solidFill>
                  <a:schemeClr val="accent6">
                    <a:lumMod val="50000"/>
                  </a:schemeClr>
                </a:solidFill>
                <a:effectLst>
                  <a:outerShdw blurRad="38100" dist="38100" dir="2700000" algn="tl">
                    <a:schemeClr val="bg2"/>
                  </a:outerShdw>
                </a:effectLst>
                <a:latin typeface="Times New Roman" panose="02020603050405020304" pitchFamily="18" charset="0"/>
              </a:rPr>
              <a:t>烟枪</a:t>
            </a:r>
            <a:endParaRPr lang="en-US" altLang="zh-CN" sz="2800" b="1">
              <a:solidFill>
                <a:schemeClr val="accent6">
                  <a:lumMod val="50000"/>
                </a:schemeClr>
              </a:solidFill>
              <a:effectLst>
                <a:outerShdw blurRad="38100" dist="38100" dir="2700000" algn="tl">
                  <a:schemeClr val="bg2"/>
                </a:outerShdw>
              </a:effectLst>
              <a:latin typeface="Times New Roman" panose="02020603050405020304" pitchFamily="18" charset="0"/>
            </a:endParaRPr>
          </a:p>
          <a:p>
            <a:pPr marL="0" marR="0" lvl="0" indent="0" eaLnBrk="1" hangingPunct="1"/>
            <a:r>
              <a:rPr lang="zh-CN" altLang="en-US" sz="2800" b="1">
                <a:solidFill>
                  <a:schemeClr val="accent6">
                    <a:lumMod val="50000"/>
                  </a:schemeClr>
                </a:solidFill>
                <a:effectLst>
                  <a:outerShdw blurRad="38100" dist="38100" dir="2700000" algn="tl">
                    <a:schemeClr val="bg2"/>
                  </a:outerShdw>
                </a:effectLst>
                <a:latin typeface="Times New Roman" panose="02020603050405020304" pitchFamily="18" charset="0"/>
              </a:rPr>
              <a:t>烟灯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additive="base">
                                        <p:cTn id="6" dur="1" fill="hold">
                                          <p:stCondLst>
                                            <p:cond delay="0"/>
                                          </p:stCondLst>
                                        </p:cTn>
                                        <p:tgtEl>
                                          <p:spTgt spid="35856"/>
                                        </p:tgtEl>
                                        <p:attrNameLst>
                                          <p:attrName>style.visibility</p:attrName>
                                        </p:attrNameLst>
                                      </p:cBhvr>
                                      <p:to>
                                        <p:strVal val="visible"/>
                                      </p:to>
                                    </p:set>
                                    <p:anim calcmode="lin" valueType="num">
                                      <p:cBhvr additive="base">
                                        <p:cTn id="7" dur="1000" fill="hold"/>
                                        <p:tgtEl>
                                          <p:spTgt spid="35856"/>
                                        </p:tgtEl>
                                        <p:attrNameLst>
                                          <p:attrName>ppt_w</p:attrName>
                                        </p:attrNameLst>
                                      </p:cBhvr>
                                      <p:tavLst>
                                        <p:tav tm="0">
                                          <p:val>
                                            <p:fltVal val="0"/>
                                          </p:val>
                                        </p:tav>
                                        <p:tav tm="100000">
                                          <p:val>
                                            <p:strVal val="#ppt_w"/>
                                          </p:val>
                                        </p:tav>
                                      </p:tavLst>
                                    </p:anim>
                                    <p:anim calcmode="lin" valueType="num">
                                      <p:cBhvr additive="base">
                                        <p:cTn id="8" dur="1000" fill="hold"/>
                                        <p:tgtEl>
                                          <p:spTgt spid="35856"/>
                                        </p:tgtEl>
                                        <p:attrNameLst>
                                          <p:attrName>ppt_h</p:attrName>
                                        </p:attrNameLst>
                                      </p:cBhvr>
                                      <p:tavLst>
                                        <p:tav tm="0">
                                          <p:val>
                                            <p:fltVal val="0"/>
                                          </p:val>
                                        </p:tav>
                                        <p:tav tm="100000">
                                          <p:val>
                                            <p:strVal val="#ppt_h"/>
                                          </p:val>
                                        </p:tav>
                                      </p:tavLst>
                                    </p:anim>
                                    <p:anim calcmode="lin" valueType="num">
                                      <p:cBhvr additive="base">
                                        <p:cTn id="9" dur="1000" fill="hold"/>
                                        <p:tgtEl>
                                          <p:spTgt spid="35856"/>
                                        </p:tgtEl>
                                        <p:attrNameLst>
                                          <p:attrName>ppt_x</p:attrName>
                                        </p:attrNameLst>
                                      </p:cBhvr>
                                      <p:tavLst>
                                        <p:tav tm="0" fmla="#ppt_x+(cos(-2*pi*(1-$))*-#ppt_x-sin(-2*pi*(1-$))*(1-#ppt_y))*(1-$)">
                                          <p:val>
                                            <p:fltVal val="0"/>
                                          </p:val>
                                        </p:tav>
                                        <p:tav tm="100000">
                                          <p:val>
                                            <p:fltVal val="1"/>
                                          </p:val>
                                        </p:tav>
                                      </p:tavLst>
                                    </p:anim>
                                    <p:anim calcmode="lin" valueType="num">
                                      <p:cBhvr additive="base">
                                        <p:cTn id="10" dur="1000" fill="hold"/>
                                        <p:tgtEl>
                                          <p:spTgt spid="3585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onStopAudio" delay="0">
                                              <p:tgtEl>
                                                <p:sldTgt/>
                                              </p:tgtEl>
                                            </p:cond>
                                          </p:stCondLst>
                                        </p:cTn>
                                        <p:tgtEl>
                                          <p:sndTgt r:embed="rId2" name="chimes.wav"/>
                                        </p:tgtEl>
                                      </p:cMediaNode>
                                    </p:audio>
                                  </p:subTnLst>
                                </p:cTn>
                              </p:par>
                            </p:childTnLst>
                          </p:cTn>
                        </p:par>
                        <p:par>
                          <p:cTn id="11" fill="hold">
                            <p:stCondLst>
                              <p:cond delay="1000"/>
                            </p:stCondLst>
                            <p:childTnLst>
                              <p:par>
                                <p:cTn id="12" presetID="17" presetClass="entr" presetSubtype="8" fill="hold" nodeType="afterEffect">
                                  <p:childTnLst>
                                    <p:set>
                                      <p:cBhvr additive="base">
                                        <p:cTn id="13" dur="1" fill="hold">
                                          <p:stCondLst>
                                            <p:cond delay="0"/>
                                          </p:stCondLst>
                                        </p:cTn>
                                        <p:tgtEl>
                                          <p:spTgt spid="35857"/>
                                        </p:tgtEl>
                                        <p:attrNameLst>
                                          <p:attrName>style.visibility</p:attrName>
                                        </p:attrNameLst>
                                      </p:cBhvr>
                                      <p:to>
                                        <p:strVal val="visible"/>
                                      </p:to>
                                    </p:set>
                                    <p:anim calcmode="lin" valueType="num">
                                      <p:cBhvr additive="base">
                                        <p:cTn id="14" dur="500" fill="hold"/>
                                        <p:tgtEl>
                                          <p:spTgt spid="35857"/>
                                        </p:tgtEl>
                                        <p:attrNameLst>
                                          <p:attrName>ppt_x</p:attrName>
                                        </p:attrNameLst>
                                      </p:cBhvr>
                                      <p:tavLst>
                                        <p:tav tm="0">
                                          <p:val>
                                            <p:strVal val="#ppt_x-#ppt_w/2"/>
                                          </p:val>
                                        </p:tav>
                                        <p:tav tm="100000">
                                          <p:val>
                                            <p:strVal val="#ppt_x"/>
                                          </p:val>
                                        </p:tav>
                                      </p:tavLst>
                                    </p:anim>
                                    <p:anim calcmode="lin" valueType="num">
                                      <p:cBhvr additive="base">
                                        <p:cTn id="15" dur="500" fill="hold"/>
                                        <p:tgtEl>
                                          <p:spTgt spid="35857"/>
                                        </p:tgtEl>
                                        <p:attrNameLst>
                                          <p:attrName>ppt_y</p:attrName>
                                        </p:attrNameLst>
                                      </p:cBhvr>
                                      <p:tavLst>
                                        <p:tav tm="0">
                                          <p:val>
                                            <p:strVal val="#ppt_y"/>
                                          </p:val>
                                        </p:tav>
                                        <p:tav tm="100000">
                                          <p:val>
                                            <p:strVal val="#ppt_y"/>
                                          </p:val>
                                        </p:tav>
                                      </p:tavLst>
                                    </p:anim>
                                    <p:anim calcmode="lin" valueType="num">
                                      <p:cBhvr additive="base">
                                        <p:cTn id="16" dur="500" fill="hold"/>
                                        <p:tgtEl>
                                          <p:spTgt spid="35857"/>
                                        </p:tgtEl>
                                        <p:attrNameLst>
                                          <p:attrName>ppt_w</p:attrName>
                                        </p:attrNameLst>
                                      </p:cBhvr>
                                      <p:tavLst>
                                        <p:tav tm="0">
                                          <p:val>
                                            <p:fltVal val="0"/>
                                          </p:val>
                                        </p:tav>
                                        <p:tav tm="100000">
                                          <p:val>
                                            <p:strVal val="#ppt_w"/>
                                          </p:val>
                                        </p:tav>
                                      </p:tavLst>
                                    </p:anim>
                                    <p:anim calcmode="lin" valueType="num">
                                      <p:cBhvr additive="base">
                                        <p:cTn id="17" dur="500" fill="hold"/>
                                        <p:tgtEl>
                                          <p:spTgt spid="3585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additive="base">
                                        <p:cTn id="21" dur="1" fill="hold">
                                          <p:stCondLst>
                                            <p:cond delay="0"/>
                                          </p:stCondLst>
                                        </p:cTn>
                                        <p:tgtEl>
                                          <p:spTgt spid="35845"/>
                                        </p:tgtEl>
                                        <p:attrNameLst>
                                          <p:attrName>style.visibility</p:attrName>
                                        </p:attrNameLst>
                                      </p:cBhvr>
                                      <p:to>
                                        <p:strVal val="visible"/>
                                      </p:to>
                                    </p:set>
                                    <p:animEffect transition="in" filter="wipe(down)">
                                      <p:cBhvr additive="base">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8" nodeType="clickEffect">
                                  <p:stCondLst>
                                    <p:cond delay="0"/>
                                  </p:stCondLst>
                                  <p:iterate type="lt">
                                    <p:tmPct val="100000"/>
                                  </p:iterate>
                                  <p:childTnLst>
                                    <p:set>
                                      <p:cBhvr additive="base">
                                        <p:cTn id="26" dur="1" fill="hold">
                                          <p:stCondLst>
                                            <p:cond delay="0"/>
                                          </p:stCondLst>
                                        </p:cTn>
                                        <p:tgtEl>
                                          <p:spTgt spid="35858"/>
                                        </p:tgtEl>
                                        <p:attrNameLst>
                                          <p:attrName>style.visibility</p:attrName>
                                        </p:attrNameLst>
                                      </p:cBhvr>
                                      <p:to>
                                        <p:strVal val="visible"/>
                                      </p:to>
                                    </p:set>
                                    <p:anim calcmode="lin" valueType="num">
                                      <p:cBhvr additive="base">
                                        <p:cTn id="27" dur="75" fill="hold"/>
                                        <p:tgtEl>
                                          <p:spTgt spid="35858"/>
                                        </p:tgtEl>
                                        <p:attrNameLst>
                                          <p:attrName>ppt_x</p:attrName>
                                        </p:attrNameLst>
                                      </p:cBhvr>
                                      <p:tavLst>
                                        <p:tav tm="0">
                                          <p:val>
                                            <p:strVal val="1+#ppt_w/2"/>
                                          </p:val>
                                        </p:tav>
                                        <p:tav tm="100000">
                                          <p:val>
                                            <p:strVal val="#ppt_x"/>
                                          </p:val>
                                        </p:tav>
                                      </p:tavLst>
                                    </p:anim>
                                    <p:anim calcmode="lin" valueType="num">
                                      <p:cBhvr additive="base">
                                        <p:cTn id="28" dur="75" fill="hold"/>
                                        <p:tgtEl>
                                          <p:spTgt spid="35858"/>
                                        </p:tgtEl>
                                        <p:attrNameLst>
                                          <p:attrName>ppt_y</p:attrName>
                                        </p:attrNameLst>
                                      </p:cBhvr>
                                      <p:tavLst>
                                        <p:tav tm="0">
                                          <p:val>
                                            <p:strVal val="0-#ppt_h/2"/>
                                          </p:val>
                                        </p:tav>
                                        <p:tav tm="100000">
                                          <p:val>
                                            <p:strVal val="#ppt_y"/>
                                          </p:val>
                                        </p:tav>
                                      </p:tavLst>
                                    </p:anim>
                                  </p:childTnLst>
                                  <p:subTnLst>
                                    <p:audio>
                                      <p:cMediaNode>
                                        <p:cTn display="0" masterRel="sameClick">
                                          <p:stCondLst>
                                            <p:cond evt="onStopAudio" delay="0">
                                              <p:tgtEl>
                                                <p:sldTgt/>
                                              </p:tgtEl>
                                            </p:cond>
                                          </p:stCondLst>
                                        </p:cTn>
                                        <p:tgtEl>
                                          <p:sndTgt r:embed="rId2" name="chimes.wav"/>
                                        </p:tgtEl>
                                      </p:cMediaNode>
                                    </p:audio>
                                  </p:subTnLst>
                                </p:cTn>
                              </p:par>
                            </p:childTnLst>
                          </p:cTn>
                        </p:par>
                        <p:par>
                          <p:cTn id="29" fill="hold">
                            <p:stCondLst>
                              <p:cond delay="300"/>
                            </p:stCondLst>
                            <p:childTnLst>
                              <p:par>
                                <p:cTn id="30" presetID="2" presetClass="entr" presetSubtype="3" fill="hold" grpId="9" nodeType="afterEffect">
                                  <p:childTnLst>
                                    <p:set>
                                      <p:cBhvr additive="base">
                                        <p:cTn id="31" dur="1" fill="hold">
                                          <p:stCondLst>
                                            <p:cond delay="0"/>
                                          </p:stCondLst>
                                        </p:cTn>
                                        <p:tgtEl>
                                          <p:spTgt spid="35859"/>
                                        </p:tgtEl>
                                        <p:attrNameLst>
                                          <p:attrName>style.visibility</p:attrName>
                                        </p:attrNameLst>
                                      </p:cBhvr>
                                      <p:to>
                                        <p:strVal val="visible"/>
                                      </p:to>
                                    </p:set>
                                    <p:anim calcmode="lin" valueType="num">
                                      <p:cBhvr additive="base">
                                        <p:cTn id="32" dur="500" fill="hold"/>
                                        <p:tgtEl>
                                          <p:spTgt spid="35859"/>
                                        </p:tgtEl>
                                        <p:attrNameLst>
                                          <p:attrName>ppt_x</p:attrName>
                                        </p:attrNameLst>
                                      </p:cBhvr>
                                      <p:tavLst>
                                        <p:tav tm="0">
                                          <p:val>
                                            <p:strVal val="1+#ppt_w/2"/>
                                          </p:val>
                                        </p:tav>
                                        <p:tav tm="100000">
                                          <p:val>
                                            <p:strVal val="#ppt_x"/>
                                          </p:val>
                                        </p:tav>
                                      </p:tavLst>
                                    </p:anim>
                                    <p:anim calcmode="lin" valueType="num">
                                      <p:cBhvr additive="base">
                                        <p:cTn id="33" dur="500" fill="hold"/>
                                        <p:tgtEl>
                                          <p:spTgt spid="35859"/>
                                        </p:tgtEl>
                                        <p:attrNameLst>
                                          <p:attrName>ppt_y</p:attrName>
                                        </p:attrNameLst>
                                      </p:cBhvr>
                                      <p:tavLst>
                                        <p:tav tm="0">
                                          <p:val>
                                            <p:strVal val="0-#ppt_h/2"/>
                                          </p:val>
                                        </p:tav>
                                        <p:tav tm="100000">
                                          <p:val>
                                            <p:strVal val="#ppt_y"/>
                                          </p:val>
                                        </p:tav>
                                      </p:tavLst>
                                    </p:anim>
                                  </p:childTnLst>
                                  <p:subTnLst>
                                    <p:audio>
                                      <p:cMediaNode>
                                        <p:cTn display="0" masterRel="sameClick">
                                          <p:stCondLst>
                                            <p:cond evt="onStopAudio" delay="0">
                                              <p:tgtEl>
                                                <p:sldTgt/>
                                              </p:tgtEl>
                                            </p:cond>
                                          </p:stCondLst>
                                        </p:cTn>
                                        <p:tgtEl>
                                          <p:sndTgt r:embed="rId2" name="chimes.wav"/>
                                        </p:tgtEl>
                                      </p:cMediaNode>
                                    </p:audio>
                                  </p:subTnLst>
                                </p:cTn>
                              </p:par>
                            </p:childTnLst>
                          </p:cTn>
                        </p:par>
                        <p:par>
                          <p:cTn id="34" fill="hold">
                            <p:stCondLst>
                              <p:cond delay="800"/>
                            </p:stCondLst>
                            <p:childTnLst>
                              <p:par>
                                <p:cTn id="35" presetID="2" presetClass="entr" presetSubtype="3" fill="hold" grpId="10" nodeType="afterEffect">
                                  <p:childTnLst>
                                    <p:set>
                                      <p:cBhvr additive="base">
                                        <p:cTn id="36" dur="1" fill="hold">
                                          <p:stCondLst>
                                            <p:cond delay="0"/>
                                          </p:stCondLst>
                                        </p:cTn>
                                        <p:tgtEl>
                                          <p:spTgt spid="35860"/>
                                        </p:tgtEl>
                                        <p:attrNameLst>
                                          <p:attrName>style.visibility</p:attrName>
                                        </p:attrNameLst>
                                      </p:cBhvr>
                                      <p:to>
                                        <p:strVal val="visible"/>
                                      </p:to>
                                    </p:set>
                                    <p:anim calcmode="lin" valueType="num">
                                      <p:cBhvr additive="base">
                                        <p:cTn id="37" dur="500" fill="hold"/>
                                        <p:tgtEl>
                                          <p:spTgt spid="35860"/>
                                        </p:tgtEl>
                                        <p:attrNameLst>
                                          <p:attrName>ppt_x</p:attrName>
                                        </p:attrNameLst>
                                      </p:cBhvr>
                                      <p:tavLst>
                                        <p:tav tm="0">
                                          <p:val>
                                            <p:strVal val="1+#ppt_w/2"/>
                                          </p:val>
                                        </p:tav>
                                        <p:tav tm="100000">
                                          <p:val>
                                            <p:strVal val="#ppt_x"/>
                                          </p:val>
                                        </p:tav>
                                      </p:tavLst>
                                    </p:anim>
                                    <p:anim calcmode="lin" valueType="num">
                                      <p:cBhvr additive="base">
                                        <p:cTn id="38" dur="500" fill="hold"/>
                                        <p:tgtEl>
                                          <p:spTgt spid="35860"/>
                                        </p:tgtEl>
                                        <p:attrNameLst>
                                          <p:attrName>ppt_y</p:attrName>
                                        </p:attrNameLst>
                                      </p:cBhvr>
                                      <p:tavLst>
                                        <p:tav tm="0">
                                          <p:val>
                                            <p:strVal val="0-#ppt_h/2"/>
                                          </p:val>
                                        </p:tav>
                                        <p:tav tm="100000">
                                          <p:val>
                                            <p:strVal val="#ppt_y"/>
                                          </p:val>
                                        </p:tav>
                                      </p:tavLst>
                                    </p:anim>
                                  </p:childTnLst>
                                  <p:subTnLst>
                                    <p:audio>
                                      <p:cMediaNode>
                                        <p:cTn display="0" masterRel="sameClick">
                                          <p:stCondLst>
                                            <p:cond evt="onStopAudio" delay="0">
                                              <p:tgtEl>
                                                <p:sldTgt/>
                                              </p:tgtEl>
                                            </p:cond>
                                          </p:stCondLst>
                                        </p:cTn>
                                        <p:tgtEl>
                                          <p:sndTgt r:embed="rId2" name="chimes.wav"/>
                                        </p:tgtEl>
                                      </p:cMediaNode>
                                    </p:audio>
                                  </p:subTnLst>
                                </p:cTn>
                              </p:par>
                            </p:childTnLst>
                          </p:cTn>
                        </p:par>
                        <p:par>
                          <p:cTn id="39" fill="hold">
                            <p:stCondLst>
                              <p:cond delay="1300"/>
                            </p:stCondLst>
                            <p:childTnLst>
                              <p:par>
                                <p:cTn id="40" presetID="2" presetClass="entr" presetSubtype="3" fill="hold" grpId="0" nodeType="afterEffect">
                                  <p:iterate type="lt">
                                    <p:tmPct val="100000"/>
                                  </p:iterate>
                                  <p:childTnLst>
                                    <p:set>
                                      <p:cBhvr additive="base">
                                        <p:cTn id="41" dur="1" fill="hold">
                                          <p:stCondLst>
                                            <p:cond delay="0"/>
                                          </p:stCondLst>
                                        </p:cTn>
                                        <p:tgtEl>
                                          <p:spTgt spid="35844"/>
                                        </p:tgtEl>
                                        <p:attrNameLst>
                                          <p:attrName>style.visibility</p:attrName>
                                        </p:attrNameLst>
                                      </p:cBhvr>
                                      <p:to>
                                        <p:strVal val="visible"/>
                                      </p:to>
                                    </p:set>
                                    <p:anim calcmode="lin" valueType="num">
                                      <p:cBhvr additive="base">
                                        <p:cTn id="42" dur="75" fill="hold"/>
                                        <p:tgtEl>
                                          <p:spTgt spid="35844"/>
                                        </p:tgtEl>
                                        <p:attrNameLst>
                                          <p:attrName>ppt_x</p:attrName>
                                        </p:attrNameLst>
                                      </p:cBhvr>
                                      <p:tavLst>
                                        <p:tav tm="0">
                                          <p:val>
                                            <p:strVal val="1+#ppt_w/2"/>
                                          </p:val>
                                        </p:tav>
                                        <p:tav tm="100000">
                                          <p:val>
                                            <p:strVal val="#ppt_x"/>
                                          </p:val>
                                        </p:tav>
                                      </p:tavLst>
                                    </p:anim>
                                    <p:anim calcmode="lin" valueType="num">
                                      <p:cBhvr additive="base">
                                        <p:cTn id="43" dur="75" fill="hold"/>
                                        <p:tgtEl>
                                          <p:spTgt spid="35844"/>
                                        </p:tgtEl>
                                        <p:attrNameLst>
                                          <p:attrName>ppt_y</p:attrName>
                                        </p:attrNameLst>
                                      </p:cBhvr>
                                      <p:tavLst>
                                        <p:tav tm="0">
                                          <p:val>
                                            <p:strVal val="0-#ppt_h/2"/>
                                          </p:val>
                                        </p:tav>
                                        <p:tav tm="100000">
                                          <p:val>
                                            <p:strVal val="#ppt_y"/>
                                          </p:val>
                                        </p:tav>
                                      </p:tavLst>
                                    </p:anim>
                                  </p:childTnLst>
                                  <p:subTnLst>
                                    <p:audio>
                                      <p:cMediaNode>
                                        <p:cTn display="0" masterRel="sameClick">
                                          <p:stCondLst>
                                            <p:cond evt="onStopAudio" delay="0">
                                              <p:tgtEl>
                                                <p:sldTgt/>
                                              </p:tgtEl>
                                            </p:cond>
                                          </p:st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additive="base">
                                        <p:cTn id="47" dur="1" fill="hold">
                                          <p:stCondLst>
                                            <p:cond delay="0"/>
                                          </p:stCondLst>
                                        </p:cTn>
                                        <p:tgtEl>
                                          <p:spTgt spid="35846"/>
                                        </p:tgtEl>
                                        <p:attrNameLst>
                                          <p:attrName>style.visibility</p:attrName>
                                        </p:attrNameLst>
                                      </p:cBhvr>
                                      <p:to>
                                        <p:strVal val="visible"/>
                                      </p:to>
                                    </p:set>
                                    <p:animEffect transition="in" filter="slide(fromRight)">
                                      <p:cBhvr additive="base">
                                        <p:cTn id="48" dur="500" fill="hold"/>
                                        <p:tgtEl>
                                          <p:spTgt spid="35846"/>
                                        </p:tgtEl>
                                      </p:cBhvr>
                                    </p:animEffect>
                                  </p:childTnLst>
                                  <p:subTnLst>
                                    <p:audio>
                                      <p:cMediaNode>
                                        <p:cTn display="0" masterRel="sameClick">
                                          <p:stCondLst>
                                            <p:cond evt="onStopAudio" delay="0">
                                              <p:tgtEl>
                                                <p:sldTgt/>
                                              </p:tgtEl>
                                            </p:cond>
                                          </p:stCondLst>
                                        </p:cTn>
                                        <p:tgtEl>
                                          <p:sndTgt r:embed="rId2" name="chimes.wav"/>
                                        </p:tgtEl>
                                      </p:cMediaNode>
                                    </p:audio>
                                  </p:subTnLst>
                                </p:cTn>
                              </p:par>
                            </p:childTnLst>
                          </p:cTn>
                        </p:par>
                      </p:childTnLst>
                    </p:cTn>
                  </p:par>
                  <p:par>
                    <p:cTn id="49" fill="hold">
                      <p:stCondLst>
                        <p:cond delay="indefinite"/>
                      </p:stCondLst>
                      <p:childTnLst>
                        <p:par>
                          <p:cTn id="50" fill="hold">
                            <p:stCondLst>
                              <p:cond delay="0"/>
                            </p:stCondLst>
                            <p:childTnLst>
                              <p:par>
                                <p:cTn id="51" presetID="12" presetClass="entr" presetSubtype="2" fill="hold" nodeType="clickEffect">
                                  <p:stCondLst>
                                    <p:cond delay="0"/>
                                  </p:stCondLst>
                                  <p:childTnLst>
                                    <p:set>
                                      <p:cBhvr additive="base">
                                        <p:cTn id="52" dur="1" fill="hold">
                                          <p:stCondLst>
                                            <p:cond delay="0"/>
                                          </p:stCondLst>
                                        </p:cTn>
                                        <p:tgtEl>
                                          <p:spTgt spid="35847"/>
                                        </p:tgtEl>
                                        <p:attrNameLst>
                                          <p:attrName>style.visibility</p:attrName>
                                        </p:attrNameLst>
                                      </p:cBhvr>
                                      <p:to>
                                        <p:strVal val="visible"/>
                                      </p:to>
                                    </p:set>
                                    <p:animEffect transition="in" filter="slide(fromRight)">
                                      <p:cBhvr additive="base">
                                        <p:cTn id="53" dur="500" fill="hold"/>
                                        <p:tgtEl>
                                          <p:spTgt spid="35847"/>
                                        </p:tgtEl>
                                      </p:cBhvr>
                                    </p:animEffect>
                                  </p:childTnLst>
                                  <p:subTnLst>
                                    <p:audio>
                                      <p:cMediaNode>
                                        <p:cTn display="0" masterRel="sameClick">
                                          <p:stCondLst>
                                            <p:cond evt="onStopAudio" delay="0">
                                              <p:tgtEl>
                                                <p:sldTgt/>
                                              </p:tgtEl>
                                            </p:cond>
                                          </p:st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12" presetClass="entr" presetSubtype="2" fill="hold" nodeType="clickEffect">
                                  <p:stCondLst>
                                    <p:cond delay="0"/>
                                  </p:stCondLst>
                                  <p:childTnLst>
                                    <p:set>
                                      <p:cBhvr additive="base">
                                        <p:cTn id="57" dur="1" fill="hold">
                                          <p:stCondLst>
                                            <p:cond delay="0"/>
                                          </p:stCondLst>
                                        </p:cTn>
                                        <p:tgtEl>
                                          <p:spTgt spid="35848"/>
                                        </p:tgtEl>
                                        <p:attrNameLst>
                                          <p:attrName>style.visibility</p:attrName>
                                        </p:attrNameLst>
                                      </p:cBhvr>
                                      <p:to>
                                        <p:strVal val="visible"/>
                                      </p:to>
                                    </p:set>
                                    <p:animEffect transition="in" filter="slide(fromRight)">
                                      <p:cBhvr additive="base">
                                        <p:cTn id="58" dur="500" fill="hold"/>
                                        <p:tgtEl>
                                          <p:spTgt spid="35848"/>
                                        </p:tgtEl>
                                      </p:cBhvr>
                                    </p:animEffect>
                                  </p:childTnLst>
                                  <p:subTnLst>
                                    <p:audio>
                                      <p:cMediaNode>
                                        <p:cTn display="0" masterRel="sameClick">
                                          <p:stCondLst>
                                            <p:cond evt="onStopAudio" delay="0">
                                              <p:tgtEl>
                                                <p:sldTgt/>
                                              </p:tgtEl>
                                            </p:cond>
                                          </p:stCondLst>
                                        </p:cTn>
                                        <p:tgtEl>
                                          <p:sndTgt r:embed="rId2" name="chimes.wav"/>
                                        </p:tgtEl>
                                      </p:cMediaNode>
                                    </p:audio>
                                  </p:sub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additive="base">
                                        <p:cTn id="62" dur="1" fill="hold">
                                          <p:stCondLst>
                                            <p:cond delay="0"/>
                                          </p:stCondLst>
                                        </p:cTn>
                                        <p:tgtEl>
                                          <p:spTgt spid="35849"/>
                                        </p:tgtEl>
                                        <p:attrNameLst>
                                          <p:attrName>style.visibility</p:attrName>
                                        </p:attrNameLst>
                                      </p:cBhvr>
                                      <p:to>
                                        <p:strVal val="visible"/>
                                      </p:to>
                                    </p:set>
                                    <p:animEffect transition="in" filter="slide(fromRight)">
                                      <p:cBhvr additive="base">
                                        <p:cTn id="63" dur="500" fill="hold"/>
                                        <p:tgtEl>
                                          <p:spTgt spid="35849"/>
                                        </p:tgtEl>
                                      </p:cBhvr>
                                    </p:animEffect>
                                  </p:childTnLst>
                                  <p:subTnLst>
                                    <p:audio>
                                      <p:cMediaNode>
                                        <p:cTn display="0" masterRel="sameClick">
                                          <p:stCondLst>
                                            <p:cond evt="onStopAudio" delay="0">
                                              <p:tgtEl>
                                                <p:sldTgt/>
                                              </p:tgtEl>
                                            </p:cond>
                                          </p:stCondLst>
                                        </p:cTn>
                                        <p:tgtEl>
                                          <p:sndTgt r:embed="rId2" name="chimes.wav"/>
                                        </p:tgtEl>
                                      </p:cMediaNode>
                                    </p:audio>
                                  </p:sub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2" nodeType="clickEffect">
                                  <p:stCondLst>
                                    <p:cond delay="0"/>
                                  </p:stCondLst>
                                  <p:iterate type="lt">
                                    <p:tmPct val="100000"/>
                                  </p:iterate>
                                  <p:childTnLst>
                                    <p:set>
                                      <p:cBhvr additive="base">
                                        <p:cTn id="67" dur="1" fill="hold">
                                          <p:stCondLst>
                                            <p:cond delay="0"/>
                                          </p:stCondLst>
                                        </p:cTn>
                                        <p:tgtEl>
                                          <p:spTgt spid="35850"/>
                                        </p:tgtEl>
                                        <p:attrNameLst>
                                          <p:attrName>style.visibility</p:attrName>
                                        </p:attrNameLst>
                                      </p:cBhvr>
                                      <p:to>
                                        <p:strVal val="visible"/>
                                      </p:to>
                                    </p:set>
                                    <p:animEffect transition="in" filter="slide(fromRight)">
                                      <p:cBhvr additive="base">
                                        <p:cTn id="68" dur="75" fill="hold"/>
                                        <p:tgtEl>
                                          <p:spTgt spid="3585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grpId="3" nodeType="clickEffect">
                                  <p:stCondLst>
                                    <p:cond delay="0"/>
                                  </p:stCondLst>
                                  <p:iterate type="lt">
                                    <p:tmPct val="100000"/>
                                  </p:iterate>
                                  <p:childTnLst>
                                    <p:set>
                                      <p:cBhvr additive="base">
                                        <p:cTn id="72" dur="1" fill="hold">
                                          <p:stCondLst>
                                            <p:cond delay="0"/>
                                          </p:stCondLst>
                                        </p:cTn>
                                        <p:tgtEl>
                                          <p:spTgt spid="35851"/>
                                        </p:tgtEl>
                                        <p:attrNameLst>
                                          <p:attrName>style.visibility</p:attrName>
                                        </p:attrNameLst>
                                      </p:cBhvr>
                                      <p:to>
                                        <p:strVal val="visible"/>
                                      </p:to>
                                    </p:set>
                                    <p:animEffect transition="in" filter="slide(fromRight)">
                                      <p:cBhvr additive="base">
                                        <p:cTn id="73" dur="75" fill="hold"/>
                                        <p:tgtEl>
                                          <p:spTgt spid="35851"/>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2" fill="hold" grpId="4" nodeType="clickEffect">
                                  <p:stCondLst>
                                    <p:cond delay="0"/>
                                  </p:stCondLst>
                                  <p:iterate type="lt">
                                    <p:tmPct val="100000"/>
                                  </p:iterate>
                                  <p:childTnLst>
                                    <p:set>
                                      <p:cBhvr additive="base">
                                        <p:cTn id="77" dur="1" fill="hold">
                                          <p:stCondLst>
                                            <p:cond delay="0"/>
                                          </p:stCondLst>
                                        </p:cTn>
                                        <p:tgtEl>
                                          <p:spTgt spid="35852"/>
                                        </p:tgtEl>
                                        <p:attrNameLst>
                                          <p:attrName>style.visibility</p:attrName>
                                        </p:attrNameLst>
                                      </p:cBhvr>
                                      <p:to>
                                        <p:strVal val="visible"/>
                                      </p:to>
                                    </p:set>
                                    <p:animEffect transition="in" filter="slide(fromRight)">
                                      <p:cBhvr additive="base">
                                        <p:cTn id="78" dur="75" fill="hold"/>
                                        <p:tgtEl>
                                          <p:spTgt spid="35852"/>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2" fill="hold" grpId="5" nodeType="clickEffect">
                                  <p:stCondLst>
                                    <p:cond delay="0"/>
                                  </p:stCondLst>
                                  <p:iterate type="lt">
                                    <p:tmPct val="100000"/>
                                  </p:iterate>
                                  <p:childTnLst>
                                    <p:set>
                                      <p:cBhvr additive="base">
                                        <p:cTn id="82" dur="1" fill="hold">
                                          <p:stCondLst>
                                            <p:cond delay="0"/>
                                          </p:stCondLst>
                                        </p:cTn>
                                        <p:tgtEl>
                                          <p:spTgt spid="35853"/>
                                        </p:tgtEl>
                                        <p:attrNameLst>
                                          <p:attrName>style.visibility</p:attrName>
                                        </p:attrNameLst>
                                      </p:cBhvr>
                                      <p:to>
                                        <p:strVal val="visible"/>
                                      </p:to>
                                    </p:set>
                                    <p:animEffect transition="in" filter="slide(fromRight)">
                                      <p:cBhvr additive="base">
                                        <p:cTn id="83" dur="75" fill="hold"/>
                                        <p:tgtEl>
                                          <p:spTgt spid="3585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6" nodeType="clickEffect">
                                  <p:stCondLst>
                                    <p:cond delay="0"/>
                                  </p:stCondLst>
                                  <p:iterate type="lt">
                                    <p:tmPct val="100000"/>
                                  </p:iterate>
                                  <p:childTnLst>
                                    <p:set>
                                      <p:cBhvr additive="base">
                                        <p:cTn id="87" dur="1" fill="hold">
                                          <p:stCondLst>
                                            <p:cond delay="0"/>
                                          </p:stCondLst>
                                        </p:cTn>
                                        <p:tgtEl>
                                          <p:spTgt spid="35854"/>
                                        </p:tgtEl>
                                        <p:attrNameLst>
                                          <p:attrName>style.visibility</p:attrName>
                                        </p:attrNameLst>
                                      </p:cBhvr>
                                      <p:to>
                                        <p:strVal val="visible"/>
                                      </p:to>
                                    </p:set>
                                    <p:anim calcmode="lin" valueType="num">
                                      <p:cBhvr additive="base">
                                        <p:cTn id="88" dur="75" fill="hold"/>
                                        <p:tgtEl>
                                          <p:spTgt spid="35854"/>
                                        </p:tgtEl>
                                        <p:attrNameLst>
                                          <p:attrName>ppt_x</p:attrName>
                                        </p:attrNameLst>
                                      </p:cBhvr>
                                      <p:tavLst>
                                        <p:tav tm="0">
                                          <p:val>
                                            <p:strVal val="0-#ppt_w/2"/>
                                          </p:val>
                                        </p:tav>
                                        <p:tav tm="100000">
                                          <p:val>
                                            <p:strVal val="#ppt_x"/>
                                          </p:val>
                                        </p:tav>
                                      </p:tavLst>
                                    </p:anim>
                                    <p:anim calcmode="lin" valueType="num">
                                      <p:cBhvr additive="base">
                                        <p:cTn id="89" dur="75" fill="hold"/>
                                        <p:tgtEl>
                                          <p:spTgt spid="35854"/>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7" nodeType="clickEffect">
                                  <p:stCondLst>
                                    <p:cond delay="0"/>
                                  </p:stCondLst>
                                  <p:iterate type="lt">
                                    <p:tmPct val="100000"/>
                                  </p:iterate>
                                  <p:childTnLst>
                                    <p:set>
                                      <p:cBhvr additive="base">
                                        <p:cTn id="93" dur="1" fill="hold">
                                          <p:stCondLst>
                                            <p:cond delay="0"/>
                                          </p:stCondLst>
                                        </p:cTn>
                                        <p:tgtEl>
                                          <p:spTgt spid="35855"/>
                                        </p:tgtEl>
                                        <p:attrNameLst>
                                          <p:attrName>style.visibility</p:attrName>
                                        </p:attrNameLst>
                                      </p:cBhvr>
                                      <p:to>
                                        <p:strVal val="visible"/>
                                      </p:to>
                                    </p:set>
                                    <p:anim calcmode="lin" valueType="num">
                                      <p:cBhvr additive="base">
                                        <p:cTn id="94" dur="75" fill="hold"/>
                                        <p:tgtEl>
                                          <p:spTgt spid="35855"/>
                                        </p:tgtEl>
                                        <p:attrNameLst>
                                          <p:attrName>ppt_x</p:attrName>
                                        </p:attrNameLst>
                                      </p:cBhvr>
                                      <p:tavLst>
                                        <p:tav tm="0">
                                          <p:val>
                                            <p:strVal val="#ppt_x"/>
                                          </p:val>
                                        </p:tav>
                                        <p:tav tm="100000">
                                          <p:val>
                                            <p:strVal val="#ppt_x"/>
                                          </p:val>
                                        </p:tav>
                                      </p:tavLst>
                                    </p:anim>
                                    <p:anim calcmode="lin" valueType="num">
                                      <p:cBhvr additive="base">
                                        <p:cTn id="95" dur="75" fill="hold"/>
                                        <p:tgtEl>
                                          <p:spTgt spid="35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1"/>
      <p:bldP spid="35850" grpId="2" animBg="1"/>
      <p:bldP spid="35851" grpId="3" animBg="1"/>
      <p:bldP spid="35852" grpId="4" animBg="1"/>
      <p:bldP spid="35853" grpId="5" animBg="1"/>
      <p:bldP spid="35854" grpId="6"/>
      <p:bldP spid="35855" grpId="7"/>
      <p:bldP spid="35858" grpId="8"/>
      <p:bldP spid="35859" grpId="9"/>
      <p:bldP spid="35860" grpId="1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6866" name="矩形 3"/>
          <p:cNvSpPr/>
          <p:nvPr/>
        </p:nvSpPr>
        <p:spPr>
          <a:xfrm>
            <a:off x="4586288" y="147638"/>
            <a:ext cx="3255962" cy="58420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拿来主义</a:t>
            </a:r>
          </a:p>
        </p:txBody>
      </p:sp>
      <p:sp>
        <p:nvSpPr>
          <p:cNvPr id="36867" name="Text Box 23"/>
          <p:cNvSpPr/>
          <p:nvPr/>
        </p:nvSpPr>
        <p:spPr>
          <a:xfrm>
            <a:off x="1431925" y="1219200"/>
            <a:ext cx="92964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3200">
                <a:solidFill>
                  <a:srgbClr val="FF0000"/>
                </a:solidFill>
                <a:latin typeface="黑体" panose="02010609060101010101" pitchFamily="49" charset="-122"/>
                <a:ea typeface="黑体" panose="02010609060101010101" pitchFamily="49" charset="-122"/>
              </a:rPr>
              <a:t>一言以敝之</a:t>
            </a:r>
            <a:r>
              <a:rPr lang="en-US" altLang="zh-CN" sz="3200">
                <a:solidFill>
                  <a:srgbClr val="FF0000"/>
                </a:solidFill>
                <a:latin typeface="黑体" panose="02010609060101010101" pitchFamily="49" charset="-122"/>
                <a:ea typeface="黑体" panose="02010609060101010101" pitchFamily="49" charset="-122"/>
              </a:rPr>
              <a:t>,</a:t>
            </a:r>
            <a:r>
              <a:rPr lang="en-US" altLang="zh-CN" sz="3200">
                <a:solidFill>
                  <a:srgbClr val="FF0000"/>
                </a:solidFill>
                <a:latin typeface="Times New Roman" panose="02020603050405020304" pitchFamily="18" charset="0"/>
                <a:ea typeface="黑体" panose="02010609060101010101" pitchFamily="49" charset="-122"/>
              </a:rPr>
              <a:t>“</a:t>
            </a:r>
            <a:r>
              <a:rPr lang="zh-CN" altLang="en-US" sz="3200">
                <a:solidFill>
                  <a:srgbClr val="FF0000"/>
                </a:solidFill>
                <a:latin typeface="黑体" panose="02010609060101010101" pitchFamily="49" charset="-122"/>
                <a:ea typeface="黑体" panose="02010609060101010101" pitchFamily="49" charset="-122"/>
              </a:rPr>
              <a:t>拿来主义</a:t>
            </a:r>
            <a:r>
              <a:rPr lang="zh-CN" altLang="en-US" sz="3200">
                <a:solidFill>
                  <a:srgbClr val="FF0000"/>
                </a:solidFill>
                <a:latin typeface="Times New Roman" panose="02020603050405020304" pitchFamily="18" charset="0"/>
                <a:ea typeface="黑体" panose="02010609060101010101" pitchFamily="49" charset="-122"/>
              </a:rPr>
              <a:t>”</a:t>
            </a:r>
            <a:r>
              <a:rPr lang="zh-CN" altLang="en-US" sz="3200">
                <a:solidFill>
                  <a:srgbClr val="FF0000"/>
                </a:solidFill>
                <a:latin typeface="黑体" panose="02010609060101010101" pitchFamily="49" charset="-122"/>
                <a:ea typeface="黑体" panose="02010609060101010101" pitchFamily="49" charset="-122"/>
              </a:rPr>
              <a:t>者对待文化遗产是</a:t>
            </a:r>
            <a:r>
              <a:rPr lang="en-US" altLang="zh-CN" sz="3200">
                <a:solidFill>
                  <a:srgbClr val="FF0000"/>
                </a:solidFill>
                <a:latin typeface="黑体" panose="02010609060101010101" pitchFamily="49" charset="-122"/>
                <a:ea typeface="黑体" panose="02010609060101010101" pitchFamily="49" charset="-122"/>
              </a:rPr>
              <a:t>:</a:t>
            </a:r>
          </a:p>
        </p:txBody>
      </p:sp>
      <p:sp>
        <p:nvSpPr>
          <p:cNvPr id="36868" name="Text Box 25"/>
          <p:cNvSpPr/>
          <p:nvPr/>
        </p:nvSpPr>
        <p:spPr>
          <a:xfrm>
            <a:off x="3094038" y="2590800"/>
            <a:ext cx="2667000" cy="646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3600" b="1">
                <a:solidFill>
                  <a:srgbClr val="FF0000"/>
                </a:solidFill>
                <a:latin typeface="华文新魏" pitchFamily="2" charset="-122"/>
                <a:ea typeface="华文新魏" pitchFamily="2" charset="-122"/>
              </a:rPr>
              <a:t>吸取精华</a:t>
            </a:r>
            <a:r>
              <a:rPr lang="en-US" altLang="zh-CN" sz="3600" b="1">
                <a:solidFill>
                  <a:srgbClr val="FF0000"/>
                </a:solidFill>
                <a:latin typeface="华文新魏" pitchFamily="2" charset="-122"/>
                <a:ea typeface="华文新魏" pitchFamily="2" charset="-122"/>
              </a:rPr>
              <a:t>,</a:t>
            </a:r>
          </a:p>
        </p:txBody>
      </p:sp>
      <p:sp>
        <p:nvSpPr>
          <p:cNvPr id="36869" name="Text Box 26"/>
          <p:cNvSpPr/>
          <p:nvPr/>
        </p:nvSpPr>
        <p:spPr>
          <a:xfrm>
            <a:off x="5775325" y="2574925"/>
            <a:ext cx="2667000" cy="14779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3600" b="1">
                <a:solidFill>
                  <a:srgbClr val="FF0000"/>
                </a:solidFill>
                <a:latin typeface="华文新魏" pitchFamily="2" charset="-122"/>
                <a:ea typeface="华文新魏" pitchFamily="2" charset="-122"/>
              </a:rPr>
              <a:t>剔除糟粕</a:t>
            </a:r>
            <a:r>
              <a:rPr lang="en-US" altLang="zh-CN" sz="3600" b="1">
                <a:solidFill>
                  <a:srgbClr val="FF0000"/>
                </a:solidFill>
                <a:latin typeface="华文新魏" pitchFamily="2" charset="-122"/>
                <a:ea typeface="华文新魏" pitchFamily="2" charset="-122"/>
              </a:rPr>
              <a:t>!</a:t>
            </a:r>
          </a:p>
          <a:p>
            <a:pPr marL="0" lvl="0" indent="0" eaLnBrk="1" hangingPunct="1">
              <a:spcBef>
                <a:spcPct val="50000"/>
              </a:spcBef>
            </a:pPr>
            <a:endParaRPr lang="en-US" altLang="zh-CN" sz="3600" b="1">
              <a:solidFill>
                <a:srgbClr val="FF0000"/>
              </a:solidFill>
              <a:latin typeface="华文新魏" pitchFamily="2" charset="-122"/>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additive="base">
                                        <p:cTn id="6" dur="1" fill="hold">
                                          <p:stCondLst>
                                            <p:cond delay="0"/>
                                          </p:stCondLst>
                                        </p:cTn>
                                        <p:tgtEl>
                                          <p:spTgt spid="36867"/>
                                        </p:tgtEl>
                                        <p:attrNameLst>
                                          <p:attrName>style.visibility</p:attrName>
                                        </p:attrNameLst>
                                      </p:cBhvr>
                                      <p:to>
                                        <p:strVal val="visible"/>
                                      </p:to>
                                    </p:set>
                                    <p:anim calcmode="lin" valueType="num">
                                      <p:cBhvr additive="base">
                                        <p:cTn id="7" dur="75" fill="hold"/>
                                        <p:tgtEl>
                                          <p:spTgt spid="36867"/>
                                        </p:tgtEl>
                                        <p:attrNameLst>
                                          <p:attrName>ppt_x</p:attrName>
                                        </p:attrNameLst>
                                      </p:cBhvr>
                                      <p:tavLst>
                                        <p:tav tm="0">
                                          <p:val>
                                            <p:strVal val="#ppt_x"/>
                                          </p:val>
                                        </p:tav>
                                        <p:tav tm="100000">
                                          <p:val>
                                            <p:strVal val="#ppt_x"/>
                                          </p:val>
                                        </p:tav>
                                      </p:tavLst>
                                    </p:anim>
                                    <p:anim calcmode="lin" valueType="num">
                                      <p:cBhvr additive="base">
                                        <p:cTn id="8" dur="75" fill="hold"/>
                                        <p:tgtEl>
                                          <p:spTgt spid="368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iterate type="lt">
                                    <p:tmPct val="100000"/>
                                  </p:iterate>
                                  <p:childTnLst>
                                    <p:set>
                                      <p:cBhvr additive="base">
                                        <p:cTn id="12" dur="1" fill="hold">
                                          <p:stCondLst>
                                            <p:cond delay="0"/>
                                          </p:stCondLst>
                                        </p:cTn>
                                        <p:tgtEl>
                                          <p:spTgt spid="36868"/>
                                        </p:tgtEl>
                                        <p:attrNameLst>
                                          <p:attrName>style.visibility</p:attrName>
                                        </p:attrNameLst>
                                      </p:cBhvr>
                                      <p:to>
                                        <p:strVal val="visible"/>
                                      </p:to>
                                    </p:set>
                                    <p:anim calcmode="lin" valueType="num">
                                      <p:cBhvr additive="base">
                                        <p:cTn id="13" dur="75" fill="hold"/>
                                        <p:tgtEl>
                                          <p:spTgt spid="36868"/>
                                        </p:tgtEl>
                                        <p:attrNameLst>
                                          <p:attrName>ppt_x</p:attrName>
                                        </p:attrNameLst>
                                      </p:cBhvr>
                                      <p:tavLst>
                                        <p:tav tm="0">
                                          <p:val>
                                            <p:strVal val="1+#ppt_w/2"/>
                                          </p:val>
                                        </p:tav>
                                        <p:tav tm="100000">
                                          <p:val>
                                            <p:strVal val="#ppt_x"/>
                                          </p:val>
                                        </p:tav>
                                      </p:tavLst>
                                    </p:anim>
                                    <p:anim calcmode="lin" valueType="num">
                                      <p:cBhvr additive="base">
                                        <p:cTn id="14" dur="75" fill="hold"/>
                                        <p:tgtEl>
                                          <p:spTgt spid="36868"/>
                                        </p:tgtEl>
                                        <p:attrNameLst>
                                          <p:attrName>ppt_y</p:attrName>
                                        </p:attrNameLst>
                                      </p:cBhvr>
                                      <p:tavLst>
                                        <p:tav tm="0">
                                          <p:val>
                                            <p:strVal val="#ppt_y"/>
                                          </p:val>
                                        </p:tav>
                                        <p:tav tm="100000">
                                          <p:val>
                                            <p:strVal val="#ppt_y"/>
                                          </p:val>
                                        </p:tav>
                                      </p:tavLst>
                                    </p:anim>
                                  </p:childTnLst>
                                  <p:subTnLst>
                                    <p:audio>
                                      <p:cMediaNode>
                                        <p:cTn display="0" masterRel="sameClick">
                                          <p:stCondLst>
                                            <p:cond evt="onStopAudio" delay="0">
                                              <p:tgtEl>
                                                <p:sldTgt/>
                                              </p:tgtEl>
                                            </p:cond>
                                          </p:st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2" nodeType="clickEffect">
                                  <p:stCondLst>
                                    <p:cond delay="0"/>
                                  </p:stCondLst>
                                  <p:iterate type="lt">
                                    <p:tmPct val="100000"/>
                                  </p:iterate>
                                  <p:childTnLst>
                                    <p:set>
                                      <p:cBhvr additive="base">
                                        <p:cTn id="18" dur="1" fill="hold">
                                          <p:stCondLst>
                                            <p:cond delay="0"/>
                                          </p:stCondLst>
                                        </p:cTn>
                                        <p:tgtEl>
                                          <p:spTgt spid="36869"/>
                                        </p:tgtEl>
                                        <p:attrNameLst>
                                          <p:attrName>style.visibility</p:attrName>
                                        </p:attrNameLst>
                                      </p:cBhvr>
                                      <p:to>
                                        <p:strVal val="visible"/>
                                      </p:to>
                                    </p:set>
                                    <p:anim calcmode="lin" valueType="num">
                                      <p:cBhvr additive="base">
                                        <p:cTn id="19" dur="75" fill="hold"/>
                                        <p:tgtEl>
                                          <p:spTgt spid="36869"/>
                                        </p:tgtEl>
                                        <p:attrNameLst>
                                          <p:attrName>ppt_x</p:attrName>
                                        </p:attrNameLst>
                                      </p:cBhvr>
                                      <p:tavLst>
                                        <p:tav tm="0">
                                          <p:val>
                                            <p:strVal val="1+#ppt_w/2"/>
                                          </p:val>
                                        </p:tav>
                                        <p:tav tm="100000">
                                          <p:val>
                                            <p:strVal val="#ppt_x"/>
                                          </p:val>
                                        </p:tav>
                                      </p:tavLst>
                                    </p:anim>
                                    <p:anim calcmode="lin" valueType="num">
                                      <p:cBhvr additive="base">
                                        <p:cTn id="20" dur="75" fill="hold"/>
                                        <p:tgtEl>
                                          <p:spTgt spid="36869"/>
                                        </p:tgtEl>
                                        <p:attrNameLst>
                                          <p:attrName>ppt_y</p:attrName>
                                        </p:attrNameLst>
                                      </p:cBhvr>
                                      <p:tavLst>
                                        <p:tav tm="0">
                                          <p:val>
                                            <p:strVal val="#ppt_y"/>
                                          </p:val>
                                        </p:tav>
                                        <p:tav tm="100000">
                                          <p:val>
                                            <p:strVal val="#ppt_y"/>
                                          </p:val>
                                        </p:tav>
                                      </p:tavLst>
                                    </p:anim>
                                  </p:childTnLst>
                                  <p:subTnLst>
                                    <p:audio>
                                      <p:cMediaNode>
                                        <p:cTn display="0" masterRel="sameClick">
                                          <p:stCondLst>
                                            <p:cond evt="onStopAudio" delay="0">
                                              <p:tgtEl>
                                                <p:sldTgt/>
                                              </p:tgtEl>
                                            </p:cond>
                                          </p:st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1"/>
      <p:bldP spid="36869"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3010" name="Text Box 2"/>
          <p:cNvSpPr/>
          <p:nvPr/>
        </p:nvSpPr>
        <p:spPr>
          <a:xfrm>
            <a:off x="1630362" y="2306638"/>
            <a:ext cx="1828800" cy="5857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3200">
                <a:solidFill>
                  <a:srgbClr val="FF0000"/>
                </a:solidFill>
                <a:latin typeface="黑体" panose="02010609060101010101" pitchFamily="49" charset="-122"/>
                <a:ea typeface="黑体" panose="02010609060101010101" pitchFamily="49" charset="-122"/>
              </a:rPr>
              <a:t>拿来主义</a:t>
            </a:r>
          </a:p>
        </p:txBody>
      </p:sp>
      <p:sp>
        <p:nvSpPr>
          <p:cNvPr id="43011" name="Text Box 3"/>
          <p:cNvSpPr/>
          <p:nvPr/>
        </p:nvSpPr>
        <p:spPr>
          <a:xfrm>
            <a:off x="1235075" y="2925762"/>
            <a:ext cx="2519362" cy="9540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ahoma" panose="020B0604030504040204" pitchFamily="34" charset="0"/>
                <a:ea typeface="华文新魏" pitchFamily="2" charset="-122"/>
              </a:rPr>
              <a:t>（取其精华，去其糟粕）</a:t>
            </a:r>
          </a:p>
        </p:txBody>
      </p:sp>
      <p:sp>
        <p:nvSpPr>
          <p:cNvPr id="43012" name="AutoShape 4"/>
          <p:cNvSpPr/>
          <p:nvPr/>
        </p:nvSpPr>
        <p:spPr>
          <a:xfrm>
            <a:off x="3459162" y="1173162"/>
            <a:ext cx="457200" cy="3886200"/>
          </a:xfrm>
          <a:prstGeom prst="leftBrace">
            <a:avLst>
              <a:gd name="adj1" fmla="val 61468"/>
              <a:gd name="adj2" fmla="val 47755"/>
            </a:avLst>
          </a:prstGeom>
          <a:noFill/>
          <a:ln w="57150">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p>
        </p:txBody>
      </p:sp>
      <p:sp>
        <p:nvSpPr>
          <p:cNvPr id="43013" name="Text Box 5"/>
          <p:cNvSpPr/>
          <p:nvPr/>
        </p:nvSpPr>
        <p:spPr>
          <a:xfrm>
            <a:off x="4068762" y="1020762"/>
            <a:ext cx="990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孱头</a:t>
            </a:r>
          </a:p>
        </p:txBody>
      </p:sp>
      <p:sp>
        <p:nvSpPr>
          <p:cNvPr id="43014" name="Text Box 6"/>
          <p:cNvSpPr/>
          <p:nvPr/>
        </p:nvSpPr>
        <p:spPr>
          <a:xfrm>
            <a:off x="4068762" y="1630362"/>
            <a:ext cx="9144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昏蛋</a:t>
            </a:r>
          </a:p>
        </p:txBody>
      </p:sp>
      <p:sp>
        <p:nvSpPr>
          <p:cNvPr id="43015" name="Text Box 7"/>
          <p:cNvSpPr/>
          <p:nvPr/>
        </p:nvSpPr>
        <p:spPr>
          <a:xfrm>
            <a:off x="4068762" y="2316162"/>
            <a:ext cx="1143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废物</a:t>
            </a:r>
          </a:p>
        </p:txBody>
      </p:sp>
      <p:sp>
        <p:nvSpPr>
          <p:cNvPr id="43016" name="Text Box 8"/>
          <p:cNvSpPr/>
          <p:nvPr/>
        </p:nvSpPr>
        <p:spPr>
          <a:xfrm>
            <a:off x="4068762" y="2925762"/>
            <a:ext cx="990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新人</a:t>
            </a:r>
          </a:p>
        </p:txBody>
      </p:sp>
      <p:sp>
        <p:nvSpPr>
          <p:cNvPr id="43017" name="Text Box 9"/>
          <p:cNvSpPr/>
          <p:nvPr/>
        </p:nvSpPr>
        <p:spPr>
          <a:xfrm>
            <a:off x="4068762" y="3459162"/>
            <a:ext cx="1143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使用</a:t>
            </a:r>
          </a:p>
        </p:txBody>
      </p:sp>
      <p:sp>
        <p:nvSpPr>
          <p:cNvPr id="43018" name="Text Box 10"/>
          <p:cNvSpPr/>
          <p:nvPr/>
        </p:nvSpPr>
        <p:spPr>
          <a:xfrm>
            <a:off x="4068762" y="4068762"/>
            <a:ext cx="1143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存放</a:t>
            </a:r>
          </a:p>
        </p:txBody>
      </p:sp>
      <p:sp>
        <p:nvSpPr>
          <p:cNvPr id="43019" name="Text Box 11"/>
          <p:cNvSpPr/>
          <p:nvPr/>
        </p:nvSpPr>
        <p:spPr>
          <a:xfrm>
            <a:off x="4068762" y="4678362"/>
            <a:ext cx="12192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solidFill>
                  <a:srgbClr val="FF0000"/>
                </a:solidFill>
                <a:latin typeface="TypeLand 康熙字典體試用版" pitchFamily="50" charset="-120"/>
                <a:ea typeface="TypeLand 康熙字典體試用版" pitchFamily="50" charset="-120"/>
              </a:rPr>
              <a:t>毁灭</a:t>
            </a:r>
          </a:p>
        </p:txBody>
      </p:sp>
      <p:sp>
        <p:nvSpPr>
          <p:cNvPr id="43020" name="Text Box 12"/>
          <p:cNvSpPr txBox="1">
            <a:spLocks noChangeArrowheads="1"/>
          </p:cNvSpPr>
          <p:nvPr/>
        </p:nvSpPr>
        <p:spPr bwMode="auto">
          <a:xfrm>
            <a:off x="4983480" y="944880"/>
            <a:ext cx="2227263" cy="523220"/>
          </a:xfrm>
          <a:prstGeom prst="rect">
            <a:avLst/>
          </a:prstGeom>
          <a:noFill/>
          <a:ln w="9525">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ln/>
                <a:solidFill>
                  <a:schemeClr val="accent6"/>
                </a:solidFill>
                <a:effectLst/>
                <a:latin typeface="Tahoma" panose="020B0604030504040204" pitchFamily="34" charset="0"/>
                <a:ea typeface="华文新魏" pitchFamily="2" charset="-122"/>
              </a:rPr>
              <a:t>（消极逃避）</a:t>
            </a:r>
          </a:p>
        </p:txBody>
      </p:sp>
      <p:sp>
        <p:nvSpPr>
          <p:cNvPr id="43021" name="Text Box 13"/>
          <p:cNvSpPr txBox="1">
            <a:spLocks noChangeArrowheads="1"/>
          </p:cNvSpPr>
          <p:nvPr/>
        </p:nvSpPr>
        <p:spPr bwMode="auto">
          <a:xfrm>
            <a:off x="4983480" y="1630680"/>
            <a:ext cx="2082800"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（完全否定）</a:t>
            </a:r>
          </a:p>
        </p:txBody>
      </p:sp>
      <p:sp>
        <p:nvSpPr>
          <p:cNvPr id="43022" name="Text Box 14"/>
          <p:cNvSpPr txBox="1">
            <a:spLocks noChangeArrowheads="1"/>
          </p:cNvSpPr>
          <p:nvPr/>
        </p:nvSpPr>
        <p:spPr bwMode="auto">
          <a:xfrm>
            <a:off x="4983480" y="2316480"/>
            <a:ext cx="2697480"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（全盘接受）</a:t>
            </a:r>
          </a:p>
        </p:txBody>
      </p:sp>
      <p:sp>
        <p:nvSpPr>
          <p:cNvPr id="43023" name="Text Box 15"/>
          <p:cNvSpPr txBox="1">
            <a:spLocks noChangeArrowheads="1"/>
          </p:cNvSpPr>
          <p:nvPr/>
        </p:nvSpPr>
        <p:spPr bwMode="auto">
          <a:xfrm>
            <a:off x="4983480" y="2926080"/>
            <a:ext cx="4221480"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（占有</a:t>
            </a:r>
            <a:r>
              <a:rPr lang="en-US" altLang="zh-CN" sz="2800">
                <a:solidFill>
                  <a:schemeClr val="accent6"/>
                </a:solidFill>
                <a:latin typeface="Tahoma" panose="020B0604030504040204" pitchFamily="34" charset="0"/>
                <a:ea typeface="华文新魏" pitchFamily="2" charset="-122"/>
              </a:rPr>
              <a:t> </a:t>
            </a:r>
            <a:r>
              <a:rPr lang="zh-CN" altLang="en-US" sz="2800">
                <a:solidFill>
                  <a:schemeClr val="accent6"/>
                </a:solidFill>
                <a:latin typeface="Tahoma" panose="020B0604030504040204" pitchFamily="34" charset="0"/>
                <a:ea typeface="华文新魏" pitchFamily="2" charset="-122"/>
              </a:rPr>
              <a:t>挑选 创新）</a:t>
            </a:r>
          </a:p>
        </p:txBody>
      </p:sp>
      <p:sp>
        <p:nvSpPr>
          <p:cNvPr id="43024" name="Text Box 16"/>
          <p:cNvSpPr txBox="1">
            <a:spLocks noChangeArrowheads="1"/>
          </p:cNvSpPr>
          <p:nvPr/>
        </p:nvSpPr>
        <p:spPr bwMode="auto">
          <a:xfrm>
            <a:off x="4983480" y="3535680"/>
            <a:ext cx="1676400"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（鱼翅）</a:t>
            </a:r>
          </a:p>
        </p:txBody>
      </p:sp>
      <p:sp>
        <p:nvSpPr>
          <p:cNvPr id="43025" name="Text Box 17"/>
          <p:cNvSpPr txBox="1">
            <a:spLocks noChangeArrowheads="1"/>
          </p:cNvSpPr>
          <p:nvPr/>
        </p:nvSpPr>
        <p:spPr bwMode="auto">
          <a:xfrm>
            <a:off x="4983480" y="4145280"/>
            <a:ext cx="2331720"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（鸦片）</a:t>
            </a:r>
          </a:p>
        </p:txBody>
      </p:sp>
      <p:sp>
        <p:nvSpPr>
          <p:cNvPr id="43026" name="Text Box 18"/>
          <p:cNvSpPr txBox="1">
            <a:spLocks noChangeArrowheads="1"/>
          </p:cNvSpPr>
          <p:nvPr/>
        </p:nvSpPr>
        <p:spPr bwMode="auto">
          <a:xfrm>
            <a:off x="4983480" y="4754880"/>
            <a:ext cx="2443163" cy="523220"/>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a:solidFill>
                  <a:schemeClr val="accent6"/>
                </a:solidFill>
                <a:latin typeface="Tahoma" panose="020B0604030504040204" pitchFamily="34" charset="0"/>
                <a:ea typeface="华文新魏" pitchFamily="2" charset="-122"/>
              </a:rPr>
              <a:t>（烟枪和烟灯）</a:t>
            </a:r>
          </a:p>
        </p:txBody>
      </p:sp>
      <p:sp>
        <p:nvSpPr>
          <p:cNvPr id="43027" name="AutoShape 19"/>
          <p:cNvSpPr/>
          <p:nvPr/>
        </p:nvSpPr>
        <p:spPr>
          <a:xfrm>
            <a:off x="7954962" y="1127125"/>
            <a:ext cx="76200" cy="1524000"/>
          </a:xfrm>
          <a:prstGeom prst="rightBrace">
            <a:avLst>
              <a:gd name="adj1" fmla="val 166667"/>
              <a:gd name="adj2" fmla="val 50000"/>
            </a:avLst>
          </a:prstGeom>
          <a:noFill/>
          <a:ln w="28575">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p>
        </p:txBody>
      </p:sp>
      <p:sp>
        <p:nvSpPr>
          <p:cNvPr id="43028" name="Text Box 20"/>
          <p:cNvSpPr/>
          <p:nvPr/>
        </p:nvSpPr>
        <p:spPr>
          <a:xfrm>
            <a:off x="8183562" y="1660525"/>
            <a:ext cx="2759075" cy="523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latin typeface="Tahoma" panose="020B0604030504040204" pitchFamily="34" charset="0"/>
              </a:rPr>
              <a:t>反对三种态度</a:t>
            </a:r>
          </a:p>
        </p:txBody>
      </p:sp>
      <p:sp>
        <p:nvSpPr>
          <p:cNvPr id="43029" name="AutoShape 21"/>
          <p:cNvSpPr/>
          <p:nvPr/>
        </p:nvSpPr>
        <p:spPr>
          <a:xfrm>
            <a:off x="7345362" y="3763962"/>
            <a:ext cx="152400" cy="1371600"/>
          </a:xfrm>
          <a:prstGeom prst="rightBrace">
            <a:avLst>
              <a:gd name="adj1" fmla="val 75000"/>
              <a:gd name="adj2" fmla="val 50000"/>
            </a:avLst>
          </a:prstGeom>
          <a:noFill/>
          <a:ln w="28575">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p>
        </p:txBody>
      </p:sp>
      <p:sp>
        <p:nvSpPr>
          <p:cNvPr id="43030" name="Text Box 22"/>
          <p:cNvSpPr/>
          <p:nvPr/>
        </p:nvSpPr>
        <p:spPr>
          <a:xfrm>
            <a:off x="7650162" y="4144962"/>
            <a:ext cx="2286000" cy="9540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latin typeface="Tahoma" panose="020B0604030504040204" pitchFamily="34" charset="0"/>
              </a:rPr>
              <a:t>提出三种方式</a:t>
            </a:r>
          </a:p>
        </p:txBody>
      </p:sp>
      <p:sp>
        <p:nvSpPr>
          <p:cNvPr id="43031" name="Text Box 23"/>
          <p:cNvSpPr/>
          <p:nvPr/>
        </p:nvSpPr>
        <p:spPr>
          <a:xfrm>
            <a:off x="8640762" y="2193925"/>
            <a:ext cx="15716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CC"/>
                </a:solidFill>
                <a:latin typeface="Tahoma" panose="020B0604030504040204" pitchFamily="34" charset="0"/>
                <a:ea typeface="华文新魏" pitchFamily="2" charset="-122"/>
              </a:rPr>
              <a:t>（破）</a:t>
            </a:r>
          </a:p>
        </p:txBody>
      </p:sp>
      <p:sp>
        <p:nvSpPr>
          <p:cNvPr id="43032" name="Text Box 24"/>
          <p:cNvSpPr/>
          <p:nvPr/>
        </p:nvSpPr>
        <p:spPr>
          <a:xfrm>
            <a:off x="7954962" y="4678362"/>
            <a:ext cx="163195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CC"/>
                </a:solidFill>
                <a:latin typeface="Tahoma" panose="020B0604030504040204" pitchFamily="34" charset="0"/>
                <a:ea typeface="华文新魏" pitchFamily="2" charset="-122"/>
              </a:rPr>
              <a:t>（立）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0-#ppt_w/2"/>
                                          </p:val>
                                        </p:tav>
                                        <p:tav tm="100000">
                                          <p:val>
                                            <p:strVal val="#ppt_x"/>
                                          </p:val>
                                        </p:tav>
                                      </p:tavLst>
                                    </p:anim>
                                    <p:anim calcmode="lin" valueType="num">
                                      <p:cBhvr additive="base">
                                        <p:cTn id="14"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stCondLst>
                                    <p:cond delay="0"/>
                                  </p:stCondLst>
                                  <p:childTnLst>
                                    <p:set>
                                      <p:cBhvr additive="base">
                                        <p:cTn id="18" dur="1" fill="hold">
                                          <p:stCondLst>
                                            <p:cond delay="0"/>
                                          </p:stCondLst>
                                        </p:cTn>
                                        <p:tgtEl>
                                          <p:spTgt spid="43012"/>
                                        </p:tgtEl>
                                        <p:attrNameLst>
                                          <p:attrName>style.visibility</p:attrName>
                                        </p:attrNameLst>
                                      </p:cBhvr>
                                      <p:to>
                                        <p:strVal val="visible"/>
                                      </p:to>
                                    </p:set>
                                    <p:anim calcmode="lin" valueType="num">
                                      <p:cBhvr additive="base">
                                        <p:cTn id="19" dur="500" fill="hold"/>
                                        <p:tgtEl>
                                          <p:spTgt spid="43012"/>
                                        </p:tgtEl>
                                        <p:attrNameLst>
                                          <p:attrName>ppt_x</p:attrName>
                                        </p:attrNameLst>
                                      </p:cBhvr>
                                      <p:tavLst>
                                        <p:tav tm="0">
                                          <p:val>
                                            <p:strVal val="0-#ppt_w/2"/>
                                          </p:val>
                                        </p:tav>
                                        <p:tav tm="100000">
                                          <p:val>
                                            <p:strVal val="#ppt_x"/>
                                          </p:val>
                                        </p:tav>
                                      </p:tavLst>
                                    </p:anim>
                                    <p:anim calcmode="lin" valueType="num">
                                      <p:cBhvr additive="base">
                                        <p:cTn id="20"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7" nodeType="clickEffect">
                                  <p:stCondLst>
                                    <p:cond delay="0"/>
                                  </p:stCondLst>
                                  <p:childTnLst>
                                    <p:set>
                                      <p:cBhvr additive="base">
                                        <p:cTn id="24" dur="1" fill="hold">
                                          <p:stCondLst>
                                            <p:cond delay="0"/>
                                          </p:stCondLst>
                                        </p:cTn>
                                        <p:tgtEl>
                                          <p:spTgt spid="43017"/>
                                        </p:tgtEl>
                                        <p:attrNameLst>
                                          <p:attrName>style.visibility</p:attrName>
                                        </p:attrNameLst>
                                      </p:cBhvr>
                                      <p:to>
                                        <p:strVal val="visible"/>
                                      </p:to>
                                    </p:set>
                                    <p:anim calcmode="lin" valueType="num">
                                      <p:cBhvr additive="base">
                                        <p:cTn id="25" dur="500" fill="hold"/>
                                        <p:tgtEl>
                                          <p:spTgt spid="43017"/>
                                        </p:tgtEl>
                                        <p:attrNameLst>
                                          <p:attrName>ppt_x</p:attrName>
                                        </p:attrNameLst>
                                      </p:cBhvr>
                                      <p:tavLst>
                                        <p:tav tm="0">
                                          <p:val>
                                            <p:strVal val="0-#ppt_w/2"/>
                                          </p:val>
                                        </p:tav>
                                        <p:tav tm="100000">
                                          <p:val>
                                            <p:strVal val="#ppt_x"/>
                                          </p:val>
                                        </p:tav>
                                      </p:tavLst>
                                    </p:anim>
                                    <p:anim calcmode="lin" valueType="num">
                                      <p:cBhvr additive="base">
                                        <p:cTn id="26"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8" nodeType="clickEffect">
                                  <p:stCondLst>
                                    <p:cond delay="0"/>
                                  </p:stCondLst>
                                  <p:childTnLst>
                                    <p:set>
                                      <p:cBhvr additive="base">
                                        <p:cTn id="30" dur="1" fill="hold">
                                          <p:stCondLst>
                                            <p:cond delay="0"/>
                                          </p:stCondLst>
                                        </p:cTn>
                                        <p:tgtEl>
                                          <p:spTgt spid="43018"/>
                                        </p:tgtEl>
                                        <p:attrNameLst>
                                          <p:attrName>style.visibility</p:attrName>
                                        </p:attrNameLst>
                                      </p:cBhvr>
                                      <p:to>
                                        <p:strVal val="visible"/>
                                      </p:to>
                                    </p:set>
                                    <p:anim calcmode="lin" valueType="num">
                                      <p:cBhvr additive="base">
                                        <p:cTn id="31" dur="500" fill="hold"/>
                                        <p:tgtEl>
                                          <p:spTgt spid="43018"/>
                                        </p:tgtEl>
                                        <p:attrNameLst>
                                          <p:attrName>ppt_x</p:attrName>
                                        </p:attrNameLst>
                                      </p:cBhvr>
                                      <p:tavLst>
                                        <p:tav tm="0">
                                          <p:val>
                                            <p:strVal val="0-#ppt_w/2"/>
                                          </p:val>
                                        </p:tav>
                                        <p:tav tm="100000">
                                          <p:val>
                                            <p:strVal val="#ppt_x"/>
                                          </p:val>
                                        </p:tav>
                                      </p:tavLst>
                                    </p:anim>
                                    <p:anim calcmode="lin" valueType="num">
                                      <p:cBhvr additive="base">
                                        <p:cTn id="32"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9" nodeType="clickEffect">
                                  <p:stCondLst>
                                    <p:cond delay="0"/>
                                  </p:stCondLst>
                                  <p:childTnLst>
                                    <p:set>
                                      <p:cBhvr additive="base">
                                        <p:cTn id="36" dur="1" fill="hold">
                                          <p:stCondLst>
                                            <p:cond delay="0"/>
                                          </p:stCondLst>
                                        </p:cTn>
                                        <p:tgtEl>
                                          <p:spTgt spid="43019"/>
                                        </p:tgtEl>
                                        <p:attrNameLst>
                                          <p:attrName>style.visibility</p:attrName>
                                        </p:attrNameLst>
                                      </p:cBhvr>
                                      <p:to>
                                        <p:strVal val="visible"/>
                                      </p:to>
                                    </p:set>
                                    <p:anim calcmode="lin" valueType="num">
                                      <p:cBhvr additive="base">
                                        <p:cTn id="37" dur="500" fill="hold"/>
                                        <p:tgtEl>
                                          <p:spTgt spid="43019"/>
                                        </p:tgtEl>
                                        <p:attrNameLst>
                                          <p:attrName>ppt_x</p:attrName>
                                        </p:attrNameLst>
                                      </p:cBhvr>
                                      <p:tavLst>
                                        <p:tav tm="0">
                                          <p:val>
                                            <p:strVal val="0-#ppt_w/2"/>
                                          </p:val>
                                        </p:tav>
                                        <p:tav tm="100000">
                                          <p:val>
                                            <p:strVal val="#ppt_x"/>
                                          </p:val>
                                        </p:tav>
                                      </p:tavLst>
                                    </p:anim>
                                    <p:anim calcmode="lin" valueType="num">
                                      <p:cBhvr additive="base">
                                        <p:cTn id="38" dur="500" fill="hold"/>
                                        <p:tgtEl>
                                          <p:spTgt spid="430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4" nodeType="clickEffect">
                                  <p:stCondLst>
                                    <p:cond delay="0"/>
                                  </p:stCondLst>
                                  <p:childTnLst>
                                    <p:set>
                                      <p:cBhvr additive="base">
                                        <p:cTn id="42" dur="1" fill="hold">
                                          <p:stCondLst>
                                            <p:cond delay="0"/>
                                          </p:stCondLst>
                                        </p:cTn>
                                        <p:tgtEl>
                                          <p:spTgt spid="43024"/>
                                        </p:tgtEl>
                                        <p:attrNameLst>
                                          <p:attrName>style.visibility</p:attrName>
                                        </p:attrNameLst>
                                      </p:cBhvr>
                                      <p:to>
                                        <p:strVal val="visible"/>
                                      </p:to>
                                    </p:set>
                                    <p:anim calcmode="lin" valueType="num">
                                      <p:cBhvr additive="base">
                                        <p:cTn id="43" dur="500" fill="hold"/>
                                        <p:tgtEl>
                                          <p:spTgt spid="43024"/>
                                        </p:tgtEl>
                                        <p:attrNameLst>
                                          <p:attrName>ppt_x</p:attrName>
                                        </p:attrNameLst>
                                      </p:cBhvr>
                                      <p:tavLst>
                                        <p:tav tm="0">
                                          <p:val>
                                            <p:strVal val="0-#ppt_w/2"/>
                                          </p:val>
                                        </p:tav>
                                        <p:tav tm="100000">
                                          <p:val>
                                            <p:strVal val="#ppt_x"/>
                                          </p:val>
                                        </p:tav>
                                      </p:tavLst>
                                    </p:anim>
                                    <p:anim calcmode="lin" valueType="num">
                                      <p:cBhvr additive="base">
                                        <p:cTn id="44" dur="500" fill="hold"/>
                                        <p:tgtEl>
                                          <p:spTgt spid="430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15" nodeType="clickEffect">
                                  <p:stCondLst>
                                    <p:cond delay="0"/>
                                  </p:stCondLst>
                                  <p:childTnLst>
                                    <p:set>
                                      <p:cBhvr additive="base">
                                        <p:cTn id="48" dur="1" fill="hold">
                                          <p:stCondLst>
                                            <p:cond delay="0"/>
                                          </p:stCondLst>
                                        </p:cTn>
                                        <p:tgtEl>
                                          <p:spTgt spid="43025"/>
                                        </p:tgtEl>
                                        <p:attrNameLst>
                                          <p:attrName>style.visibility</p:attrName>
                                        </p:attrNameLst>
                                      </p:cBhvr>
                                      <p:to>
                                        <p:strVal val="visible"/>
                                      </p:to>
                                    </p:set>
                                    <p:anim calcmode="lin" valueType="num">
                                      <p:cBhvr additive="base">
                                        <p:cTn id="49" dur="500" fill="hold"/>
                                        <p:tgtEl>
                                          <p:spTgt spid="43025"/>
                                        </p:tgtEl>
                                        <p:attrNameLst>
                                          <p:attrName>ppt_x</p:attrName>
                                        </p:attrNameLst>
                                      </p:cBhvr>
                                      <p:tavLst>
                                        <p:tav tm="0">
                                          <p:val>
                                            <p:strVal val="0-#ppt_w/2"/>
                                          </p:val>
                                        </p:tav>
                                        <p:tav tm="100000">
                                          <p:val>
                                            <p:strVal val="#ppt_x"/>
                                          </p:val>
                                        </p:tav>
                                      </p:tavLst>
                                    </p:anim>
                                    <p:anim calcmode="lin" valueType="num">
                                      <p:cBhvr additive="base">
                                        <p:cTn id="50" dur="500" fill="hold"/>
                                        <p:tgtEl>
                                          <p:spTgt spid="4302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16" nodeType="clickEffect">
                                  <p:stCondLst>
                                    <p:cond delay="0"/>
                                  </p:stCondLst>
                                  <p:childTnLst>
                                    <p:set>
                                      <p:cBhvr additive="base">
                                        <p:cTn id="54" dur="1" fill="hold">
                                          <p:stCondLst>
                                            <p:cond delay="0"/>
                                          </p:stCondLst>
                                        </p:cTn>
                                        <p:tgtEl>
                                          <p:spTgt spid="43026"/>
                                        </p:tgtEl>
                                        <p:attrNameLst>
                                          <p:attrName>style.visibility</p:attrName>
                                        </p:attrNameLst>
                                      </p:cBhvr>
                                      <p:to>
                                        <p:strVal val="visible"/>
                                      </p:to>
                                    </p:set>
                                    <p:anim calcmode="lin" valueType="num">
                                      <p:cBhvr additive="base">
                                        <p:cTn id="55" dur="500" fill="hold"/>
                                        <p:tgtEl>
                                          <p:spTgt spid="43026"/>
                                        </p:tgtEl>
                                        <p:attrNameLst>
                                          <p:attrName>ppt_x</p:attrName>
                                        </p:attrNameLst>
                                      </p:cBhvr>
                                      <p:tavLst>
                                        <p:tav tm="0">
                                          <p:val>
                                            <p:strVal val="0-#ppt_w/2"/>
                                          </p:val>
                                        </p:tav>
                                        <p:tav tm="100000">
                                          <p:val>
                                            <p:strVal val="#ppt_x"/>
                                          </p:val>
                                        </p:tav>
                                      </p:tavLst>
                                    </p:anim>
                                    <p:anim calcmode="lin" valueType="num">
                                      <p:cBhvr additive="base">
                                        <p:cTn id="56" dur="500" fill="hold"/>
                                        <p:tgtEl>
                                          <p:spTgt spid="430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3" nodeType="clickEffect">
                                  <p:stCondLst>
                                    <p:cond delay="0"/>
                                  </p:stCondLst>
                                  <p:childTnLst>
                                    <p:set>
                                      <p:cBhvr additive="base">
                                        <p:cTn id="60" dur="1" fill="hold">
                                          <p:stCondLst>
                                            <p:cond delay="0"/>
                                          </p:stCondLst>
                                        </p:cTn>
                                        <p:tgtEl>
                                          <p:spTgt spid="43013"/>
                                        </p:tgtEl>
                                        <p:attrNameLst>
                                          <p:attrName>style.visibility</p:attrName>
                                        </p:attrNameLst>
                                      </p:cBhvr>
                                      <p:to>
                                        <p:strVal val="visible"/>
                                      </p:to>
                                    </p:set>
                                    <p:anim calcmode="lin" valueType="num">
                                      <p:cBhvr additive="base">
                                        <p:cTn id="61" dur="500" fill="hold"/>
                                        <p:tgtEl>
                                          <p:spTgt spid="43013"/>
                                        </p:tgtEl>
                                        <p:attrNameLst>
                                          <p:attrName>ppt_x</p:attrName>
                                        </p:attrNameLst>
                                      </p:cBhvr>
                                      <p:tavLst>
                                        <p:tav tm="0">
                                          <p:val>
                                            <p:strVal val="0-#ppt_w/2"/>
                                          </p:val>
                                        </p:tav>
                                        <p:tav tm="100000">
                                          <p:val>
                                            <p:strVal val="#ppt_x"/>
                                          </p:val>
                                        </p:tav>
                                      </p:tavLst>
                                    </p:anim>
                                    <p:anim calcmode="lin" valueType="num">
                                      <p:cBhvr additive="base">
                                        <p:cTn id="62"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4" nodeType="clickEffect">
                                  <p:stCondLst>
                                    <p:cond delay="0"/>
                                  </p:stCondLst>
                                  <p:childTnLst>
                                    <p:set>
                                      <p:cBhvr additive="base">
                                        <p:cTn id="66" dur="1" fill="hold">
                                          <p:stCondLst>
                                            <p:cond delay="0"/>
                                          </p:stCondLst>
                                        </p:cTn>
                                        <p:tgtEl>
                                          <p:spTgt spid="43014"/>
                                        </p:tgtEl>
                                        <p:attrNameLst>
                                          <p:attrName>style.visibility</p:attrName>
                                        </p:attrNameLst>
                                      </p:cBhvr>
                                      <p:to>
                                        <p:strVal val="visible"/>
                                      </p:to>
                                    </p:set>
                                    <p:anim calcmode="lin" valueType="num">
                                      <p:cBhvr additive="base">
                                        <p:cTn id="67" dur="500" fill="hold"/>
                                        <p:tgtEl>
                                          <p:spTgt spid="43014"/>
                                        </p:tgtEl>
                                        <p:attrNameLst>
                                          <p:attrName>ppt_x</p:attrName>
                                        </p:attrNameLst>
                                      </p:cBhvr>
                                      <p:tavLst>
                                        <p:tav tm="0">
                                          <p:val>
                                            <p:strVal val="0-#ppt_w/2"/>
                                          </p:val>
                                        </p:tav>
                                        <p:tav tm="100000">
                                          <p:val>
                                            <p:strVal val="#ppt_x"/>
                                          </p:val>
                                        </p:tav>
                                      </p:tavLst>
                                    </p:anim>
                                    <p:anim calcmode="lin" valueType="num">
                                      <p:cBhvr additive="base">
                                        <p:cTn id="68"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5" nodeType="clickEffect">
                                  <p:stCondLst>
                                    <p:cond delay="0"/>
                                  </p:stCondLst>
                                  <p:childTnLst>
                                    <p:set>
                                      <p:cBhvr additive="base">
                                        <p:cTn id="72" dur="1" fill="hold">
                                          <p:stCondLst>
                                            <p:cond delay="0"/>
                                          </p:stCondLst>
                                        </p:cTn>
                                        <p:tgtEl>
                                          <p:spTgt spid="43015"/>
                                        </p:tgtEl>
                                        <p:attrNameLst>
                                          <p:attrName>style.visibility</p:attrName>
                                        </p:attrNameLst>
                                      </p:cBhvr>
                                      <p:to>
                                        <p:strVal val="visible"/>
                                      </p:to>
                                    </p:set>
                                    <p:anim calcmode="lin" valueType="num">
                                      <p:cBhvr additive="base">
                                        <p:cTn id="73" dur="500" fill="hold"/>
                                        <p:tgtEl>
                                          <p:spTgt spid="43015"/>
                                        </p:tgtEl>
                                        <p:attrNameLst>
                                          <p:attrName>ppt_x</p:attrName>
                                        </p:attrNameLst>
                                      </p:cBhvr>
                                      <p:tavLst>
                                        <p:tav tm="0">
                                          <p:val>
                                            <p:strVal val="0-#ppt_w/2"/>
                                          </p:val>
                                        </p:tav>
                                        <p:tav tm="100000">
                                          <p:val>
                                            <p:strVal val="#ppt_x"/>
                                          </p:val>
                                        </p:tav>
                                      </p:tavLst>
                                    </p:anim>
                                    <p:anim calcmode="lin" valueType="num">
                                      <p:cBhvr additive="base">
                                        <p:cTn id="74"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6" nodeType="clickEffect">
                                  <p:stCondLst>
                                    <p:cond delay="0"/>
                                  </p:stCondLst>
                                  <p:childTnLst>
                                    <p:set>
                                      <p:cBhvr additive="base">
                                        <p:cTn id="78" dur="1" fill="hold">
                                          <p:stCondLst>
                                            <p:cond delay="0"/>
                                          </p:stCondLst>
                                        </p:cTn>
                                        <p:tgtEl>
                                          <p:spTgt spid="43016"/>
                                        </p:tgtEl>
                                        <p:attrNameLst>
                                          <p:attrName>style.visibility</p:attrName>
                                        </p:attrNameLst>
                                      </p:cBhvr>
                                      <p:to>
                                        <p:strVal val="visible"/>
                                      </p:to>
                                    </p:set>
                                    <p:anim calcmode="lin" valueType="num">
                                      <p:cBhvr additive="base">
                                        <p:cTn id="79" dur="500" fill="hold"/>
                                        <p:tgtEl>
                                          <p:spTgt spid="43016"/>
                                        </p:tgtEl>
                                        <p:attrNameLst>
                                          <p:attrName>ppt_x</p:attrName>
                                        </p:attrNameLst>
                                      </p:cBhvr>
                                      <p:tavLst>
                                        <p:tav tm="0">
                                          <p:val>
                                            <p:strVal val="0-#ppt_w/2"/>
                                          </p:val>
                                        </p:tav>
                                        <p:tav tm="100000">
                                          <p:val>
                                            <p:strVal val="#ppt_x"/>
                                          </p:val>
                                        </p:tav>
                                      </p:tavLst>
                                    </p:anim>
                                    <p:anim calcmode="lin" valueType="num">
                                      <p:cBhvr additive="base">
                                        <p:cTn id="80"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10" nodeType="clickEffect">
                                  <p:stCondLst>
                                    <p:cond delay="0"/>
                                  </p:stCondLst>
                                  <p:childTnLst>
                                    <p:set>
                                      <p:cBhvr additive="base">
                                        <p:cTn id="84" dur="1" fill="hold">
                                          <p:stCondLst>
                                            <p:cond delay="0"/>
                                          </p:stCondLst>
                                        </p:cTn>
                                        <p:tgtEl>
                                          <p:spTgt spid="43020"/>
                                        </p:tgtEl>
                                        <p:attrNameLst>
                                          <p:attrName>style.visibility</p:attrName>
                                        </p:attrNameLst>
                                      </p:cBhvr>
                                      <p:to>
                                        <p:strVal val="visible"/>
                                      </p:to>
                                    </p:set>
                                    <p:anim calcmode="lin" valueType="num">
                                      <p:cBhvr additive="base">
                                        <p:cTn id="85" dur="500" fill="hold"/>
                                        <p:tgtEl>
                                          <p:spTgt spid="43020"/>
                                        </p:tgtEl>
                                        <p:attrNameLst>
                                          <p:attrName>ppt_x</p:attrName>
                                        </p:attrNameLst>
                                      </p:cBhvr>
                                      <p:tavLst>
                                        <p:tav tm="0">
                                          <p:val>
                                            <p:strVal val="0-#ppt_w/2"/>
                                          </p:val>
                                        </p:tav>
                                        <p:tav tm="100000">
                                          <p:val>
                                            <p:strVal val="#ppt_x"/>
                                          </p:val>
                                        </p:tav>
                                      </p:tavLst>
                                    </p:anim>
                                    <p:anim calcmode="lin" valueType="num">
                                      <p:cBhvr additive="base">
                                        <p:cTn id="86"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11" nodeType="clickEffect">
                                  <p:stCondLst>
                                    <p:cond delay="0"/>
                                  </p:stCondLst>
                                  <p:childTnLst>
                                    <p:set>
                                      <p:cBhvr additive="base">
                                        <p:cTn id="90" dur="1" fill="hold">
                                          <p:stCondLst>
                                            <p:cond delay="0"/>
                                          </p:stCondLst>
                                        </p:cTn>
                                        <p:tgtEl>
                                          <p:spTgt spid="43021"/>
                                        </p:tgtEl>
                                        <p:attrNameLst>
                                          <p:attrName>style.visibility</p:attrName>
                                        </p:attrNameLst>
                                      </p:cBhvr>
                                      <p:to>
                                        <p:strVal val="visible"/>
                                      </p:to>
                                    </p:set>
                                    <p:anim calcmode="lin" valueType="num">
                                      <p:cBhvr additive="base">
                                        <p:cTn id="91" dur="500" fill="hold"/>
                                        <p:tgtEl>
                                          <p:spTgt spid="43021"/>
                                        </p:tgtEl>
                                        <p:attrNameLst>
                                          <p:attrName>ppt_x</p:attrName>
                                        </p:attrNameLst>
                                      </p:cBhvr>
                                      <p:tavLst>
                                        <p:tav tm="0">
                                          <p:val>
                                            <p:strVal val="0-#ppt_w/2"/>
                                          </p:val>
                                        </p:tav>
                                        <p:tav tm="100000">
                                          <p:val>
                                            <p:strVal val="#ppt_x"/>
                                          </p:val>
                                        </p:tav>
                                      </p:tavLst>
                                    </p:anim>
                                    <p:anim calcmode="lin" valueType="num">
                                      <p:cBhvr additive="base">
                                        <p:cTn id="92" dur="500" fill="hold"/>
                                        <p:tgtEl>
                                          <p:spTgt spid="4302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12" nodeType="clickEffect">
                                  <p:stCondLst>
                                    <p:cond delay="0"/>
                                  </p:stCondLst>
                                  <p:childTnLst>
                                    <p:set>
                                      <p:cBhvr additive="base">
                                        <p:cTn id="96" dur="1" fill="hold">
                                          <p:stCondLst>
                                            <p:cond delay="0"/>
                                          </p:stCondLst>
                                        </p:cTn>
                                        <p:tgtEl>
                                          <p:spTgt spid="43022"/>
                                        </p:tgtEl>
                                        <p:attrNameLst>
                                          <p:attrName>style.visibility</p:attrName>
                                        </p:attrNameLst>
                                      </p:cBhvr>
                                      <p:to>
                                        <p:strVal val="visible"/>
                                      </p:to>
                                    </p:set>
                                    <p:anim calcmode="lin" valueType="num">
                                      <p:cBhvr additive="base">
                                        <p:cTn id="97" dur="500" fill="hold"/>
                                        <p:tgtEl>
                                          <p:spTgt spid="43022"/>
                                        </p:tgtEl>
                                        <p:attrNameLst>
                                          <p:attrName>ppt_x</p:attrName>
                                        </p:attrNameLst>
                                      </p:cBhvr>
                                      <p:tavLst>
                                        <p:tav tm="0">
                                          <p:val>
                                            <p:strVal val="0-#ppt_w/2"/>
                                          </p:val>
                                        </p:tav>
                                        <p:tav tm="100000">
                                          <p:val>
                                            <p:strVal val="#ppt_x"/>
                                          </p:val>
                                        </p:tav>
                                      </p:tavLst>
                                    </p:anim>
                                    <p:anim calcmode="lin" valueType="num">
                                      <p:cBhvr additive="base">
                                        <p:cTn id="98" dur="500" fill="hold"/>
                                        <p:tgtEl>
                                          <p:spTgt spid="430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13" nodeType="clickEffect">
                                  <p:stCondLst>
                                    <p:cond delay="0"/>
                                  </p:stCondLst>
                                  <p:childTnLst>
                                    <p:set>
                                      <p:cBhvr additive="base">
                                        <p:cTn id="102" dur="1" fill="hold">
                                          <p:stCondLst>
                                            <p:cond delay="0"/>
                                          </p:stCondLst>
                                        </p:cTn>
                                        <p:tgtEl>
                                          <p:spTgt spid="43023"/>
                                        </p:tgtEl>
                                        <p:attrNameLst>
                                          <p:attrName>style.visibility</p:attrName>
                                        </p:attrNameLst>
                                      </p:cBhvr>
                                      <p:to>
                                        <p:strVal val="visible"/>
                                      </p:to>
                                    </p:set>
                                    <p:anim calcmode="lin" valueType="num">
                                      <p:cBhvr additive="base">
                                        <p:cTn id="103" dur="500" fill="hold"/>
                                        <p:tgtEl>
                                          <p:spTgt spid="43023"/>
                                        </p:tgtEl>
                                        <p:attrNameLst>
                                          <p:attrName>ppt_x</p:attrName>
                                        </p:attrNameLst>
                                      </p:cBhvr>
                                      <p:tavLst>
                                        <p:tav tm="0">
                                          <p:val>
                                            <p:strVal val="0-#ppt_w/2"/>
                                          </p:val>
                                        </p:tav>
                                        <p:tav tm="100000">
                                          <p:val>
                                            <p:strVal val="#ppt_x"/>
                                          </p:val>
                                        </p:tav>
                                      </p:tavLst>
                                    </p:anim>
                                    <p:anim calcmode="lin" valueType="num">
                                      <p:cBhvr additive="base">
                                        <p:cTn id="104" dur="500" fill="hold"/>
                                        <p:tgtEl>
                                          <p:spTgt spid="4302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17" nodeType="clickEffect">
                                  <p:stCondLst>
                                    <p:cond delay="0"/>
                                  </p:stCondLst>
                                  <p:childTnLst>
                                    <p:set>
                                      <p:cBhvr additive="base">
                                        <p:cTn id="108" dur="1" fill="hold">
                                          <p:stCondLst>
                                            <p:cond delay="0"/>
                                          </p:stCondLst>
                                        </p:cTn>
                                        <p:tgtEl>
                                          <p:spTgt spid="43027"/>
                                        </p:tgtEl>
                                        <p:attrNameLst>
                                          <p:attrName>style.visibility</p:attrName>
                                        </p:attrNameLst>
                                      </p:cBhvr>
                                      <p:to>
                                        <p:strVal val="visible"/>
                                      </p:to>
                                    </p:set>
                                    <p:anim calcmode="lin" valueType="num">
                                      <p:cBhvr additive="base">
                                        <p:cTn id="109" dur="500" fill="hold"/>
                                        <p:tgtEl>
                                          <p:spTgt spid="43027"/>
                                        </p:tgtEl>
                                        <p:attrNameLst>
                                          <p:attrName>ppt_x</p:attrName>
                                        </p:attrNameLst>
                                      </p:cBhvr>
                                      <p:tavLst>
                                        <p:tav tm="0">
                                          <p:val>
                                            <p:strVal val="0-#ppt_w/2"/>
                                          </p:val>
                                        </p:tav>
                                        <p:tav tm="100000">
                                          <p:val>
                                            <p:strVal val="#ppt_x"/>
                                          </p:val>
                                        </p:tav>
                                      </p:tavLst>
                                    </p:anim>
                                    <p:anim calcmode="lin" valueType="num">
                                      <p:cBhvr additive="base">
                                        <p:cTn id="110" dur="500" fill="hold"/>
                                        <p:tgtEl>
                                          <p:spTgt spid="43027"/>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18" nodeType="clickEffect">
                                  <p:stCondLst>
                                    <p:cond delay="0"/>
                                  </p:stCondLst>
                                  <p:childTnLst>
                                    <p:set>
                                      <p:cBhvr additive="base">
                                        <p:cTn id="114" dur="1" fill="hold">
                                          <p:stCondLst>
                                            <p:cond delay="0"/>
                                          </p:stCondLst>
                                        </p:cTn>
                                        <p:tgtEl>
                                          <p:spTgt spid="43028"/>
                                        </p:tgtEl>
                                        <p:attrNameLst>
                                          <p:attrName>style.visibility</p:attrName>
                                        </p:attrNameLst>
                                      </p:cBhvr>
                                      <p:to>
                                        <p:strVal val="visible"/>
                                      </p:to>
                                    </p:set>
                                    <p:anim calcmode="lin" valueType="num">
                                      <p:cBhvr additive="base">
                                        <p:cTn id="115" dur="500" fill="hold"/>
                                        <p:tgtEl>
                                          <p:spTgt spid="43028"/>
                                        </p:tgtEl>
                                        <p:attrNameLst>
                                          <p:attrName>ppt_x</p:attrName>
                                        </p:attrNameLst>
                                      </p:cBhvr>
                                      <p:tavLst>
                                        <p:tav tm="0">
                                          <p:val>
                                            <p:strVal val="0-#ppt_w/2"/>
                                          </p:val>
                                        </p:tav>
                                        <p:tav tm="100000">
                                          <p:val>
                                            <p:strVal val="#ppt_x"/>
                                          </p:val>
                                        </p:tav>
                                      </p:tavLst>
                                    </p:anim>
                                    <p:anim calcmode="lin" valueType="num">
                                      <p:cBhvr additive="base">
                                        <p:cTn id="116" dur="500" fill="hold"/>
                                        <p:tgtEl>
                                          <p:spTgt spid="43028"/>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19" nodeType="clickEffect">
                                  <p:stCondLst>
                                    <p:cond delay="0"/>
                                  </p:stCondLst>
                                  <p:childTnLst>
                                    <p:set>
                                      <p:cBhvr additive="base">
                                        <p:cTn id="120" dur="1" fill="hold">
                                          <p:stCondLst>
                                            <p:cond delay="0"/>
                                          </p:stCondLst>
                                        </p:cTn>
                                        <p:tgtEl>
                                          <p:spTgt spid="43029"/>
                                        </p:tgtEl>
                                        <p:attrNameLst>
                                          <p:attrName>style.visibility</p:attrName>
                                        </p:attrNameLst>
                                      </p:cBhvr>
                                      <p:to>
                                        <p:strVal val="visible"/>
                                      </p:to>
                                    </p:set>
                                    <p:anim calcmode="lin" valueType="num">
                                      <p:cBhvr additive="base">
                                        <p:cTn id="121" dur="500" fill="hold"/>
                                        <p:tgtEl>
                                          <p:spTgt spid="43029"/>
                                        </p:tgtEl>
                                        <p:attrNameLst>
                                          <p:attrName>ppt_x</p:attrName>
                                        </p:attrNameLst>
                                      </p:cBhvr>
                                      <p:tavLst>
                                        <p:tav tm="0">
                                          <p:val>
                                            <p:strVal val="0-#ppt_w/2"/>
                                          </p:val>
                                        </p:tav>
                                        <p:tav tm="100000">
                                          <p:val>
                                            <p:strVal val="#ppt_x"/>
                                          </p:val>
                                        </p:tav>
                                      </p:tavLst>
                                    </p:anim>
                                    <p:anim calcmode="lin" valueType="num">
                                      <p:cBhvr additive="base">
                                        <p:cTn id="122" dur="500" fill="hold"/>
                                        <p:tgtEl>
                                          <p:spTgt spid="43029"/>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20" nodeType="clickEffect">
                                  <p:stCondLst>
                                    <p:cond delay="0"/>
                                  </p:stCondLst>
                                  <p:childTnLst>
                                    <p:set>
                                      <p:cBhvr additive="base">
                                        <p:cTn id="126" dur="1" fill="hold">
                                          <p:stCondLst>
                                            <p:cond delay="0"/>
                                          </p:stCondLst>
                                        </p:cTn>
                                        <p:tgtEl>
                                          <p:spTgt spid="43030"/>
                                        </p:tgtEl>
                                        <p:attrNameLst>
                                          <p:attrName>style.visibility</p:attrName>
                                        </p:attrNameLst>
                                      </p:cBhvr>
                                      <p:to>
                                        <p:strVal val="visible"/>
                                      </p:to>
                                    </p:set>
                                    <p:anim calcmode="lin" valueType="num">
                                      <p:cBhvr additive="base">
                                        <p:cTn id="127" dur="500" fill="hold"/>
                                        <p:tgtEl>
                                          <p:spTgt spid="43030"/>
                                        </p:tgtEl>
                                        <p:attrNameLst>
                                          <p:attrName>ppt_x</p:attrName>
                                        </p:attrNameLst>
                                      </p:cBhvr>
                                      <p:tavLst>
                                        <p:tav tm="0">
                                          <p:val>
                                            <p:strVal val="0-#ppt_w/2"/>
                                          </p:val>
                                        </p:tav>
                                        <p:tav tm="100000">
                                          <p:val>
                                            <p:strVal val="#ppt_x"/>
                                          </p:val>
                                        </p:tav>
                                      </p:tavLst>
                                    </p:anim>
                                    <p:anim calcmode="lin" valueType="num">
                                      <p:cBhvr additive="base">
                                        <p:cTn id="128" dur="500" fill="hold"/>
                                        <p:tgtEl>
                                          <p:spTgt spid="4303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21" nodeType="clickEffect">
                                  <p:stCondLst>
                                    <p:cond delay="0"/>
                                  </p:stCondLst>
                                  <p:childTnLst>
                                    <p:set>
                                      <p:cBhvr additive="base">
                                        <p:cTn id="132" dur="1" fill="hold">
                                          <p:stCondLst>
                                            <p:cond delay="0"/>
                                          </p:stCondLst>
                                        </p:cTn>
                                        <p:tgtEl>
                                          <p:spTgt spid="43031"/>
                                        </p:tgtEl>
                                        <p:attrNameLst>
                                          <p:attrName>style.visibility</p:attrName>
                                        </p:attrNameLst>
                                      </p:cBhvr>
                                      <p:to>
                                        <p:strVal val="visible"/>
                                      </p:to>
                                    </p:set>
                                    <p:anim calcmode="lin" valueType="num">
                                      <p:cBhvr additive="base">
                                        <p:cTn id="133" dur="500" fill="hold"/>
                                        <p:tgtEl>
                                          <p:spTgt spid="43031"/>
                                        </p:tgtEl>
                                        <p:attrNameLst>
                                          <p:attrName>ppt_x</p:attrName>
                                        </p:attrNameLst>
                                      </p:cBhvr>
                                      <p:tavLst>
                                        <p:tav tm="0">
                                          <p:val>
                                            <p:strVal val="0-#ppt_w/2"/>
                                          </p:val>
                                        </p:tav>
                                        <p:tav tm="100000">
                                          <p:val>
                                            <p:strVal val="#ppt_x"/>
                                          </p:val>
                                        </p:tav>
                                      </p:tavLst>
                                    </p:anim>
                                    <p:anim calcmode="lin" valueType="num">
                                      <p:cBhvr additive="base">
                                        <p:cTn id="134" dur="500" fill="hold"/>
                                        <p:tgtEl>
                                          <p:spTgt spid="43031"/>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22" nodeType="clickEffect">
                                  <p:stCondLst>
                                    <p:cond delay="0"/>
                                  </p:stCondLst>
                                  <p:childTnLst>
                                    <p:set>
                                      <p:cBhvr additive="base">
                                        <p:cTn id="138" dur="1" fill="hold">
                                          <p:stCondLst>
                                            <p:cond delay="0"/>
                                          </p:stCondLst>
                                        </p:cTn>
                                        <p:tgtEl>
                                          <p:spTgt spid="43032"/>
                                        </p:tgtEl>
                                        <p:attrNameLst>
                                          <p:attrName>style.visibility</p:attrName>
                                        </p:attrNameLst>
                                      </p:cBhvr>
                                      <p:to>
                                        <p:strVal val="visible"/>
                                      </p:to>
                                    </p:set>
                                    <p:anim calcmode="lin" valueType="num">
                                      <p:cBhvr additive="base">
                                        <p:cTn id="139" dur="500" fill="hold"/>
                                        <p:tgtEl>
                                          <p:spTgt spid="43032"/>
                                        </p:tgtEl>
                                        <p:attrNameLst>
                                          <p:attrName>ppt_x</p:attrName>
                                        </p:attrNameLst>
                                      </p:cBhvr>
                                      <p:tavLst>
                                        <p:tav tm="0">
                                          <p:val>
                                            <p:strVal val="0-#ppt_w/2"/>
                                          </p:val>
                                        </p:tav>
                                        <p:tav tm="100000">
                                          <p:val>
                                            <p:strVal val="#ppt_x"/>
                                          </p:val>
                                        </p:tav>
                                      </p:tavLst>
                                    </p:anim>
                                    <p:anim calcmode="lin" valueType="num">
                                      <p:cBhvr additive="base">
                                        <p:cTn id="140" dur="500" fill="hold"/>
                                        <p:tgtEl>
                                          <p:spTgt spid="43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1"/>
      <p:bldP spid="43012" grpId="2" animBg="1"/>
      <p:bldP spid="43013" grpId="3"/>
      <p:bldP spid="43014" grpId="4"/>
      <p:bldP spid="43015" grpId="5"/>
      <p:bldP spid="43016" grpId="6"/>
      <p:bldP spid="43017" grpId="7"/>
      <p:bldP spid="43018" grpId="8"/>
      <p:bldP spid="43019" grpId="9"/>
      <p:bldP spid="43020" grpId="10"/>
      <p:bldP spid="43021" grpId="11"/>
      <p:bldP spid="43022" grpId="12"/>
      <p:bldP spid="43023" grpId="13"/>
      <p:bldP spid="43024" grpId="14"/>
      <p:bldP spid="43025" grpId="15"/>
      <p:bldP spid="43026" grpId="16"/>
      <p:bldP spid="43027" grpId="17" animBg="1"/>
      <p:bldP spid="43028" grpId="18"/>
      <p:bldP spid="43029" grpId="19" animBg="1"/>
      <p:bldP spid="43030" grpId="20"/>
      <p:bldP spid="43031" grpId="21"/>
      <p:bldP spid="43032" grpId="22"/>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7890" name="矩形 25"/>
          <p:cNvSpPr/>
          <p:nvPr/>
        </p:nvSpPr>
        <p:spPr>
          <a:xfrm>
            <a:off x="4586288" y="147638"/>
            <a:ext cx="3255962" cy="584200"/>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ln/>
                <a:solidFill>
                  <a:schemeClr val="accent4"/>
                </a:solidFill>
                <a:effectLst/>
                <a:latin typeface="微软雅黑" panose="020B0503020204020204" pitchFamily="34" charset="-122"/>
                <a:ea typeface="微软雅黑" panose="020B0503020204020204" pitchFamily="34" charset="-122"/>
                <a:sym typeface="+mn-lt"/>
              </a:rPr>
              <a:t>梳理层次</a:t>
            </a:r>
          </a:p>
        </p:txBody>
      </p:sp>
      <p:sp>
        <p:nvSpPr>
          <p:cNvPr id="37891" name="矩形 26"/>
          <p:cNvSpPr/>
          <p:nvPr/>
        </p:nvSpPr>
        <p:spPr>
          <a:xfrm>
            <a:off x="1431925" y="712788"/>
            <a:ext cx="10028238" cy="585788"/>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a:ln/>
                <a:solidFill>
                  <a:schemeClr val="accent4"/>
                </a:solidFill>
                <a:effectLst/>
                <a:latin typeface="黑体" panose="02010609060101010101" pitchFamily="49" charset="-122"/>
                <a:ea typeface="黑体" panose="02010609060101010101" pitchFamily="49" charset="-122"/>
              </a:rPr>
              <a:t>朗读文章最后部分，简要说出每句话的内容。</a:t>
            </a:r>
          </a:p>
        </p:txBody>
      </p:sp>
      <p:sp>
        <p:nvSpPr>
          <p:cNvPr id="37892" name="矩形 27"/>
          <p:cNvSpPr/>
          <p:nvPr/>
        </p:nvSpPr>
        <p:spPr>
          <a:xfrm>
            <a:off x="1570038" y="1749425"/>
            <a:ext cx="8320088" cy="25542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第</a:t>
            </a:r>
            <a:r>
              <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1</a:t>
            </a:r>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句话：结论是我们要拿来。</a:t>
            </a:r>
            <a:endPar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endParaRPr>
          </a:p>
          <a:p>
            <a:pPr marL="0" lvl="0" indent="0" eaLnBrk="1" hangingPunct="1"/>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第</a:t>
            </a:r>
            <a:r>
              <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2</a:t>
            </a:r>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句话：拿来主义的具体做法。</a:t>
            </a:r>
          </a:p>
          <a:p>
            <a:pPr marL="0" lvl="0" indent="0" eaLnBrk="1" hangingPunct="1"/>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第</a:t>
            </a:r>
            <a:r>
              <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3</a:t>
            </a:r>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句话：拿来主义的结果。</a:t>
            </a:r>
            <a:endPar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endParaRPr>
          </a:p>
          <a:p>
            <a:pPr marL="0" lvl="0" indent="0" eaLnBrk="1" hangingPunct="1"/>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第</a:t>
            </a:r>
            <a:r>
              <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4</a:t>
            </a:r>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句话：拿来主义者应具备的条件。</a:t>
            </a:r>
            <a:endPar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endParaRPr>
          </a:p>
          <a:p>
            <a:pPr marL="0" lvl="0" indent="0" eaLnBrk="1" hangingPunct="1"/>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第</a:t>
            </a:r>
            <a:r>
              <a:rPr lang="en-US" altLang="zh-CN"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5</a:t>
            </a:r>
            <a:r>
              <a:rPr lang="zh-CN" altLang="en-US" sz="3200" b="1">
                <a:ln/>
                <a:solidFill>
                  <a:schemeClr val="accent1"/>
                </a:solidFill>
                <a:effectLst>
                  <a:outerShdw blurRad="38100" dist="25400" dir="5400000" algn="ctr" rotWithShape="0">
                    <a:srgbClr val="6E747A">
                      <a:alpha val="43000"/>
                    </a:srgbClr>
                  </a:outerShdw>
                </a:effectLst>
                <a:latin typeface="汉仪全唐诗简" pitchFamily="18" charset="-122"/>
                <a:ea typeface="汉仪全唐诗简" pitchFamily="18" charset="-122"/>
              </a:rPr>
              <a:t>句话：从反面指出拿来主义的意义。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37892">
                                            <p:txEl>
                                              <p:pRg st="0" end="0"/>
                                            </p:txEl>
                                          </p:spTgt>
                                        </p:tgtEl>
                                        <p:attrNameLst>
                                          <p:attrName>style.visibility</p:attrName>
                                        </p:attrNameLst>
                                      </p:cBhvr>
                                      <p:to>
                                        <p:strVal val="visible"/>
                                      </p:to>
                                    </p:set>
                                    <p:animEffect transition="in" filter="wipe(down)">
                                      <p:cBhvr additive="base">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additive="base">
                                        <p:cTn id="11" dur="1" fill="hold">
                                          <p:stCondLst>
                                            <p:cond delay="0"/>
                                          </p:stCondLst>
                                        </p:cTn>
                                        <p:tgtEl>
                                          <p:spTgt spid="37892">
                                            <p:txEl>
                                              <p:pRg st="1" end="1"/>
                                            </p:txEl>
                                          </p:spTgt>
                                        </p:tgtEl>
                                        <p:attrNameLst>
                                          <p:attrName>style.visibility</p:attrName>
                                        </p:attrNameLst>
                                      </p:cBhvr>
                                      <p:to>
                                        <p:strVal val="visible"/>
                                      </p:to>
                                    </p:set>
                                    <p:animEffect transition="in" filter="wipe(down)">
                                      <p:cBhvr additive="base">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base">
                                        <p:cTn id="16" dur="1" fill="hold">
                                          <p:stCondLst>
                                            <p:cond delay="0"/>
                                          </p:stCondLst>
                                        </p:cTn>
                                        <p:tgtEl>
                                          <p:spTgt spid="37892">
                                            <p:txEl>
                                              <p:pRg st="2" end="2"/>
                                            </p:txEl>
                                          </p:spTgt>
                                        </p:tgtEl>
                                        <p:attrNameLst>
                                          <p:attrName>style.visibility</p:attrName>
                                        </p:attrNameLst>
                                      </p:cBhvr>
                                      <p:to>
                                        <p:strVal val="visible"/>
                                      </p:to>
                                    </p:set>
                                    <p:animEffect transition="in" filter="wipe(down)">
                                      <p:cBhvr additive="base">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additive="base">
                                        <p:cTn id="21" dur="1" fill="hold">
                                          <p:stCondLst>
                                            <p:cond delay="0"/>
                                          </p:stCondLst>
                                        </p:cTn>
                                        <p:tgtEl>
                                          <p:spTgt spid="37892">
                                            <p:txEl>
                                              <p:pRg st="3" end="3"/>
                                            </p:txEl>
                                          </p:spTgt>
                                        </p:tgtEl>
                                        <p:attrNameLst>
                                          <p:attrName>style.visibility</p:attrName>
                                        </p:attrNameLst>
                                      </p:cBhvr>
                                      <p:to>
                                        <p:strVal val="visible"/>
                                      </p:to>
                                    </p:set>
                                    <p:animEffect transition="in" filter="wipe(down)">
                                      <p:cBhvr additive="base">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additive="base">
                                        <p:cTn id="26" dur="1" fill="hold">
                                          <p:stCondLst>
                                            <p:cond delay="0"/>
                                          </p:stCondLst>
                                        </p:cTn>
                                        <p:tgtEl>
                                          <p:spTgt spid="37892">
                                            <p:txEl>
                                              <p:pRg st="4" end="4"/>
                                            </p:txEl>
                                          </p:spTgt>
                                        </p:tgtEl>
                                        <p:attrNameLst>
                                          <p:attrName>style.visibility</p:attrName>
                                        </p:attrNameLst>
                                      </p:cBhvr>
                                      <p:to>
                                        <p:strVal val="visible"/>
                                      </p:to>
                                    </p:set>
                                    <p:animEffect transition="in" filter="wipe(down)">
                                      <p:cBhvr additive="base">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8914" name="矩形 39"/>
          <p:cNvSpPr/>
          <p:nvPr/>
        </p:nvSpPr>
        <p:spPr>
          <a:xfrm>
            <a:off x="4586288" y="147638"/>
            <a:ext cx="3255962" cy="523875"/>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a:ln/>
                <a:solidFill>
                  <a:schemeClr val="accent4"/>
                </a:solidFill>
                <a:effectLst/>
                <a:latin typeface="微软雅黑" panose="020B0503020204020204" pitchFamily="34" charset="-122"/>
                <a:ea typeface="微软雅黑" panose="020B0503020204020204" pitchFamily="34" charset="-122"/>
                <a:sym typeface="+mn-lt"/>
              </a:rPr>
              <a:t>标题文字内容</a:t>
            </a:r>
          </a:p>
        </p:txBody>
      </p:sp>
      <p:sp>
        <p:nvSpPr>
          <p:cNvPr id="38915" name="Text Box 5"/>
          <p:cNvSpPr/>
          <p:nvPr/>
        </p:nvSpPr>
        <p:spPr>
          <a:xfrm>
            <a:off x="1109662" y="666750"/>
            <a:ext cx="9863138" cy="954088"/>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a:ln/>
                <a:solidFill>
                  <a:schemeClr val="accent4"/>
                </a:solidFill>
                <a:latin typeface="黑体" panose="02010609060101010101" pitchFamily="49" charset="-122"/>
                <a:ea typeface="黑体" panose="02010609060101010101" pitchFamily="49" charset="-122"/>
              </a:rPr>
              <a:t>    </a:t>
            </a:r>
            <a:r>
              <a:rPr lang="zh-CN" altLang="en-US" sz="2800">
                <a:ln/>
                <a:solidFill>
                  <a:schemeClr val="accent4"/>
                </a:solidFill>
                <a:effectLst/>
                <a:latin typeface="黑体" panose="02010609060101010101" pitchFamily="49" charset="-122"/>
                <a:ea typeface="黑体" panose="02010609060101010101" pitchFamily="49" charset="-122"/>
              </a:rPr>
              <a:t>文章结尾共有五个句子组成</a:t>
            </a:r>
            <a:r>
              <a:rPr lang="en-US" altLang="zh-CN" sz="2800">
                <a:ln/>
                <a:solidFill>
                  <a:schemeClr val="accent4"/>
                </a:solidFill>
                <a:effectLst/>
                <a:latin typeface="黑体" panose="02010609060101010101" pitchFamily="49" charset="-122"/>
                <a:ea typeface="黑体" panose="02010609060101010101" pitchFamily="49" charset="-122"/>
              </a:rPr>
              <a:t>,  </a:t>
            </a:r>
            <a:r>
              <a:rPr lang="zh-CN" altLang="en-US" sz="2800">
                <a:ln/>
                <a:solidFill>
                  <a:schemeClr val="accent4"/>
                </a:solidFill>
                <a:effectLst/>
                <a:latin typeface="黑体" panose="02010609060101010101" pitchFamily="49" charset="-122"/>
                <a:ea typeface="黑体" panose="02010609060101010101" pitchFamily="49" charset="-122"/>
              </a:rPr>
              <a:t>如果这五句话是五个问题的答案</a:t>
            </a:r>
            <a:r>
              <a:rPr lang="en-US" altLang="zh-CN" sz="2800">
                <a:ln/>
                <a:solidFill>
                  <a:schemeClr val="accent4"/>
                </a:solidFill>
                <a:effectLst/>
                <a:latin typeface="黑体" panose="02010609060101010101" pitchFamily="49" charset="-122"/>
                <a:ea typeface="黑体" panose="02010609060101010101" pitchFamily="49" charset="-122"/>
              </a:rPr>
              <a:t>,</a:t>
            </a:r>
            <a:r>
              <a:rPr lang="zh-CN" altLang="en-US" sz="2800">
                <a:ln/>
                <a:solidFill>
                  <a:schemeClr val="accent4"/>
                </a:solidFill>
                <a:effectLst/>
                <a:latin typeface="黑体" panose="02010609060101010101" pitchFamily="49" charset="-122"/>
                <a:ea typeface="黑体" panose="02010609060101010101" pitchFamily="49" charset="-122"/>
              </a:rPr>
              <a:t>应提哪五个问题</a:t>
            </a:r>
            <a:r>
              <a:rPr lang="en-US" altLang="zh-CN" sz="2800">
                <a:ln/>
                <a:solidFill>
                  <a:schemeClr val="accent4"/>
                </a:solidFill>
                <a:effectLst/>
                <a:latin typeface="黑体" panose="02010609060101010101" pitchFamily="49" charset="-122"/>
                <a:ea typeface="黑体" panose="02010609060101010101" pitchFamily="49" charset="-122"/>
              </a:rPr>
              <a:t>?“</a:t>
            </a:r>
            <a:r>
              <a:rPr lang="zh-CN" altLang="en-US" sz="2800">
                <a:ln/>
                <a:solidFill>
                  <a:schemeClr val="accent4"/>
                </a:solidFill>
                <a:effectLst/>
                <a:latin typeface="黑体" panose="02010609060101010101" pitchFamily="49" charset="-122"/>
                <a:ea typeface="黑体" panose="02010609060101010101" pitchFamily="49" charset="-122"/>
              </a:rPr>
              <a:t>拿来”的最终目的是为了什么</a:t>
            </a:r>
            <a:r>
              <a:rPr lang="en-US" altLang="zh-CN" sz="2800">
                <a:ln/>
                <a:solidFill>
                  <a:schemeClr val="accent4"/>
                </a:solidFill>
                <a:effectLst/>
                <a:latin typeface="黑体" panose="02010609060101010101" pitchFamily="49" charset="-122"/>
                <a:ea typeface="黑体" panose="02010609060101010101" pitchFamily="49" charset="-122"/>
              </a:rPr>
              <a:t>?</a:t>
            </a:r>
          </a:p>
        </p:txBody>
      </p:sp>
      <p:sp>
        <p:nvSpPr>
          <p:cNvPr id="38916" name="Text Box 7"/>
          <p:cNvSpPr/>
          <p:nvPr/>
        </p:nvSpPr>
        <p:spPr>
          <a:xfrm>
            <a:off x="841375" y="2006600"/>
            <a:ext cx="6397625" cy="523875"/>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１</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对待文化遗产</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我们应该怎么办</a:t>
            </a:r>
            <a:r>
              <a:rPr lang="en-US" altLang="zh-CN" sz="2800" b="1">
                <a:ln/>
                <a:solidFill>
                  <a:schemeClr val="accent4"/>
                </a:solidFill>
                <a:effectLst/>
                <a:latin typeface="青鸟华光简隶变" pitchFamily="2" charset="-122"/>
                <a:ea typeface="青鸟华光简隶变" pitchFamily="2" charset="-122"/>
              </a:rPr>
              <a:t>?</a:t>
            </a:r>
          </a:p>
        </p:txBody>
      </p:sp>
      <p:sp>
        <p:nvSpPr>
          <p:cNvPr id="38917" name="Text Box 8"/>
          <p:cNvSpPr/>
          <p:nvPr/>
        </p:nvSpPr>
        <p:spPr>
          <a:xfrm>
            <a:off x="841375" y="2786062"/>
            <a:ext cx="4508500" cy="519112"/>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２</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怎样“拿来”</a:t>
            </a:r>
            <a:r>
              <a:rPr lang="en-US" altLang="zh-CN" sz="2800" b="1">
                <a:ln/>
                <a:solidFill>
                  <a:schemeClr val="accent4"/>
                </a:solidFill>
                <a:effectLst/>
                <a:latin typeface="青鸟华光简隶变" pitchFamily="2" charset="-122"/>
                <a:ea typeface="青鸟华光简隶变" pitchFamily="2" charset="-122"/>
              </a:rPr>
              <a:t>?</a:t>
            </a:r>
          </a:p>
        </p:txBody>
      </p:sp>
      <p:sp>
        <p:nvSpPr>
          <p:cNvPr id="38918" name="Text Box 9"/>
          <p:cNvSpPr/>
          <p:nvPr/>
        </p:nvSpPr>
        <p:spPr>
          <a:xfrm>
            <a:off x="841375" y="3562350"/>
            <a:ext cx="4954588" cy="519112"/>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３</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拿来”有何意义</a:t>
            </a:r>
            <a:r>
              <a:rPr lang="en-US" altLang="zh-CN" sz="2800" b="1">
                <a:ln/>
                <a:solidFill>
                  <a:schemeClr val="accent4"/>
                </a:solidFill>
                <a:effectLst/>
                <a:latin typeface="青鸟华光简隶变" pitchFamily="2" charset="-122"/>
                <a:ea typeface="青鸟华光简隶变" pitchFamily="2" charset="-122"/>
              </a:rPr>
              <a:t>?</a:t>
            </a:r>
          </a:p>
        </p:txBody>
      </p:sp>
      <p:sp>
        <p:nvSpPr>
          <p:cNvPr id="38919" name="Text Box 10"/>
          <p:cNvSpPr/>
          <p:nvPr/>
        </p:nvSpPr>
        <p:spPr>
          <a:xfrm>
            <a:off x="841375" y="4337050"/>
            <a:ext cx="5208588" cy="519112"/>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４</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怎样才能“拿来”</a:t>
            </a:r>
            <a:r>
              <a:rPr lang="en-US" altLang="zh-CN" sz="2800" b="1">
                <a:ln/>
                <a:solidFill>
                  <a:schemeClr val="accent4"/>
                </a:solidFill>
                <a:effectLst/>
                <a:latin typeface="青鸟华光简隶变" pitchFamily="2" charset="-122"/>
                <a:ea typeface="青鸟华光简隶变" pitchFamily="2" charset="-122"/>
              </a:rPr>
              <a:t>?</a:t>
            </a:r>
          </a:p>
        </p:txBody>
      </p:sp>
      <p:sp>
        <p:nvSpPr>
          <p:cNvPr id="38920" name="Text Box 11"/>
          <p:cNvSpPr/>
          <p:nvPr/>
        </p:nvSpPr>
        <p:spPr>
          <a:xfrm>
            <a:off x="841375" y="5113338"/>
            <a:ext cx="6751638" cy="519112"/>
          </a:xfrm>
          <a:prstGeom prst="rect">
            <a:avLst/>
          </a:prstGeom>
          <a:noFill/>
          <a:ln>
            <a:noFill/>
            <a:miter lim="800000"/>
          </a:ln>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５</a:t>
            </a:r>
            <a:r>
              <a:rPr lang="en-US" altLang="zh-CN" sz="2800" b="1">
                <a:ln/>
                <a:solidFill>
                  <a:schemeClr val="accent4"/>
                </a:solidFill>
                <a:effectLst/>
                <a:latin typeface="青鸟华光简隶变" pitchFamily="2" charset="-122"/>
                <a:ea typeface="青鸟华光简隶变" pitchFamily="2" charset="-122"/>
              </a:rPr>
              <a:t>).“</a:t>
            </a:r>
            <a:r>
              <a:rPr lang="zh-CN" altLang="en-US" sz="2800" b="1">
                <a:ln/>
                <a:solidFill>
                  <a:schemeClr val="accent4"/>
                </a:solidFill>
                <a:effectLst/>
                <a:latin typeface="青鸟华光简隶变" pitchFamily="2" charset="-122"/>
                <a:ea typeface="青鸟华光简隶变" pitchFamily="2" charset="-122"/>
              </a:rPr>
              <a:t>拿来”的最终目的是什么</a:t>
            </a:r>
            <a:r>
              <a:rPr lang="en-US" altLang="zh-CN" sz="2800" b="1">
                <a:ln/>
                <a:solidFill>
                  <a:schemeClr val="accent4"/>
                </a:solidFill>
                <a:effectLst/>
                <a:latin typeface="青鸟华光简隶变" pitchFamily="2" charset="-122"/>
                <a:ea typeface="青鸟华光简隶变" pitchFamily="2" charset="-122"/>
              </a:rPr>
              <a:t>?</a:t>
            </a:r>
          </a:p>
        </p:txBody>
      </p:sp>
      <p:sp>
        <p:nvSpPr>
          <p:cNvPr id="38921" name="Text Box 14"/>
          <p:cNvSpPr/>
          <p:nvPr/>
        </p:nvSpPr>
        <p:spPr>
          <a:xfrm>
            <a:off x="6519862" y="2006600"/>
            <a:ext cx="2598738" cy="523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要“拿来”</a:t>
            </a:r>
            <a:r>
              <a:rPr lang="en-US" altLang="zh-CN" sz="2800" b="1">
                <a:solidFill>
                  <a:srgbClr val="FF0000"/>
                </a:solidFill>
                <a:latin typeface="华文新魏" pitchFamily="2" charset="-122"/>
                <a:ea typeface="华文新魏" pitchFamily="2" charset="-122"/>
              </a:rPr>
              <a:t>!</a:t>
            </a:r>
          </a:p>
        </p:txBody>
      </p:sp>
      <p:sp>
        <p:nvSpPr>
          <p:cNvPr id="38922" name="Text Box 17"/>
          <p:cNvSpPr/>
          <p:nvPr/>
        </p:nvSpPr>
        <p:spPr>
          <a:xfrm>
            <a:off x="6519862" y="2806700"/>
            <a:ext cx="404495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或使用</a:t>
            </a:r>
            <a:r>
              <a:rPr lang="en-US" altLang="zh-CN" sz="2800" b="1">
                <a:solidFill>
                  <a:srgbClr val="FF0000"/>
                </a:solidFill>
                <a:latin typeface="华文新魏" pitchFamily="2" charset="-122"/>
                <a:ea typeface="华文新魏" pitchFamily="2" charset="-122"/>
              </a:rPr>
              <a:t>,</a:t>
            </a:r>
            <a:r>
              <a:rPr lang="zh-CN" altLang="en-US" sz="2800" b="1">
                <a:solidFill>
                  <a:srgbClr val="FF0000"/>
                </a:solidFill>
                <a:latin typeface="华文新魏" pitchFamily="2" charset="-122"/>
                <a:ea typeface="华文新魏" pitchFamily="2" charset="-122"/>
              </a:rPr>
              <a:t>或存放</a:t>
            </a:r>
            <a:r>
              <a:rPr lang="en-US" altLang="zh-CN" sz="2800" b="1">
                <a:solidFill>
                  <a:srgbClr val="FF0000"/>
                </a:solidFill>
                <a:latin typeface="华文新魏" pitchFamily="2" charset="-122"/>
                <a:ea typeface="华文新魏" pitchFamily="2" charset="-122"/>
              </a:rPr>
              <a:t>,</a:t>
            </a:r>
            <a:r>
              <a:rPr lang="zh-CN" altLang="en-US" sz="2800" b="1">
                <a:solidFill>
                  <a:srgbClr val="FF0000"/>
                </a:solidFill>
                <a:latin typeface="华文新魏" pitchFamily="2" charset="-122"/>
                <a:ea typeface="华文新魏" pitchFamily="2" charset="-122"/>
              </a:rPr>
              <a:t>或毁灭</a:t>
            </a:r>
          </a:p>
        </p:txBody>
      </p:sp>
      <p:sp>
        <p:nvSpPr>
          <p:cNvPr id="38923" name="Text Box 20"/>
          <p:cNvSpPr/>
          <p:nvPr/>
        </p:nvSpPr>
        <p:spPr>
          <a:xfrm>
            <a:off x="6519862" y="3571875"/>
            <a:ext cx="3516312" cy="5222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建设民族新文化</a:t>
            </a:r>
          </a:p>
        </p:txBody>
      </p:sp>
      <p:sp>
        <p:nvSpPr>
          <p:cNvPr id="38924" name="Text Box 23"/>
          <p:cNvSpPr/>
          <p:nvPr/>
        </p:nvSpPr>
        <p:spPr>
          <a:xfrm>
            <a:off x="6519545" y="4340225"/>
            <a:ext cx="4453890" cy="521970"/>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沉着</a:t>
            </a:r>
            <a:r>
              <a:rPr lang="en-US" altLang="zh-CN" sz="2800" b="1">
                <a:solidFill>
                  <a:srgbClr val="FF0000"/>
                </a:solidFill>
                <a:latin typeface="华文新魏" pitchFamily="2" charset="-122"/>
                <a:ea typeface="华文新魏" pitchFamily="2" charset="-122"/>
              </a:rPr>
              <a:t>,</a:t>
            </a:r>
            <a:r>
              <a:rPr lang="zh-CN" altLang="en-US" sz="2800" b="1">
                <a:solidFill>
                  <a:srgbClr val="FF0000"/>
                </a:solidFill>
                <a:latin typeface="华文新魏" pitchFamily="2" charset="-122"/>
                <a:ea typeface="华文新魏" pitchFamily="2" charset="-122"/>
              </a:rPr>
              <a:t>勇猛</a:t>
            </a:r>
            <a:r>
              <a:rPr lang="en-US" altLang="zh-CN" sz="2800" b="1">
                <a:solidFill>
                  <a:srgbClr val="FF0000"/>
                </a:solidFill>
                <a:latin typeface="华文新魏" pitchFamily="2" charset="-122"/>
                <a:ea typeface="华文新魏" pitchFamily="2" charset="-122"/>
              </a:rPr>
              <a:t>,</a:t>
            </a:r>
            <a:r>
              <a:rPr lang="zh-CN" altLang="en-US" sz="2800" b="1">
                <a:solidFill>
                  <a:srgbClr val="FF0000"/>
                </a:solidFill>
                <a:latin typeface="华文新魏" pitchFamily="2" charset="-122"/>
                <a:ea typeface="华文新魏" pitchFamily="2" charset="-122"/>
              </a:rPr>
              <a:t>有辨别</a:t>
            </a:r>
            <a:r>
              <a:rPr lang="en-US" altLang="zh-CN" sz="2800" b="1">
                <a:solidFill>
                  <a:srgbClr val="FF0000"/>
                </a:solidFill>
                <a:latin typeface="华文新魏" pitchFamily="2" charset="-122"/>
                <a:ea typeface="华文新魏" pitchFamily="2" charset="-122"/>
              </a:rPr>
              <a:t>,</a:t>
            </a:r>
            <a:r>
              <a:rPr lang="zh-CN" altLang="en-US" sz="2800" b="1">
                <a:solidFill>
                  <a:srgbClr val="FF0000"/>
                </a:solidFill>
                <a:latin typeface="华文新魏" pitchFamily="2" charset="-122"/>
                <a:ea typeface="华文新魏" pitchFamily="2" charset="-122"/>
              </a:rPr>
              <a:t>不自私</a:t>
            </a:r>
          </a:p>
        </p:txBody>
      </p:sp>
      <p:sp>
        <p:nvSpPr>
          <p:cNvPr id="38925" name="Text Box 26"/>
          <p:cNvSpPr/>
          <p:nvPr/>
        </p:nvSpPr>
        <p:spPr>
          <a:xfrm>
            <a:off x="6519862" y="5108575"/>
            <a:ext cx="2103438" cy="523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新魏" pitchFamily="2" charset="-122"/>
                <a:ea typeface="华文新魏" pitchFamily="2" charset="-122"/>
              </a:rPr>
              <a:t>创新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additive="base">
                                        <p:cTn id="6" dur="1" fill="hold">
                                          <p:stCondLst>
                                            <p:cond delay="0"/>
                                          </p:stCondLst>
                                        </p:cTn>
                                        <p:tgtEl>
                                          <p:spTgt spid="38915"/>
                                        </p:tgtEl>
                                        <p:attrNameLst>
                                          <p:attrName>style.visibility</p:attrName>
                                        </p:attrNameLst>
                                      </p:cBhvr>
                                      <p:to>
                                        <p:strVal val="visible"/>
                                      </p:to>
                                    </p:set>
                                    <p:anim calcmode="lin" valueType="num">
                                      <p:cBhvr additive="base">
                                        <p:cTn id="7" dur="75" fill="hold"/>
                                        <p:tgtEl>
                                          <p:spTgt spid="38915"/>
                                        </p:tgtEl>
                                        <p:attrNameLst>
                                          <p:attrName>ppt_x</p:attrName>
                                        </p:attrNameLst>
                                      </p:cBhvr>
                                      <p:tavLst>
                                        <p:tav tm="0">
                                          <p:val>
                                            <p:strVal val="#ppt_x"/>
                                          </p:val>
                                        </p:tav>
                                        <p:tav tm="100000">
                                          <p:val>
                                            <p:strVal val="#ppt_x"/>
                                          </p:val>
                                        </p:tav>
                                      </p:tavLst>
                                    </p:anim>
                                    <p:anim calcmode="lin" valueType="num">
                                      <p:cBhvr additive="base">
                                        <p:cTn id="8" dur="75" fill="hold"/>
                                        <p:tgtEl>
                                          <p:spTgt spid="38915"/>
                                        </p:tgtEl>
                                        <p:attrNameLst>
                                          <p:attrName>ppt_y</p:attrName>
                                        </p:attrNameLst>
                                      </p:cBhvr>
                                      <p:tavLst>
                                        <p:tav tm="0">
                                          <p:val>
                                            <p:strVal val="1+#ppt_h/2"/>
                                          </p:val>
                                        </p:tav>
                                        <p:tav tm="100000">
                                          <p:val>
                                            <p:strVal val="#ppt_y"/>
                                          </p:val>
                                        </p:tav>
                                      </p:tavLst>
                                    </p:anim>
                                  </p:childTnLst>
                                  <p:subTnLst>
                                    <p:audio>
                                      <p:cMediaNode>
                                        <p:cTn display="0" masterRel="sameClick">
                                          <p:stCondLst>
                                            <p:cond evt="onStopAudio" delay="0">
                                              <p:tgtEl>
                                                <p:sldTgt/>
                                              </p:tgtEl>
                                            </p:cond>
                                          </p:stCondLst>
                                        </p:cTn>
                                        <p:tgtEl>
                                          <p:sndTgt r:embed="rId3"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1" nodeType="clickEffect">
                                  <p:stCondLst>
                                    <p:cond delay="0"/>
                                  </p:stCondLst>
                                  <p:iterate type="lt">
                                    <p:tmPct val="100000"/>
                                  </p:iterate>
                                  <p:childTnLst>
                                    <p:set>
                                      <p:cBhvr additive="base">
                                        <p:cTn id="12" dur="1" fill="hold">
                                          <p:stCondLst>
                                            <p:cond delay="0"/>
                                          </p:stCondLst>
                                        </p:cTn>
                                        <p:tgtEl>
                                          <p:spTgt spid="38916"/>
                                        </p:tgtEl>
                                        <p:attrNameLst>
                                          <p:attrName>style.visibility</p:attrName>
                                        </p:attrNameLst>
                                      </p:cBhvr>
                                      <p:to>
                                        <p:strVal val="visible"/>
                                      </p:to>
                                    </p:set>
                                    <p:anim calcmode="lin" valueType="num">
                                      <p:cBhvr additive="base">
                                        <p:cTn id="13" dur="75" fill="hold"/>
                                        <p:tgtEl>
                                          <p:spTgt spid="38916"/>
                                        </p:tgtEl>
                                        <p:attrNameLst>
                                          <p:attrName>ppt_x</p:attrName>
                                        </p:attrNameLst>
                                      </p:cBhvr>
                                      <p:tavLst>
                                        <p:tav tm="0">
                                          <p:val>
                                            <p:strVal val="1+#ppt_w/2"/>
                                          </p:val>
                                        </p:tav>
                                        <p:tav tm="100000">
                                          <p:val>
                                            <p:strVal val="#ppt_x"/>
                                          </p:val>
                                        </p:tav>
                                      </p:tavLst>
                                    </p:anim>
                                    <p:anim calcmode="lin" valueType="num">
                                      <p:cBhvr additive="base">
                                        <p:cTn id="14" dur="75" fill="hold"/>
                                        <p:tgtEl>
                                          <p:spTgt spid="389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2" nodeType="clickEffect">
                                  <p:stCondLst>
                                    <p:cond delay="0"/>
                                  </p:stCondLst>
                                  <p:iterate type="lt">
                                    <p:tmPct val="100000"/>
                                  </p:iterate>
                                  <p:childTnLst>
                                    <p:set>
                                      <p:cBhvr additive="base">
                                        <p:cTn id="18" dur="1" fill="hold">
                                          <p:stCondLst>
                                            <p:cond delay="0"/>
                                          </p:stCondLst>
                                        </p:cTn>
                                        <p:tgtEl>
                                          <p:spTgt spid="38917"/>
                                        </p:tgtEl>
                                        <p:attrNameLst>
                                          <p:attrName>style.visibility</p:attrName>
                                        </p:attrNameLst>
                                      </p:cBhvr>
                                      <p:to>
                                        <p:strVal val="visible"/>
                                      </p:to>
                                    </p:set>
                                    <p:anim calcmode="lin" valueType="num">
                                      <p:cBhvr additive="base">
                                        <p:cTn id="19" dur="75" fill="hold"/>
                                        <p:tgtEl>
                                          <p:spTgt spid="38917"/>
                                        </p:tgtEl>
                                        <p:attrNameLst>
                                          <p:attrName>ppt_x</p:attrName>
                                        </p:attrNameLst>
                                      </p:cBhvr>
                                      <p:tavLst>
                                        <p:tav tm="0">
                                          <p:val>
                                            <p:strVal val="1+#ppt_w/2"/>
                                          </p:val>
                                        </p:tav>
                                        <p:tav tm="100000">
                                          <p:val>
                                            <p:strVal val="#ppt_x"/>
                                          </p:val>
                                        </p:tav>
                                      </p:tavLst>
                                    </p:anim>
                                    <p:anim calcmode="lin" valueType="num">
                                      <p:cBhvr additive="base">
                                        <p:cTn id="20" dur="75" fill="hold"/>
                                        <p:tgtEl>
                                          <p:spTgt spid="389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3" nodeType="clickEffect">
                                  <p:stCondLst>
                                    <p:cond delay="0"/>
                                  </p:stCondLst>
                                  <p:iterate type="lt">
                                    <p:tmPct val="100000"/>
                                  </p:iterate>
                                  <p:childTnLst>
                                    <p:set>
                                      <p:cBhvr additive="base">
                                        <p:cTn id="24" dur="1" fill="hold">
                                          <p:stCondLst>
                                            <p:cond delay="0"/>
                                          </p:stCondLst>
                                        </p:cTn>
                                        <p:tgtEl>
                                          <p:spTgt spid="38918"/>
                                        </p:tgtEl>
                                        <p:attrNameLst>
                                          <p:attrName>style.visibility</p:attrName>
                                        </p:attrNameLst>
                                      </p:cBhvr>
                                      <p:to>
                                        <p:strVal val="visible"/>
                                      </p:to>
                                    </p:set>
                                    <p:anim calcmode="lin" valueType="num">
                                      <p:cBhvr additive="base">
                                        <p:cTn id="25" dur="75" fill="hold"/>
                                        <p:tgtEl>
                                          <p:spTgt spid="38918"/>
                                        </p:tgtEl>
                                        <p:attrNameLst>
                                          <p:attrName>ppt_x</p:attrName>
                                        </p:attrNameLst>
                                      </p:cBhvr>
                                      <p:tavLst>
                                        <p:tav tm="0">
                                          <p:val>
                                            <p:strVal val="1+#ppt_w/2"/>
                                          </p:val>
                                        </p:tav>
                                        <p:tav tm="100000">
                                          <p:val>
                                            <p:strVal val="#ppt_x"/>
                                          </p:val>
                                        </p:tav>
                                      </p:tavLst>
                                    </p:anim>
                                    <p:anim calcmode="lin" valueType="num">
                                      <p:cBhvr additive="base">
                                        <p:cTn id="26" dur="75" fill="hold"/>
                                        <p:tgtEl>
                                          <p:spTgt spid="389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4" nodeType="clickEffect">
                                  <p:stCondLst>
                                    <p:cond delay="0"/>
                                  </p:stCondLst>
                                  <p:iterate type="lt">
                                    <p:tmPct val="100000"/>
                                  </p:iterate>
                                  <p:childTnLst>
                                    <p:set>
                                      <p:cBhvr additive="base">
                                        <p:cTn id="30" dur="1" fill="hold">
                                          <p:stCondLst>
                                            <p:cond delay="0"/>
                                          </p:stCondLst>
                                        </p:cTn>
                                        <p:tgtEl>
                                          <p:spTgt spid="38919"/>
                                        </p:tgtEl>
                                        <p:attrNameLst>
                                          <p:attrName>style.visibility</p:attrName>
                                        </p:attrNameLst>
                                      </p:cBhvr>
                                      <p:to>
                                        <p:strVal val="visible"/>
                                      </p:to>
                                    </p:set>
                                    <p:anim calcmode="lin" valueType="num">
                                      <p:cBhvr additive="base">
                                        <p:cTn id="31" dur="75" fill="hold"/>
                                        <p:tgtEl>
                                          <p:spTgt spid="38919"/>
                                        </p:tgtEl>
                                        <p:attrNameLst>
                                          <p:attrName>ppt_x</p:attrName>
                                        </p:attrNameLst>
                                      </p:cBhvr>
                                      <p:tavLst>
                                        <p:tav tm="0">
                                          <p:val>
                                            <p:strVal val="1+#ppt_w/2"/>
                                          </p:val>
                                        </p:tav>
                                        <p:tav tm="100000">
                                          <p:val>
                                            <p:strVal val="#ppt_x"/>
                                          </p:val>
                                        </p:tav>
                                      </p:tavLst>
                                    </p:anim>
                                    <p:anim calcmode="lin" valueType="num">
                                      <p:cBhvr additive="base">
                                        <p:cTn id="32" dur="75" fill="hold"/>
                                        <p:tgtEl>
                                          <p:spTgt spid="389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5" nodeType="clickEffect">
                                  <p:stCondLst>
                                    <p:cond delay="0"/>
                                  </p:stCondLst>
                                  <p:iterate type="lt">
                                    <p:tmPct val="100000"/>
                                  </p:iterate>
                                  <p:childTnLst>
                                    <p:set>
                                      <p:cBhvr additive="base">
                                        <p:cTn id="36" dur="1" fill="hold">
                                          <p:stCondLst>
                                            <p:cond delay="0"/>
                                          </p:stCondLst>
                                        </p:cTn>
                                        <p:tgtEl>
                                          <p:spTgt spid="38920"/>
                                        </p:tgtEl>
                                        <p:attrNameLst>
                                          <p:attrName>style.visibility</p:attrName>
                                        </p:attrNameLst>
                                      </p:cBhvr>
                                      <p:to>
                                        <p:strVal val="visible"/>
                                      </p:to>
                                    </p:set>
                                    <p:anim calcmode="lin" valueType="num">
                                      <p:cBhvr additive="base">
                                        <p:cTn id="37" dur="75" fill="hold"/>
                                        <p:tgtEl>
                                          <p:spTgt spid="38920"/>
                                        </p:tgtEl>
                                        <p:attrNameLst>
                                          <p:attrName>ppt_x</p:attrName>
                                        </p:attrNameLst>
                                      </p:cBhvr>
                                      <p:tavLst>
                                        <p:tav tm="0">
                                          <p:val>
                                            <p:strVal val="1+#ppt_w/2"/>
                                          </p:val>
                                        </p:tav>
                                        <p:tav tm="100000">
                                          <p:val>
                                            <p:strVal val="#ppt_x"/>
                                          </p:val>
                                        </p:tav>
                                      </p:tavLst>
                                    </p:anim>
                                    <p:anim calcmode="lin" valueType="num">
                                      <p:cBhvr additive="base">
                                        <p:cTn id="38" dur="75" fill="hold"/>
                                        <p:tgtEl>
                                          <p:spTgt spid="3892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6" nodeType="clickEffect">
                                  <p:stCondLst>
                                    <p:cond delay="0"/>
                                  </p:stCondLst>
                                  <p:childTnLst>
                                    <p:set>
                                      <p:cBhvr additive="base">
                                        <p:cTn id="42" dur="1" fill="hold">
                                          <p:stCondLst>
                                            <p:cond delay="0"/>
                                          </p:stCondLst>
                                        </p:cTn>
                                        <p:tgtEl>
                                          <p:spTgt spid="38921"/>
                                        </p:tgtEl>
                                        <p:attrNameLst>
                                          <p:attrName>style.visibility</p:attrName>
                                        </p:attrNameLst>
                                      </p:cBhvr>
                                      <p:to>
                                        <p:strVal val="visible"/>
                                      </p:to>
                                    </p:set>
                                    <p:animEffect transition="in" filter="wipe(down)">
                                      <p:cBhvr additive="base">
                                        <p:cTn id="43" dur="500"/>
                                        <p:tgtEl>
                                          <p:spTgt spid="389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7" nodeType="clickEffect">
                                  <p:stCondLst>
                                    <p:cond delay="0"/>
                                  </p:stCondLst>
                                  <p:childTnLst>
                                    <p:set>
                                      <p:cBhvr additive="base">
                                        <p:cTn id="47" dur="1" fill="hold">
                                          <p:stCondLst>
                                            <p:cond delay="0"/>
                                          </p:stCondLst>
                                        </p:cTn>
                                        <p:tgtEl>
                                          <p:spTgt spid="38922"/>
                                        </p:tgtEl>
                                        <p:attrNameLst>
                                          <p:attrName>style.visibility</p:attrName>
                                        </p:attrNameLst>
                                      </p:cBhvr>
                                      <p:to>
                                        <p:strVal val="visible"/>
                                      </p:to>
                                    </p:set>
                                    <p:animEffect transition="in" filter="wipe(down)">
                                      <p:cBhvr additive="base">
                                        <p:cTn id="48" dur="500"/>
                                        <p:tgtEl>
                                          <p:spTgt spid="389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8" nodeType="clickEffect">
                                  <p:stCondLst>
                                    <p:cond delay="0"/>
                                  </p:stCondLst>
                                  <p:childTnLst>
                                    <p:set>
                                      <p:cBhvr additive="base">
                                        <p:cTn id="52" dur="1" fill="hold">
                                          <p:stCondLst>
                                            <p:cond delay="0"/>
                                          </p:stCondLst>
                                        </p:cTn>
                                        <p:tgtEl>
                                          <p:spTgt spid="38923"/>
                                        </p:tgtEl>
                                        <p:attrNameLst>
                                          <p:attrName>style.visibility</p:attrName>
                                        </p:attrNameLst>
                                      </p:cBhvr>
                                      <p:to>
                                        <p:strVal val="visible"/>
                                      </p:to>
                                    </p:set>
                                    <p:animEffect transition="in" filter="wipe(down)">
                                      <p:cBhvr additive="base">
                                        <p:cTn id="53" dur="500"/>
                                        <p:tgtEl>
                                          <p:spTgt spid="389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9" nodeType="clickEffect">
                                  <p:stCondLst>
                                    <p:cond delay="0"/>
                                  </p:stCondLst>
                                  <p:childTnLst>
                                    <p:set>
                                      <p:cBhvr additive="base">
                                        <p:cTn id="57" dur="1" fill="hold">
                                          <p:stCondLst>
                                            <p:cond delay="0"/>
                                          </p:stCondLst>
                                        </p:cTn>
                                        <p:tgtEl>
                                          <p:spTgt spid="38924"/>
                                        </p:tgtEl>
                                        <p:attrNameLst>
                                          <p:attrName>style.visibility</p:attrName>
                                        </p:attrNameLst>
                                      </p:cBhvr>
                                      <p:to>
                                        <p:strVal val="visible"/>
                                      </p:to>
                                    </p:set>
                                    <p:animEffect transition="in" filter="wipe(down)">
                                      <p:cBhvr additive="base">
                                        <p:cTn id="58" dur="500"/>
                                        <p:tgtEl>
                                          <p:spTgt spid="389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10" nodeType="clickEffect">
                                  <p:stCondLst>
                                    <p:cond delay="0"/>
                                  </p:stCondLst>
                                  <p:childTnLst>
                                    <p:set>
                                      <p:cBhvr additive="base">
                                        <p:cTn id="62" dur="1" fill="hold">
                                          <p:stCondLst>
                                            <p:cond delay="0"/>
                                          </p:stCondLst>
                                        </p:cTn>
                                        <p:tgtEl>
                                          <p:spTgt spid="38925"/>
                                        </p:tgtEl>
                                        <p:attrNameLst>
                                          <p:attrName>style.visibility</p:attrName>
                                        </p:attrNameLst>
                                      </p:cBhvr>
                                      <p:to>
                                        <p:strVal val="visible"/>
                                      </p:to>
                                    </p:set>
                                    <p:animEffect transition="in" filter="wipe(down)">
                                      <p:cBhvr additive="base">
                                        <p:cTn id="63"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1"/>
      <p:bldP spid="38917" grpId="2"/>
      <p:bldP spid="38918" grpId="3"/>
      <p:bldP spid="38919" grpId="4"/>
      <p:bldP spid="38920" grpId="5"/>
      <p:bldP spid="38921" grpId="6"/>
      <p:bldP spid="38922" grpId="7"/>
      <p:bldP spid="38923" grpId="8"/>
      <p:bldP spid="38924" grpId="9"/>
      <p:bldP spid="38925" grpId="1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39938" name="Text Box 5"/>
          <p:cNvSpPr/>
          <p:nvPr/>
        </p:nvSpPr>
        <p:spPr>
          <a:xfrm>
            <a:off x="1120775" y="709612"/>
            <a:ext cx="8877300" cy="646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en-US" altLang="zh-CN" sz="3600">
                <a:solidFill>
                  <a:srgbClr val="FF0000"/>
                </a:solidFill>
                <a:latin typeface="黑体" panose="02010609060101010101" pitchFamily="49" charset="-122"/>
                <a:ea typeface="黑体" panose="02010609060101010101" pitchFamily="49" charset="-122"/>
              </a:rPr>
              <a:t>“</a:t>
            </a:r>
            <a:r>
              <a:rPr lang="zh-CN" altLang="en-US" sz="3600">
                <a:solidFill>
                  <a:srgbClr val="FF0000"/>
                </a:solidFill>
                <a:latin typeface="黑体" panose="02010609060101010101" pitchFamily="49" charset="-122"/>
                <a:ea typeface="黑体" panose="02010609060101010101" pitchFamily="49" charset="-122"/>
              </a:rPr>
              <a:t>拿来主义”的具体内容包括哪些方面？</a:t>
            </a:r>
          </a:p>
        </p:txBody>
      </p:sp>
      <p:sp>
        <p:nvSpPr>
          <p:cNvPr id="39939" name="Text Box 6"/>
          <p:cNvSpPr/>
          <p:nvPr/>
        </p:nvSpPr>
        <p:spPr>
          <a:xfrm>
            <a:off x="976312" y="1790700"/>
            <a:ext cx="10244138" cy="9540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solidFill>
                  <a:schemeClr val="bg1"/>
                </a:solidFill>
                <a:latin typeface="Adobe 楷体 Std R" pitchFamily="18" charset="-122"/>
                <a:ea typeface="Adobe 楷体 Std R" pitchFamily="18" charset="-122"/>
              </a:rPr>
              <a:t>　　 </a:t>
            </a:r>
            <a:r>
              <a:rPr lang="zh-CN" altLang="en-US" sz="2800" b="1">
                <a:solidFill>
                  <a:srgbClr val="FF0000"/>
                </a:solidFill>
                <a:latin typeface="Adobe 楷体 Std R" pitchFamily="18" charset="-122"/>
                <a:ea typeface="Adobe 楷体 Std R" pitchFamily="18" charset="-122"/>
              </a:rPr>
              <a:t>在本文中，作者把批判继承文化遗产这个重大问题，精当地概括为“拿来主义”。</a:t>
            </a:r>
          </a:p>
        </p:txBody>
      </p:sp>
      <p:sp>
        <p:nvSpPr>
          <p:cNvPr id="39940" name="Text Box 7"/>
          <p:cNvSpPr/>
          <p:nvPr/>
        </p:nvSpPr>
        <p:spPr>
          <a:xfrm>
            <a:off x="976312" y="3159125"/>
            <a:ext cx="10153650" cy="18161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solidFill>
                  <a:schemeClr val="accent2"/>
                </a:solidFill>
                <a:latin typeface="Adobe 楷体 Std R" pitchFamily="18" charset="-122"/>
                <a:ea typeface="Adobe 楷体 Std R" pitchFamily="18" charset="-122"/>
              </a:rPr>
              <a:t>　　</a:t>
            </a:r>
            <a:r>
              <a:rPr lang="zh-CN" altLang="en-US" sz="2800" b="1">
                <a:solidFill>
                  <a:srgbClr val="FF3300"/>
                </a:solidFill>
                <a:latin typeface="Adobe 楷体 Std R" pitchFamily="18" charset="-122"/>
                <a:ea typeface="Adobe 楷体 Std R" pitchFamily="18" charset="-122"/>
              </a:rPr>
              <a:t>①“占有”</a:t>
            </a:r>
            <a:r>
              <a:rPr lang="zh-CN" altLang="en-US" sz="2800" b="1">
                <a:solidFill>
                  <a:schemeClr val="accent2"/>
                </a:solidFill>
                <a:latin typeface="Adobe 楷体 Std R" pitchFamily="18" charset="-122"/>
                <a:ea typeface="Adobe 楷体 Std R" pitchFamily="18" charset="-122"/>
              </a:rPr>
              <a:t>，即“不管三七二十一，拿来！”作者批判了那种在旧的遗产面前吓破了胆无所措手足的“孱头”，也批判了那种为自己的“左”而故意毁坏遗产的“昏蛋”，为正确地批判继承文化遗产扫除障碍。</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40962" name="矩形 25"/>
          <p:cNvSpPr/>
          <p:nvPr/>
        </p:nvSpPr>
        <p:spPr>
          <a:xfrm>
            <a:off x="4586288" y="147638"/>
            <a:ext cx="3255962" cy="5847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拿来主义 </a:t>
            </a:r>
          </a:p>
        </p:txBody>
      </p:sp>
      <p:sp>
        <p:nvSpPr>
          <p:cNvPr id="40963" name="Text Box 4"/>
          <p:cNvSpPr/>
          <p:nvPr/>
        </p:nvSpPr>
        <p:spPr>
          <a:xfrm>
            <a:off x="1257300" y="1163638"/>
            <a:ext cx="9898062" cy="39703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a:solidFill>
                  <a:schemeClr val="accent2"/>
                </a:solidFill>
                <a:latin typeface="Adobe 楷体 Std R" pitchFamily="18" charset="-122"/>
                <a:ea typeface="Adobe 楷体 Std R" pitchFamily="18" charset="-122"/>
              </a:rPr>
              <a:t>　　</a:t>
            </a:r>
            <a:r>
              <a:rPr lang="zh-CN" altLang="en-US" sz="2800">
                <a:solidFill>
                  <a:srgbClr val="FF3300"/>
                </a:solidFill>
                <a:latin typeface="Adobe 楷体 Std R" pitchFamily="18" charset="-122"/>
                <a:ea typeface="Adobe 楷体 Std R" pitchFamily="18" charset="-122"/>
              </a:rPr>
              <a:t>②“挑选”</a:t>
            </a:r>
            <a:r>
              <a:rPr lang="zh-CN" altLang="en-US" sz="2800">
                <a:solidFill>
                  <a:schemeClr val="accent2"/>
                </a:solidFill>
                <a:latin typeface="Adobe 楷体 Std R" pitchFamily="18" charset="-122"/>
                <a:ea typeface="Adobe 楷体 Std R" pitchFamily="18" charset="-122"/>
              </a:rPr>
              <a:t>，即“运用脑髓，放出眼光，自己来拿！”作者认为，文化遗产可分为三种：有益无害（即“鱼翅”）的要“拿来”，而且“使用”；既有毒素又有用处的（即“鸦片”），要吸取、使用它有用的方面，清除它有害的方面；人民根本不需要的（即“烟枪”“烟灯”和“姨太太”）原则上加以“毁灭”（只留少许送博物馆）。总之根据人民的利益，“或使用，或存放，或毁灭”。对于那种“接受一切，欣欣然的蹩进卧室，大吸剩下的鸦片”的“废物”，即那种“全盘继承”论者，作者投以蔑视和厌恶。</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41986" name="矩形 4"/>
          <p:cNvSpPr/>
          <p:nvPr/>
        </p:nvSpPr>
        <p:spPr>
          <a:xfrm>
            <a:off x="4586288" y="147638"/>
            <a:ext cx="3255962" cy="5847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DBC9B8"/>
                </a:solidFill>
                <a:latin typeface="微软雅黑" panose="020B0503020204020204" pitchFamily="34" charset="-122"/>
                <a:ea typeface="微软雅黑" panose="020B0503020204020204" pitchFamily="34" charset="-122"/>
                <a:sym typeface="+mn-lt"/>
              </a:rPr>
              <a:t>拿来主义</a:t>
            </a:r>
          </a:p>
        </p:txBody>
      </p:sp>
      <p:sp>
        <p:nvSpPr>
          <p:cNvPr id="41987" name="Text Box 5"/>
          <p:cNvSpPr/>
          <p:nvPr/>
        </p:nvSpPr>
        <p:spPr>
          <a:xfrm>
            <a:off x="1466850" y="2135188"/>
            <a:ext cx="9369425" cy="22479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solidFill>
                  <a:schemeClr val="accent2"/>
                </a:solidFill>
                <a:latin typeface="Adobe 楷体 Std R" pitchFamily="18" charset="-122"/>
                <a:ea typeface="Adobe 楷体 Std R" pitchFamily="18" charset="-122"/>
              </a:rPr>
              <a:t>　　</a:t>
            </a:r>
            <a:r>
              <a:rPr lang="zh-CN" altLang="en-US" sz="2800" b="1">
                <a:solidFill>
                  <a:srgbClr val="FF3300"/>
                </a:solidFill>
                <a:latin typeface="Adobe 楷体 Std R" pitchFamily="18" charset="-122"/>
                <a:ea typeface="Adobe 楷体 Std R" pitchFamily="18" charset="-122"/>
              </a:rPr>
              <a:t>③创新</a:t>
            </a:r>
            <a:r>
              <a:rPr lang="zh-CN" altLang="en-US" sz="2800" b="1">
                <a:solidFill>
                  <a:schemeClr val="accent2"/>
                </a:solidFill>
                <a:latin typeface="Adobe 楷体 Std R" pitchFamily="18" charset="-122"/>
                <a:ea typeface="Adobe 楷体 Std R" pitchFamily="18" charset="-122"/>
              </a:rPr>
              <a:t>，即“主人是新主人，宅子也就会成为新宅子”。“占有”、“挑选”，是为了推陈出新创造出新文艺。要推陈出新，就必须勇于批判继承。作者说：“没有拿来，人不能自成为新人，没有拿来的，文艺不能自成为新文艺”。</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7410" name="Text Box 3"/>
          <p:cNvSpPr/>
          <p:nvPr/>
        </p:nvSpPr>
        <p:spPr>
          <a:xfrm>
            <a:off x="576262" y="0"/>
            <a:ext cx="4467225" cy="646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sz="3600">
                <a:solidFill>
                  <a:srgbClr val="FF0000"/>
                </a:solidFill>
                <a:latin typeface="微软雅黑" panose="020B0503020204020204" pitchFamily="34" charset="-122"/>
                <a:ea typeface="隶书" pitchFamily="49" charset="-122"/>
              </a:rPr>
              <a:t>主要作品有：</a:t>
            </a:r>
          </a:p>
        </p:txBody>
      </p:sp>
      <p:sp>
        <p:nvSpPr>
          <p:cNvPr id="17411" name="Text Box 4"/>
          <p:cNvSpPr/>
          <p:nvPr/>
        </p:nvSpPr>
        <p:spPr>
          <a:xfrm>
            <a:off x="1144588" y="820738"/>
            <a:ext cx="7631112" cy="641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a:latin typeface="微软雅黑" panose="020B0503020204020204" pitchFamily="34" charset="-122"/>
                <a:ea typeface="微软雅黑" panose="020B0503020204020204" pitchFamily="34" charset="-122"/>
              </a:rPr>
              <a:t> </a:t>
            </a:r>
            <a:r>
              <a:rPr lang="zh-CN" altLang="en-US" sz="3600" b="1">
                <a:solidFill>
                  <a:srgbClr val="FF0000"/>
                </a:solidFill>
                <a:latin typeface="微软雅黑" panose="020B0503020204020204" pitchFamily="34" charset="-122"/>
                <a:ea typeface="微软雅黑" panose="020B0503020204020204" pitchFamily="34" charset="-122"/>
              </a:rPr>
              <a:t>小说集：</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呐喊</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彷徨</a:t>
            </a:r>
            <a:r>
              <a:rPr lang="en-US" altLang="zh-CN" sz="3600">
                <a:solidFill>
                  <a:srgbClr val="FF0000"/>
                </a:solidFill>
                <a:latin typeface="微软雅黑" panose="020B0503020204020204" pitchFamily="34" charset="-122"/>
                <a:ea typeface="微软雅黑" panose="020B0503020204020204" pitchFamily="34" charset="-122"/>
              </a:rPr>
              <a:t>》</a:t>
            </a:r>
          </a:p>
        </p:txBody>
      </p:sp>
      <p:sp>
        <p:nvSpPr>
          <p:cNvPr id="17412" name="Text Box 5"/>
          <p:cNvSpPr/>
          <p:nvPr/>
        </p:nvSpPr>
        <p:spPr>
          <a:xfrm>
            <a:off x="1144588" y="1681162"/>
            <a:ext cx="7416800" cy="641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sz="3200">
                <a:solidFill>
                  <a:srgbClr val="FF0000"/>
                </a:solidFill>
                <a:latin typeface="微软雅黑" panose="020B0503020204020204" pitchFamily="34" charset="-122"/>
                <a:ea typeface="微软雅黑" panose="020B0503020204020204" pitchFamily="34" charset="-122"/>
              </a:rPr>
              <a:t> </a:t>
            </a:r>
            <a:r>
              <a:rPr lang="zh-CN" altLang="en-US" sz="3600" b="1">
                <a:solidFill>
                  <a:srgbClr val="FF0000"/>
                </a:solidFill>
                <a:latin typeface="微软雅黑" panose="020B0503020204020204" pitchFamily="34" charset="-122"/>
                <a:ea typeface="微软雅黑" panose="020B0503020204020204" pitchFamily="34" charset="-122"/>
              </a:rPr>
              <a:t>历史小说集：</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故事新编</a:t>
            </a:r>
            <a:r>
              <a:rPr lang="en-US" altLang="zh-CN" sz="3600" b="1">
                <a:solidFill>
                  <a:srgbClr val="FF0000"/>
                </a:solidFill>
                <a:latin typeface="微软雅黑" panose="020B0503020204020204" pitchFamily="34" charset="-122"/>
                <a:ea typeface="微软雅黑" panose="020B0503020204020204" pitchFamily="34" charset="-122"/>
              </a:rPr>
              <a:t>》</a:t>
            </a:r>
          </a:p>
        </p:txBody>
      </p:sp>
      <p:sp>
        <p:nvSpPr>
          <p:cNvPr id="17413" name="Text Box 6"/>
          <p:cNvSpPr/>
          <p:nvPr/>
        </p:nvSpPr>
        <p:spPr>
          <a:xfrm>
            <a:off x="1287462" y="2547938"/>
            <a:ext cx="6808788" cy="641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sz="3600" b="1">
                <a:solidFill>
                  <a:srgbClr val="FF0000"/>
                </a:solidFill>
                <a:latin typeface="微软雅黑" panose="020B0503020204020204" pitchFamily="34" charset="-122"/>
                <a:ea typeface="微软雅黑" panose="020B0503020204020204" pitchFamily="34" charset="-122"/>
              </a:rPr>
              <a:t>散文集：</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朝花夕拾</a:t>
            </a:r>
            <a:r>
              <a:rPr lang="en-US" altLang="zh-CN" sz="3600" b="1">
                <a:solidFill>
                  <a:srgbClr val="FF0000"/>
                </a:solidFill>
                <a:latin typeface="微软雅黑" panose="020B0503020204020204" pitchFamily="34" charset="-122"/>
                <a:ea typeface="微软雅黑" panose="020B0503020204020204" pitchFamily="34" charset="-122"/>
              </a:rPr>
              <a:t>》</a:t>
            </a:r>
          </a:p>
        </p:txBody>
      </p:sp>
      <p:sp>
        <p:nvSpPr>
          <p:cNvPr id="17414" name="Text Box 7"/>
          <p:cNvSpPr/>
          <p:nvPr/>
        </p:nvSpPr>
        <p:spPr>
          <a:xfrm>
            <a:off x="1216025" y="3413125"/>
            <a:ext cx="5426075" cy="6413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sz="3600" b="1">
                <a:solidFill>
                  <a:srgbClr val="FF0000"/>
                </a:solidFill>
                <a:latin typeface="微软雅黑" panose="020B0503020204020204" pitchFamily="34" charset="-122"/>
                <a:ea typeface="微软雅黑" panose="020B0503020204020204" pitchFamily="34" charset="-122"/>
              </a:rPr>
              <a:t>散文诗集：</a:t>
            </a:r>
            <a:r>
              <a:rPr lang="en-US" altLang="zh-CN" sz="3600" b="1">
                <a:solidFill>
                  <a:srgbClr val="FF0000"/>
                </a:solidFill>
                <a:latin typeface="微软雅黑" panose="020B0503020204020204" pitchFamily="34" charset="-122"/>
                <a:ea typeface="微软雅黑" panose="020B0503020204020204" pitchFamily="34" charset="-122"/>
              </a:rPr>
              <a:t>《</a:t>
            </a:r>
            <a:r>
              <a:rPr lang="zh-CN" altLang="en-US" sz="3600" b="1">
                <a:solidFill>
                  <a:srgbClr val="FF0000"/>
                </a:solidFill>
                <a:latin typeface="微软雅黑" panose="020B0503020204020204" pitchFamily="34" charset="-122"/>
                <a:ea typeface="微软雅黑" panose="020B0503020204020204" pitchFamily="34" charset="-122"/>
              </a:rPr>
              <a:t>野草</a:t>
            </a:r>
            <a:r>
              <a:rPr lang="en-US" altLang="zh-CN" sz="3600" b="1">
                <a:solidFill>
                  <a:srgbClr val="FF0000"/>
                </a:solidFill>
                <a:latin typeface="微软雅黑" panose="020B0503020204020204" pitchFamily="34" charset="-122"/>
                <a:ea typeface="微软雅黑" panose="020B0503020204020204" pitchFamily="34" charset="-122"/>
              </a:rPr>
              <a:t>》</a:t>
            </a:r>
          </a:p>
        </p:txBody>
      </p:sp>
      <p:sp>
        <p:nvSpPr>
          <p:cNvPr id="17415" name="Text Box 8"/>
          <p:cNvSpPr/>
          <p:nvPr/>
        </p:nvSpPr>
        <p:spPr>
          <a:xfrm>
            <a:off x="855662" y="4276725"/>
            <a:ext cx="10541000" cy="11906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spcBef>
                <a:spcPct val="55000"/>
              </a:spcBef>
            </a:pPr>
            <a:r>
              <a:rPr lang="zh-CN" altLang="en-US">
                <a:latin typeface="微软雅黑" panose="020B0503020204020204" pitchFamily="34" charset="-122"/>
                <a:ea typeface="微软雅黑" panose="020B0503020204020204" pitchFamily="34" charset="-122"/>
              </a:rPr>
              <a:t>    </a:t>
            </a:r>
            <a:r>
              <a:rPr lang="zh-CN" altLang="en-US">
                <a:solidFill>
                  <a:srgbClr val="FF0000"/>
                </a:solidFill>
                <a:latin typeface="微软雅黑" panose="020B0503020204020204" pitchFamily="34" charset="-122"/>
                <a:ea typeface="微软雅黑" panose="020B0503020204020204" pitchFamily="34" charset="-122"/>
              </a:rPr>
              <a:t> </a:t>
            </a:r>
            <a:r>
              <a:rPr lang="zh-CN" altLang="en-US" sz="3600" b="1">
                <a:solidFill>
                  <a:srgbClr val="FF0000"/>
                </a:solidFill>
                <a:latin typeface="宋体" panose="02010600030101010101" pitchFamily="2" charset="-122"/>
                <a:ea typeface="微软雅黑" panose="020B0503020204020204" pitchFamily="34" charset="-122"/>
              </a:rPr>
              <a:t>杂文集： </a:t>
            </a:r>
            <a:r>
              <a:rPr lang="zh-CN" altLang="en-US" sz="3600" b="1" u="sng">
                <a:solidFill>
                  <a:srgbClr val="00B0F0"/>
                </a:solidFill>
                <a:latin typeface="宋体" panose="02010600030101010101" pitchFamily="2" charset="-122"/>
                <a:ea typeface="微软雅黑" panose="020B0503020204020204" pitchFamily="34" charset="-122"/>
              </a:rPr>
              <a:t>《且介亭杂文》</a:t>
            </a:r>
            <a:r>
              <a:rPr lang="en-US" altLang="zh-CN" sz="3600" b="1">
                <a:solidFill>
                  <a:srgbClr val="FF0000"/>
                </a:solidFill>
                <a:latin typeface="宋体" panose="02010600030101010101" pitchFamily="2" charset="-122"/>
                <a:ea typeface="微软雅黑" panose="020B0503020204020204" pitchFamily="34" charset="-122"/>
              </a:rPr>
              <a:t> </a:t>
            </a:r>
            <a:r>
              <a:rPr lang="zh-CN" altLang="en-US" sz="3600" b="1">
                <a:solidFill>
                  <a:srgbClr val="FF0000"/>
                </a:solidFill>
                <a:latin typeface="宋体" panose="02010600030101010101" pitchFamily="2" charset="-122"/>
                <a:ea typeface="微软雅黑" panose="020B0503020204020204" pitchFamily="34" charset="-122"/>
              </a:rPr>
              <a:t>、</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南腔北调集</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坟</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热风</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等十五部</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4034" name="矩形 25"/>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a:solidFill>
                  <a:srgbClr val="7030A0"/>
                </a:solidFill>
                <a:latin typeface="微软雅黑" panose="020B0503020204020204" pitchFamily="34" charset="-122"/>
                <a:ea typeface="微软雅黑" panose="020B0503020204020204" pitchFamily="34" charset="-122"/>
                <a:sym typeface="+mn-lt"/>
              </a:rPr>
              <a:t>文章结构</a:t>
            </a:r>
          </a:p>
        </p:txBody>
      </p:sp>
      <p:sp>
        <p:nvSpPr>
          <p:cNvPr id="44035" name="Text Box 2"/>
          <p:cNvSpPr/>
          <p:nvPr/>
        </p:nvSpPr>
        <p:spPr>
          <a:xfrm rot="16200000">
            <a:off x="960755" y="1866583"/>
            <a:ext cx="800100" cy="2544762"/>
          </a:xfrm>
          <a:prstGeom prst="rect">
            <a:avLst/>
          </a:prstGeom>
          <a:noFill/>
          <a:ln>
            <a:noFill/>
            <a:miter lim="800000"/>
          </a:ln>
        </p:spPr>
        <p:txBody>
          <a:bodyPr vert="vert">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4000" b="1">
                <a:solidFill>
                  <a:schemeClr val="accent6"/>
                </a:solidFill>
                <a:latin typeface="黑体" panose="02010609060101010101" pitchFamily="49" charset="-122"/>
                <a:ea typeface="黑体" panose="02010609060101010101" pitchFamily="49" charset="-122"/>
              </a:rPr>
              <a:t>拿来主义</a:t>
            </a:r>
          </a:p>
        </p:txBody>
      </p:sp>
      <p:sp>
        <p:nvSpPr>
          <p:cNvPr id="44036" name="AutoShape 3"/>
          <p:cNvSpPr/>
          <p:nvPr/>
        </p:nvSpPr>
        <p:spPr>
          <a:xfrm>
            <a:off x="2201862" y="1308100"/>
            <a:ext cx="130175" cy="2852738"/>
          </a:xfrm>
          <a:prstGeom prst="leftBracket">
            <a:avLst>
              <a:gd name="adj" fmla="val 128140"/>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4037" name="Text Box 4"/>
          <p:cNvSpPr/>
          <p:nvPr/>
        </p:nvSpPr>
        <p:spPr>
          <a:xfrm>
            <a:off x="2581275" y="942975"/>
            <a:ext cx="8382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00"/>
                </a:solidFill>
                <a:latin typeface="Times New Roman" panose="02020603050405020304" pitchFamily="18" charset="0"/>
              </a:rPr>
              <a:t>破</a:t>
            </a:r>
          </a:p>
        </p:txBody>
      </p:sp>
      <p:sp>
        <p:nvSpPr>
          <p:cNvPr id="44038" name="AutoShape 5"/>
          <p:cNvSpPr/>
          <p:nvPr/>
        </p:nvSpPr>
        <p:spPr>
          <a:xfrm>
            <a:off x="3444875" y="623888"/>
            <a:ext cx="228600" cy="1295400"/>
          </a:xfrm>
          <a:prstGeom prst="leftBracket">
            <a:avLst>
              <a:gd name="adj" fmla="val 47222"/>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4039" name="Text Box 6"/>
          <p:cNvSpPr/>
          <p:nvPr/>
        </p:nvSpPr>
        <p:spPr>
          <a:xfrm>
            <a:off x="3749675" y="547688"/>
            <a:ext cx="2895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行楷" pitchFamily="2" charset="-122"/>
                <a:ea typeface="华文行楷" pitchFamily="2" charset="-122"/>
              </a:rPr>
              <a:t>闭关主义</a:t>
            </a:r>
            <a:r>
              <a:rPr lang="en-US" altLang="zh-CN" sz="2800" b="1">
                <a:solidFill>
                  <a:srgbClr val="FF0000"/>
                </a:solidFill>
                <a:latin typeface="华文行楷" pitchFamily="2" charset="-122"/>
                <a:ea typeface="华文行楷" pitchFamily="2" charset="-122"/>
              </a:rPr>
              <a:t>(</a:t>
            </a:r>
            <a:r>
              <a:rPr lang="zh-CN" altLang="en-US" sz="2800" b="1">
                <a:solidFill>
                  <a:srgbClr val="FF0000"/>
                </a:solidFill>
                <a:latin typeface="华文行楷" pitchFamily="2" charset="-122"/>
                <a:ea typeface="华文行楷" pitchFamily="2" charset="-122"/>
              </a:rPr>
              <a:t>排外</a:t>
            </a:r>
            <a:r>
              <a:rPr lang="en-US" altLang="zh-CN" sz="2800" b="1">
                <a:solidFill>
                  <a:schemeClr val="bg1"/>
                </a:solidFill>
                <a:latin typeface="华文行楷" pitchFamily="2" charset="-122"/>
                <a:ea typeface="华文行楷" pitchFamily="2" charset="-122"/>
              </a:rPr>
              <a:t>)</a:t>
            </a:r>
          </a:p>
        </p:txBody>
      </p:sp>
      <p:sp>
        <p:nvSpPr>
          <p:cNvPr id="44040" name="Text Box 7"/>
          <p:cNvSpPr/>
          <p:nvPr/>
        </p:nvSpPr>
        <p:spPr>
          <a:xfrm>
            <a:off x="3749675" y="1538288"/>
            <a:ext cx="3048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华文行楷" pitchFamily="2" charset="-122"/>
                <a:ea typeface="华文行楷" pitchFamily="2" charset="-122"/>
              </a:rPr>
              <a:t>送去主义</a:t>
            </a:r>
            <a:r>
              <a:rPr lang="en-US" altLang="zh-CN" sz="2800" b="1">
                <a:solidFill>
                  <a:srgbClr val="FF0000"/>
                </a:solidFill>
                <a:latin typeface="华文行楷" pitchFamily="2" charset="-122"/>
                <a:ea typeface="华文行楷" pitchFamily="2" charset="-122"/>
              </a:rPr>
              <a:t>(</a:t>
            </a:r>
            <a:r>
              <a:rPr lang="zh-CN" altLang="en-US" sz="2800" b="1">
                <a:solidFill>
                  <a:srgbClr val="FF0000"/>
                </a:solidFill>
                <a:latin typeface="华文行楷" pitchFamily="2" charset="-122"/>
                <a:ea typeface="华文行楷" pitchFamily="2" charset="-122"/>
              </a:rPr>
              <a:t>媚外</a:t>
            </a:r>
            <a:r>
              <a:rPr lang="en-US" altLang="zh-CN" sz="2800" b="1">
                <a:solidFill>
                  <a:srgbClr val="FF0000"/>
                </a:solidFill>
                <a:latin typeface="华文行楷" pitchFamily="2" charset="-122"/>
                <a:ea typeface="华文行楷" pitchFamily="2" charset="-122"/>
              </a:rPr>
              <a:t>)</a:t>
            </a:r>
          </a:p>
        </p:txBody>
      </p:sp>
      <p:sp>
        <p:nvSpPr>
          <p:cNvPr id="44041" name="Text Box 8"/>
          <p:cNvSpPr/>
          <p:nvPr/>
        </p:nvSpPr>
        <p:spPr>
          <a:xfrm>
            <a:off x="2498725" y="3870325"/>
            <a:ext cx="8382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00"/>
                </a:solidFill>
                <a:latin typeface="Times New Roman" panose="02020603050405020304" pitchFamily="18" charset="0"/>
              </a:rPr>
              <a:t>立</a:t>
            </a:r>
          </a:p>
        </p:txBody>
      </p:sp>
      <p:sp>
        <p:nvSpPr>
          <p:cNvPr id="44042" name="AutoShape 9"/>
          <p:cNvSpPr/>
          <p:nvPr/>
        </p:nvSpPr>
        <p:spPr>
          <a:xfrm>
            <a:off x="4618038" y="3122612"/>
            <a:ext cx="152400" cy="1752600"/>
          </a:xfrm>
          <a:prstGeom prst="leftBracket">
            <a:avLst>
              <a:gd name="adj" fmla="val 95833"/>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4043" name="Text Box 10"/>
          <p:cNvSpPr/>
          <p:nvPr/>
        </p:nvSpPr>
        <p:spPr>
          <a:xfrm>
            <a:off x="2955925" y="3808412"/>
            <a:ext cx="1752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0000"/>
                </a:solidFill>
                <a:latin typeface="Times New Roman" panose="02020603050405020304" pitchFamily="18" charset="0"/>
                <a:ea typeface="华文行楷" pitchFamily="2" charset="-122"/>
              </a:rPr>
              <a:t>拿来主义</a:t>
            </a:r>
          </a:p>
        </p:txBody>
      </p:sp>
      <p:sp>
        <p:nvSpPr>
          <p:cNvPr id="44044" name="Text Box 11"/>
          <p:cNvSpPr/>
          <p:nvPr/>
        </p:nvSpPr>
        <p:spPr>
          <a:xfrm>
            <a:off x="4754562" y="2879725"/>
            <a:ext cx="8382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00"/>
                </a:solidFill>
                <a:latin typeface="Times New Roman" panose="02020603050405020304" pitchFamily="18" charset="0"/>
              </a:rPr>
              <a:t>破</a:t>
            </a:r>
          </a:p>
        </p:txBody>
      </p:sp>
      <p:sp>
        <p:nvSpPr>
          <p:cNvPr id="44045" name="AutoShape 12"/>
          <p:cNvSpPr/>
          <p:nvPr/>
        </p:nvSpPr>
        <p:spPr>
          <a:xfrm>
            <a:off x="5502275" y="2452688"/>
            <a:ext cx="152400" cy="1752600"/>
          </a:xfrm>
          <a:prstGeom prst="leftBracket">
            <a:avLst>
              <a:gd name="adj" fmla="val 95833"/>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4046" name="Text Box 13"/>
          <p:cNvSpPr/>
          <p:nvPr/>
        </p:nvSpPr>
        <p:spPr>
          <a:xfrm>
            <a:off x="5730875" y="2147888"/>
            <a:ext cx="2895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latin typeface="华文行楷" pitchFamily="2" charset="-122"/>
                <a:ea typeface="华文行楷" pitchFamily="2" charset="-122"/>
              </a:rPr>
              <a:t>孱头   消极逃避</a:t>
            </a:r>
          </a:p>
        </p:txBody>
      </p:sp>
      <p:sp>
        <p:nvSpPr>
          <p:cNvPr id="44047" name="Text Box 14"/>
          <p:cNvSpPr/>
          <p:nvPr/>
        </p:nvSpPr>
        <p:spPr>
          <a:xfrm>
            <a:off x="5807075" y="2909888"/>
            <a:ext cx="2895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latin typeface="华文行楷" pitchFamily="2" charset="-122"/>
                <a:ea typeface="华文行楷" pitchFamily="2" charset="-122"/>
              </a:rPr>
              <a:t>昏蛋   完全否定</a:t>
            </a:r>
          </a:p>
        </p:txBody>
      </p:sp>
      <p:sp>
        <p:nvSpPr>
          <p:cNvPr id="44048" name="Text Box 15"/>
          <p:cNvSpPr/>
          <p:nvPr/>
        </p:nvSpPr>
        <p:spPr>
          <a:xfrm>
            <a:off x="5883275" y="3748088"/>
            <a:ext cx="2895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latin typeface="华文行楷" pitchFamily="2" charset="-122"/>
                <a:ea typeface="华文行楷" pitchFamily="2" charset="-122"/>
              </a:rPr>
              <a:t>废物   全盘接受</a:t>
            </a:r>
          </a:p>
        </p:txBody>
      </p:sp>
      <p:sp>
        <p:nvSpPr>
          <p:cNvPr id="44049" name="Text Box 16"/>
          <p:cNvSpPr/>
          <p:nvPr/>
        </p:nvSpPr>
        <p:spPr>
          <a:xfrm>
            <a:off x="4805362" y="4664075"/>
            <a:ext cx="838200" cy="52228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FF3300"/>
                </a:solidFill>
                <a:latin typeface="Times New Roman" panose="02020603050405020304" pitchFamily="18" charset="0"/>
              </a:rPr>
              <a:t>立</a:t>
            </a:r>
          </a:p>
        </p:txBody>
      </p:sp>
      <p:sp>
        <p:nvSpPr>
          <p:cNvPr id="44050" name="Text Box 18"/>
          <p:cNvSpPr/>
          <p:nvPr/>
        </p:nvSpPr>
        <p:spPr>
          <a:xfrm>
            <a:off x="5422900" y="4722812"/>
            <a:ext cx="11430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Times New Roman" panose="02020603050405020304" pitchFamily="18" charset="0"/>
                <a:ea typeface="华文行楷" pitchFamily="2" charset="-122"/>
              </a:rPr>
              <a:t>新人</a:t>
            </a:r>
          </a:p>
        </p:txBody>
      </p:sp>
      <p:sp>
        <p:nvSpPr>
          <p:cNvPr id="44051" name="Rectangle 19"/>
          <p:cNvSpPr/>
          <p:nvPr/>
        </p:nvSpPr>
        <p:spPr>
          <a:xfrm>
            <a:off x="6430962" y="4217988"/>
            <a:ext cx="1093788"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Times New Roman" panose="02020603050405020304" pitchFamily="18" charset="0"/>
                <a:ea typeface="华文行楷" pitchFamily="2" charset="-122"/>
              </a:rPr>
              <a:t>占有</a:t>
            </a:r>
          </a:p>
        </p:txBody>
      </p:sp>
      <p:sp>
        <p:nvSpPr>
          <p:cNvPr id="44052" name="Rectangle 20"/>
          <p:cNvSpPr/>
          <p:nvPr/>
        </p:nvSpPr>
        <p:spPr>
          <a:xfrm>
            <a:off x="6359525" y="5514975"/>
            <a:ext cx="12414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Times New Roman" panose="02020603050405020304" pitchFamily="18" charset="0"/>
                <a:ea typeface="华文行楷" pitchFamily="2" charset="-122"/>
              </a:rPr>
              <a:t>挑选</a:t>
            </a:r>
          </a:p>
        </p:txBody>
      </p:sp>
      <p:sp>
        <p:nvSpPr>
          <p:cNvPr id="44053" name="AutoShape 21"/>
          <p:cNvSpPr/>
          <p:nvPr/>
        </p:nvSpPr>
        <p:spPr>
          <a:xfrm>
            <a:off x="7451725" y="4646612"/>
            <a:ext cx="76200" cy="1524000"/>
          </a:xfrm>
          <a:prstGeom prst="leftBracket">
            <a:avLst>
              <a:gd name="adj" fmla="val 166667"/>
            </a:avLst>
          </a:prstGeom>
          <a:noFill/>
          <a:ln>
            <a:solidFill>
              <a:schemeClr val="tx1"/>
            </a:solidFill>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4054" name="Rectangle 22"/>
          <p:cNvSpPr/>
          <p:nvPr/>
        </p:nvSpPr>
        <p:spPr>
          <a:xfrm>
            <a:off x="7685088" y="4387850"/>
            <a:ext cx="225107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华文行楷" pitchFamily="2" charset="-122"/>
                <a:ea typeface="华文行楷" pitchFamily="2" charset="-122"/>
              </a:rPr>
              <a:t>鱼翅　 使用</a:t>
            </a:r>
          </a:p>
        </p:txBody>
      </p:sp>
      <p:sp>
        <p:nvSpPr>
          <p:cNvPr id="44055" name="Rectangle 23"/>
          <p:cNvSpPr/>
          <p:nvPr/>
        </p:nvSpPr>
        <p:spPr>
          <a:xfrm>
            <a:off x="7742238" y="4967288"/>
            <a:ext cx="2484438"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华文行楷" pitchFamily="2" charset="-122"/>
                <a:ea typeface="华文行楷" pitchFamily="2" charset="-122"/>
              </a:rPr>
              <a:t>鸦片　 存放</a:t>
            </a:r>
          </a:p>
        </p:txBody>
      </p:sp>
      <p:sp>
        <p:nvSpPr>
          <p:cNvPr id="44056" name="Rectangle 24"/>
          <p:cNvSpPr/>
          <p:nvPr/>
        </p:nvSpPr>
        <p:spPr>
          <a:xfrm>
            <a:off x="7712075" y="5561012"/>
            <a:ext cx="2514600"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2800" b="1">
                <a:solidFill>
                  <a:srgbClr val="7030A0"/>
                </a:solidFill>
                <a:latin typeface="华文行楷" pitchFamily="2" charset="-122"/>
                <a:ea typeface="华文行楷" pitchFamily="2" charset="-122"/>
              </a:rPr>
              <a:t>姨太太 毁灭</a:t>
            </a:r>
          </a:p>
        </p:txBody>
      </p:sp>
      <p:sp>
        <p:nvSpPr>
          <p:cNvPr id="44057" name="AutoShape 25"/>
          <p:cNvSpPr/>
          <p:nvPr/>
        </p:nvSpPr>
        <p:spPr>
          <a:xfrm>
            <a:off x="6240462" y="4324350"/>
            <a:ext cx="215900" cy="1295400"/>
          </a:xfrm>
          <a:prstGeom prst="leftBrace">
            <a:avLst>
              <a:gd name="adj1" fmla="val 50000"/>
              <a:gd name="adj2" fmla="val 50000"/>
            </a:avLst>
          </a:prstGeom>
          <a:noFill/>
          <a:ln>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additive="base">
                                        <p:cTn id="12" dur="1" fill="hold">
                                          <p:stCondLst>
                                            <p:cond delay="0"/>
                                          </p:stCondLst>
                                        </p:cTn>
                                        <p:tgtEl>
                                          <p:spTgt spid="44037"/>
                                        </p:tgtEl>
                                        <p:attrNameLst>
                                          <p:attrName>style.visibility</p:attrName>
                                        </p:attrNameLst>
                                      </p:cBhvr>
                                      <p:to>
                                        <p:strVal val="visible"/>
                                      </p:to>
                                    </p:set>
                                    <p:anim calcmode="lin" valueType="num">
                                      <p:cBhvr additive="base">
                                        <p:cTn id="13" dur="500" fill="hold"/>
                                        <p:tgtEl>
                                          <p:spTgt spid="44037"/>
                                        </p:tgtEl>
                                        <p:attrNameLst>
                                          <p:attrName>ppt_x</p:attrName>
                                        </p:attrNameLst>
                                      </p:cBhvr>
                                      <p:tavLst>
                                        <p:tav tm="0">
                                          <p:val>
                                            <p:strVal val="#ppt_x"/>
                                          </p:val>
                                        </p:tav>
                                        <p:tav tm="100000">
                                          <p:val>
                                            <p:strVal val="#ppt_x"/>
                                          </p:val>
                                        </p:tav>
                                      </p:tavLst>
                                    </p:anim>
                                    <p:anim calcmode="lin" valueType="num">
                                      <p:cBhvr additive="base">
                                        <p:cTn id="14"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additive="base">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ppt_x"/>
                                          </p:val>
                                        </p:tav>
                                        <p:tav tm="100000">
                                          <p:val>
                                            <p:strVal val="#ppt_x"/>
                                          </p:val>
                                        </p:tav>
                                      </p:tavLst>
                                    </p:anim>
                                    <p:anim calcmode="lin" valueType="num">
                                      <p:cBhvr additive="base">
                                        <p:cTn id="20"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additive="base">
                                        <p:cTn id="24" dur="1" fill="hold">
                                          <p:stCondLst>
                                            <p:cond delay="0"/>
                                          </p:stCondLst>
                                        </p:cTn>
                                        <p:tgtEl>
                                          <p:spTgt spid="44039"/>
                                        </p:tgtEl>
                                        <p:attrNameLst>
                                          <p:attrName>style.visibility</p:attrName>
                                        </p:attrNameLst>
                                      </p:cBhvr>
                                      <p:to>
                                        <p:strVal val="visible"/>
                                      </p:to>
                                    </p:set>
                                    <p:anim calcmode="lin" valueType="num">
                                      <p:cBhvr additive="base">
                                        <p:cTn id="25" dur="500" fill="hold"/>
                                        <p:tgtEl>
                                          <p:spTgt spid="44039"/>
                                        </p:tgtEl>
                                        <p:attrNameLst>
                                          <p:attrName>ppt_x</p:attrName>
                                        </p:attrNameLst>
                                      </p:cBhvr>
                                      <p:tavLst>
                                        <p:tav tm="0">
                                          <p:val>
                                            <p:strVal val="#ppt_x"/>
                                          </p:val>
                                        </p:tav>
                                        <p:tav tm="100000">
                                          <p:val>
                                            <p:strVal val="#ppt_x"/>
                                          </p:val>
                                        </p:tav>
                                      </p:tavLst>
                                    </p:anim>
                                    <p:anim calcmode="lin" valueType="num">
                                      <p:cBhvr additive="base">
                                        <p:cTn id="26"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4" nodeType="clickEffect">
                                  <p:stCondLst>
                                    <p:cond delay="0"/>
                                  </p:stCondLst>
                                  <p:childTnLst>
                                    <p:set>
                                      <p:cBhvr additive="base">
                                        <p:cTn id="30" dur="1" fill="hold">
                                          <p:stCondLst>
                                            <p:cond delay="0"/>
                                          </p:stCondLst>
                                        </p:cTn>
                                        <p:tgtEl>
                                          <p:spTgt spid="44040"/>
                                        </p:tgtEl>
                                        <p:attrNameLst>
                                          <p:attrName>style.visibility</p:attrName>
                                        </p:attrNameLst>
                                      </p:cBhvr>
                                      <p:to>
                                        <p:strVal val="visible"/>
                                      </p:to>
                                    </p:set>
                                    <p:anim calcmode="lin" valueType="num">
                                      <p:cBhvr additive="base">
                                        <p:cTn id="31" dur="500" fill="hold"/>
                                        <p:tgtEl>
                                          <p:spTgt spid="44040"/>
                                        </p:tgtEl>
                                        <p:attrNameLst>
                                          <p:attrName>ppt_x</p:attrName>
                                        </p:attrNameLst>
                                      </p:cBhvr>
                                      <p:tavLst>
                                        <p:tav tm="0">
                                          <p:val>
                                            <p:strVal val="#ppt_x"/>
                                          </p:val>
                                        </p:tav>
                                        <p:tav tm="100000">
                                          <p:val>
                                            <p:strVal val="#ppt_x"/>
                                          </p:val>
                                        </p:tav>
                                      </p:tavLst>
                                    </p:anim>
                                    <p:anim calcmode="lin" valueType="num">
                                      <p:cBhvr additive="base">
                                        <p:cTn id="3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5" nodeType="clickEffect">
                                  <p:stCondLst>
                                    <p:cond delay="0"/>
                                  </p:stCondLst>
                                  <p:childTnLst>
                                    <p:set>
                                      <p:cBhvr additive="base">
                                        <p:cTn id="36" dur="1" fill="hold">
                                          <p:stCondLst>
                                            <p:cond delay="0"/>
                                          </p:stCondLst>
                                        </p:cTn>
                                        <p:tgtEl>
                                          <p:spTgt spid="44041"/>
                                        </p:tgtEl>
                                        <p:attrNameLst>
                                          <p:attrName>style.visibility</p:attrName>
                                        </p:attrNameLst>
                                      </p:cBhvr>
                                      <p:to>
                                        <p:strVal val="visible"/>
                                      </p:to>
                                    </p:set>
                                    <p:anim calcmode="lin" valueType="num">
                                      <p:cBhvr additive="base">
                                        <p:cTn id="37" dur="500" fill="hold"/>
                                        <p:tgtEl>
                                          <p:spTgt spid="44041"/>
                                        </p:tgtEl>
                                        <p:attrNameLst>
                                          <p:attrName>ppt_x</p:attrName>
                                        </p:attrNameLst>
                                      </p:cBhvr>
                                      <p:tavLst>
                                        <p:tav tm="0">
                                          <p:val>
                                            <p:strVal val="#ppt_x"/>
                                          </p:val>
                                        </p:tav>
                                        <p:tav tm="100000">
                                          <p:val>
                                            <p:strVal val="#ppt_x"/>
                                          </p:val>
                                        </p:tav>
                                      </p:tavLst>
                                    </p:anim>
                                    <p:anim calcmode="lin" valueType="num">
                                      <p:cBhvr additive="base">
                                        <p:cTn id="3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7" nodeType="clickEffect">
                                  <p:stCondLst>
                                    <p:cond delay="0"/>
                                  </p:stCondLst>
                                  <p:childTnLst>
                                    <p:set>
                                      <p:cBhvr additive="base">
                                        <p:cTn id="42" dur="1" fill="hold">
                                          <p:stCondLst>
                                            <p:cond delay="0"/>
                                          </p:stCondLst>
                                        </p:cTn>
                                        <p:tgtEl>
                                          <p:spTgt spid="44043"/>
                                        </p:tgtEl>
                                        <p:attrNameLst>
                                          <p:attrName>style.visibility</p:attrName>
                                        </p:attrNameLst>
                                      </p:cBhvr>
                                      <p:to>
                                        <p:strVal val="visible"/>
                                      </p:to>
                                    </p:set>
                                    <p:anim calcmode="lin" valueType="num">
                                      <p:cBhvr additive="base">
                                        <p:cTn id="43" dur="500" fill="hold"/>
                                        <p:tgtEl>
                                          <p:spTgt spid="44043"/>
                                        </p:tgtEl>
                                        <p:attrNameLst>
                                          <p:attrName>ppt_x</p:attrName>
                                        </p:attrNameLst>
                                      </p:cBhvr>
                                      <p:tavLst>
                                        <p:tav tm="0">
                                          <p:val>
                                            <p:strVal val="#ppt_x"/>
                                          </p:val>
                                        </p:tav>
                                        <p:tav tm="100000">
                                          <p:val>
                                            <p:strVal val="#ppt_x"/>
                                          </p:val>
                                        </p:tav>
                                      </p:tavLst>
                                    </p:anim>
                                    <p:anim calcmode="lin" valueType="num">
                                      <p:cBhvr additive="base">
                                        <p:cTn id="44"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6" nodeType="clickEffect">
                                  <p:stCondLst>
                                    <p:cond delay="0"/>
                                  </p:stCondLst>
                                  <p:childTnLst>
                                    <p:set>
                                      <p:cBhvr additive="base">
                                        <p:cTn id="48" dur="1" fill="hold">
                                          <p:stCondLst>
                                            <p:cond delay="0"/>
                                          </p:stCondLst>
                                        </p:cTn>
                                        <p:tgtEl>
                                          <p:spTgt spid="44042"/>
                                        </p:tgtEl>
                                        <p:attrNameLst>
                                          <p:attrName>style.visibility</p:attrName>
                                        </p:attrNameLst>
                                      </p:cBhvr>
                                      <p:to>
                                        <p:strVal val="visible"/>
                                      </p:to>
                                    </p:set>
                                    <p:anim calcmode="lin" valueType="num">
                                      <p:cBhvr additive="base">
                                        <p:cTn id="49" dur="500" fill="hold"/>
                                        <p:tgtEl>
                                          <p:spTgt spid="44042"/>
                                        </p:tgtEl>
                                        <p:attrNameLst>
                                          <p:attrName>ppt_x</p:attrName>
                                        </p:attrNameLst>
                                      </p:cBhvr>
                                      <p:tavLst>
                                        <p:tav tm="0">
                                          <p:val>
                                            <p:strVal val="#ppt_x"/>
                                          </p:val>
                                        </p:tav>
                                        <p:tav tm="100000">
                                          <p:val>
                                            <p:strVal val="#ppt_x"/>
                                          </p:val>
                                        </p:tav>
                                      </p:tavLst>
                                    </p:anim>
                                    <p:anim calcmode="lin" valueType="num">
                                      <p:cBhvr additive="base">
                                        <p:cTn id="50"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8" nodeType="clickEffect">
                                  <p:stCondLst>
                                    <p:cond delay="0"/>
                                  </p:stCondLst>
                                  <p:childTnLst>
                                    <p:set>
                                      <p:cBhvr additive="base">
                                        <p:cTn id="54" dur="1" fill="hold">
                                          <p:stCondLst>
                                            <p:cond delay="0"/>
                                          </p:stCondLst>
                                        </p:cTn>
                                        <p:tgtEl>
                                          <p:spTgt spid="44044"/>
                                        </p:tgtEl>
                                        <p:attrNameLst>
                                          <p:attrName>style.visibility</p:attrName>
                                        </p:attrNameLst>
                                      </p:cBhvr>
                                      <p:to>
                                        <p:strVal val="visible"/>
                                      </p:to>
                                    </p:set>
                                    <p:anim calcmode="lin" valueType="num">
                                      <p:cBhvr additive="base">
                                        <p:cTn id="55" dur="500" fill="hold"/>
                                        <p:tgtEl>
                                          <p:spTgt spid="44044"/>
                                        </p:tgtEl>
                                        <p:attrNameLst>
                                          <p:attrName>ppt_x</p:attrName>
                                        </p:attrNameLst>
                                      </p:cBhvr>
                                      <p:tavLst>
                                        <p:tav tm="0">
                                          <p:val>
                                            <p:strVal val="#ppt_x"/>
                                          </p:val>
                                        </p:tav>
                                        <p:tav tm="100000">
                                          <p:val>
                                            <p:strVal val="#ppt_x"/>
                                          </p:val>
                                        </p:tav>
                                      </p:tavLst>
                                    </p:anim>
                                    <p:anim calcmode="lin" valueType="num">
                                      <p:cBhvr additive="base">
                                        <p:cTn id="56"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3" nodeType="clickEffect">
                                  <p:stCondLst>
                                    <p:cond delay="0"/>
                                  </p:stCondLst>
                                  <p:childTnLst>
                                    <p:set>
                                      <p:cBhvr additive="base">
                                        <p:cTn id="60" dur="1" fill="hold">
                                          <p:stCondLst>
                                            <p:cond delay="0"/>
                                          </p:stCondLst>
                                        </p:cTn>
                                        <p:tgtEl>
                                          <p:spTgt spid="44049"/>
                                        </p:tgtEl>
                                        <p:attrNameLst>
                                          <p:attrName>style.visibility</p:attrName>
                                        </p:attrNameLst>
                                      </p:cBhvr>
                                      <p:to>
                                        <p:strVal val="visible"/>
                                      </p:to>
                                    </p:set>
                                    <p:anim calcmode="lin" valueType="num">
                                      <p:cBhvr additive="base">
                                        <p:cTn id="61" dur="500" fill="hold"/>
                                        <p:tgtEl>
                                          <p:spTgt spid="44049"/>
                                        </p:tgtEl>
                                        <p:attrNameLst>
                                          <p:attrName>ppt_x</p:attrName>
                                        </p:attrNameLst>
                                      </p:cBhvr>
                                      <p:tavLst>
                                        <p:tav tm="0">
                                          <p:val>
                                            <p:strVal val="#ppt_x"/>
                                          </p:val>
                                        </p:tav>
                                        <p:tav tm="100000">
                                          <p:val>
                                            <p:strVal val="#ppt_x"/>
                                          </p:val>
                                        </p:tav>
                                      </p:tavLst>
                                    </p:anim>
                                    <p:anim calcmode="lin" valueType="num">
                                      <p:cBhvr additive="base">
                                        <p:cTn id="62" dur="500" fill="hold"/>
                                        <p:tgtEl>
                                          <p:spTgt spid="440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9" nodeType="clickEffect">
                                  <p:stCondLst>
                                    <p:cond delay="0"/>
                                  </p:stCondLst>
                                  <p:childTnLst>
                                    <p:set>
                                      <p:cBhvr additive="base">
                                        <p:cTn id="66" dur="1" fill="hold">
                                          <p:stCondLst>
                                            <p:cond delay="0"/>
                                          </p:stCondLst>
                                        </p:cTn>
                                        <p:tgtEl>
                                          <p:spTgt spid="44045"/>
                                        </p:tgtEl>
                                        <p:attrNameLst>
                                          <p:attrName>style.visibility</p:attrName>
                                        </p:attrNameLst>
                                      </p:cBhvr>
                                      <p:to>
                                        <p:strVal val="visible"/>
                                      </p:to>
                                    </p:set>
                                    <p:anim calcmode="lin" valueType="num">
                                      <p:cBhvr additive="base">
                                        <p:cTn id="67" dur="500" fill="hold"/>
                                        <p:tgtEl>
                                          <p:spTgt spid="44045"/>
                                        </p:tgtEl>
                                        <p:attrNameLst>
                                          <p:attrName>ppt_x</p:attrName>
                                        </p:attrNameLst>
                                      </p:cBhvr>
                                      <p:tavLst>
                                        <p:tav tm="0">
                                          <p:val>
                                            <p:strVal val="#ppt_x"/>
                                          </p:val>
                                        </p:tav>
                                        <p:tav tm="100000">
                                          <p:val>
                                            <p:strVal val="#ppt_x"/>
                                          </p:val>
                                        </p:tav>
                                      </p:tavLst>
                                    </p:anim>
                                    <p:anim calcmode="lin" valueType="num">
                                      <p:cBhvr additive="base">
                                        <p:cTn id="68"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0" nodeType="clickEffect">
                                  <p:stCondLst>
                                    <p:cond delay="0"/>
                                  </p:stCondLst>
                                  <p:childTnLst>
                                    <p:set>
                                      <p:cBhvr additive="base">
                                        <p:cTn id="72" dur="1" fill="hold">
                                          <p:stCondLst>
                                            <p:cond delay="0"/>
                                          </p:stCondLst>
                                        </p:cTn>
                                        <p:tgtEl>
                                          <p:spTgt spid="44046"/>
                                        </p:tgtEl>
                                        <p:attrNameLst>
                                          <p:attrName>style.visibility</p:attrName>
                                        </p:attrNameLst>
                                      </p:cBhvr>
                                      <p:to>
                                        <p:strVal val="visible"/>
                                      </p:to>
                                    </p:set>
                                    <p:anim calcmode="lin" valueType="num">
                                      <p:cBhvr additive="base">
                                        <p:cTn id="73" dur="500" fill="hold"/>
                                        <p:tgtEl>
                                          <p:spTgt spid="44046"/>
                                        </p:tgtEl>
                                        <p:attrNameLst>
                                          <p:attrName>ppt_x</p:attrName>
                                        </p:attrNameLst>
                                      </p:cBhvr>
                                      <p:tavLst>
                                        <p:tav tm="0">
                                          <p:val>
                                            <p:strVal val="#ppt_x"/>
                                          </p:val>
                                        </p:tav>
                                        <p:tav tm="100000">
                                          <p:val>
                                            <p:strVal val="#ppt_x"/>
                                          </p:val>
                                        </p:tav>
                                      </p:tavLst>
                                    </p:anim>
                                    <p:anim calcmode="lin" valueType="num">
                                      <p:cBhvr additive="base">
                                        <p:cTn id="74"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11" nodeType="clickEffect">
                                  <p:stCondLst>
                                    <p:cond delay="0"/>
                                  </p:stCondLst>
                                  <p:childTnLst>
                                    <p:set>
                                      <p:cBhvr additive="base">
                                        <p:cTn id="78" dur="1" fill="hold">
                                          <p:stCondLst>
                                            <p:cond delay="0"/>
                                          </p:stCondLst>
                                        </p:cTn>
                                        <p:tgtEl>
                                          <p:spTgt spid="44047"/>
                                        </p:tgtEl>
                                        <p:attrNameLst>
                                          <p:attrName>style.visibility</p:attrName>
                                        </p:attrNameLst>
                                      </p:cBhvr>
                                      <p:to>
                                        <p:strVal val="visible"/>
                                      </p:to>
                                    </p:set>
                                    <p:anim calcmode="lin" valueType="num">
                                      <p:cBhvr additive="base">
                                        <p:cTn id="79" dur="500" fill="hold"/>
                                        <p:tgtEl>
                                          <p:spTgt spid="44047"/>
                                        </p:tgtEl>
                                        <p:attrNameLst>
                                          <p:attrName>ppt_x</p:attrName>
                                        </p:attrNameLst>
                                      </p:cBhvr>
                                      <p:tavLst>
                                        <p:tav tm="0">
                                          <p:val>
                                            <p:strVal val="#ppt_x"/>
                                          </p:val>
                                        </p:tav>
                                        <p:tav tm="100000">
                                          <p:val>
                                            <p:strVal val="#ppt_x"/>
                                          </p:val>
                                        </p:tav>
                                      </p:tavLst>
                                    </p:anim>
                                    <p:anim calcmode="lin" valueType="num">
                                      <p:cBhvr additive="base">
                                        <p:cTn id="80" dur="500" fill="hold"/>
                                        <p:tgtEl>
                                          <p:spTgt spid="440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2" nodeType="clickEffect">
                                  <p:stCondLst>
                                    <p:cond delay="0"/>
                                  </p:stCondLst>
                                  <p:childTnLst>
                                    <p:set>
                                      <p:cBhvr additive="base">
                                        <p:cTn id="84" dur="1" fill="hold">
                                          <p:stCondLst>
                                            <p:cond delay="0"/>
                                          </p:stCondLst>
                                        </p:cTn>
                                        <p:tgtEl>
                                          <p:spTgt spid="44048"/>
                                        </p:tgtEl>
                                        <p:attrNameLst>
                                          <p:attrName>style.visibility</p:attrName>
                                        </p:attrNameLst>
                                      </p:cBhvr>
                                      <p:to>
                                        <p:strVal val="visible"/>
                                      </p:to>
                                    </p:set>
                                    <p:anim calcmode="lin" valueType="num">
                                      <p:cBhvr additive="base">
                                        <p:cTn id="85" dur="500" fill="hold"/>
                                        <p:tgtEl>
                                          <p:spTgt spid="44048"/>
                                        </p:tgtEl>
                                        <p:attrNameLst>
                                          <p:attrName>ppt_x</p:attrName>
                                        </p:attrNameLst>
                                      </p:cBhvr>
                                      <p:tavLst>
                                        <p:tav tm="0">
                                          <p:val>
                                            <p:strVal val="#ppt_x"/>
                                          </p:val>
                                        </p:tav>
                                        <p:tav tm="100000">
                                          <p:val>
                                            <p:strVal val="#ppt_x"/>
                                          </p:val>
                                        </p:tav>
                                      </p:tavLst>
                                    </p:anim>
                                    <p:anim calcmode="lin" valueType="num">
                                      <p:cBhvr additive="base">
                                        <p:cTn id="86"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14" nodeType="clickEffect">
                                  <p:stCondLst>
                                    <p:cond delay="0"/>
                                  </p:stCondLst>
                                  <p:childTnLst>
                                    <p:set>
                                      <p:cBhvr additive="base">
                                        <p:cTn id="90" dur="1" fill="hold">
                                          <p:stCondLst>
                                            <p:cond delay="0"/>
                                          </p:stCondLst>
                                        </p:cTn>
                                        <p:tgtEl>
                                          <p:spTgt spid="44050"/>
                                        </p:tgtEl>
                                        <p:attrNameLst>
                                          <p:attrName>style.visibility</p:attrName>
                                        </p:attrNameLst>
                                      </p:cBhvr>
                                      <p:to>
                                        <p:strVal val="visible"/>
                                      </p:to>
                                    </p:set>
                                    <p:anim calcmode="lin" valueType="num">
                                      <p:cBhvr additive="base">
                                        <p:cTn id="91" dur="500" fill="hold"/>
                                        <p:tgtEl>
                                          <p:spTgt spid="44050"/>
                                        </p:tgtEl>
                                        <p:attrNameLst>
                                          <p:attrName>ppt_x</p:attrName>
                                        </p:attrNameLst>
                                      </p:cBhvr>
                                      <p:tavLst>
                                        <p:tav tm="0">
                                          <p:val>
                                            <p:strVal val="#ppt_x"/>
                                          </p:val>
                                        </p:tav>
                                        <p:tav tm="100000">
                                          <p:val>
                                            <p:strVal val="#ppt_x"/>
                                          </p:val>
                                        </p:tav>
                                      </p:tavLst>
                                    </p:anim>
                                    <p:anim calcmode="lin" valueType="num">
                                      <p:cBhvr additive="base">
                                        <p:cTn id="92" dur="500" fill="hold"/>
                                        <p:tgtEl>
                                          <p:spTgt spid="440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21" nodeType="clickEffect">
                                  <p:stCondLst>
                                    <p:cond delay="0"/>
                                  </p:stCondLst>
                                  <p:childTnLst>
                                    <p:set>
                                      <p:cBhvr additive="base">
                                        <p:cTn id="96" dur="1" fill="hold">
                                          <p:stCondLst>
                                            <p:cond delay="0"/>
                                          </p:stCondLst>
                                        </p:cTn>
                                        <p:tgtEl>
                                          <p:spTgt spid="44057"/>
                                        </p:tgtEl>
                                        <p:attrNameLst>
                                          <p:attrName>style.visibility</p:attrName>
                                        </p:attrNameLst>
                                      </p:cBhvr>
                                      <p:to>
                                        <p:strVal val="visible"/>
                                      </p:to>
                                    </p:set>
                                    <p:anim calcmode="lin" valueType="num">
                                      <p:cBhvr additive="base">
                                        <p:cTn id="97" dur="500" fill="hold"/>
                                        <p:tgtEl>
                                          <p:spTgt spid="44057"/>
                                        </p:tgtEl>
                                        <p:attrNameLst>
                                          <p:attrName>ppt_x</p:attrName>
                                        </p:attrNameLst>
                                      </p:cBhvr>
                                      <p:tavLst>
                                        <p:tav tm="0">
                                          <p:val>
                                            <p:strVal val="#ppt_x"/>
                                          </p:val>
                                        </p:tav>
                                        <p:tav tm="100000">
                                          <p:val>
                                            <p:strVal val="#ppt_x"/>
                                          </p:val>
                                        </p:tav>
                                      </p:tavLst>
                                    </p:anim>
                                    <p:anim calcmode="lin" valueType="num">
                                      <p:cBhvr additive="base">
                                        <p:cTn id="98" dur="500" fill="hold"/>
                                        <p:tgtEl>
                                          <p:spTgt spid="4405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15" nodeType="clickEffect">
                                  <p:stCondLst>
                                    <p:cond delay="0"/>
                                  </p:stCondLst>
                                  <p:childTnLst>
                                    <p:set>
                                      <p:cBhvr additive="base">
                                        <p:cTn id="102" dur="1" fill="hold">
                                          <p:stCondLst>
                                            <p:cond delay="0"/>
                                          </p:stCondLst>
                                        </p:cTn>
                                        <p:tgtEl>
                                          <p:spTgt spid="44051"/>
                                        </p:tgtEl>
                                        <p:attrNameLst>
                                          <p:attrName>style.visibility</p:attrName>
                                        </p:attrNameLst>
                                      </p:cBhvr>
                                      <p:to>
                                        <p:strVal val="visible"/>
                                      </p:to>
                                    </p:set>
                                    <p:anim calcmode="lin" valueType="num">
                                      <p:cBhvr additive="base">
                                        <p:cTn id="103" dur="500" fill="hold"/>
                                        <p:tgtEl>
                                          <p:spTgt spid="44051"/>
                                        </p:tgtEl>
                                        <p:attrNameLst>
                                          <p:attrName>ppt_x</p:attrName>
                                        </p:attrNameLst>
                                      </p:cBhvr>
                                      <p:tavLst>
                                        <p:tav tm="0">
                                          <p:val>
                                            <p:strVal val="#ppt_x"/>
                                          </p:val>
                                        </p:tav>
                                        <p:tav tm="100000">
                                          <p:val>
                                            <p:strVal val="#ppt_x"/>
                                          </p:val>
                                        </p:tav>
                                      </p:tavLst>
                                    </p:anim>
                                    <p:anim calcmode="lin" valueType="num">
                                      <p:cBhvr additive="base">
                                        <p:cTn id="104" dur="500" fill="hold"/>
                                        <p:tgtEl>
                                          <p:spTgt spid="4405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16" nodeType="clickEffect">
                                  <p:stCondLst>
                                    <p:cond delay="0"/>
                                  </p:stCondLst>
                                  <p:childTnLst>
                                    <p:set>
                                      <p:cBhvr additive="base">
                                        <p:cTn id="108" dur="1" fill="hold">
                                          <p:stCondLst>
                                            <p:cond delay="0"/>
                                          </p:stCondLst>
                                        </p:cTn>
                                        <p:tgtEl>
                                          <p:spTgt spid="44052"/>
                                        </p:tgtEl>
                                        <p:attrNameLst>
                                          <p:attrName>style.visibility</p:attrName>
                                        </p:attrNameLst>
                                      </p:cBhvr>
                                      <p:to>
                                        <p:strVal val="visible"/>
                                      </p:to>
                                    </p:set>
                                    <p:anim calcmode="lin" valueType="num">
                                      <p:cBhvr additive="base">
                                        <p:cTn id="109" dur="500" fill="hold"/>
                                        <p:tgtEl>
                                          <p:spTgt spid="44052"/>
                                        </p:tgtEl>
                                        <p:attrNameLst>
                                          <p:attrName>ppt_x</p:attrName>
                                        </p:attrNameLst>
                                      </p:cBhvr>
                                      <p:tavLst>
                                        <p:tav tm="0">
                                          <p:val>
                                            <p:strVal val="#ppt_x"/>
                                          </p:val>
                                        </p:tav>
                                        <p:tav tm="100000">
                                          <p:val>
                                            <p:strVal val="#ppt_x"/>
                                          </p:val>
                                        </p:tav>
                                      </p:tavLst>
                                    </p:anim>
                                    <p:anim calcmode="lin" valueType="num">
                                      <p:cBhvr additive="base">
                                        <p:cTn id="110" dur="500" fill="hold"/>
                                        <p:tgtEl>
                                          <p:spTgt spid="4405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17" nodeType="clickEffect">
                                  <p:stCondLst>
                                    <p:cond delay="0"/>
                                  </p:stCondLst>
                                  <p:childTnLst>
                                    <p:set>
                                      <p:cBhvr additive="base">
                                        <p:cTn id="114" dur="1" fill="hold">
                                          <p:stCondLst>
                                            <p:cond delay="0"/>
                                          </p:stCondLst>
                                        </p:cTn>
                                        <p:tgtEl>
                                          <p:spTgt spid="44053"/>
                                        </p:tgtEl>
                                        <p:attrNameLst>
                                          <p:attrName>style.visibility</p:attrName>
                                        </p:attrNameLst>
                                      </p:cBhvr>
                                      <p:to>
                                        <p:strVal val="visible"/>
                                      </p:to>
                                    </p:set>
                                    <p:anim calcmode="lin" valueType="num">
                                      <p:cBhvr additive="base">
                                        <p:cTn id="115" dur="500" fill="hold"/>
                                        <p:tgtEl>
                                          <p:spTgt spid="44053"/>
                                        </p:tgtEl>
                                        <p:attrNameLst>
                                          <p:attrName>ppt_x</p:attrName>
                                        </p:attrNameLst>
                                      </p:cBhvr>
                                      <p:tavLst>
                                        <p:tav tm="0">
                                          <p:val>
                                            <p:strVal val="#ppt_x"/>
                                          </p:val>
                                        </p:tav>
                                        <p:tav tm="100000">
                                          <p:val>
                                            <p:strVal val="#ppt_x"/>
                                          </p:val>
                                        </p:tav>
                                      </p:tavLst>
                                    </p:anim>
                                    <p:anim calcmode="lin" valueType="num">
                                      <p:cBhvr additive="base">
                                        <p:cTn id="116" dur="500" fill="hold"/>
                                        <p:tgtEl>
                                          <p:spTgt spid="4405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18" nodeType="clickEffect">
                                  <p:stCondLst>
                                    <p:cond delay="0"/>
                                  </p:stCondLst>
                                  <p:childTnLst>
                                    <p:set>
                                      <p:cBhvr additive="base">
                                        <p:cTn id="120" dur="1" fill="hold">
                                          <p:stCondLst>
                                            <p:cond delay="0"/>
                                          </p:stCondLst>
                                        </p:cTn>
                                        <p:tgtEl>
                                          <p:spTgt spid="44054"/>
                                        </p:tgtEl>
                                        <p:attrNameLst>
                                          <p:attrName>style.visibility</p:attrName>
                                        </p:attrNameLst>
                                      </p:cBhvr>
                                      <p:to>
                                        <p:strVal val="visible"/>
                                      </p:to>
                                    </p:set>
                                    <p:anim calcmode="lin" valueType="num">
                                      <p:cBhvr additive="base">
                                        <p:cTn id="121" dur="500" fill="hold"/>
                                        <p:tgtEl>
                                          <p:spTgt spid="44054"/>
                                        </p:tgtEl>
                                        <p:attrNameLst>
                                          <p:attrName>ppt_x</p:attrName>
                                        </p:attrNameLst>
                                      </p:cBhvr>
                                      <p:tavLst>
                                        <p:tav tm="0">
                                          <p:val>
                                            <p:strVal val="#ppt_x"/>
                                          </p:val>
                                        </p:tav>
                                        <p:tav tm="100000">
                                          <p:val>
                                            <p:strVal val="#ppt_x"/>
                                          </p:val>
                                        </p:tav>
                                      </p:tavLst>
                                    </p:anim>
                                    <p:anim calcmode="lin" valueType="num">
                                      <p:cBhvr additive="base">
                                        <p:cTn id="122" dur="500" fill="hold"/>
                                        <p:tgtEl>
                                          <p:spTgt spid="4405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19" nodeType="clickEffect">
                                  <p:stCondLst>
                                    <p:cond delay="0"/>
                                  </p:stCondLst>
                                  <p:childTnLst>
                                    <p:set>
                                      <p:cBhvr additive="base">
                                        <p:cTn id="126" dur="1" fill="hold">
                                          <p:stCondLst>
                                            <p:cond delay="0"/>
                                          </p:stCondLst>
                                        </p:cTn>
                                        <p:tgtEl>
                                          <p:spTgt spid="44055"/>
                                        </p:tgtEl>
                                        <p:attrNameLst>
                                          <p:attrName>style.visibility</p:attrName>
                                        </p:attrNameLst>
                                      </p:cBhvr>
                                      <p:to>
                                        <p:strVal val="visible"/>
                                      </p:to>
                                    </p:set>
                                    <p:anim calcmode="lin" valueType="num">
                                      <p:cBhvr additive="base">
                                        <p:cTn id="127" dur="500" fill="hold"/>
                                        <p:tgtEl>
                                          <p:spTgt spid="44055"/>
                                        </p:tgtEl>
                                        <p:attrNameLst>
                                          <p:attrName>ppt_x</p:attrName>
                                        </p:attrNameLst>
                                      </p:cBhvr>
                                      <p:tavLst>
                                        <p:tav tm="0">
                                          <p:val>
                                            <p:strVal val="#ppt_x"/>
                                          </p:val>
                                        </p:tav>
                                        <p:tav tm="100000">
                                          <p:val>
                                            <p:strVal val="#ppt_x"/>
                                          </p:val>
                                        </p:tav>
                                      </p:tavLst>
                                    </p:anim>
                                    <p:anim calcmode="lin" valueType="num">
                                      <p:cBhvr additive="base">
                                        <p:cTn id="128" dur="500" fill="hold"/>
                                        <p:tgtEl>
                                          <p:spTgt spid="4405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20" nodeType="clickEffect">
                                  <p:stCondLst>
                                    <p:cond delay="0"/>
                                  </p:stCondLst>
                                  <p:childTnLst>
                                    <p:set>
                                      <p:cBhvr additive="base">
                                        <p:cTn id="132" dur="1" fill="hold">
                                          <p:stCondLst>
                                            <p:cond delay="0"/>
                                          </p:stCondLst>
                                        </p:cTn>
                                        <p:tgtEl>
                                          <p:spTgt spid="44056"/>
                                        </p:tgtEl>
                                        <p:attrNameLst>
                                          <p:attrName>style.visibility</p:attrName>
                                        </p:attrNameLst>
                                      </p:cBhvr>
                                      <p:to>
                                        <p:strVal val="visible"/>
                                      </p:to>
                                    </p:set>
                                    <p:anim calcmode="lin" valueType="num">
                                      <p:cBhvr additive="base">
                                        <p:cTn id="133" dur="500" fill="hold"/>
                                        <p:tgtEl>
                                          <p:spTgt spid="44056"/>
                                        </p:tgtEl>
                                        <p:attrNameLst>
                                          <p:attrName>ppt_x</p:attrName>
                                        </p:attrNameLst>
                                      </p:cBhvr>
                                      <p:tavLst>
                                        <p:tav tm="0">
                                          <p:val>
                                            <p:strVal val="#ppt_x"/>
                                          </p:val>
                                        </p:tav>
                                        <p:tav tm="100000">
                                          <p:val>
                                            <p:strVal val="#ppt_x"/>
                                          </p:val>
                                        </p:tav>
                                      </p:tavLst>
                                    </p:anim>
                                    <p:anim calcmode="lin" valueType="num">
                                      <p:cBhvr additive="base">
                                        <p:cTn id="134" dur="500" fill="hold"/>
                                        <p:tgtEl>
                                          <p:spTgt spid="44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1"/>
      <p:bldP spid="44038" grpId="2" animBg="1"/>
      <p:bldP spid="44039" grpId="3"/>
      <p:bldP spid="44040" grpId="4"/>
      <p:bldP spid="44041" grpId="5"/>
      <p:bldP spid="44042" grpId="6" animBg="1"/>
      <p:bldP spid="44043" grpId="7"/>
      <p:bldP spid="44044" grpId="8"/>
      <p:bldP spid="44045" grpId="9" animBg="1"/>
      <p:bldP spid="44046" grpId="10"/>
      <p:bldP spid="44047" grpId="11"/>
      <p:bldP spid="44048" grpId="12"/>
      <p:bldP spid="44049" grpId="13"/>
      <p:bldP spid="44050" grpId="14"/>
      <p:bldP spid="44051" grpId="15"/>
      <p:bldP spid="44052" grpId="16"/>
      <p:bldP spid="44053" grpId="17" animBg="1"/>
      <p:bldP spid="44054" grpId="18"/>
      <p:bldP spid="44055" grpId="19"/>
      <p:bldP spid="44056" grpId="20"/>
      <p:bldP spid="44057" grpId="2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5058" name="矩形 104"/>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b="1">
                <a:solidFill>
                  <a:srgbClr val="FF0000"/>
                </a:solidFill>
                <a:latin typeface="微软雅黑" panose="020B0503020204020204" pitchFamily="34" charset="-122"/>
                <a:ea typeface="微软雅黑" panose="020B0503020204020204" pitchFamily="34" charset="-122"/>
                <a:sym typeface="+mn-lt"/>
              </a:rPr>
              <a:t>本文论证艺术</a:t>
            </a:r>
          </a:p>
        </p:txBody>
      </p:sp>
      <p:sp>
        <p:nvSpPr>
          <p:cNvPr id="45059" name="Text Box 2"/>
          <p:cNvSpPr/>
          <p:nvPr/>
        </p:nvSpPr>
        <p:spPr>
          <a:xfrm>
            <a:off x="1781175" y="600075"/>
            <a:ext cx="7920038" cy="503555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en-US" altLang="zh-CN" sz="3600" b="1">
              <a:solidFill>
                <a:srgbClr val="FFFF00"/>
              </a:solidFill>
              <a:latin typeface="Times New Roman" panose="02020603050405020304" pitchFamily="18" charset="0"/>
              <a:ea typeface="楷体_GB2312" pitchFamily="49" charset="-122"/>
            </a:endParaRPr>
          </a:p>
          <a:p>
            <a:pPr marL="0" lvl="0" indent="0" eaLnBrk="1" hangingPunct="1"/>
            <a:endParaRPr lang="en-US" altLang="zh-CN" sz="3600" b="1">
              <a:solidFill>
                <a:srgbClr val="FFFF00"/>
              </a:solidFill>
              <a:latin typeface="Times New Roman" panose="02020603050405020304" pitchFamily="18" charset="0"/>
              <a:ea typeface="楷体_GB2312" pitchFamily="49" charset="-122"/>
            </a:endParaRPr>
          </a:p>
          <a:p>
            <a:pPr marL="0" lvl="0" indent="0" eaLnBrk="1" hangingPunct="1"/>
            <a:r>
              <a:rPr lang="en-US" altLang="zh-CN" sz="3600">
                <a:solidFill>
                  <a:srgbClr val="FF0000"/>
                </a:solidFill>
                <a:latin typeface="黑体" panose="02010609060101010101" pitchFamily="49" charset="-122"/>
                <a:ea typeface="黑体" panose="02010609060101010101" pitchFamily="49" charset="-122"/>
              </a:rPr>
              <a:t>1</a:t>
            </a:r>
            <a:r>
              <a:rPr lang="zh-CN" altLang="en-US" sz="3600">
                <a:solidFill>
                  <a:srgbClr val="FF0000"/>
                </a:solidFill>
                <a:latin typeface="黑体" panose="02010609060101010101" pitchFamily="49" charset="-122"/>
                <a:ea typeface="黑体" panose="02010609060101010101" pitchFamily="49" charset="-122"/>
              </a:rPr>
              <a:t>举例论证（</a:t>
            </a:r>
            <a:r>
              <a:rPr lang="en-US" altLang="zh-CN" sz="3600">
                <a:solidFill>
                  <a:srgbClr val="FF0000"/>
                </a:solidFill>
                <a:latin typeface="黑体" panose="02010609060101010101" pitchFamily="49" charset="-122"/>
                <a:ea typeface="黑体" panose="02010609060101010101" pitchFamily="49" charset="-122"/>
              </a:rPr>
              <a:t>1</a:t>
            </a:r>
            <a:r>
              <a:rPr lang="zh-CN" altLang="en-US" sz="3600">
                <a:solidFill>
                  <a:srgbClr val="FF0000"/>
                </a:solidFill>
                <a:latin typeface="黑体" panose="02010609060101010101" pitchFamily="49" charset="-122"/>
                <a:ea typeface="黑体" panose="02010609060101010101" pitchFamily="49" charset="-122"/>
              </a:rPr>
              <a:t>）</a:t>
            </a:r>
          </a:p>
          <a:p>
            <a:pPr marL="0" lvl="0" indent="0" eaLnBrk="1" hangingPunct="1"/>
            <a:r>
              <a:rPr lang="en-US" altLang="zh-CN" sz="3600">
                <a:solidFill>
                  <a:srgbClr val="FF0000"/>
                </a:solidFill>
                <a:latin typeface="黑体" panose="02010609060101010101" pitchFamily="49" charset="-122"/>
                <a:ea typeface="黑体" panose="02010609060101010101" pitchFamily="49" charset="-122"/>
              </a:rPr>
              <a:t>2</a:t>
            </a:r>
            <a:r>
              <a:rPr lang="zh-CN" altLang="en-US" sz="3600">
                <a:solidFill>
                  <a:srgbClr val="FF0000"/>
                </a:solidFill>
                <a:latin typeface="黑体" panose="02010609060101010101" pitchFamily="49" charset="-122"/>
                <a:ea typeface="黑体" panose="02010609060101010101" pitchFamily="49" charset="-122"/>
              </a:rPr>
              <a:t>比喻论证（</a:t>
            </a:r>
            <a:r>
              <a:rPr lang="en-US" altLang="zh-CN" sz="3600">
                <a:solidFill>
                  <a:srgbClr val="FF0000"/>
                </a:solidFill>
                <a:latin typeface="黑体" panose="02010609060101010101" pitchFamily="49" charset="-122"/>
                <a:ea typeface="黑体" panose="02010609060101010101" pitchFamily="49" charset="-122"/>
              </a:rPr>
              <a:t>8</a:t>
            </a:r>
            <a:r>
              <a:rPr lang="zh-CN" altLang="en-US" sz="3600">
                <a:solidFill>
                  <a:srgbClr val="FF0000"/>
                </a:solidFill>
                <a:latin typeface="黑体" panose="02010609060101010101" pitchFamily="49" charset="-122"/>
                <a:ea typeface="黑体" panose="02010609060101010101" pitchFamily="49" charset="-122"/>
              </a:rPr>
              <a:t>、</a:t>
            </a:r>
            <a:r>
              <a:rPr lang="en-US" altLang="zh-CN" sz="3600">
                <a:solidFill>
                  <a:srgbClr val="FF0000"/>
                </a:solidFill>
                <a:latin typeface="黑体" panose="02010609060101010101" pitchFamily="49" charset="-122"/>
                <a:ea typeface="黑体" panose="02010609060101010101" pitchFamily="49" charset="-122"/>
              </a:rPr>
              <a:t>9</a:t>
            </a:r>
            <a:r>
              <a:rPr lang="zh-CN" altLang="en-US" sz="3600">
                <a:solidFill>
                  <a:srgbClr val="FF0000"/>
                </a:solidFill>
                <a:latin typeface="黑体" panose="02010609060101010101" pitchFamily="49" charset="-122"/>
                <a:ea typeface="黑体" panose="02010609060101010101" pitchFamily="49" charset="-122"/>
              </a:rPr>
              <a:t>）</a:t>
            </a:r>
          </a:p>
          <a:p>
            <a:pPr marL="0" lvl="0" indent="0" eaLnBrk="1" hangingPunct="1"/>
            <a:r>
              <a:rPr lang="zh-CN" altLang="en-US" sz="3600">
                <a:solidFill>
                  <a:srgbClr val="FF0000"/>
                </a:solidFill>
                <a:latin typeface="黑体" panose="02010609060101010101" pitchFamily="49" charset="-122"/>
                <a:ea typeface="黑体" panose="02010609060101010101" pitchFamily="49" charset="-122"/>
              </a:rPr>
              <a:t>     </a:t>
            </a:r>
            <a:r>
              <a:rPr lang="en-US" altLang="zh-CN" sz="3600">
                <a:solidFill>
                  <a:srgbClr val="FF0000"/>
                </a:solidFill>
                <a:latin typeface="Times New Roman" panose="02020603050405020304" pitchFamily="18" charset="0"/>
                <a:ea typeface="黑体" panose="02010609060101010101" pitchFamily="49" charset="-122"/>
              </a:rPr>
              <a:t>——</a:t>
            </a:r>
            <a:r>
              <a:rPr lang="zh-CN" altLang="en-US" sz="3600">
                <a:solidFill>
                  <a:srgbClr val="FF0000"/>
                </a:solidFill>
                <a:latin typeface="黑体" panose="02010609060101010101" pitchFamily="49" charset="-122"/>
                <a:ea typeface="黑体" panose="02010609060101010101" pitchFamily="49" charset="-122"/>
              </a:rPr>
              <a:t>用有相似点的事物打比方</a:t>
            </a:r>
          </a:p>
          <a:p>
            <a:pPr marL="0" lvl="0" indent="0" eaLnBrk="1" hangingPunct="1"/>
            <a:r>
              <a:rPr lang="en-US" altLang="zh-CN" sz="3600">
                <a:solidFill>
                  <a:srgbClr val="FF0000"/>
                </a:solidFill>
                <a:latin typeface="黑体" panose="02010609060101010101" pitchFamily="49" charset="-122"/>
                <a:ea typeface="黑体" panose="02010609060101010101" pitchFamily="49" charset="-122"/>
              </a:rPr>
              <a:t>3</a:t>
            </a:r>
            <a:r>
              <a:rPr lang="zh-CN" altLang="en-US" sz="3600">
                <a:solidFill>
                  <a:srgbClr val="FF0000"/>
                </a:solidFill>
                <a:latin typeface="黑体" panose="02010609060101010101" pitchFamily="49" charset="-122"/>
                <a:ea typeface="黑体" panose="02010609060101010101" pitchFamily="49" charset="-122"/>
              </a:rPr>
              <a:t>类比论证（</a:t>
            </a:r>
            <a:r>
              <a:rPr lang="en-US" altLang="zh-CN" sz="3600">
                <a:solidFill>
                  <a:srgbClr val="FF0000"/>
                </a:solidFill>
                <a:latin typeface="黑体" panose="02010609060101010101" pitchFamily="49" charset="-122"/>
                <a:ea typeface="黑体" panose="02010609060101010101" pitchFamily="49" charset="-122"/>
              </a:rPr>
              <a:t>3</a:t>
            </a:r>
            <a:r>
              <a:rPr lang="zh-CN" altLang="en-US" sz="3600">
                <a:solidFill>
                  <a:srgbClr val="FF0000"/>
                </a:solidFill>
                <a:latin typeface="黑体" panose="02010609060101010101" pitchFamily="49" charset="-122"/>
                <a:ea typeface="黑体" panose="02010609060101010101" pitchFamily="49" charset="-122"/>
              </a:rPr>
              <a:t>）</a:t>
            </a:r>
          </a:p>
          <a:p>
            <a:pPr marL="0" lvl="0" indent="0" eaLnBrk="1" hangingPunct="1"/>
            <a:r>
              <a:rPr lang="zh-CN" altLang="en-US" sz="3600">
                <a:solidFill>
                  <a:srgbClr val="FF0000"/>
                </a:solidFill>
                <a:latin typeface="黑体" panose="02010609060101010101" pitchFamily="49" charset="-122"/>
                <a:ea typeface="黑体" panose="02010609060101010101" pitchFamily="49" charset="-122"/>
              </a:rPr>
              <a:t>    </a:t>
            </a:r>
            <a:r>
              <a:rPr lang="en-US" altLang="zh-CN" sz="3600">
                <a:solidFill>
                  <a:srgbClr val="FF0000"/>
                </a:solidFill>
                <a:latin typeface="Times New Roman" panose="02020603050405020304" pitchFamily="18" charset="0"/>
                <a:ea typeface="黑体" panose="02010609060101010101" pitchFamily="49" charset="-122"/>
              </a:rPr>
              <a:t>——</a:t>
            </a:r>
            <a:r>
              <a:rPr lang="zh-CN" altLang="en-US" sz="3600">
                <a:solidFill>
                  <a:srgbClr val="FF0000"/>
                </a:solidFill>
                <a:latin typeface="黑体" panose="02010609060101010101" pitchFamily="49" charset="-122"/>
                <a:ea typeface="黑体" panose="02010609060101010101" pitchFamily="49" charset="-122"/>
              </a:rPr>
              <a:t>用同类事物相比较</a:t>
            </a:r>
          </a:p>
          <a:p>
            <a:pPr marL="0" lvl="0" indent="0" eaLnBrk="1" hangingPunct="1"/>
            <a:r>
              <a:rPr lang="en-US" altLang="zh-CN" sz="3600">
                <a:solidFill>
                  <a:srgbClr val="FF0000"/>
                </a:solidFill>
                <a:latin typeface="黑体" panose="02010609060101010101" pitchFamily="49" charset="-122"/>
                <a:ea typeface="黑体" panose="02010609060101010101" pitchFamily="49" charset="-122"/>
              </a:rPr>
              <a:t>4</a:t>
            </a:r>
            <a:r>
              <a:rPr lang="zh-CN" altLang="en-US" sz="3600">
                <a:solidFill>
                  <a:srgbClr val="FF0000"/>
                </a:solidFill>
                <a:latin typeface="黑体" panose="02010609060101010101" pitchFamily="49" charset="-122"/>
                <a:ea typeface="黑体" panose="02010609060101010101" pitchFamily="49" charset="-122"/>
              </a:rPr>
              <a:t>对比论证（</a:t>
            </a:r>
            <a:r>
              <a:rPr lang="en-US" altLang="zh-CN" sz="3600">
                <a:solidFill>
                  <a:srgbClr val="FF0000"/>
                </a:solidFill>
                <a:latin typeface="黑体" panose="02010609060101010101" pitchFamily="49" charset="-122"/>
                <a:ea typeface="黑体" panose="02010609060101010101" pitchFamily="49" charset="-122"/>
              </a:rPr>
              <a:t>8</a:t>
            </a:r>
            <a:r>
              <a:rPr lang="zh-CN" altLang="en-US" sz="3600">
                <a:solidFill>
                  <a:srgbClr val="FF0000"/>
                </a:solidFill>
                <a:latin typeface="黑体" panose="02010609060101010101" pitchFamily="49" charset="-122"/>
                <a:ea typeface="黑体" panose="02010609060101010101" pitchFamily="49" charset="-122"/>
              </a:rPr>
              <a:t>、</a:t>
            </a:r>
            <a:r>
              <a:rPr lang="en-US" altLang="zh-CN" sz="3600">
                <a:solidFill>
                  <a:srgbClr val="FF0000"/>
                </a:solidFill>
                <a:latin typeface="黑体" panose="02010609060101010101" pitchFamily="49" charset="-122"/>
                <a:ea typeface="黑体" panose="02010609060101010101" pitchFamily="49" charset="-122"/>
              </a:rPr>
              <a:t>9</a:t>
            </a:r>
            <a:r>
              <a:rPr lang="zh-CN" altLang="en-US" sz="3600">
                <a:solidFill>
                  <a:srgbClr val="FF0000"/>
                </a:solidFill>
                <a:latin typeface="黑体" panose="02010609060101010101" pitchFamily="49" charset="-122"/>
                <a:ea typeface="黑体" panose="02010609060101010101" pitchFamily="49" charset="-122"/>
              </a:rPr>
              <a:t>）</a:t>
            </a:r>
          </a:p>
          <a:p>
            <a:pPr marL="0" lvl="0" indent="0" eaLnBrk="1" hangingPunct="1"/>
            <a:r>
              <a:rPr lang="zh-CN" altLang="en-US" sz="3600">
                <a:solidFill>
                  <a:srgbClr val="FF0000"/>
                </a:solidFill>
                <a:latin typeface="黑体" panose="02010609060101010101" pitchFamily="49" charset="-122"/>
                <a:ea typeface="黑体" panose="02010609060101010101" pitchFamily="49" charset="-122"/>
              </a:rPr>
              <a:t>    </a:t>
            </a:r>
            <a:r>
              <a:rPr lang="en-US" altLang="zh-CN" sz="3600">
                <a:solidFill>
                  <a:srgbClr val="FF0000"/>
                </a:solidFill>
                <a:latin typeface="Times New Roman" panose="02020603050405020304" pitchFamily="18" charset="0"/>
                <a:ea typeface="黑体" panose="02010609060101010101" pitchFamily="49" charset="-122"/>
              </a:rPr>
              <a:t>——</a:t>
            </a:r>
            <a:r>
              <a:rPr lang="zh-CN" altLang="en-US" sz="3600">
                <a:solidFill>
                  <a:srgbClr val="FF0000"/>
                </a:solidFill>
                <a:latin typeface="黑体" panose="02010609060101010101" pitchFamily="49" charset="-122"/>
                <a:ea typeface="黑体" panose="02010609060101010101" pitchFamily="49" charset="-122"/>
              </a:rPr>
              <a:t>用性质相反的事物作比较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subTnLst>
                                    <p:audio>
                                      <p:cMediaNode>
                                        <p:cTn display="0" masterRel="sameClick">
                                          <p:stCondLst>
                                            <p:cond evt="onStopAudio" delay="0">
                                              <p:tgtEl>
                                                <p:sldTgt/>
                                              </p:tgtEl>
                                            </p:cond>
                                          </p:st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6082" name="Text Box 2"/>
          <p:cNvSpPr/>
          <p:nvPr/>
        </p:nvSpPr>
        <p:spPr>
          <a:xfrm>
            <a:off x="1493838" y="1874838"/>
            <a:ext cx="1458912" cy="7016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4000">
                <a:solidFill>
                  <a:srgbClr val="FF3300"/>
                </a:solidFill>
                <a:latin typeface="Tahoma" panose="020B0604030504040204" pitchFamily="34" charset="0"/>
                <a:ea typeface="华文行楷" pitchFamily="2" charset="-122"/>
              </a:rPr>
              <a:t>因为</a:t>
            </a:r>
          </a:p>
        </p:txBody>
      </p:sp>
      <p:sp>
        <p:nvSpPr>
          <p:cNvPr id="46083" name="AutoShape 3"/>
          <p:cNvSpPr/>
          <p:nvPr/>
        </p:nvSpPr>
        <p:spPr>
          <a:xfrm>
            <a:off x="2713038" y="1020762"/>
            <a:ext cx="457200" cy="2362200"/>
          </a:xfrm>
          <a:prstGeom prst="leftBrace">
            <a:avLst>
              <a:gd name="adj1" fmla="val 43056"/>
              <a:gd name="adj2" fmla="val 50000"/>
            </a:avLst>
          </a:prstGeom>
          <a:noFill/>
          <a:ln w="28575">
            <a:solidFill>
              <a:schemeClr val="tx1"/>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6084" name="Text Box 4"/>
          <p:cNvSpPr txBox="1">
            <a:spLocks noChangeArrowheads="1"/>
          </p:cNvSpPr>
          <p:nvPr/>
        </p:nvSpPr>
        <p:spPr bwMode="auto">
          <a:xfrm>
            <a:off x="3169920" y="868680"/>
            <a:ext cx="7239000" cy="95410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2800" b="1">
                <a:solidFill>
                  <a:srgbClr val="FFF2CC"/>
                </a:solidFill>
                <a:latin typeface="方正姚体" pitchFamily="2" charset="-122"/>
                <a:ea typeface="方正姚体" pitchFamily="2" charset="-122"/>
              </a:rPr>
              <a:t> </a:t>
            </a:r>
            <a:r>
              <a:rPr lang="zh-CN" altLang="en-US" sz="2800" b="1">
                <a:solidFill>
                  <a:srgbClr val="FF0000"/>
                </a:solidFill>
                <a:latin typeface="华文行楷" pitchFamily="2" charset="-122"/>
                <a:ea typeface="华文行楷" pitchFamily="2" charset="-122"/>
              </a:rPr>
              <a:t>第一层：只是送去，有往而无</a:t>
            </a:r>
            <a:endParaRPr lang="en-US" altLang="zh-CN" sz="2800" b="1">
              <a:solidFill>
                <a:srgbClr val="FF0000"/>
              </a:solidFill>
              <a:latin typeface="华文行楷" pitchFamily="2" charset="-122"/>
              <a:ea typeface="华文行楷" pitchFamily="2" charset="-122"/>
            </a:endParaRPr>
          </a:p>
          <a:p>
            <a:pPr marL="0" marR="0" lvl="0" indent="0" eaLnBrk="1" hangingPunct="1"/>
            <a:r>
              <a:rPr lang="zh-CN" altLang="en-US" sz="2800" b="1">
                <a:solidFill>
                  <a:srgbClr val="FF0000"/>
                </a:solidFill>
                <a:latin typeface="方正姚体" pitchFamily="2" charset="-122"/>
                <a:ea typeface="方正姚体" pitchFamily="2" charset="-122"/>
              </a:rPr>
              <a:t>（有悖于交往原则） </a:t>
            </a:r>
          </a:p>
        </p:txBody>
      </p:sp>
      <p:sp>
        <p:nvSpPr>
          <p:cNvPr id="46085" name="Text Box 5"/>
          <p:cNvSpPr txBox="1">
            <a:spLocks noChangeArrowheads="1"/>
          </p:cNvSpPr>
          <p:nvPr/>
        </p:nvSpPr>
        <p:spPr bwMode="auto">
          <a:xfrm>
            <a:off x="2896870" y="4323080"/>
            <a:ext cx="7162800" cy="95410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2800" b="1">
                <a:solidFill>
                  <a:srgbClr val="FFF2CC"/>
                </a:solidFill>
                <a:latin typeface="方正姚体" pitchFamily="2" charset="-122"/>
                <a:ea typeface="方正姚体" pitchFamily="2" charset="-122"/>
              </a:rPr>
              <a:t> </a:t>
            </a:r>
            <a:r>
              <a:rPr lang="zh-CN" altLang="en-US" sz="2800" b="1">
                <a:solidFill>
                  <a:srgbClr val="FF0000"/>
                </a:solidFill>
                <a:latin typeface="方正姚体" pitchFamily="2" charset="-122"/>
                <a:ea typeface="方正姚体" pitchFamily="2" charset="-122"/>
              </a:rPr>
              <a:t>第二层：只是送去，必沦为乞丐            （要正视历史逻辑） </a:t>
            </a:r>
          </a:p>
        </p:txBody>
      </p:sp>
      <p:sp>
        <p:nvSpPr>
          <p:cNvPr id="46086" name="Text Box 6"/>
          <p:cNvSpPr txBox="1">
            <a:spLocks noChangeArrowheads="1"/>
          </p:cNvSpPr>
          <p:nvPr/>
        </p:nvSpPr>
        <p:spPr bwMode="auto">
          <a:xfrm>
            <a:off x="3154680" y="2910840"/>
            <a:ext cx="7162800" cy="954107"/>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2800" b="1">
                <a:solidFill>
                  <a:srgbClr val="FFF2CC"/>
                </a:solidFill>
                <a:latin typeface="方正姚体" pitchFamily="2" charset="-122"/>
                <a:ea typeface="方正姚体" pitchFamily="2" charset="-122"/>
              </a:rPr>
              <a:t> </a:t>
            </a:r>
            <a:r>
              <a:rPr lang="zh-CN" altLang="en-US" sz="2800" b="1">
                <a:solidFill>
                  <a:srgbClr val="FF0000"/>
                </a:solidFill>
                <a:latin typeface="方正姚体" pitchFamily="2" charset="-122"/>
                <a:ea typeface="方正姚体" pitchFamily="2" charset="-122"/>
              </a:rPr>
              <a:t>第三层：听凭“送来“，大受祸害         （应重视现实教训） </a:t>
            </a:r>
          </a:p>
        </p:txBody>
      </p:sp>
      <p:sp>
        <p:nvSpPr>
          <p:cNvPr id="46087" name="AutoShape 7"/>
          <p:cNvSpPr/>
          <p:nvPr/>
        </p:nvSpPr>
        <p:spPr>
          <a:xfrm>
            <a:off x="1962150" y="2595562"/>
            <a:ext cx="304800" cy="2303462"/>
          </a:xfrm>
          <a:prstGeom prst="downArrow">
            <a:avLst>
              <a:gd name="adj1" fmla="val 50000"/>
              <a:gd name="adj2" fmla="val 188932"/>
            </a:avLst>
          </a:prstGeom>
          <a:solidFill>
            <a:schemeClr val="accent1"/>
          </a:solidFill>
          <a:ln>
            <a:solidFill>
              <a:schemeClr val="tx1"/>
            </a:solidFill>
            <a:miter lim="800000"/>
          </a:ln>
        </p:spPr>
        <p:txBody>
          <a:bodyPr vert="vert"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a:p>
        </p:txBody>
      </p:sp>
      <p:sp>
        <p:nvSpPr>
          <p:cNvPr id="46088" name="Text Box 8"/>
          <p:cNvSpPr/>
          <p:nvPr/>
        </p:nvSpPr>
        <p:spPr>
          <a:xfrm>
            <a:off x="1493838" y="4899025"/>
            <a:ext cx="1476375" cy="7016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4000">
                <a:solidFill>
                  <a:srgbClr val="FF3300"/>
                </a:solidFill>
                <a:latin typeface="Tahoma" panose="020B0604030504040204" pitchFamily="34" charset="0"/>
                <a:ea typeface="华文行楷" pitchFamily="2" charset="-122"/>
              </a:rPr>
              <a:t>所以</a:t>
            </a:r>
          </a:p>
        </p:txBody>
      </p:sp>
      <p:sp>
        <p:nvSpPr>
          <p:cNvPr id="46089" name="Rectangle 9"/>
          <p:cNvSpPr txBox="1">
            <a:spLocks noChangeArrowheads="1"/>
          </p:cNvSpPr>
          <p:nvPr/>
        </p:nvSpPr>
        <p:spPr>
          <a:xfrm>
            <a:off x="6196012" y="5181600"/>
            <a:ext cx="5111750" cy="1008062"/>
          </a:xfrm>
          <a:prstGeom prst="rect">
            <a:avLst/>
          </a:prstGeom>
          <a:noFill/>
        </p:spPr>
        <p:txBody>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ct val="90000"/>
              </a:lnSpc>
            </a:pPr>
            <a:r>
              <a:rPr lang="en-US" altLang="zh-CN" sz="4800">
                <a:latin typeface="微软雅黑" panose="020B0503020204020204" pitchFamily="34" charset="-122"/>
                <a:ea typeface="华文行楷" pitchFamily="2" charset="-122"/>
              </a:rPr>
              <a:t>——</a:t>
            </a:r>
            <a:r>
              <a:rPr lang="zh-CN" altLang="en-US" sz="4800">
                <a:latin typeface="微软雅黑" panose="020B0503020204020204" pitchFamily="34" charset="-122"/>
                <a:ea typeface="华文行楷" pitchFamily="2" charset="-122"/>
              </a:rPr>
              <a:t>因果论证</a:t>
            </a:r>
          </a:p>
        </p:txBody>
      </p:sp>
      <p:sp>
        <p:nvSpPr>
          <p:cNvPr id="46090" name="Text Box 11"/>
          <p:cNvSpPr txBox="1">
            <a:spLocks noChangeArrowheads="1"/>
          </p:cNvSpPr>
          <p:nvPr/>
        </p:nvSpPr>
        <p:spPr bwMode="auto">
          <a:xfrm>
            <a:off x="4326255" y="201930"/>
            <a:ext cx="3981450" cy="584775"/>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3200" b="1">
                <a:solidFill>
                  <a:srgbClr val="FF0000"/>
                </a:solidFill>
                <a:latin typeface="华文行楷" pitchFamily="2" charset="-122"/>
                <a:ea typeface="华文行楷" pitchFamily="2" charset="-122"/>
              </a:rPr>
              <a:t>1</a:t>
            </a:r>
            <a:r>
              <a:rPr lang="zh-CN" altLang="en-US" sz="3200" b="1">
                <a:solidFill>
                  <a:srgbClr val="FF0000"/>
                </a:solidFill>
                <a:latin typeface="华文行楷" pitchFamily="2" charset="-122"/>
                <a:ea typeface="华文行楷" pitchFamily="2" charset="-122"/>
              </a:rPr>
              <a:t>－</a:t>
            </a:r>
            <a:r>
              <a:rPr lang="en-US" altLang="zh-CN" sz="3200" b="1">
                <a:solidFill>
                  <a:srgbClr val="FF0000"/>
                </a:solidFill>
                <a:latin typeface="华文行楷" pitchFamily="2" charset="-122"/>
                <a:ea typeface="华文行楷" pitchFamily="2" charset="-122"/>
              </a:rPr>
              <a:t>7</a:t>
            </a:r>
            <a:r>
              <a:rPr lang="zh-CN" altLang="en-US" sz="3200" b="1">
                <a:solidFill>
                  <a:srgbClr val="FF0000"/>
                </a:solidFill>
                <a:latin typeface="华文行楷" pitchFamily="2" charset="-122"/>
                <a:ea typeface="华文行楷" pitchFamily="2" charset="-122"/>
              </a:rPr>
              <a:t>段的论证方法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0-#ppt_w/2"/>
                                          </p:val>
                                        </p:tav>
                                        <p:tav tm="100000">
                                          <p:val>
                                            <p:strVal val="#ppt_x"/>
                                          </p:val>
                                        </p:tav>
                                      </p:tavLst>
                                    </p:anim>
                                    <p:anim calcmode="lin" valueType="num">
                                      <p:cBhvr additive="base">
                                        <p:cTn id="14"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stCondLst>
                                    <p:cond delay="0"/>
                                  </p:stCondLst>
                                  <p:childTnLst>
                                    <p:set>
                                      <p:cBhvr additive="base">
                                        <p:cTn id="18" dur="1" fill="hold">
                                          <p:stCondLst>
                                            <p:cond delay="0"/>
                                          </p:stCondLst>
                                        </p:cTn>
                                        <p:tgtEl>
                                          <p:spTgt spid="46084"/>
                                        </p:tgtEl>
                                        <p:attrNameLst>
                                          <p:attrName>style.visibility</p:attrName>
                                        </p:attrNameLst>
                                      </p:cBhvr>
                                      <p:to>
                                        <p:strVal val="visible"/>
                                      </p:to>
                                    </p:set>
                                    <p:anim calcmode="lin" valueType="num">
                                      <p:cBhvr additive="base">
                                        <p:cTn id="19" dur="500" fill="hold"/>
                                        <p:tgtEl>
                                          <p:spTgt spid="46084"/>
                                        </p:tgtEl>
                                        <p:attrNameLst>
                                          <p:attrName>ppt_x</p:attrName>
                                        </p:attrNameLst>
                                      </p:cBhvr>
                                      <p:tavLst>
                                        <p:tav tm="0">
                                          <p:val>
                                            <p:strVal val="0-#ppt_w/2"/>
                                          </p:val>
                                        </p:tav>
                                        <p:tav tm="100000">
                                          <p:val>
                                            <p:strVal val="#ppt_x"/>
                                          </p:val>
                                        </p:tav>
                                      </p:tavLst>
                                    </p:anim>
                                    <p:anim calcmode="lin" valueType="num">
                                      <p:cBhvr additive="base">
                                        <p:cTn id="20"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stCondLst>
                                    <p:cond delay="0"/>
                                  </p:stCondLst>
                                  <p:childTnLst>
                                    <p:set>
                                      <p:cBhvr additive="base">
                                        <p:cTn id="24" dur="1" fill="hold">
                                          <p:stCondLst>
                                            <p:cond delay="0"/>
                                          </p:stCondLst>
                                        </p:cTn>
                                        <p:tgtEl>
                                          <p:spTgt spid="46085"/>
                                        </p:tgtEl>
                                        <p:attrNameLst>
                                          <p:attrName>style.visibility</p:attrName>
                                        </p:attrNameLst>
                                      </p:cBhvr>
                                      <p:to>
                                        <p:strVal val="visible"/>
                                      </p:to>
                                    </p:set>
                                    <p:anim calcmode="lin" valueType="num">
                                      <p:cBhvr additive="base">
                                        <p:cTn id="25" dur="500" fill="hold"/>
                                        <p:tgtEl>
                                          <p:spTgt spid="46085"/>
                                        </p:tgtEl>
                                        <p:attrNameLst>
                                          <p:attrName>ppt_x</p:attrName>
                                        </p:attrNameLst>
                                      </p:cBhvr>
                                      <p:tavLst>
                                        <p:tav tm="0">
                                          <p:val>
                                            <p:strVal val="0-#ppt_w/2"/>
                                          </p:val>
                                        </p:tav>
                                        <p:tav tm="100000">
                                          <p:val>
                                            <p:strVal val="#ppt_x"/>
                                          </p:val>
                                        </p:tav>
                                      </p:tavLst>
                                    </p:anim>
                                    <p:anim calcmode="lin" valueType="num">
                                      <p:cBhvr additive="base">
                                        <p:cTn id="26"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4" nodeType="clickEffect">
                                  <p:stCondLst>
                                    <p:cond delay="0"/>
                                  </p:stCondLst>
                                  <p:childTnLst>
                                    <p:set>
                                      <p:cBhvr additive="base">
                                        <p:cTn id="30" dur="1" fill="hold">
                                          <p:stCondLst>
                                            <p:cond delay="0"/>
                                          </p:stCondLst>
                                        </p:cTn>
                                        <p:tgtEl>
                                          <p:spTgt spid="46086"/>
                                        </p:tgtEl>
                                        <p:attrNameLst>
                                          <p:attrName>style.visibility</p:attrName>
                                        </p:attrNameLst>
                                      </p:cBhvr>
                                      <p:to>
                                        <p:strVal val="visible"/>
                                      </p:to>
                                    </p:set>
                                    <p:anim calcmode="lin" valueType="num">
                                      <p:cBhvr additive="base">
                                        <p:cTn id="31" dur="500" fill="hold"/>
                                        <p:tgtEl>
                                          <p:spTgt spid="46086"/>
                                        </p:tgtEl>
                                        <p:attrNameLst>
                                          <p:attrName>ppt_x</p:attrName>
                                        </p:attrNameLst>
                                      </p:cBhvr>
                                      <p:tavLst>
                                        <p:tav tm="0">
                                          <p:val>
                                            <p:strVal val="0-#ppt_w/2"/>
                                          </p:val>
                                        </p:tav>
                                        <p:tav tm="100000">
                                          <p:val>
                                            <p:strVal val="#ppt_x"/>
                                          </p:val>
                                        </p:tav>
                                      </p:tavLst>
                                    </p:anim>
                                    <p:anim calcmode="lin" valueType="num">
                                      <p:cBhvr additive="base">
                                        <p:cTn id="32"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5" nodeType="clickEffect">
                                  <p:stCondLst>
                                    <p:cond delay="0"/>
                                  </p:stCondLst>
                                  <p:childTnLst>
                                    <p:set>
                                      <p:cBhvr additive="base">
                                        <p:cTn id="36" dur="1" fill="hold">
                                          <p:stCondLst>
                                            <p:cond delay="0"/>
                                          </p:stCondLst>
                                        </p:cTn>
                                        <p:tgtEl>
                                          <p:spTgt spid="46087"/>
                                        </p:tgtEl>
                                        <p:attrNameLst>
                                          <p:attrName>style.visibility</p:attrName>
                                        </p:attrNameLst>
                                      </p:cBhvr>
                                      <p:to>
                                        <p:strVal val="visible"/>
                                      </p:to>
                                    </p:set>
                                    <p:anim calcmode="lin" valueType="num">
                                      <p:cBhvr additive="base">
                                        <p:cTn id="37" dur="500" fill="hold"/>
                                        <p:tgtEl>
                                          <p:spTgt spid="46087"/>
                                        </p:tgtEl>
                                        <p:attrNameLst>
                                          <p:attrName>ppt_x</p:attrName>
                                        </p:attrNameLst>
                                      </p:cBhvr>
                                      <p:tavLst>
                                        <p:tav tm="0">
                                          <p:val>
                                            <p:strVal val="0-#ppt_w/2"/>
                                          </p:val>
                                        </p:tav>
                                        <p:tav tm="100000">
                                          <p:val>
                                            <p:strVal val="#ppt_x"/>
                                          </p:val>
                                        </p:tav>
                                      </p:tavLst>
                                    </p:anim>
                                    <p:anim calcmode="lin" valueType="num">
                                      <p:cBhvr additive="base">
                                        <p:cTn id="38"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6" nodeType="clickEffect">
                                  <p:stCondLst>
                                    <p:cond delay="0"/>
                                  </p:stCondLst>
                                  <p:childTnLst>
                                    <p:set>
                                      <p:cBhvr additive="base">
                                        <p:cTn id="42" dur="1" fill="hold">
                                          <p:stCondLst>
                                            <p:cond delay="0"/>
                                          </p:stCondLst>
                                        </p:cTn>
                                        <p:tgtEl>
                                          <p:spTgt spid="46088"/>
                                        </p:tgtEl>
                                        <p:attrNameLst>
                                          <p:attrName>style.visibility</p:attrName>
                                        </p:attrNameLst>
                                      </p:cBhvr>
                                      <p:to>
                                        <p:strVal val="visible"/>
                                      </p:to>
                                    </p:set>
                                    <p:anim calcmode="lin" valueType="num">
                                      <p:cBhvr additive="base">
                                        <p:cTn id="43" dur="500" fill="hold"/>
                                        <p:tgtEl>
                                          <p:spTgt spid="46088"/>
                                        </p:tgtEl>
                                        <p:attrNameLst>
                                          <p:attrName>ppt_x</p:attrName>
                                        </p:attrNameLst>
                                      </p:cBhvr>
                                      <p:tavLst>
                                        <p:tav tm="0">
                                          <p:val>
                                            <p:strVal val="0-#ppt_w/2"/>
                                          </p:val>
                                        </p:tav>
                                        <p:tav tm="100000">
                                          <p:val>
                                            <p:strVal val="#ppt_x"/>
                                          </p:val>
                                        </p:tav>
                                      </p:tavLst>
                                    </p:anim>
                                    <p:anim calcmode="lin" valueType="num">
                                      <p:cBhvr additive="base">
                                        <p:cTn id="44"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7" nodeType="clickEffect">
                                  <p:stCondLst>
                                    <p:cond delay="0"/>
                                  </p:stCondLst>
                                  <p:childTnLst>
                                    <p:set>
                                      <p:cBhvr additive="base">
                                        <p:cTn id="48" dur="1" fill="hold">
                                          <p:stCondLst>
                                            <p:cond delay="0"/>
                                          </p:stCondLst>
                                        </p:cTn>
                                        <p:tgtEl>
                                          <p:spTgt spid="46089"/>
                                        </p:tgtEl>
                                        <p:attrNameLst>
                                          <p:attrName>style.visibility</p:attrName>
                                        </p:attrNameLst>
                                      </p:cBhvr>
                                      <p:to>
                                        <p:strVal val="visible"/>
                                      </p:to>
                                    </p:set>
                                    <p:anim calcmode="lin" valueType="num">
                                      <p:cBhvr additive="base">
                                        <p:cTn id="49" dur="500" fill="hold"/>
                                        <p:tgtEl>
                                          <p:spTgt spid="46089"/>
                                        </p:tgtEl>
                                        <p:attrNameLst>
                                          <p:attrName>ppt_x</p:attrName>
                                        </p:attrNameLst>
                                      </p:cBhvr>
                                      <p:tavLst>
                                        <p:tav tm="0">
                                          <p:val>
                                            <p:strVal val="0-#ppt_w/2"/>
                                          </p:val>
                                        </p:tav>
                                        <p:tav tm="100000">
                                          <p:val>
                                            <p:strVal val="#ppt_x"/>
                                          </p:val>
                                        </p:tav>
                                      </p:tavLst>
                                    </p:anim>
                                    <p:anim calcmode="lin" valueType="num">
                                      <p:cBhvr additive="base">
                                        <p:cTn id="50" dur="500" fill="hold"/>
                                        <p:tgtEl>
                                          <p:spTgt spid="46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1" animBg="1"/>
      <p:bldP spid="46084" grpId="2"/>
      <p:bldP spid="46085" grpId="3"/>
      <p:bldP spid="46086" grpId="4"/>
      <p:bldP spid="46087" grpId="5" animBg="1"/>
      <p:bldP spid="46088" grpId="6"/>
      <p:bldP spid="46089" grpId="7"/>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7106" name="Rectangle 3"/>
          <p:cNvSpPr/>
          <p:nvPr/>
        </p:nvSpPr>
        <p:spPr>
          <a:xfrm>
            <a:off x="1403350" y="1482612"/>
            <a:ext cx="7705725" cy="10763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　　</a:t>
            </a:r>
            <a:r>
              <a:rPr lang="zh-CN" altLang="en-US" sz="3200" b="1" dirty="0">
                <a:solidFill>
                  <a:schemeClr val="accent2"/>
                </a:solidFill>
                <a:latin typeface="华文行楷" pitchFamily="2" charset="-122"/>
                <a:ea typeface="华文行楷" pitchFamily="2" charset="-122"/>
              </a:rPr>
              <a:t>或逃避主义，或虚无主义，或投降主义，或批判继承 </a:t>
            </a:r>
          </a:p>
        </p:txBody>
      </p:sp>
      <p:sp>
        <p:nvSpPr>
          <p:cNvPr id="47107" name="Rectangle 4"/>
          <p:cNvSpPr/>
          <p:nvPr/>
        </p:nvSpPr>
        <p:spPr>
          <a:xfrm>
            <a:off x="1665283" y="2689312"/>
            <a:ext cx="31242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逃避主义是孱头</a:t>
            </a:r>
          </a:p>
        </p:txBody>
      </p:sp>
      <p:sp>
        <p:nvSpPr>
          <p:cNvPr id="47108" name="Rectangle 5"/>
          <p:cNvSpPr/>
          <p:nvPr/>
        </p:nvSpPr>
        <p:spPr>
          <a:xfrm>
            <a:off x="1692275" y="3587738"/>
            <a:ext cx="3810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虚无主义是昏蛋</a:t>
            </a:r>
            <a:r>
              <a:rPr lang="zh-CN" altLang="en-US" sz="3200" b="1" dirty="0">
                <a:latin typeface="宋体" panose="02010600030101010101" pitchFamily="2" charset="-122"/>
              </a:rPr>
              <a:t> </a:t>
            </a:r>
          </a:p>
        </p:txBody>
      </p:sp>
      <p:sp>
        <p:nvSpPr>
          <p:cNvPr id="47109" name="Rectangle 6"/>
          <p:cNvSpPr/>
          <p:nvPr/>
        </p:nvSpPr>
        <p:spPr>
          <a:xfrm>
            <a:off x="1559496" y="4424338"/>
            <a:ext cx="3810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投降主义更是废物 </a:t>
            </a:r>
          </a:p>
        </p:txBody>
      </p:sp>
      <p:sp>
        <p:nvSpPr>
          <p:cNvPr id="47110" name="Rectangle 7"/>
          <p:cNvSpPr/>
          <p:nvPr/>
        </p:nvSpPr>
        <p:spPr>
          <a:xfrm>
            <a:off x="1431417" y="5229200"/>
            <a:ext cx="4824412"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solidFill>
                  <a:srgbClr val="FF3300"/>
                </a:solidFill>
                <a:latin typeface="华文行楷" pitchFamily="2" charset="-122"/>
                <a:ea typeface="华文行楷" pitchFamily="2" charset="-122"/>
              </a:rPr>
              <a:t>对文化遗产要批判地继承 </a:t>
            </a:r>
          </a:p>
        </p:txBody>
      </p:sp>
      <p:sp>
        <p:nvSpPr>
          <p:cNvPr id="47111" name="Text Box 8"/>
          <p:cNvSpPr/>
          <p:nvPr/>
        </p:nvSpPr>
        <p:spPr>
          <a:xfrm>
            <a:off x="5680075" y="2693975"/>
            <a:ext cx="3429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不敢面对</a:t>
            </a:r>
          </a:p>
        </p:txBody>
      </p:sp>
      <p:sp>
        <p:nvSpPr>
          <p:cNvPr id="47112" name="Text Box 9"/>
          <p:cNvSpPr/>
          <p:nvPr/>
        </p:nvSpPr>
        <p:spPr>
          <a:xfrm>
            <a:off x="5694163" y="3620340"/>
            <a:ext cx="3429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全盘否定</a:t>
            </a:r>
          </a:p>
        </p:txBody>
      </p:sp>
      <p:sp>
        <p:nvSpPr>
          <p:cNvPr id="47113" name="Text Box 10"/>
          <p:cNvSpPr/>
          <p:nvPr/>
        </p:nvSpPr>
        <p:spPr>
          <a:xfrm>
            <a:off x="5821362" y="4374402"/>
            <a:ext cx="342900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3200" b="1" dirty="0">
                <a:latin typeface="华文行楷" pitchFamily="2" charset="-122"/>
                <a:ea typeface="华文行楷" pitchFamily="2" charset="-122"/>
              </a:rPr>
              <a:t>全盘肯定</a:t>
            </a:r>
          </a:p>
        </p:txBody>
      </p:sp>
      <p:sp>
        <p:nvSpPr>
          <p:cNvPr id="47114" name="Text Box 11"/>
          <p:cNvSpPr/>
          <p:nvPr/>
        </p:nvSpPr>
        <p:spPr>
          <a:xfrm>
            <a:off x="6416040" y="5229200"/>
            <a:ext cx="2447925" cy="579438"/>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3200" dirty="0">
                <a:latin typeface="华文行楷" pitchFamily="2" charset="-122"/>
                <a:ea typeface="华文行楷" pitchFamily="2" charset="-122"/>
              </a:rPr>
              <a:t>占有   挑选</a:t>
            </a:r>
          </a:p>
        </p:txBody>
      </p:sp>
      <p:sp>
        <p:nvSpPr>
          <p:cNvPr id="47115" name="Text Box 13"/>
          <p:cNvSpPr txBox="1">
            <a:spLocks noChangeArrowheads="1"/>
          </p:cNvSpPr>
          <p:nvPr/>
        </p:nvSpPr>
        <p:spPr bwMode="auto">
          <a:xfrm>
            <a:off x="4017624" y="132962"/>
            <a:ext cx="3981450" cy="584775"/>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3200" b="1" dirty="0">
                <a:solidFill>
                  <a:srgbClr val="FF0000"/>
                </a:solidFill>
                <a:latin typeface="华文行楷" pitchFamily="2" charset="-122"/>
                <a:ea typeface="华文行楷" pitchFamily="2" charset="-122"/>
              </a:rPr>
              <a:t>8</a:t>
            </a:r>
            <a:r>
              <a:rPr lang="zh-CN" altLang="en-US" sz="3200" b="1" dirty="0">
                <a:solidFill>
                  <a:srgbClr val="FF0000"/>
                </a:solidFill>
                <a:latin typeface="华文行楷" pitchFamily="2" charset="-122"/>
                <a:ea typeface="华文行楷" pitchFamily="2" charset="-122"/>
              </a:rPr>
              <a:t>－</a:t>
            </a:r>
            <a:r>
              <a:rPr lang="en-US" altLang="zh-CN" sz="3200" b="1" dirty="0">
                <a:solidFill>
                  <a:srgbClr val="FF0000"/>
                </a:solidFill>
                <a:latin typeface="华文行楷" pitchFamily="2" charset="-122"/>
                <a:ea typeface="华文行楷" pitchFamily="2" charset="-122"/>
              </a:rPr>
              <a:t>9</a:t>
            </a:r>
            <a:r>
              <a:rPr lang="zh-CN" altLang="en-US" sz="3200" b="1" dirty="0">
                <a:solidFill>
                  <a:srgbClr val="FF0000"/>
                </a:solidFill>
                <a:latin typeface="华文行楷" pitchFamily="2" charset="-122"/>
                <a:ea typeface="华文行楷" pitchFamily="2" charset="-122"/>
              </a:rPr>
              <a:t>段的论证方法</a:t>
            </a:r>
          </a:p>
        </p:txBody>
      </p:sp>
      <p:sp>
        <p:nvSpPr>
          <p:cNvPr id="47116" name="Text Box 14"/>
          <p:cNvSpPr/>
          <p:nvPr/>
        </p:nvSpPr>
        <p:spPr>
          <a:xfrm>
            <a:off x="8255000" y="3148012"/>
            <a:ext cx="3549650" cy="5842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3200" dirty="0">
                <a:ea typeface="华文行楷" pitchFamily="2" charset="-122"/>
              </a:rPr>
              <a:t>——</a:t>
            </a:r>
            <a:r>
              <a:rPr lang="zh-CN" altLang="en-US" sz="3200" dirty="0">
                <a:ea typeface="华文行楷" pitchFamily="2" charset="-122"/>
              </a:rPr>
              <a:t>比喻论证</a:t>
            </a:r>
          </a:p>
        </p:txBody>
      </p:sp>
      <p:sp>
        <p:nvSpPr>
          <p:cNvPr id="2" name="文本框 1"/>
          <p:cNvSpPr txBox="1"/>
          <p:nvPr/>
        </p:nvSpPr>
        <p:spPr>
          <a:xfrm>
            <a:off x="2403805" y="926047"/>
            <a:ext cx="1439818" cy="861774"/>
          </a:xfrm>
          <a:prstGeom prst="rect">
            <a:avLst/>
          </a:prstGeom>
          <a:noFill/>
        </p:spPr>
        <p:txBody>
          <a:bodyPr wrap="none" rtlCol="0">
            <a:spAutoFit/>
          </a:bodyPr>
          <a:lstStyle/>
          <a:p>
            <a:r>
              <a:rPr lang="zh-CN" altLang="en-US" sz="3200" b="1" kern="1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大宅子</a:t>
            </a:r>
          </a:p>
          <a:p>
            <a:endParaRPr lang="zh-CN" altLang="en-US" dirty="0"/>
          </a:p>
        </p:txBody>
      </p:sp>
      <p:sp>
        <p:nvSpPr>
          <p:cNvPr id="15" name="左右箭头 52"/>
          <p:cNvSpPr/>
          <p:nvPr/>
        </p:nvSpPr>
        <p:spPr>
          <a:xfrm>
            <a:off x="4408995" y="904989"/>
            <a:ext cx="2346325" cy="396875"/>
          </a:xfrm>
          <a:prstGeom prst="leftRightArrow">
            <a:avLst>
              <a:gd name="adj1" fmla="val 50000"/>
              <a:gd name="adj2" fmla="val 50006"/>
            </a:avLst>
          </a:prstGeom>
          <a:gradFill rotWithShape="1">
            <a:gsLst>
              <a:gs pos="0">
                <a:srgbClr val="FFC746"/>
              </a:gs>
              <a:gs pos="50000">
                <a:srgbClr val="FFC600"/>
              </a:gs>
              <a:gs pos="100000">
                <a:srgbClr val="E5B600"/>
              </a:gs>
            </a:gsLst>
            <a:lin ang="5400000" scaled="1"/>
          </a:gradFill>
          <a:ln>
            <a:noFill/>
            <a:miter lim="800000"/>
          </a:ln>
          <a:effectLst>
            <a:outerShdw dist="19050" dir="5400000" algn="ctr">
              <a:srgbClr val="000000">
                <a:alpha val="62999"/>
              </a:srgbClr>
            </a:outerShdw>
          </a:effectLst>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04112" y="887599"/>
            <a:ext cx="2146250" cy="861774"/>
          </a:xfrm>
          <a:prstGeom prst="rect">
            <a:avLst/>
          </a:prstGeom>
          <a:noFill/>
        </p:spPr>
        <p:txBody>
          <a:bodyPr wrap="square" rtlCol="0">
            <a:spAutoFit/>
          </a:bodyPr>
          <a:lstStyle/>
          <a:p>
            <a:r>
              <a:rPr lang="zh-CN" altLang="en-US" sz="3200" kern="1200" dirty="0">
                <a:ln w="18415" cmpd="sng">
                  <a:solidFill>
                    <a:srgbClr val="FFFFFF"/>
                  </a:solidFill>
                  <a:prstDash val="solid"/>
                </a:ln>
                <a:solidFill>
                  <a:srgbClr val="FF0000"/>
                </a:solidFill>
                <a:effectLst>
                  <a:outerShdw blurRad="63500" dir="3600000" algn="tl" rotWithShape="0">
                    <a:srgbClr val="000000">
                      <a:alpha val="70000"/>
                    </a:srgbClr>
                  </a:outerShdw>
                </a:effectLst>
                <a:ea typeface="+mn-lt"/>
              </a:rPr>
              <a:t>文化遗产</a:t>
            </a:r>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15">
                                            <p:txEl>
                                              <p:pRg st="0" end="0"/>
                                            </p:txEl>
                                          </p:spTgt>
                                        </p:tgtEl>
                                        <p:attrNameLst>
                                          <p:attrName>style.visibility</p:attrName>
                                        </p:attrNameLst>
                                      </p:cBhvr>
                                      <p:to>
                                        <p:strVal val="visible"/>
                                      </p:to>
                                    </p:set>
                                    <p:anim calcmode="lin" valueType="num">
                                      <p:cBhvr additive="base">
                                        <p:cTn id="7" dur="500" fill="hold"/>
                                        <p:tgtEl>
                                          <p:spTgt spid="47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additive="base">
                                        <p:cTn id="19" dur="1" fill="hold">
                                          <p:stCondLst>
                                            <p:cond delay="0"/>
                                          </p:stCondLst>
                                        </p:cTn>
                                        <p:tgtEl>
                                          <p:spTgt spid="15"/>
                                        </p:tgtEl>
                                        <p:attrNameLst>
                                          <p:attrName>style.visibility</p:attrName>
                                        </p:attrNameLst>
                                      </p:cBhvr>
                                      <p:to>
                                        <p:strVal val="visible"/>
                                      </p:to>
                                    </p:set>
                                    <p:animEffect transition="in" filter="wipe(down)">
                                      <p:cBhvr additive="base">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additive="base">
                                        <p:cTn id="29" dur="1" fill="hold">
                                          <p:stCondLst>
                                            <p:cond delay="0"/>
                                          </p:stCondLst>
                                        </p:cTn>
                                        <p:tgtEl>
                                          <p:spTgt spid="47106"/>
                                        </p:tgtEl>
                                        <p:attrNameLst>
                                          <p:attrName>style.visibility</p:attrName>
                                        </p:attrNameLst>
                                      </p:cBhvr>
                                      <p:to>
                                        <p:strVal val="visible"/>
                                      </p:to>
                                    </p:set>
                                    <p:animEffect transition="in" filter="barn(outHorizontal)">
                                      <p:cBhvr additive="base">
                                        <p:cTn id="30" dur="500" fill="hold"/>
                                        <p:tgtEl>
                                          <p:spTgt spid="4710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grpId="1" nodeType="clickEffect">
                                  <p:stCondLst>
                                    <p:cond delay="0"/>
                                  </p:stCondLst>
                                  <p:childTnLst>
                                    <p:set>
                                      <p:cBhvr additive="base">
                                        <p:cTn id="34" dur="1" fill="hold">
                                          <p:stCondLst>
                                            <p:cond delay="0"/>
                                          </p:stCondLst>
                                        </p:cTn>
                                        <p:tgtEl>
                                          <p:spTgt spid="47107"/>
                                        </p:tgtEl>
                                        <p:attrNameLst>
                                          <p:attrName>style.visibility</p:attrName>
                                        </p:attrNameLst>
                                      </p:cBhvr>
                                      <p:to>
                                        <p:strVal val="visible"/>
                                      </p:to>
                                    </p:set>
                                    <p:animEffect transition="in" filter="barn(outHorizontal)">
                                      <p:cBhvr additive="base">
                                        <p:cTn id="35" dur="500" fill="hold"/>
                                        <p:tgtEl>
                                          <p:spTgt spid="4710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42" fill="hold" grpId="2" nodeType="clickEffect">
                                  <p:stCondLst>
                                    <p:cond delay="0"/>
                                  </p:stCondLst>
                                  <p:childTnLst>
                                    <p:set>
                                      <p:cBhvr additive="base">
                                        <p:cTn id="39" dur="1" fill="hold">
                                          <p:stCondLst>
                                            <p:cond delay="0"/>
                                          </p:stCondLst>
                                        </p:cTn>
                                        <p:tgtEl>
                                          <p:spTgt spid="47108"/>
                                        </p:tgtEl>
                                        <p:attrNameLst>
                                          <p:attrName>style.visibility</p:attrName>
                                        </p:attrNameLst>
                                      </p:cBhvr>
                                      <p:to>
                                        <p:strVal val="visible"/>
                                      </p:to>
                                    </p:set>
                                    <p:animEffect transition="in" filter="barn(outHorizontal)">
                                      <p:cBhvr additive="base">
                                        <p:cTn id="40" dur="500" fill="hold"/>
                                        <p:tgtEl>
                                          <p:spTgt spid="4710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3" nodeType="clickEffect">
                                  <p:stCondLst>
                                    <p:cond delay="0"/>
                                  </p:stCondLst>
                                  <p:childTnLst>
                                    <p:set>
                                      <p:cBhvr additive="base">
                                        <p:cTn id="44" dur="1" fill="hold">
                                          <p:stCondLst>
                                            <p:cond delay="0"/>
                                          </p:stCondLst>
                                        </p:cTn>
                                        <p:tgtEl>
                                          <p:spTgt spid="47109"/>
                                        </p:tgtEl>
                                        <p:attrNameLst>
                                          <p:attrName>style.visibility</p:attrName>
                                        </p:attrNameLst>
                                      </p:cBhvr>
                                      <p:to>
                                        <p:strVal val="visible"/>
                                      </p:to>
                                    </p:set>
                                    <p:animEffect transition="in" filter="barn(outHorizontal)">
                                      <p:cBhvr additive="base">
                                        <p:cTn id="45" dur="500" fill="hold"/>
                                        <p:tgtEl>
                                          <p:spTgt spid="4710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5" nodeType="clickEffect">
                                  <p:stCondLst>
                                    <p:cond delay="0"/>
                                  </p:stCondLst>
                                  <p:childTnLst>
                                    <p:set>
                                      <p:cBhvr additive="base">
                                        <p:cTn id="49" dur="1" fill="hold">
                                          <p:stCondLst>
                                            <p:cond delay="0"/>
                                          </p:stCondLst>
                                        </p:cTn>
                                        <p:tgtEl>
                                          <p:spTgt spid="47111"/>
                                        </p:tgtEl>
                                        <p:attrNameLst>
                                          <p:attrName>style.visibility</p:attrName>
                                        </p:attrNameLst>
                                      </p:cBhvr>
                                      <p:to>
                                        <p:strVal val="visible"/>
                                      </p:to>
                                    </p:set>
                                    <p:animEffect transition="in" filter="barn(outHorizontal)">
                                      <p:cBhvr additive="base">
                                        <p:cTn id="50" dur="500" fill="hold"/>
                                        <p:tgtEl>
                                          <p:spTgt spid="471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6" nodeType="clickEffect">
                                  <p:stCondLst>
                                    <p:cond delay="0"/>
                                  </p:stCondLst>
                                  <p:childTnLst>
                                    <p:set>
                                      <p:cBhvr additive="base">
                                        <p:cTn id="54" dur="1" fill="hold">
                                          <p:stCondLst>
                                            <p:cond delay="0"/>
                                          </p:stCondLst>
                                        </p:cTn>
                                        <p:tgtEl>
                                          <p:spTgt spid="47112"/>
                                        </p:tgtEl>
                                        <p:attrNameLst>
                                          <p:attrName>style.visibility</p:attrName>
                                        </p:attrNameLst>
                                      </p:cBhvr>
                                      <p:to>
                                        <p:strVal val="visible"/>
                                      </p:to>
                                    </p:set>
                                    <p:animEffect transition="in" filter="barn(outHorizontal)">
                                      <p:cBhvr additive="base">
                                        <p:cTn id="55" dur="500" fill="hold"/>
                                        <p:tgtEl>
                                          <p:spTgt spid="471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42" fill="hold" grpId="7" nodeType="clickEffect">
                                  <p:stCondLst>
                                    <p:cond delay="0"/>
                                  </p:stCondLst>
                                  <p:childTnLst>
                                    <p:set>
                                      <p:cBhvr additive="base">
                                        <p:cTn id="59" dur="1" fill="hold">
                                          <p:stCondLst>
                                            <p:cond delay="0"/>
                                          </p:stCondLst>
                                        </p:cTn>
                                        <p:tgtEl>
                                          <p:spTgt spid="47113"/>
                                        </p:tgtEl>
                                        <p:attrNameLst>
                                          <p:attrName>style.visibility</p:attrName>
                                        </p:attrNameLst>
                                      </p:cBhvr>
                                      <p:to>
                                        <p:strVal val="visible"/>
                                      </p:to>
                                    </p:set>
                                    <p:animEffect transition="in" filter="barn(outHorizontal)">
                                      <p:cBhvr additive="base">
                                        <p:cTn id="60" dur="500" fill="hold"/>
                                        <p:tgtEl>
                                          <p:spTgt spid="4711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4" nodeType="clickEffect">
                                  <p:stCondLst>
                                    <p:cond delay="0"/>
                                  </p:stCondLst>
                                  <p:childTnLst>
                                    <p:set>
                                      <p:cBhvr additive="base">
                                        <p:cTn id="64" dur="1" fill="hold">
                                          <p:stCondLst>
                                            <p:cond delay="0"/>
                                          </p:stCondLst>
                                        </p:cTn>
                                        <p:tgtEl>
                                          <p:spTgt spid="47110"/>
                                        </p:tgtEl>
                                        <p:attrNameLst>
                                          <p:attrName>style.visibility</p:attrName>
                                        </p:attrNameLst>
                                      </p:cBhvr>
                                      <p:to>
                                        <p:strVal val="visible"/>
                                      </p:to>
                                    </p:set>
                                    <p:animEffect transition="in" filter="checkerboard(across)">
                                      <p:cBhvr additive="base">
                                        <p:cTn id="65" dur="500" fill="hold"/>
                                        <p:tgtEl>
                                          <p:spTgt spid="4711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8" nodeType="clickEffect">
                                  <p:stCondLst>
                                    <p:cond delay="0"/>
                                  </p:stCondLst>
                                  <p:iterate type="wd">
                                    <p:tmPct val="100000"/>
                                  </p:iterate>
                                  <p:childTnLst>
                                    <p:set>
                                      <p:cBhvr additive="base">
                                        <p:cTn id="69" dur="1" fill="hold">
                                          <p:stCondLst>
                                            <p:cond delay="0"/>
                                          </p:stCondLst>
                                        </p:cTn>
                                        <p:tgtEl>
                                          <p:spTgt spid="47114"/>
                                        </p:tgtEl>
                                        <p:attrNameLst>
                                          <p:attrName>style.visibility</p:attrName>
                                        </p:attrNameLst>
                                      </p:cBhvr>
                                      <p:to>
                                        <p:strVal val="visible"/>
                                      </p:to>
                                    </p:set>
                                    <p:animEffect transition="in" filter="blinds(horizontal)">
                                      <p:cBhvr additive="base">
                                        <p:cTn id="70" dur="300" fill="hold"/>
                                        <p:tgtEl>
                                          <p:spTgt spid="471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7116"/>
                                        </p:tgtEl>
                                        <p:attrNameLst>
                                          <p:attrName>style.visibility</p:attrName>
                                        </p:attrNameLst>
                                      </p:cBhvr>
                                      <p:to>
                                        <p:strVal val="visible"/>
                                      </p:to>
                                    </p:set>
                                    <p:animEffect transition="in" filter="wipe(down)">
                                      <p:cBhvr>
                                        <p:cTn id="75"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1"/>
      <p:bldP spid="47108" grpId="2"/>
      <p:bldP spid="47109" grpId="3"/>
      <p:bldP spid="47110" grpId="4"/>
      <p:bldP spid="47111" grpId="5"/>
      <p:bldP spid="47112" grpId="6"/>
      <p:bldP spid="47113" grpId="7"/>
      <p:bldP spid="47114" grpId="8"/>
      <p:bldP spid="47116" grpId="0"/>
      <p:bldP spid="15"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8130" name="矩形 36"/>
          <p:cNvSpPr/>
          <p:nvPr/>
        </p:nvSpPr>
        <p:spPr>
          <a:xfrm>
            <a:off x="4586288" y="147638"/>
            <a:ext cx="3255962" cy="584775"/>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ln/>
                <a:solidFill>
                  <a:schemeClr val="accent4"/>
                </a:solidFill>
                <a:effectLst/>
                <a:latin typeface="微软雅黑" panose="020B0503020204020204" pitchFamily="34" charset="-122"/>
                <a:ea typeface="微软雅黑" panose="020B0503020204020204" pitchFamily="34" charset="-122"/>
                <a:sym typeface="+mn-lt"/>
              </a:rPr>
              <a:t>归纳</a:t>
            </a:r>
            <a:r>
              <a:rPr lang="zh-CN" altLang="en-US" sz="3200" b="1">
                <a:ln/>
                <a:solidFill>
                  <a:schemeClr val="accent4"/>
                </a:solidFill>
                <a:latin typeface="微软雅黑" panose="020B0503020204020204" pitchFamily="34" charset="-122"/>
                <a:ea typeface="微软雅黑" panose="020B0503020204020204" pitchFamily="34" charset="-122"/>
                <a:sym typeface="+mn-lt"/>
              </a:rPr>
              <a:t>中心</a:t>
            </a:r>
          </a:p>
        </p:txBody>
      </p:sp>
      <p:sp>
        <p:nvSpPr>
          <p:cNvPr id="48131" name="矩形 37"/>
          <p:cNvSpPr/>
          <p:nvPr/>
        </p:nvSpPr>
        <p:spPr>
          <a:xfrm>
            <a:off x="1402080" y="1116330"/>
            <a:ext cx="9616440" cy="452431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200">
                <a:solidFill>
                  <a:srgbClr val="FFF2CC"/>
                </a:solidFill>
                <a:latin typeface="汉仪全唐诗简" pitchFamily="18" charset="-122"/>
                <a:ea typeface="汉仪全唐诗简" pitchFamily="18" charset="-122"/>
              </a:rPr>
              <a:t>        </a:t>
            </a:r>
            <a:r>
              <a:rPr lang="zh-CN" altLang="en-US" sz="3200">
                <a:solidFill>
                  <a:srgbClr val="FF0000"/>
                </a:solidFill>
                <a:latin typeface="汉仪全唐诗简" pitchFamily="18" charset="-122"/>
                <a:ea typeface="汉仪全唐诗简" pitchFamily="18" charset="-122"/>
              </a:rPr>
              <a:t>本文批判了国民党反动派的卖国主义政策和一些人对待文化遗产的错误态度，阐明了批判继承文化遗产的基本原理和方法，指出了正确的继承和借鉴乃是建设民族新文化的必不可少的条件。鲁迅对文化遗产的见解，跟毛泽东同志“古为今用”、“洋为中用”，“排泄其糟粕，吸收其精华”的意见是一致的。时至今日，这篇文章仍然放射着思想光辉，值得我们认真学习和借鉴。</a:t>
            </a:r>
          </a:p>
          <a:p>
            <a:pPr marL="0" marR="0" lvl="0" indent="0" eaLnBrk="1" hangingPunct="1"/>
            <a:endParaRPr lang="zh-CN" altLang="en-US" sz="3200">
              <a:solidFill>
                <a:srgbClr val="FF0000"/>
              </a:solidFill>
              <a:latin typeface="汉仪全唐诗简" pitchFamily="18" charset="-122"/>
              <a:ea typeface="汉仪全唐诗简" pitchFamily="18"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49154" name="组合 3"/>
          <p:cNvGrpSpPr/>
          <p:nvPr/>
        </p:nvGrpSpPr>
        <p:grpSpPr>
          <a:xfrm>
            <a:off x="-1196975" y="1504950"/>
            <a:ext cx="698500" cy="1963738"/>
            <a:chOff x="886665" y="725301"/>
            <a:chExt cx="698407" cy="1963271"/>
          </a:xfrm>
        </p:grpSpPr>
        <p:sp>
          <p:nvSpPr>
            <p:cNvPr id="49157" name="直角三角形 4"/>
            <p:cNvSpPr/>
            <p:nvPr/>
          </p:nvSpPr>
          <p:spPr>
            <a:xfrm>
              <a:off x="1235869" y="725301"/>
              <a:ext cx="349204" cy="1963271"/>
            </a:xfrm>
            <a:prstGeom prst="rtTriangle">
              <a:avLst/>
            </a:prstGeom>
            <a:solidFill>
              <a:srgbClr val="DBC9B8"/>
            </a:solidFill>
            <a:ln w="12700">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49158" name="直角三角形 5"/>
            <p:cNvSpPr/>
            <p:nvPr/>
          </p:nvSpPr>
          <p:spPr>
            <a:xfrm flipH="1">
              <a:off x="886665" y="725301"/>
              <a:ext cx="349204" cy="1963271"/>
            </a:xfrm>
            <a:prstGeom prst="rtTriangle">
              <a:avLst/>
            </a:prstGeom>
            <a:solidFill>
              <a:srgbClr val="C7AC93"/>
            </a:solidFill>
            <a:ln w="12700">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zh-CN" altLang="en-US">
                <a:solidFill>
                  <a:srgbClr val="FFFFFF"/>
                </a:solidFill>
                <a:latin typeface="微软雅黑" panose="020B0503020204020204" pitchFamily="34" charset="-122"/>
                <a:ea typeface="微软雅黑" panose="020B0503020204020204" pitchFamily="34" charset="-122"/>
                <a:sym typeface="+mn-lt"/>
              </a:endParaRPr>
            </a:p>
          </p:txBody>
        </p:sp>
      </p:grpSp>
      <p:sp>
        <p:nvSpPr>
          <p:cNvPr id="49155" name="矩形 6"/>
          <p:cNvSpPr/>
          <p:nvPr/>
        </p:nvSpPr>
        <p:spPr>
          <a:xfrm>
            <a:off x="4586288" y="147638"/>
            <a:ext cx="3255962" cy="523875"/>
          </a:xfrm>
          <a:prstGeom prst="rect">
            <a:avLst/>
          </a:prstGeom>
        </p:spPr>
        <p:txBody>
          <a:bodyPr>
            <a:spAutoFit/>
            <a:scene3d>
              <a:camera prst="orthographicFront"/>
              <a:lightRig rig="soft" dir="t">
                <a:rot lat="0" lon="0" rev="15600000"/>
              </a:lightRig>
            </a:scene3d>
            <a:sp3d extrusionH="57150" prstMaterial="softEdge">
              <a:bevelT w="25400" h="38100"/>
            </a:sp3d>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a:ln/>
                <a:solidFill>
                  <a:schemeClr val="accent4"/>
                </a:solidFill>
                <a:effectLst/>
                <a:latin typeface="微软雅黑" panose="020B0503020204020204" pitchFamily="34" charset="-122"/>
                <a:ea typeface="微软雅黑" panose="020B0503020204020204" pitchFamily="34" charset="-122"/>
                <a:sym typeface="+mn-lt"/>
              </a:rPr>
              <a:t>写作特点</a:t>
            </a:r>
          </a:p>
        </p:txBody>
      </p:sp>
      <p:sp>
        <p:nvSpPr>
          <p:cNvPr id="49156" name="矩形 7"/>
          <p:cNvSpPr/>
          <p:nvPr/>
        </p:nvSpPr>
        <p:spPr>
          <a:xfrm>
            <a:off x="1798320" y="1548676"/>
            <a:ext cx="8336280" cy="156966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200">
                <a:solidFill>
                  <a:srgbClr val="FF0000"/>
                </a:solidFill>
                <a:latin typeface="汉仪全唐诗简" pitchFamily="18" charset="-122"/>
                <a:ea typeface="汉仪全唐诗简" pitchFamily="18" charset="-122"/>
              </a:rPr>
              <a:t>①先破后立，破立结合；</a:t>
            </a:r>
          </a:p>
          <a:p>
            <a:pPr marL="0" marR="0" lvl="0" indent="0" eaLnBrk="1" hangingPunct="1"/>
            <a:r>
              <a:rPr lang="zh-CN" altLang="en-US" sz="3200">
                <a:solidFill>
                  <a:srgbClr val="FF0000"/>
                </a:solidFill>
                <a:latin typeface="汉仪全唐诗简" pitchFamily="18" charset="-122"/>
                <a:ea typeface="汉仪全唐诗简" pitchFamily="18" charset="-122"/>
              </a:rPr>
              <a:t>②运用贴切的比喻阐明抽象、深奥的道理；</a:t>
            </a:r>
            <a:endParaRPr lang="en-US" altLang="zh-CN" sz="3200">
              <a:solidFill>
                <a:srgbClr val="FF0000"/>
              </a:solidFill>
              <a:latin typeface="汉仪全唐诗简" pitchFamily="18" charset="-122"/>
              <a:ea typeface="汉仪全唐诗简" pitchFamily="18" charset="-122"/>
            </a:endParaRPr>
          </a:p>
          <a:p>
            <a:pPr marL="0" marR="0" lvl="0" indent="0" eaLnBrk="1" hangingPunct="1"/>
            <a:r>
              <a:rPr lang="zh-CN" altLang="en-US" sz="3200">
                <a:solidFill>
                  <a:srgbClr val="FF0000"/>
                </a:solidFill>
                <a:latin typeface="汉仪全唐诗简" pitchFamily="18" charset="-122"/>
                <a:ea typeface="汉仪全唐诗简" pitchFamily="18" charset="-122"/>
              </a:rPr>
              <a:t>③语言犀利、幽默。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49156">
                                            <p:txEl>
                                              <p:pRg st="0" end="0"/>
                                            </p:txEl>
                                          </p:spTgt>
                                        </p:tgtEl>
                                        <p:attrNameLst>
                                          <p:attrName>style.visibility</p:attrName>
                                        </p:attrNameLst>
                                      </p:cBhvr>
                                      <p:to>
                                        <p:strVal val="visible"/>
                                      </p:to>
                                    </p:set>
                                    <p:animEffect transition="in" filter="wipe(down)">
                                      <p:cBhvr additive="base">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additive="base">
                                        <p:cTn id="11" dur="1" fill="hold">
                                          <p:stCondLst>
                                            <p:cond delay="0"/>
                                          </p:stCondLst>
                                        </p:cTn>
                                        <p:tgtEl>
                                          <p:spTgt spid="49156">
                                            <p:txEl>
                                              <p:pRg st="1" end="1"/>
                                            </p:txEl>
                                          </p:spTgt>
                                        </p:tgtEl>
                                        <p:attrNameLst>
                                          <p:attrName>style.visibility</p:attrName>
                                        </p:attrNameLst>
                                      </p:cBhvr>
                                      <p:to>
                                        <p:strVal val="visible"/>
                                      </p:to>
                                    </p:set>
                                    <p:animEffect transition="in" filter="wipe(down)">
                                      <p:cBhvr additive="base">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base">
                                        <p:cTn id="16" dur="1" fill="hold">
                                          <p:stCondLst>
                                            <p:cond delay="0"/>
                                          </p:stCondLst>
                                        </p:cTn>
                                        <p:tgtEl>
                                          <p:spTgt spid="49156">
                                            <p:txEl>
                                              <p:pRg st="2" end="2"/>
                                            </p:txEl>
                                          </p:spTgt>
                                        </p:tgtEl>
                                        <p:attrNameLst>
                                          <p:attrName>style.visibility</p:attrName>
                                        </p:attrNameLst>
                                      </p:cBhvr>
                                      <p:to>
                                        <p:strVal val="visible"/>
                                      </p:to>
                                    </p:set>
                                    <p:animEffect transition="in" filter="wipe(down)">
                                      <p:cBhvr additive="base">
                                        <p:cTn id="17" dur="500"/>
                                        <p:tgtEl>
                                          <p:spTgt spid="49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50178" name="文本框 8"/>
          <p:cNvSpPr txBox="1"/>
          <p:nvPr/>
        </p:nvSpPr>
        <p:spPr>
          <a:xfrm>
            <a:off x="2830513" y="2554288"/>
            <a:ext cx="6604000" cy="922337"/>
          </a:xfrm>
          <a:prstGeom prst="rect">
            <a:avLst/>
          </a:prstGeom>
          <a:noFill/>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5400">
                <a:solidFill>
                  <a:srgbClr val="DBC9B8"/>
                </a:solidFill>
                <a:latin typeface="华文中宋"/>
                <a:ea typeface="华文中宋"/>
                <a:sym typeface="+mn-lt"/>
              </a:rPr>
              <a:t>再见</a:t>
            </a:r>
          </a:p>
        </p:txBody>
      </p:sp>
      <p:pic>
        <p:nvPicPr>
          <p:cNvPr id="50179" name="New picture"/>
          <p:cNvPicPr/>
          <p:nvPr/>
        </p:nvPicPr>
        <p:blipFill>
          <a:blip r:embed="rId3"/>
          <a:stretch>
            <a:fillRect/>
          </a:stretch>
        </p:blipFill>
        <p:spPr>
          <a:xfrm>
            <a:off x="10579100" y="11404600"/>
            <a:ext cx="330200" cy="241300"/>
          </a:xfrm>
          <a:prstGeom prst="cube">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8434" name="矩形 67"/>
          <p:cNvSpPr/>
          <p:nvPr/>
        </p:nvSpPr>
        <p:spPr>
          <a:xfrm>
            <a:off x="4586288" y="35878"/>
            <a:ext cx="3255962" cy="707886"/>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4000" b="1" dirty="0">
                <a:solidFill>
                  <a:srgbClr val="DBC9B8"/>
                </a:solidFill>
                <a:latin typeface="微软雅黑" panose="020B0503020204020204" pitchFamily="34" charset="-122"/>
                <a:ea typeface="微软雅黑" panose="020B0503020204020204" pitchFamily="34" charset="-122"/>
                <a:sym typeface="+mn-lt"/>
              </a:rPr>
              <a:t>写作背景</a:t>
            </a:r>
          </a:p>
        </p:txBody>
      </p:sp>
      <p:sp>
        <p:nvSpPr>
          <p:cNvPr id="18435" name="矩形 34"/>
          <p:cNvSpPr/>
          <p:nvPr/>
        </p:nvSpPr>
        <p:spPr>
          <a:xfrm>
            <a:off x="118175" y="685959"/>
            <a:ext cx="12191999" cy="6247130"/>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2800" b="1" dirty="0">
                <a:solidFill>
                  <a:schemeClr val="bg1"/>
                </a:solidFill>
                <a:latin typeface="Adobe 楷体 Std R" pitchFamily="18" charset="-122"/>
                <a:ea typeface="Adobe 楷体 Std R" pitchFamily="18" charset="-122"/>
              </a:rPr>
              <a:t>       </a:t>
            </a:r>
            <a:r>
              <a:rPr sz="2800" b="1" kern="1200" noProof="0" dirty="0">
                <a:ln>
                  <a:noFill/>
                </a:ln>
                <a:effectLst/>
                <a:uLnTx/>
                <a:uFillTx/>
                <a:latin typeface="黑体" panose="02010609060101010101" pitchFamily="49" charset="-122"/>
                <a:ea typeface="黑体" panose="02010609060101010101" pitchFamily="49" charset="-122"/>
                <a:cs typeface="+mn-cs"/>
                <a:sym typeface="+mn-ea"/>
              </a:rPr>
              <a:t>九</a:t>
            </a:r>
            <a:r>
              <a:rPr lang="en-US" altLang="zh-CN" sz="2800" b="1" kern="1200" noProof="0" dirty="0">
                <a:ln>
                  <a:noFill/>
                </a:ln>
                <a:effectLst/>
                <a:uLnTx/>
                <a:uFillTx/>
                <a:latin typeface="黑体" panose="02010609060101010101" pitchFamily="49" charset="-122"/>
                <a:ea typeface="黑体" panose="02010609060101010101" pitchFamily="49" charset="-122"/>
                <a:cs typeface="+mn-cs"/>
                <a:sym typeface="+mn-ea"/>
              </a:rPr>
              <a:t>·</a:t>
            </a:r>
            <a:r>
              <a:rPr sz="2800" b="1" kern="1200" noProof="0" dirty="0">
                <a:ln>
                  <a:noFill/>
                </a:ln>
                <a:effectLst/>
                <a:uLnTx/>
                <a:uFillTx/>
                <a:latin typeface="黑体" panose="02010609060101010101" pitchFamily="49" charset="-122"/>
                <a:ea typeface="黑体" panose="02010609060101010101" pitchFamily="49" charset="-122"/>
                <a:cs typeface="+mn-cs"/>
                <a:sym typeface="+mn-ea"/>
              </a:rPr>
              <a:t>一八”事变之后，蒋介石反动集团越来越依附英美帝国主义，从政治、经济、文化艺术方面奉行卖国投降路线，主张“全盘西化”，中国面临着“殖民地化”的严重危机。当时上海</a:t>
            </a:r>
            <a:r>
              <a:rPr lang="en-US" altLang="zh-CN" sz="2800" b="1" kern="1200" noProof="0" dirty="0">
                <a:ln>
                  <a:noFill/>
                </a:ln>
                <a:effectLst/>
                <a:uLnTx/>
                <a:uFillTx/>
                <a:latin typeface="黑体" panose="02010609060101010101" pitchFamily="49" charset="-122"/>
                <a:ea typeface="黑体" panose="02010609060101010101" pitchFamily="49" charset="-122"/>
                <a:cs typeface="+mn-cs"/>
                <a:sym typeface="+mn-ea"/>
              </a:rPr>
              <a:t>《</a:t>
            </a:r>
            <a:r>
              <a:rPr sz="2800" b="1" kern="1200" noProof="0" dirty="0">
                <a:ln>
                  <a:noFill/>
                </a:ln>
                <a:effectLst/>
                <a:uLnTx/>
                <a:uFillTx/>
                <a:latin typeface="黑体" panose="02010609060101010101" pitchFamily="49" charset="-122"/>
                <a:ea typeface="黑体" panose="02010609060101010101" pitchFamily="49" charset="-122"/>
                <a:cs typeface="+mn-cs"/>
                <a:sym typeface="+mn-ea"/>
              </a:rPr>
              <a:t>文学</a:t>
            </a:r>
            <a:r>
              <a:rPr lang="en-US" altLang="zh-CN" sz="2800" b="1" kern="1200" noProof="0" dirty="0">
                <a:ln>
                  <a:noFill/>
                </a:ln>
                <a:effectLst/>
                <a:uLnTx/>
                <a:uFillTx/>
                <a:latin typeface="黑体" panose="02010609060101010101" pitchFamily="49" charset="-122"/>
                <a:ea typeface="黑体" panose="02010609060101010101" pitchFamily="49" charset="-122"/>
                <a:cs typeface="+mn-cs"/>
                <a:sym typeface="+mn-ea"/>
              </a:rPr>
              <a:t>》</a:t>
            </a:r>
            <a:r>
              <a:rPr sz="2800" b="1" kern="1200" noProof="0" dirty="0">
                <a:ln>
                  <a:noFill/>
                </a:ln>
                <a:effectLst/>
                <a:uLnTx/>
                <a:uFillTx/>
                <a:latin typeface="黑体" panose="02010609060101010101" pitchFamily="49" charset="-122"/>
                <a:ea typeface="黑体" panose="02010609060101010101" pitchFamily="49" charset="-122"/>
                <a:cs typeface="+mn-cs"/>
                <a:sym typeface="+mn-ea"/>
              </a:rPr>
              <a:t>月刊正在讨论如何对待中外</a:t>
            </a:r>
            <a:r>
              <a:rPr sz="2800" b="1" kern="1200" noProof="0" dirty="0">
                <a:ln>
                  <a:noFill/>
                </a:ln>
                <a:solidFill>
                  <a:srgbClr val="FF0000"/>
                </a:solidFill>
                <a:effectLst/>
                <a:uLnTx/>
                <a:uFillTx/>
                <a:latin typeface="黑体" panose="02010609060101010101" pitchFamily="49" charset="-122"/>
                <a:ea typeface="黑体" panose="02010609060101010101" pitchFamily="49" charset="-122"/>
                <a:cs typeface="+mn-cs"/>
                <a:sym typeface="+mn-ea"/>
              </a:rPr>
              <a:t>“文化遗产”</a:t>
            </a:r>
            <a:r>
              <a:rPr sz="2800" b="1" kern="1200" noProof="0" dirty="0">
                <a:ln>
                  <a:noFill/>
                </a:ln>
                <a:effectLst/>
                <a:uLnTx/>
                <a:uFillTx/>
                <a:latin typeface="黑体" panose="02010609060101010101" pitchFamily="49" charset="-122"/>
                <a:ea typeface="黑体" panose="02010609060101010101" pitchFamily="49" charset="-122"/>
                <a:cs typeface="+mn-cs"/>
                <a:sym typeface="+mn-ea"/>
              </a:rPr>
              <a:t>问题，在讨论中存在“</a:t>
            </a:r>
            <a:r>
              <a:rPr sz="2800" b="1" kern="120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全盘肯定”</a:t>
            </a:r>
            <a:r>
              <a:rPr sz="2800" b="1" kern="1200" noProof="0" dirty="0">
                <a:ln>
                  <a:noFill/>
                </a:ln>
                <a:effectLst/>
                <a:uLnTx/>
                <a:uFillTx/>
                <a:latin typeface="黑体" panose="02010609060101010101" pitchFamily="49" charset="-122"/>
                <a:ea typeface="黑体" panose="02010609060101010101" pitchFamily="49" charset="-122"/>
                <a:cs typeface="+mn-cs"/>
                <a:sym typeface="+mn-ea"/>
              </a:rPr>
              <a:t>和</a:t>
            </a:r>
            <a:r>
              <a:rPr sz="2800" b="1" kern="120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“全盘否定”</a:t>
            </a:r>
            <a:r>
              <a:rPr sz="2800" b="1" kern="1200" noProof="0" dirty="0">
                <a:ln>
                  <a:noFill/>
                </a:ln>
                <a:effectLst/>
                <a:uLnTx/>
                <a:uFillTx/>
                <a:latin typeface="黑体" panose="02010609060101010101" pitchFamily="49" charset="-122"/>
                <a:ea typeface="黑体" panose="02010609060101010101" pitchFamily="49" charset="-122"/>
                <a:cs typeface="+mn-cs"/>
                <a:sym typeface="+mn-ea"/>
              </a:rPr>
              <a:t>两种错误倾向。为了澄清认识，鲁迅先生写下了这篇杂文，批驳错误思潮，提倡“拿来主义”。</a:t>
            </a:r>
            <a:r>
              <a:rPr lang="zh-CN" altLang="en-US" sz="2800" b="1" dirty="0">
                <a:solidFill>
                  <a:srgbClr val="00B0F0"/>
                </a:solidFill>
                <a:latin typeface="宋体" panose="02010600030101010101" pitchFamily="2" charset="-122"/>
                <a:ea typeface="黑体" panose="02010609060101010101" pitchFamily="49" charset="-122"/>
              </a:rPr>
              <a:t>为了揭露和打击敌人，澄清认识，鲁迅先生写了这篇</a:t>
            </a:r>
            <a:r>
              <a:rPr lang="en-US" altLang="zh-CN" sz="2800" b="1" dirty="0">
                <a:solidFill>
                  <a:srgbClr val="00B0F0"/>
                </a:solidFill>
                <a:latin typeface="宋体" panose="02010600030101010101" pitchFamily="2" charset="-122"/>
                <a:ea typeface="黑体" panose="02010609060101010101" pitchFamily="49" charset="-122"/>
              </a:rPr>
              <a:t>《</a:t>
            </a:r>
            <a:r>
              <a:rPr lang="zh-CN" altLang="en-US" sz="2800" b="1" dirty="0">
                <a:solidFill>
                  <a:srgbClr val="00B0F0"/>
                </a:solidFill>
                <a:latin typeface="宋体" panose="02010600030101010101" pitchFamily="2" charset="-122"/>
                <a:ea typeface="黑体" panose="02010609060101010101" pitchFamily="49" charset="-122"/>
              </a:rPr>
              <a:t>拿来主义</a:t>
            </a:r>
            <a:r>
              <a:rPr lang="en-US" altLang="zh-CN" sz="2800" b="1" dirty="0">
                <a:solidFill>
                  <a:srgbClr val="00B0F0"/>
                </a:solidFill>
                <a:latin typeface="宋体" panose="02010600030101010101" pitchFamily="2" charset="-122"/>
                <a:ea typeface="黑体" panose="02010609060101010101" pitchFamily="49" charset="-122"/>
              </a:rPr>
              <a:t>》</a:t>
            </a:r>
            <a:r>
              <a:rPr lang="zh-CN" altLang="en-US" sz="2800" b="1" dirty="0">
                <a:solidFill>
                  <a:srgbClr val="00B0F0"/>
                </a:solidFill>
                <a:latin typeface="宋体" panose="02010600030101010101" pitchFamily="2" charset="-122"/>
                <a:ea typeface="黑体" panose="02010609060101010101" pitchFamily="49" charset="-122"/>
              </a:rPr>
              <a:t>，</a:t>
            </a:r>
            <a:r>
              <a:rPr lang="zh-CN" altLang="en-US" sz="2800" b="1" dirty="0">
                <a:solidFill>
                  <a:srgbClr val="FF0000"/>
                </a:solidFill>
                <a:latin typeface="宋体" panose="02010600030101010101" pitchFamily="2" charset="-122"/>
                <a:ea typeface="黑体" panose="02010609060101010101" pitchFamily="49" charset="-122"/>
              </a:rPr>
              <a:t>阐明了马克思主义批判地继承文化遗产的原理和方法，提出了实行“拿来主义”的主张。</a:t>
            </a:r>
          </a:p>
          <a:p>
            <a:pPr marL="0" lvl="0" indent="0" eaLnBrk="1" hangingPunct="1"/>
            <a:r>
              <a:rPr lang="zh-CN" altLang="en-US" sz="3200" b="1" dirty="0">
                <a:solidFill>
                  <a:schemeClr val="bg1"/>
                </a:solidFill>
                <a:latin typeface="Adobe 楷体 Std R" pitchFamily="18" charset="-122"/>
                <a:ea typeface="Adobe 楷体 Std R" pitchFamily="18" charset="-122"/>
              </a:rPr>
              <a:t/>
            </a:r>
            <a:br>
              <a:rPr lang="zh-CN" altLang="en-US" sz="3200" b="1" dirty="0">
                <a:solidFill>
                  <a:schemeClr val="bg1"/>
                </a:solidFill>
                <a:latin typeface="Adobe 楷体 Std R" pitchFamily="18" charset="-122"/>
                <a:ea typeface="Adobe 楷体 Std R" pitchFamily="18" charset="-122"/>
              </a:rPr>
            </a:br>
            <a:endParaRPr lang="zh-CN" altLang="en-US" sz="3200" b="1" dirty="0">
              <a:solidFill>
                <a:schemeClr val="bg1"/>
              </a:solidFill>
              <a:latin typeface="Adobe 楷体 Std R" pitchFamily="18" charset="-122"/>
              <a:ea typeface="Adobe 楷体 Std R" pitchFamily="18"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9458" name="矩形 3"/>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b="1">
                <a:solidFill>
                  <a:srgbClr val="FF0000"/>
                </a:solidFill>
                <a:latin typeface="微软雅黑" panose="020B0503020204020204" pitchFamily="34" charset="-122"/>
                <a:ea typeface="微软雅黑" panose="020B0503020204020204" pitchFamily="34" charset="-122"/>
                <a:sym typeface="+mn-lt"/>
              </a:rPr>
              <a:t>文体介绍</a:t>
            </a:r>
          </a:p>
        </p:txBody>
      </p:sp>
      <p:sp>
        <p:nvSpPr>
          <p:cNvPr id="19459" name="Rectangle 3"/>
          <p:cNvSpPr/>
          <p:nvPr/>
        </p:nvSpPr>
        <p:spPr>
          <a:xfrm>
            <a:off x="1192212" y="1006475"/>
            <a:ext cx="10025062" cy="113982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3600" b="1">
                <a:solidFill>
                  <a:srgbClr val="DBC9B8"/>
                </a:solidFill>
                <a:latin typeface="宋体" panose="02010600030101010101" pitchFamily="2" charset="-122"/>
                <a:ea typeface="华文行楷" pitchFamily="2" charset="-122"/>
              </a:rPr>
              <a:t>    </a:t>
            </a:r>
            <a:r>
              <a:rPr lang="zh-CN" altLang="en-US" sz="3200" b="1">
                <a:solidFill>
                  <a:srgbClr val="FF0000"/>
                </a:solidFill>
                <a:latin typeface="宋体" panose="02010600030101010101" pitchFamily="2" charset="-122"/>
                <a:ea typeface="黑体" panose="02010609060101010101" pitchFamily="49" charset="-122"/>
              </a:rPr>
              <a:t>杂文是一种文学体裁，一般采用议论的表达方法。</a:t>
            </a:r>
          </a:p>
          <a:p>
            <a:pPr marL="0" lvl="0" indent="0" eaLnBrk="1" hangingPunct="1"/>
            <a:r>
              <a:rPr lang="zh-CN" altLang="en-US" sz="3200" b="1">
                <a:solidFill>
                  <a:srgbClr val="FF0000"/>
                </a:solidFill>
                <a:latin typeface="微软雅黑" panose="020B0503020204020204" pitchFamily="34" charset="-122"/>
                <a:ea typeface="黑体" panose="02010609060101010101" pitchFamily="49" charset="-122"/>
              </a:rPr>
              <a:t>本文选自</a:t>
            </a:r>
            <a:r>
              <a:rPr lang="en-US" altLang="zh-CN" sz="3200" b="1">
                <a:solidFill>
                  <a:srgbClr val="FF0000"/>
                </a:solidFill>
                <a:latin typeface="微软雅黑" panose="020B0503020204020204" pitchFamily="34" charset="-122"/>
                <a:ea typeface="黑体" panose="02010609060101010101" pitchFamily="49" charset="-122"/>
              </a:rPr>
              <a:t>《</a:t>
            </a:r>
            <a:r>
              <a:rPr lang="zh-CN" altLang="en-US" sz="3200" b="1">
                <a:solidFill>
                  <a:srgbClr val="FF0000"/>
                </a:solidFill>
                <a:latin typeface="微软雅黑" panose="020B0503020204020204" pitchFamily="34" charset="-122"/>
                <a:ea typeface="黑体" panose="02010609060101010101" pitchFamily="49" charset="-122"/>
              </a:rPr>
              <a:t>且介亭杂文</a:t>
            </a:r>
            <a:r>
              <a:rPr lang="en-US" altLang="zh-CN" sz="3200" b="1">
                <a:solidFill>
                  <a:srgbClr val="FF0000"/>
                </a:solidFill>
                <a:latin typeface="微软雅黑" panose="020B0503020204020204" pitchFamily="34" charset="-122"/>
                <a:ea typeface="黑体" panose="02010609060101010101" pitchFamily="49" charset="-122"/>
              </a:rPr>
              <a:t>》</a:t>
            </a:r>
          </a:p>
        </p:txBody>
      </p:sp>
      <p:sp>
        <p:nvSpPr>
          <p:cNvPr id="19460" name="Rectangle 7"/>
          <p:cNvSpPr>
            <a:spLocks noChangeArrowheads="1"/>
          </p:cNvSpPr>
          <p:nvPr/>
        </p:nvSpPr>
        <p:spPr bwMode="auto">
          <a:xfrm>
            <a:off x="1235075" y="2946400"/>
            <a:ext cx="5692775" cy="579438"/>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3200" b="1">
                <a:solidFill>
                  <a:srgbClr val="FF0000"/>
                </a:solidFill>
                <a:latin typeface="黑体" panose="02010609060101010101" pitchFamily="49" charset="-122"/>
                <a:ea typeface="黑体" panose="02010609060101010101" pitchFamily="49" charset="-122"/>
              </a:rPr>
              <a:t>1</a:t>
            </a:r>
            <a:r>
              <a:rPr lang="zh-CN" altLang="en-US" sz="3200" b="1">
                <a:solidFill>
                  <a:srgbClr val="FF0000"/>
                </a:solidFill>
                <a:latin typeface="黑体" panose="02010609060101010101" pitchFamily="49" charset="-122"/>
                <a:ea typeface="黑体" panose="02010609060101010101" pitchFamily="49" charset="-122"/>
              </a:rPr>
              <a:t>、短小、活泼、犀利、隽永。</a:t>
            </a:r>
          </a:p>
        </p:txBody>
      </p:sp>
      <p:sp>
        <p:nvSpPr>
          <p:cNvPr id="19461" name="Rectangle 8"/>
          <p:cNvSpPr>
            <a:spLocks noChangeArrowheads="1"/>
          </p:cNvSpPr>
          <p:nvPr/>
        </p:nvSpPr>
        <p:spPr bwMode="auto">
          <a:xfrm>
            <a:off x="1235075" y="3665538"/>
            <a:ext cx="5692775" cy="579437"/>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3200" b="1">
                <a:solidFill>
                  <a:srgbClr val="FF0000"/>
                </a:solidFill>
                <a:latin typeface="黑体" panose="02010609060101010101" pitchFamily="49" charset="-122"/>
                <a:ea typeface="黑体" panose="02010609060101010101" pitchFamily="49" charset="-122"/>
              </a:rPr>
              <a:t>2</a:t>
            </a:r>
            <a:r>
              <a:rPr lang="zh-CN" altLang="en-US" sz="3200" b="1">
                <a:solidFill>
                  <a:srgbClr val="FF0000"/>
                </a:solidFill>
                <a:latin typeface="黑体" panose="02010609060101010101" pitchFamily="49" charset="-122"/>
                <a:ea typeface="黑体" panose="02010609060101010101" pitchFamily="49" charset="-122"/>
              </a:rPr>
              <a:t>、既有议论性，又有文艺性。</a:t>
            </a:r>
          </a:p>
        </p:txBody>
      </p:sp>
      <p:sp>
        <p:nvSpPr>
          <p:cNvPr id="19462" name="Rectangle 9"/>
          <p:cNvSpPr>
            <a:spLocks noChangeArrowheads="1"/>
          </p:cNvSpPr>
          <p:nvPr/>
        </p:nvSpPr>
        <p:spPr bwMode="auto">
          <a:xfrm>
            <a:off x="1235075" y="4386263"/>
            <a:ext cx="4922838" cy="584200"/>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20000"/>
              </a:spcBef>
              <a:buClr>
                <a:srgbClr val="003300"/>
              </a:buClr>
              <a:buFont typeface="Wingdings" panose="05000000000000000000" pitchFamily="2" charset="2"/>
            </a:pPr>
            <a:r>
              <a:rPr lang="en-US" altLang="zh-CN" sz="3200" b="1">
                <a:solidFill>
                  <a:srgbClr val="FF0000"/>
                </a:solidFill>
                <a:latin typeface="黑体" panose="02010609060101010101" pitchFamily="49" charset="-122"/>
                <a:ea typeface="黑体" panose="02010609060101010101" pitchFamily="49" charset="-122"/>
              </a:rPr>
              <a:t>3</a:t>
            </a:r>
            <a:r>
              <a:rPr lang="zh-CN" altLang="en-US" sz="3200" b="1">
                <a:solidFill>
                  <a:srgbClr val="FF0000"/>
                </a:solidFill>
                <a:latin typeface="黑体" panose="02010609060101010101" pitchFamily="49" charset="-122"/>
                <a:ea typeface="黑体" panose="02010609060101010101" pitchFamily="49" charset="-122"/>
              </a:rPr>
              <a:t>、题材广泛，形式多样</a:t>
            </a:r>
            <a:r>
              <a:rPr lang="zh-CN" altLang="en-US" sz="3200" b="1">
                <a:solidFill>
                  <a:srgbClr val="FFD966"/>
                </a:solidFill>
                <a:latin typeface="黑体" panose="02010609060101010101" pitchFamily="49" charset="-122"/>
                <a:ea typeface="黑体" panose="02010609060101010101" pitchFamily="49" charset="-122"/>
              </a:rPr>
              <a:t>。</a:t>
            </a:r>
          </a:p>
        </p:txBody>
      </p:sp>
      <p:sp>
        <p:nvSpPr>
          <p:cNvPr id="19463" name="Rectangle 10"/>
          <p:cNvSpPr>
            <a:spLocks noChangeArrowheads="1"/>
          </p:cNvSpPr>
          <p:nvPr/>
        </p:nvSpPr>
        <p:spPr bwMode="auto">
          <a:xfrm>
            <a:off x="1235075" y="5105400"/>
            <a:ext cx="4876800" cy="579438"/>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3200" b="1">
                <a:solidFill>
                  <a:srgbClr val="FF0000"/>
                </a:solidFill>
                <a:latin typeface="黑体" panose="02010609060101010101" pitchFamily="49" charset="-122"/>
                <a:ea typeface="黑体" panose="02010609060101010101" pitchFamily="49" charset="-122"/>
              </a:rPr>
              <a:t>4</a:t>
            </a:r>
            <a:r>
              <a:rPr lang="zh-CN" altLang="en-US" sz="3200" b="1">
                <a:solidFill>
                  <a:srgbClr val="FF0000"/>
                </a:solidFill>
                <a:latin typeface="黑体" panose="02010609060101010101" pitchFamily="49" charset="-122"/>
                <a:ea typeface="黑体" panose="02010609060101010101" pitchFamily="49" charset="-122"/>
              </a:rPr>
              <a:t>、大中取小，小中见大。</a:t>
            </a:r>
          </a:p>
        </p:txBody>
      </p:sp>
      <p:sp>
        <p:nvSpPr>
          <p:cNvPr id="19464" name="Text Box 11"/>
          <p:cNvSpPr/>
          <p:nvPr/>
        </p:nvSpPr>
        <p:spPr>
          <a:xfrm>
            <a:off x="1157288" y="2206625"/>
            <a:ext cx="2338388" cy="7016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50000"/>
              </a:spcBef>
            </a:pPr>
            <a:r>
              <a:rPr lang="zh-CN" altLang="en-US" sz="4000" b="1">
                <a:solidFill>
                  <a:schemeClr val="accent2"/>
                </a:solidFill>
                <a:latin typeface="Times New Roman" panose="02020603050405020304" pitchFamily="18" charset="0"/>
                <a:ea typeface="黑体" panose="02010609060101010101" pitchFamily="49" charset="-122"/>
              </a:rPr>
              <a:t>特点：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additive="base">
                                        <p:cTn id="6" dur="1" fill="hold">
                                          <p:stCondLst>
                                            <p:cond delay="0"/>
                                          </p:stCondLst>
                                        </p:cTn>
                                        <p:tgtEl>
                                          <p:spTgt spid="19459"/>
                                        </p:tgtEl>
                                        <p:attrNameLst>
                                          <p:attrName>style.visibility</p:attrName>
                                        </p:attrNameLst>
                                      </p:cBhvr>
                                      <p:to>
                                        <p:strVal val="visible"/>
                                      </p:to>
                                    </p:set>
                                    <p:animEffect transition="in" filter="wipe(up)">
                                      <p:cBhvr additive="base">
                                        <p:cTn id="7" dur="500" fill="hold"/>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5" nodeType="clickEffect">
                                  <p:stCondLst>
                                    <p:cond delay="0"/>
                                  </p:stCondLst>
                                  <p:iterate type="lt">
                                    <p:tmPct val="10000"/>
                                  </p:iterate>
                                  <p:childTnLst>
                                    <p:set>
                                      <p:cBhvr additive="base">
                                        <p:cTn id="11" dur="1" fill="hold">
                                          <p:stCondLst>
                                            <p:cond delay="0"/>
                                          </p:stCondLst>
                                        </p:cTn>
                                        <p:tgtEl>
                                          <p:spTgt spid="19464"/>
                                        </p:tgtEl>
                                        <p:attrNameLst>
                                          <p:attrName>style.visibility</p:attrName>
                                        </p:attrNameLst>
                                      </p:cBhvr>
                                      <p:to>
                                        <p:strVal val="visible"/>
                                      </p:to>
                                    </p:set>
                                    <p:anim by="(-#ppt_w*2)" calcmode="lin" valueType="num">
                                      <p:cBhvr additive="base">
                                        <p:cTn id="12" dur="500" autoRev="1" fill="hold">
                                          <p:stCondLst>
                                            <p:cond delay="0"/>
                                          </p:stCondLst>
                                        </p:cTn>
                                        <p:tgtEl>
                                          <p:spTgt spid="19464"/>
                                        </p:tgtEl>
                                        <p:attrNameLst>
                                          <p:attrName>ppt_w</p:attrName>
                                        </p:attrNameLst>
                                      </p:cBhvr>
                                    </p:anim>
                                    <p:anim by="(#ppt_w*0.50)" calcmode="lin" valueType="num">
                                      <p:cBhvr additive="base">
                                        <p:cTn id="13" dur="500" decel="50000" autoRev="1" fill="hold">
                                          <p:stCondLst>
                                            <p:cond delay="0"/>
                                          </p:stCondLst>
                                        </p:cTn>
                                        <p:tgtEl>
                                          <p:spTgt spid="19464"/>
                                        </p:tgtEl>
                                        <p:attrNameLst>
                                          <p:attrName>ppt_x</p:attrName>
                                        </p:attrNameLst>
                                      </p:cBhvr>
                                    </p:anim>
                                    <p:anim from="(-#ppt_h/2)" to="(#ppt_y)" calcmode="lin" valueType="num">
                                      <p:cBhvr additive="base">
                                        <p:cTn id="14" dur="1000" fill="hold">
                                          <p:stCondLst>
                                            <p:cond delay="0"/>
                                          </p:stCondLst>
                                        </p:cTn>
                                        <p:tgtEl>
                                          <p:spTgt spid="19464"/>
                                        </p:tgtEl>
                                        <p:attrNameLst>
                                          <p:attrName>ppt_y</p:attrName>
                                        </p:attrNameLst>
                                      </p:cBhvr>
                                    </p:anim>
                                    <p:animRot by="21600000">
                                      <p:cBhvr additive="base">
                                        <p:cTn id="15" dur="1000" fill="hold">
                                          <p:stCondLst>
                                            <p:cond delay="0"/>
                                          </p:stCondLst>
                                        </p:cTn>
                                        <p:tgtEl>
                                          <p:spTgt spid="1946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1" nodeType="clickEffect">
                                  <p:stCondLst>
                                    <p:cond delay="0"/>
                                  </p:stCondLst>
                                  <p:iterate type="lt">
                                    <p:tmPct val="10000"/>
                                  </p:iterate>
                                  <p:childTnLst>
                                    <p:set>
                                      <p:cBhvr additive="base">
                                        <p:cTn id="19" dur="1" fill="hold">
                                          <p:stCondLst>
                                            <p:cond delay="0"/>
                                          </p:stCondLst>
                                        </p:cTn>
                                        <p:tgtEl>
                                          <p:spTgt spid="19460"/>
                                        </p:tgtEl>
                                        <p:attrNameLst>
                                          <p:attrName>style.visibility</p:attrName>
                                        </p:attrNameLst>
                                      </p:cBhvr>
                                      <p:to>
                                        <p:strVal val="visible"/>
                                      </p:to>
                                    </p:set>
                                    <p:anim by="(-#ppt_w*2)" calcmode="lin" valueType="num">
                                      <p:cBhvr additive="base">
                                        <p:cTn id="20" dur="500" autoRev="1" fill="hold">
                                          <p:stCondLst>
                                            <p:cond delay="0"/>
                                          </p:stCondLst>
                                        </p:cTn>
                                        <p:tgtEl>
                                          <p:spTgt spid="19460"/>
                                        </p:tgtEl>
                                        <p:attrNameLst>
                                          <p:attrName>ppt_w</p:attrName>
                                        </p:attrNameLst>
                                      </p:cBhvr>
                                    </p:anim>
                                    <p:anim by="(#ppt_w*0.50)" calcmode="lin" valueType="num">
                                      <p:cBhvr additive="base">
                                        <p:cTn id="21" dur="500" decel="50000" autoRev="1" fill="hold">
                                          <p:stCondLst>
                                            <p:cond delay="0"/>
                                          </p:stCondLst>
                                        </p:cTn>
                                        <p:tgtEl>
                                          <p:spTgt spid="19460"/>
                                        </p:tgtEl>
                                        <p:attrNameLst>
                                          <p:attrName>ppt_x</p:attrName>
                                        </p:attrNameLst>
                                      </p:cBhvr>
                                    </p:anim>
                                    <p:anim from="(-#ppt_h/2)" to="(#ppt_y)" calcmode="lin" valueType="num">
                                      <p:cBhvr additive="base">
                                        <p:cTn id="22" dur="1000" fill="hold">
                                          <p:stCondLst>
                                            <p:cond delay="0"/>
                                          </p:stCondLst>
                                        </p:cTn>
                                        <p:tgtEl>
                                          <p:spTgt spid="19460"/>
                                        </p:tgtEl>
                                        <p:attrNameLst>
                                          <p:attrName>ppt_y</p:attrName>
                                        </p:attrNameLst>
                                      </p:cBhvr>
                                    </p:anim>
                                    <p:animRot by="21600000">
                                      <p:cBhvr additive="base">
                                        <p:cTn id="23" dur="1000" fill="hold">
                                          <p:stCondLst>
                                            <p:cond delay="0"/>
                                          </p:stCondLst>
                                        </p:cTn>
                                        <p:tgtEl>
                                          <p:spTgt spid="1946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2" nodeType="clickEffect">
                                  <p:stCondLst>
                                    <p:cond delay="0"/>
                                  </p:stCondLst>
                                  <p:iterate type="lt">
                                    <p:tmPct val="10000"/>
                                  </p:iterate>
                                  <p:childTnLst>
                                    <p:set>
                                      <p:cBhvr additive="base">
                                        <p:cTn id="27" dur="1" fill="hold">
                                          <p:stCondLst>
                                            <p:cond delay="0"/>
                                          </p:stCondLst>
                                        </p:cTn>
                                        <p:tgtEl>
                                          <p:spTgt spid="19461"/>
                                        </p:tgtEl>
                                        <p:attrNameLst>
                                          <p:attrName>style.visibility</p:attrName>
                                        </p:attrNameLst>
                                      </p:cBhvr>
                                      <p:to>
                                        <p:strVal val="visible"/>
                                      </p:to>
                                    </p:set>
                                    <p:anim by="(-#ppt_w*2)" calcmode="lin" valueType="num">
                                      <p:cBhvr additive="base">
                                        <p:cTn id="28" dur="500" autoRev="1" fill="hold">
                                          <p:stCondLst>
                                            <p:cond delay="0"/>
                                          </p:stCondLst>
                                        </p:cTn>
                                        <p:tgtEl>
                                          <p:spTgt spid="19461"/>
                                        </p:tgtEl>
                                        <p:attrNameLst>
                                          <p:attrName>ppt_w</p:attrName>
                                        </p:attrNameLst>
                                      </p:cBhvr>
                                    </p:anim>
                                    <p:anim by="(#ppt_w*0.50)" calcmode="lin" valueType="num">
                                      <p:cBhvr additive="base">
                                        <p:cTn id="29" dur="500" decel="50000" autoRev="1" fill="hold">
                                          <p:stCondLst>
                                            <p:cond delay="0"/>
                                          </p:stCondLst>
                                        </p:cTn>
                                        <p:tgtEl>
                                          <p:spTgt spid="19461"/>
                                        </p:tgtEl>
                                        <p:attrNameLst>
                                          <p:attrName>ppt_x</p:attrName>
                                        </p:attrNameLst>
                                      </p:cBhvr>
                                    </p:anim>
                                    <p:anim from="(-#ppt_h/2)" to="(#ppt_y)" calcmode="lin" valueType="num">
                                      <p:cBhvr additive="base">
                                        <p:cTn id="30" dur="1000" fill="hold">
                                          <p:stCondLst>
                                            <p:cond delay="0"/>
                                          </p:stCondLst>
                                        </p:cTn>
                                        <p:tgtEl>
                                          <p:spTgt spid="19461"/>
                                        </p:tgtEl>
                                        <p:attrNameLst>
                                          <p:attrName>ppt_y</p:attrName>
                                        </p:attrNameLst>
                                      </p:cBhvr>
                                    </p:anim>
                                    <p:animRot by="21600000">
                                      <p:cBhvr additive="base">
                                        <p:cTn id="31" dur="1000" fill="hold">
                                          <p:stCondLst>
                                            <p:cond delay="0"/>
                                          </p:stCondLst>
                                        </p:cTn>
                                        <p:tgtEl>
                                          <p:spTgt spid="1946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3" nodeType="clickEffect">
                                  <p:stCondLst>
                                    <p:cond delay="0"/>
                                  </p:stCondLst>
                                  <p:iterate type="lt">
                                    <p:tmPct val="10000"/>
                                  </p:iterate>
                                  <p:childTnLst>
                                    <p:set>
                                      <p:cBhvr additive="base">
                                        <p:cTn id="35" dur="1" fill="hold">
                                          <p:stCondLst>
                                            <p:cond delay="0"/>
                                          </p:stCondLst>
                                        </p:cTn>
                                        <p:tgtEl>
                                          <p:spTgt spid="19462"/>
                                        </p:tgtEl>
                                        <p:attrNameLst>
                                          <p:attrName>style.visibility</p:attrName>
                                        </p:attrNameLst>
                                      </p:cBhvr>
                                      <p:to>
                                        <p:strVal val="visible"/>
                                      </p:to>
                                    </p:set>
                                    <p:anim by="(-#ppt_w*2)" calcmode="lin" valueType="num">
                                      <p:cBhvr additive="base">
                                        <p:cTn id="36" dur="500" autoRev="1" fill="hold">
                                          <p:stCondLst>
                                            <p:cond delay="0"/>
                                          </p:stCondLst>
                                        </p:cTn>
                                        <p:tgtEl>
                                          <p:spTgt spid="19462"/>
                                        </p:tgtEl>
                                        <p:attrNameLst>
                                          <p:attrName>ppt_w</p:attrName>
                                        </p:attrNameLst>
                                      </p:cBhvr>
                                    </p:anim>
                                    <p:anim by="(#ppt_w*0.50)" calcmode="lin" valueType="num">
                                      <p:cBhvr additive="base">
                                        <p:cTn id="37" dur="500" decel="50000" autoRev="1" fill="hold">
                                          <p:stCondLst>
                                            <p:cond delay="0"/>
                                          </p:stCondLst>
                                        </p:cTn>
                                        <p:tgtEl>
                                          <p:spTgt spid="19462"/>
                                        </p:tgtEl>
                                        <p:attrNameLst>
                                          <p:attrName>ppt_x</p:attrName>
                                        </p:attrNameLst>
                                      </p:cBhvr>
                                    </p:anim>
                                    <p:anim from="(-#ppt_h/2)" to="(#ppt_y)" calcmode="lin" valueType="num">
                                      <p:cBhvr additive="base">
                                        <p:cTn id="38" dur="1000" fill="hold">
                                          <p:stCondLst>
                                            <p:cond delay="0"/>
                                          </p:stCondLst>
                                        </p:cTn>
                                        <p:tgtEl>
                                          <p:spTgt spid="19462"/>
                                        </p:tgtEl>
                                        <p:attrNameLst>
                                          <p:attrName>ppt_y</p:attrName>
                                        </p:attrNameLst>
                                      </p:cBhvr>
                                    </p:anim>
                                    <p:animRot by="21600000">
                                      <p:cBhvr additive="base">
                                        <p:cTn id="39" dur="1000" fill="hold">
                                          <p:stCondLst>
                                            <p:cond delay="0"/>
                                          </p:stCondLst>
                                        </p:cTn>
                                        <p:tgtEl>
                                          <p:spTgt spid="1946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4" nodeType="clickEffect">
                                  <p:stCondLst>
                                    <p:cond delay="0"/>
                                  </p:stCondLst>
                                  <p:iterate type="lt">
                                    <p:tmPct val="10000"/>
                                  </p:iterate>
                                  <p:childTnLst>
                                    <p:set>
                                      <p:cBhvr additive="base">
                                        <p:cTn id="43" dur="1" fill="hold">
                                          <p:stCondLst>
                                            <p:cond delay="0"/>
                                          </p:stCondLst>
                                        </p:cTn>
                                        <p:tgtEl>
                                          <p:spTgt spid="19463"/>
                                        </p:tgtEl>
                                        <p:attrNameLst>
                                          <p:attrName>style.visibility</p:attrName>
                                        </p:attrNameLst>
                                      </p:cBhvr>
                                      <p:to>
                                        <p:strVal val="visible"/>
                                      </p:to>
                                    </p:set>
                                    <p:anim by="(-#ppt_w*2)" calcmode="lin" valueType="num">
                                      <p:cBhvr additive="base">
                                        <p:cTn id="44" dur="500" autoRev="1" fill="hold">
                                          <p:stCondLst>
                                            <p:cond delay="0"/>
                                          </p:stCondLst>
                                        </p:cTn>
                                        <p:tgtEl>
                                          <p:spTgt spid="19463"/>
                                        </p:tgtEl>
                                        <p:attrNameLst>
                                          <p:attrName>ppt_w</p:attrName>
                                        </p:attrNameLst>
                                      </p:cBhvr>
                                    </p:anim>
                                    <p:anim by="(#ppt_w*0.50)" calcmode="lin" valueType="num">
                                      <p:cBhvr additive="base">
                                        <p:cTn id="45" dur="500" decel="50000" autoRev="1" fill="hold">
                                          <p:stCondLst>
                                            <p:cond delay="0"/>
                                          </p:stCondLst>
                                        </p:cTn>
                                        <p:tgtEl>
                                          <p:spTgt spid="19463"/>
                                        </p:tgtEl>
                                        <p:attrNameLst>
                                          <p:attrName>ppt_x</p:attrName>
                                        </p:attrNameLst>
                                      </p:cBhvr>
                                    </p:anim>
                                    <p:anim from="(-#ppt_h/2)" to="(#ppt_y)" calcmode="lin" valueType="num">
                                      <p:cBhvr additive="base">
                                        <p:cTn id="46" dur="1000" fill="hold">
                                          <p:stCondLst>
                                            <p:cond delay="0"/>
                                          </p:stCondLst>
                                        </p:cTn>
                                        <p:tgtEl>
                                          <p:spTgt spid="19463"/>
                                        </p:tgtEl>
                                        <p:attrNameLst>
                                          <p:attrName>ppt_y</p:attrName>
                                        </p:attrNameLst>
                                      </p:cBhvr>
                                    </p:anim>
                                    <p:animRot by="21600000">
                                      <p:cBhvr additive="base">
                                        <p:cTn id="47" dur="1000" fill="hold">
                                          <p:stCondLst>
                                            <p:cond delay="0"/>
                                          </p:stCondLst>
                                        </p:cTn>
                                        <p:tgtEl>
                                          <p:spTgt spid="194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1"/>
      <p:bldP spid="19461" grpId="2"/>
      <p:bldP spid="19462" grpId="3"/>
      <p:bldP spid="19463" grpId="4"/>
      <p:bldP spid="19464" grpId="5"/>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0482" name="矩形 3"/>
          <p:cNvSpPr/>
          <p:nvPr/>
        </p:nvSpPr>
        <p:spPr>
          <a:xfrm>
            <a:off x="4586605" y="147955"/>
            <a:ext cx="3878580" cy="521970"/>
          </a:xfrm>
          <a:prstGeom prst="rect">
            <a:avLst/>
          </a:prstGeom>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b="1">
                <a:solidFill>
                  <a:srgbClr val="FF0000"/>
                </a:solidFill>
                <a:latin typeface="微软雅黑" panose="020B0503020204020204" pitchFamily="34" charset="-122"/>
                <a:ea typeface="微软雅黑" panose="020B0503020204020204" pitchFamily="34" charset="-122"/>
                <a:sym typeface="+mn-lt"/>
              </a:rPr>
              <a:t>检查预习：注音辨字</a:t>
            </a:r>
          </a:p>
        </p:txBody>
      </p:sp>
      <p:sp>
        <p:nvSpPr>
          <p:cNvPr id="20483" name="Text Box 4"/>
          <p:cNvSpPr txBox="1">
            <a:spLocks noChangeArrowheads="1"/>
          </p:cNvSpPr>
          <p:nvPr/>
        </p:nvSpPr>
        <p:spPr bwMode="auto">
          <a:xfrm>
            <a:off x="2560638" y="977900"/>
            <a:ext cx="906462" cy="4616450"/>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nSpc>
                <a:spcPct val="150000"/>
              </a:lnSpc>
            </a:pPr>
            <a:r>
              <a:rPr sz="2800" b="1" dirty="0">
                <a:solidFill>
                  <a:srgbClr val="FF0000"/>
                </a:solidFill>
                <a:latin typeface="微软雅黑" panose="020B0503020204020204" pitchFamily="34" charset="-122"/>
                <a:ea typeface="楷体_GB2312" pitchFamily="49" charset="-122"/>
              </a:rPr>
              <a:t>孱</a:t>
            </a:r>
            <a:r>
              <a:rPr sz="2800" b="1" dirty="0">
                <a:latin typeface="微软雅黑" panose="020B0503020204020204" pitchFamily="34" charset="-122"/>
                <a:ea typeface="楷体_GB2312" pitchFamily="49" charset="-122"/>
              </a:rPr>
              <a:t>头</a:t>
            </a:r>
          </a:p>
          <a:p>
            <a:pPr marL="0" marR="0" lvl="0" indent="0">
              <a:lnSpc>
                <a:spcPct val="150000"/>
              </a:lnSpc>
            </a:pPr>
            <a:r>
              <a:rPr sz="2800" b="1" dirty="0">
                <a:latin typeface="微软雅黑" panose="020B0503020204020204" pitchFamily="34" charset="-122"/>
                <a:ea typeface="楷体_GB2312" pitchFamily="49" charset="-122"/>
              </a:rPr>
              <a:t>自</a:t>
            </a:r>
            <a:r>
              <a:rPr sz="2800" b="1" dirty="0">
                <a:solidFill>
                  <a:srgbClr val="FF0000"/>
                </a:solidFill>
                <a:latin typeface="微软雅黑" panose="020B0503020204020204" pitchFamily="34" charset="-122"/>
                <a:ea typeface="楷体_GB2312" pitchFamily="49" charset="-122"/>
              </a:rPr>
              <a:t>诩</a:t>
            </a:r>
            <a:endParaRPr sz="2800" b="1" dirty="0">
              <a:solidFill>
                <a:srgbClr val="FFE699"/>
              </a:solidFill>
              <a:latin typeface="微软雅黑" panose="020B0503020204020204" pitchFamily="34" charset="-122"/>
              <a:ea typeface="楷体_GB2312" pitchFamily="49" charset="-122"/>
            </a:endParaRPr>
          </a:p>
          <a:p>
            <a:pPr marL="0" marR="0" lvl="0" indent="0">
              <a:lnSpc>
                <a:spcPct val="150000"/>
              </a:lnSpc>
            </a:pPr>
            <a:r>
              <a:rPr sz="2800" b="1" dirty="0">
                <a:solidFill>
                  <a:srgbClr val="FF0000"/>
                </a:solidFill>
                <a:latin typeface="微软雅黑" panose="020B0503020204020204" pitchFamily="34" charset="-122"/>
                <a:ea typeface="楷体_GB2312" pitchFamily="49" charset="-122"/>
              </a:rPr>
              <a:t>蹩</a:t>
            </a:r>
            <a:r>
              <a:rPr sz="2800" b="1" dirty="0">
                <a:latin typeface="微软雅黑" panose="020B0503020204020204" pitchFamily="34" charset="-122"/>
                <a:ea typeface="楷体_GB2312" pitchFamily="49" charset="-122"/>
              </a:rPr>
              <a:t>进</a:t>
            </a:r>
          </a:p>
          <a:p>
            <a:pPr marL="0" marR="0" lvl="0" indent="0">
              <a:lnSpc>
                <a:spcPct val="150000"/>
              </a:lnSpc>
            </a:pPr>
            <a:r>
              <a:rPr sz="2800" b="1" dirty="0">
                <a:solidFill>
                  <a:srgbClr val="FF0000"/>
                </a:solidFill>
                <a:latin typeface="微软雅黑" panose="020B0503020204020204" pitchFamily="34" charset="-122"/>
                <a:ea typeface="楷体_GB2312" pitchFamily="49" charset="-122"/>
              </a:rPr>
              <a:t>剔</a:t>
            </a:r>
            <a:r>
              <a:rPr sz="2800" b="1" dirty="0">
                <a:latin typeface="微软雅黑" panose="020B0503020204020204" pitchFamily="34" charset="-122"/>
                <a:ea typeface="楷体_GB2312" pitchFamily="49" charset="-122"/>
              </a:rPr>
              <a:t>除</a:t>
            </a:r>
          </a:p>
          <a:p>
            <a:pPr marL="0" marR="0" lvl="0" indent="0">
              <a:lnSpc>
                <a:spcPct val="150000"/>
              </a:lnSpc>
            </a:pPr>
            <a:r>
              <a:rPr sz="2800" b="1" dirty="0">
                <a:latin typeface="微软雅黑" panose="020B0503020204020204" pitchFamily="34" charset="-122"/>
                <a:ea typeface="楷体_GB2312" pitchFamily="49" charset="-122"/>
              </a:rPr>
              <a:t>脑</a:t>
            </a:r>
            <a:r>
              <a:rPr sz="2800" b="1" dirty="0">
                <a:solidFill>
                  <a:srgbClr val="FF0000"/>
                </a:solidFill>
                <a:latin typeface="微软雅黑" panose="020B0503020204020204" pitchFamily="34" charset="-122"/>
                <a:ea typeface="楷体_GB2312" pitchFamily="49" charset="-122"/>
              </a:rPr>
              <a:t>髓</a:t>
            </a:r>
            <a:endParaRPr sz="2800" b="1" dirty="0">
              <a:solidFill>
                <a:srgbClr val="FFE699"/>
              </a:solidFill>
              <a:latin typeface="微软雅黑" panose="020B0503020204020204" pitchFamily="34" charset="-122"/>
              <a:ea typeface="楷体_GB2312" pitchFamily="49" charset="-122"/>
            </a:endParaRPr>
          </a:p>
          <a:p>
            <a:pPr marL="0" marR="0" lvl="0" indent="0">
              <a:lnSpc>
                <a:spcPct val="150000"/>
              </a:lnSpc>
            </a:pPr>
            <a:r>
              <a:rPr sz="2800" b="1" dirty="0">
                <a:solidFill>
                  <a:srgbClr val="FF0000"/>
                </a:solidFill>
                <a:latin typeface="微软雅黑" panose="020B0503020204020204" pitchFamily="34" charset="-122"/>
                <a:ea typeface="楷体_GB2312" pitchFamily="49" charset="-122"/>
              </a:rPr>
              <a:t>犀</a:t>
            </a:r>
            <a:r>
              <a:rPr sz="2800" b="1" dirty="0">
                <a:latin typeface="微软雅黑" panose="020B0503020204020204" pitchFamily="34" charset="-122"/>
                <a:ea typeface="楷体_GB2312" pitchFamily="49" charset="-122"/>
              </a:rPr>
              <a:t>利</a:t>
            </a:r>
          </a:p>
          <a:p>
            <a:pPr marL="0" marR="0" lvl="0" indent="0">
              <a:lnSpc>
                <a:spcPct val="150000"/>
              </a:lnSpc>
            </a:pPr>
            <a:r>
              <a:rPr sz="2800" b="1" dirty="0">
                <a:solidFill>
                  <a:srgbClr val="FF0000"/>
                </a:solidFill>
                <a:latin typeface="微软雅黑" panose="020B0503020204020204" pitchFamily="34" charset="-122"/>
                <a:ea typeface="楷体_GB2312" pitchFamily="49" charset="-122"/>
              </a:rPr>
              <a:t>给</a:t>
            </a:r>
            <a:r>
              <a:rPr sz="2800" b="1" dirty="0">
                <a:latin typeface="微软雅黑" panose="020B0503020204020204" pitchFamily="34" charset="-122"/>
                <a:ea typeface="楷体_GB2312" pitchFamily="49" charset="-122"/>
              </a:rPr>
              <a:t>予</a:t>
            </a:r>
          </a:p>
        </p:txBody>
      </p:sp>
      <p:sp>
        <p:nvSpPr>
          <p:cNvPr id="20484" name="Text Box 7"/>
          <p:cNvSpPr txBox="1">
            <a:spLocks noChangeArrowheads="1"/>
          </p:cNvSpPr>
          <p:nvPr/>
        </p:nvSpPr>
        <p:spPr bwMode="auto">
          <a:xfrm>
            <a:off x="3738563" y="977900"/>
            <a:ext cx="809625" cy="4540250"/>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càn</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xǔ</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bié</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tī</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suǐ</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xī</a:t>
            </a:r>
          </a:p>
          <a:p>
            <a:pPr marL="0" marR="0" lvl="0" indent="0">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jǐ</a:t>
            </a:r>
          </a:p>
        </p:txBody>
      </p:sp>
      <p:sp>
        <p:nvSpPr>
          <p:cNvPr id="20485" name="Text Box 5"/>
          <p:cNvSpPr/>
          <p:nvPr/>
        </p:nvSpPr>
        <p:spPr>
          <a:xfrm>
            <a:off x="7597775" y="708025"/>
            <a:ext cx="1612900" cy="564356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sz="2800" b="1">
                <a:latin typeface="微软雅黑" panose="020B0503020204020204" pitchFamily="34" charset="-122"/>
                <a:ea typeface="楷体_GB2312" pitchFamily="49" charset="-122"/>
              </a:rPr>
              <a:t>国萃</a:t>
            </a:r>
          </a:p>
          <a:p>
            <a:pPr marL="0" lvl="0" indent="0"/>
            <a:endParaRPr lang="zh-CN" altLang="zh-CN" sz="2800" b="1">
              <a:latin typeface="微软雅黑" panose="020B0503020204020204" pitchFamily="34" charset="-122"/>
              <a:ea typeface="楷体_GB2312" pitchFamily="49" charset="-122"/>
            </a:endParaRPr>
          </a:p>
          <a:p>
            <a:pPr marL="0" lvl="0" indent="0"/>
            <a:r>
              <a:rPr lang="zh-CN" altLang="zh-CN" sz="2800" b="1">
                <a:latin typeface="微软雅黑" panose="020B0503020204020204" pitchFamily="34" charset="-122"/>
                <a:ea typeface="楷体_GB2312" pitchFamily="49" charset="-122"/>
              </a:rPr>
              <a:t>辩别</a:t>
            </a:r>
          </a:p>
          <a:p>
            <a:pPr marL="0" lvl="0" indent="0"/>
            <a:endParaRPr lang="zh-CN" altLang="zh-CN" sz="2800" b="1">
              <a:latin typeface="微软雅黑" panose="020B0503020204020204" pitchFamily="34" charset="-122"/>
              <a:ea typeface="楷体_GB2312" pitchFamily="49" charset="-122"/>
            </a:endParaRPr>
          </a:p>
          <a:p>
            <a:pPr marL="0" lvl="0" indent="0"/>
            <a:r>
              <a:rPr lang="zh-CN" altLang="zh-CN" sz="2800" b="1">
                <a:latin typeface="微软雅黑" panose="020B0503020204020204" pitchFamily="34" charset="-122"/>
                <a:ea typeface="楷体_GB2312" pitchFamily="49" charset="-122"/>
              </a:rPr>
              <a:t>残羹冷灸</a:t>
            </a:r>
          </a:p>
          <a:p>
            <a:pPr marL="0" lvl="0" indent="0"/>
            <a:endParaRPr lang="zh-CN" altLang="zh-CN" sz="2800" b="1">
              <a:latin typeface="微软雅黑" panose="020B0503020204020204" pitchFamily="34" charset="-122"/>
              <a:ea typeface="楷体_GB2312" pitchFamily="49" charset="-122"/>
            </a:endParaRPr>
          </a:p>
          <a:p>
            <a:pPr marL="0" lvl="0" indent="0"/>
            <a:r>
              <a:rPr lang="zh-CN" altLang="zh-CN" sz="2800" b="1">
                <a:latin typeface="微软雅黑" panose="020B0503020204020204" pitchFamily="34" charset="-122"/>
                <a:ea typeface="楷体_GB2312" pitchFamily="49" charset="-122"/>
              </a:rPr>
              <a:t>冠免堂皇</a:t>
            </a:r>
          </a:p>
          <a:p>
            <a:pPr marL="0" lvl="0" indent="0"/>
            <a:endParaRPr lang="zh-CN" altLang="zh-CN" sz="2800" b="1">
              <a:latin typeface="微软雅黑" panose="020B0503020204020204" pitchFamily="34" charset="-122"/>
              <a:ea typeface="楷体_GB2312" pitchFamily="49" charset="-122"/>
            </a:endParaRPr>
          </a:p>
          <a:p>
            <a:pPr marL="0" lvl="0" indent="0"/>
            <a:r>
              <a:rPr lang="zh-CN" altLang="zh-CN" sz="2800" b="1">
                <a:latin typeface="微软雅黑" panose="020B0503020204020204" pitchFamily="34" charset="-122"/>
                <a:ea typeface="楷体_GB2312" pitchFamily="49" charset="-122"/>
              </a:rPr>
              <a:t>礼上往来</a:t>
            </a:r>
          </a:p>
          <a:p>
            <a:pPr marL="0" lvl="0" indent="0"/>
            <a:endParaRPr lang="zh-CN" altLang="zh-CN" sz="2800" b="1">
              <a:latin typeface="微软雅黑" panose="020B0503020204020204" pitchFamily="34" charset="-122"/>
              <a:ea typeface="楷体_GB2312" pitchFamily="49" charset="-122"/>
            </a:endParaRPr>
          </a:p>
          <a:p>
            <a:pPr marL="0" lvl="0" indent="0"/>
            <a:r>
              <a:rPr lang="zh-CN" altLang="zh-CN" sz="2800" b="1">
                <a:latin typeface="微软雅黑" panose="020B0503020204020204" pitchFamily="34" charset="-122"/>
                <a:ea typeface="楷体_GB2312" pitchFamily="49" charset="-122"/>
              </a:rPr>
              <a:t>瞌头</a:t>
            </a:r>
          </a:p>
          <a:p>
            <a:pPr marL="0" lvl="0" indent="0"/>
            <a:endParaRPr lang="zh-CN" altLang="zh-CN" sz="2800" b="1">
              <a:latin typeface="微软雅黑" panose="020B0503020204020204" pitchFamily="34" charset="-122"/>
              <a:ea typeface="楷体_GB2312" pitchFamily="49" charset="-122"/>
            </a:endParaRPr>
          </a:p>
          <a:p>
            <a:pPr marL="0" lvl="0" indent="0"/>
            <a:endParaRPr lang="zh-CN" altLang="zh-CN" sz="2800" b="1">
              <a:solidFill>
                <a:srgbClr val="DDE206"/>
              </a:solidFill>
              <a:latin typeface="微软雅黑" panose="020B0503020204020204" pitchFamily="34" charset="-122"/>
              <a:ea typeface="楷体_GB2312" pitchFamily="49" charset="-122"/>
            </a:endParaRPr>
          </a:p>
        </p:txBody>
      </p:sp>
      <p:sp>
        <p:nvSpPr>
          <p:cNvPr id="20486" name="Text Box 8"/>
          <p:cNvSpPr txBox="1">
            <a:spLocks noChangeArrowheads="1"/>
          </p:cNvSpPr>
          <p:nvPr/>
        </p:nvSpPr>
        <p:spPr bwMode="auto">
          <a:xfrm>
            <a:off x="9426575" y="685800"/>
            <a:ext cx="541338" cy="4789488"/>
          </a:xfrm>
          <a:prstGeom prst="rect">
            <a:avLst/>
          </a:prstGeom>
          <a:noFill/>
          <a:ln w="9525">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r>
              <a:rPr sz="2800" b="1">
                <a:solidFill>
                  <a:srgbClr val="FF0000"/>
                </a:solidFill>
                <a:latin typeface="微软雅黑" panose="020B0503020204020204" pitchFamily="34" charset="-122"/>
                <a:ea typeface="楷体_GB2312" pitchFamily="49" charset="-122"/>
              </a:rPr>
              <a:t>粹</a:t>
            </a:r>
          </a:p>
          <a:p>
            <a:pPr marL="0" marR="0" lvl="0" indent="0"/>
            <a:endParaRPr lang="zh-CN" altLang="zh-CN" sz="2800" b="1">
              <a:solidFill>
                <a:srgbClr val="FF0000"/>
              </a:solidFill>
              <a:latin typeface="微软雅黑" panose="020B0503020204020204" pitchFamily="34" charset="-122"/>
              <a:ea typeface="楷体_GB2312" pitchFamily="49" charset="-122"/>
            </a:endParaRPr>
          </a:p>
          <a:p>
            <a:pPr marL="0" marR="0" lvl="0" indent="0"/>
            <a:r>
              <a:rPr lang="zh-CN" altLang="zh-CN" sz="2800" b="1">
                <a:solidFill>
                  <a:srgbClr val="FF0000"/>
                </a:solidFill>
                <a:latin typeface="微软雅黑" panose="020B0503020204020204" pitchFamily="34" charset="-122"/>
                <a:ea typeface="楷体_GB2312" pitchFamily="49" charset="-122"/>
              </a:rPr>
              <a:t>辨</a:t>
            </a:r>
          </a:p>
          <a:p>
            <a:pPr marL="0" marR="0" lvl="0" indent="0"/>
            <a:endParaRPr lang="zh-CN" altLang="zh-CN" sz="2800" b="1">
              <a:solidFill>
                <a:srgbClr val="FF0000"/>
              </a:solidFill>
              <a:latin typeface="微软雅黑" panose="020B0503020204020204" pitchFamily="34" charset="-122"/>
              <a:ea typeface="楷体_GB2312" pitchFamily="49" charset="-122"/>
            </a:endParaRPr>
          </a:p>
          <a:p>
            <a:pPr marL="0" marR="0" lvl="0" indent="0"/>
            <a:r>
              <a:rPr lang="zh-CN" altLang="zh-CN" sz="2800" b="1">
                <a:solidFill>
                  <a:srgbClr val="FF0000"/>
                </a:solidFill>
                <a:latin typeface="微软雅黑" panose="020B0503020204020204" pitchFamily="34" charset="-122"/>
                <a:ea typeface="楷体_GB2312" pitchFamily="49" charset="-122"/>
              </a:rPr>
              <a:t>炙</a:t>
            </a:r>
          </a:p>
          <a:p>
            <a:pPr marL="0" marR="0" lvl="0" indent="0"/>
            <a:endParaRPr lang="zh-CN" altLang="zh-CN" sz="2800" b="1">
              <a:solidFill>
                <a:srgbClr val="FF0000"/>
              </a:solidFill>
              <a:latin typeface="微软雅黑" panose="020B0503020204020204" pitchFamily="34" charset="-122"/>
              <a:ea typeface="楷体_GB2312" pitchFamily="49" charset="-122"/>
            </a:endParaRPr>
          </a:p>
          <a:p>
            <a:pPr marL="0" marR="0" lvl="0" indent="0"/>
            <a:r>
              <a:rPr lang="zh-CN" altLang="zh-CN" sz="2800" b="1">
                <a:solidFill>
                  <a:srgbClr val="FF0000"/>
                </a:solidFill>
                <a:latin typeface="微软雅黑" panose="020B0503020204020204" pitchFamily="34" charset="-122"/>
                <a:ea typeface="楷体_GB2312" pitchFamily="49" charset="-122"/>
              </a:rPr>
              <a:t>冕</a:t>
            </a:r>
          </a:p>
          <a:p>
            <a:pPr marL="0" marR="0" lvl="0" indent="0"/>
            <a:endParaRPr lang="zh-CN" altLang="zh-CN" sz="2800" b="1">
              <a:solidFill>
                <a:srgbClr val="FF0000"/>
              </a:solidFill>
              <a:latin typeface="微软雅黑" panose="020B0503020204020204" pitchFamily="34" charset="-122"/>
              <a:ea typeface="楷体_GB2312" pitchFamily="49" charset="-122"/>
            </a:endParaRPr>
          </a:p>
          <a:p>
            <a:pPr marL="0" marR="0" lvl="0" indent="0"/>
            <a:r>
              <a:rPr lang="zh-CN" altLang="zh-CN" sz="2800" b="1">
                <a:solidFill>
                  <a:srgbClr val="FF0000"/>
                </a:solidFill>
                <a:latin typeface="微软雅黑" panose="020B0503020204020204" pitchFamily="34" charset="-122"/>
                <a:ea typeface="楷体_GB2312" pitchFamily="49" charset="-122"/>
              </a:rPr>
              <a:t>尚</a:t>
            </a:r>
          </a:p>
          <a:p>
            <a:pPr marL="0" marR="0" lvl="0" indent="0"/>
            <a:endParaRPr lang="zh-CN" altLang="zh-CN" sz="2800" b="1">
              <a:solidFill>
                <a:srgbClr val="FF0000"/>
              </a:solidFill>
              <a:latin typeface="微软雅黑" panose="020B0503020204020204" pitchFamily="34" charset="-122"/>
              <a:ea typeface="楷体_GB2312" pitchFamily="49" charset="-122"/>
            </a:endParaRPr>
          </a:p>
          <a:p>
            <a:pPr marL="0" marR="0" lvl="0" indent="0"/>
            <a:r>
              <a:rPr lang="zh-CN" altLang="zh-CN" sz="2800" b="1">
                <a:solidFill>
                  <a:srgbClr val="FF0000"/>
                </a:solidFill>
                <a:latin typeface="微软雅黑" panose="020B0503020204020204" pitchFamily="34" charset="-122"/>
                <a:ea typeface="楷体_GB2312" pitchFamily="49" charset="-122"/>
              </a:rPr>
              <a:t>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additive="base">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0-#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2" nodeType="clickEffect">
                                  <p:stCondLst>
                                    <p:cond delay="0"/>
                                  </p:stCondLst>
                                  <p:childTnLst>
                                    <p:set>
                                      <p:cBhvr additive="base">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3" nodeType="clickEffect">
                                  <p:stCondLst>
                                    <p:cond delay="0"/>
                                  </p:stCondLst>
                                  <p:childTnLst>
                                    <p:set>
                                      <p:cBhvr additive="base">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0-#ppt_w/2"/>
                                          </p:val>
                                        </p:tav>
                                        <p:tav tm="100000">
                                          <p:val>
                                            <p:strVal val="#ppt_x"/>
                                          </p:val>
                                        </p:tav>
                                      </p:tavLst>
                                    </p:anim>
                                    <p:anim calcmode="lin" valueType="num">
                                      <p:cBhvr additive="base">
                                        <p:cTn id="26"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1"/>
      <p:bldP spid="20485" grpId="2"/>
      <p:bldP spid="20486"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1506" name="矩形 165"/>
          <p:cNvSpPr/>
          <p:nvPr/>
        </p:nvSpPr>
        <p:spPr>
          <a:xfrm>
            <a:off x="4586288" y="147638"/>
            <a:ext cx="3255962" cy="523875"/>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2800" b="1">
                <a:solidFill>
                  <a:srgbClr val="FF0000"/>
                </a:solidFill>
                <a:latin typeface="微软雅黑" panose="020B0503020204020204" pitchFamily="34" charset="-122"/>
                <a:ea typeface="微软雅黑" panose="020B0503020204020204" pitchFamily="34" charset="-122"/>
                <a:sym typeface="+mn-lt"/>
              </a:rPr>
              <a:t>掌握字词</a:t>
            </a:r>
          </a:p>
        </p:txBody>
      </p:sp>
      <p:sp>
        <p:nvSpPr>
          <p:cNvPr id="21507" name="Text Box 5"/>
          <p:cNvSpPr/>
          <p:nvPr/>
        </p:nvSpPr>
        <p:spPr>
          <a:xfrm>
            <a:off x="1284288" y="971550"/>
            <a:ext cx="2160588"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变　故：</a:t>
            </a:r>
          </a:p>
        </p:txBody>
      </p:sp>
      <p:sp>
        <p:nvSpPr>
          <p:cNvPr id="21508" name="Text Box 6"/>
          <p:cNvSpPr/>
          <p:nvPr/>
        </p:nvSpPr>
        <p:spPr>
          <a:xfrm>
            <a:off x="1284288" y="2794000"/>
            <a:ext cx="19653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无缘无故：</a:t>
            </a:r>
          </a:p>
        </p:txBody>
      </p:sp>
      <p:sp>
        <p:nvSpPr>
          <p:cNvPr id="21509" name="Text Box 7"/>
          <p:cNvSpPr/>
          <p:nvPr/>
        </p:nvSpPr>
        <p:spPr>
          <a:xfrm>
            <a:off x="1284288" y="3400425"/>
            <a:ext cx="225107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博而不精：</a:t>
            </a:r>
          </a:p>
        </p:txBody>
      </p:sp>
      <p:sp>
        <p:nvSpPr>
          <p:cNvPr id="21510" name="Text Box 8"/>
          <p:cNvSpPr/>
          <p:nvPr/>
        </p:nvSpPr>
        <p:spPr>
          <a:xfrm>
            <a:off x="1284288" y="1579562"/>
            <a:ext cx="2087562"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自　诩：</a:t>
            </a:r>
          </a:p>
        </p:txBody>
      </p:sp>
      <p:sp>
        <p:nvSpPr>
          <p:cNvPr id="21511" name="Text Box 9"/>
          <p:cNvSpPr/>
          <p:nvPr/>
        </p:nvSpPr>
        <p:spPr>
          <a:xfrm>
            <a:off x="1284288" y="4008438"/>
            <a:ext cx="28289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礼尚往来：</a:t>
            </a:r>
          </a:p>
        </p:txBody>
      </p:sp>
      <p:sp>
        <p:nvSpPr>
          <p:cNvPr id="21512" name="Text Box 10"/>
          <p:cNvSpPr/>
          <p:nvPr/>
        </p:nvSpPr>
        <p:spPr>
          <a:xfrm>
            <a:off x="1363662" y="4576762"/>
            <a:ext cx="2755900" cy="523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latin typeface="微软雅黑" panose="020B0503020204020204" pitchFamily="34" charset="-122"/>
              <a:ea typeface="微软雅黑" panose="020B0503020204020204" pitchFamily="34" charset="-122"/>
            </a:endParaRPr>
          </a:p>
        </p:txBody>
      </p:sp>
      <p:sp>
        <p:nvSpPr>
          <p:cNvPr id="21513" name="Text Box 11"/>
          <p:cNvSpPr/>
          <p:nvPr/>
        </p:nvSpPr>
        <p:spPr>
          <a:xfrm>
            <a:off x="1284288" y="4614862"/>
            <a:ext cx="2252662"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冠冕堂皇：</a:t>
            </a:r>
          </a:p>
        </p:txBody>
      </p:sp>
      <p:sp>
        <p:nvSpPr>
          <p:cNvPr id="21514" name="Text Box 12"/>
          <p:cNvSpPr/>
          <p:nvPr/>
        </p:nvSpPr>
        <p:spPr>
          <a:xfrm>
            <a:off x="1284288" y="2185988"/>
            <a:ext cx="19653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孱　头：</a:t>
            </a:r>
          </a:p>
        </p:txBody>
      </p:sp>
      <p:sp>
        <p:nvSpPr>
          <p:cNvPr id="21515" name="Text Box 13"/>
          <p:cNvSpPr/>
          <p:nvPr/>
        </p:nvSpPr>
        <p:spPr>
          <a:xfrm>
            <a:off x="1284288" y="5222875"/>
            <a:ext cx="1965325" cy="51911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latin typeface="黑体" panose="02010609060101010101" pitchFamily="49" charset="-122"/>
                <a:ea typeface="黑体" panose="02010609060101010101" pitchFamily="49" charset="-122"/>
              </a:rPr>
              <a:t>残羹冷炙：</a:t>
            </a:r>
          </a:p>
        </p:txBody>
      </p:sp>
      <p:sp>
        <p:nvSpPr>
          <p:cNvPr id="21516" name="Text Box 14"/>
          <p:cNvSpPr txBox="1">
            <a:spLocks noChangeArrowheads="1"/>
          </p:cNvSpPr>
          <p:nvPr/>
        </p:nvSpPr>
        <p:spPr bwMode="auto">
          <a:xfrm>
            <a:off x="3471863" y="971550"/>
            <a:ext cx="4987925" cy="51911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意外发生的情况、灾难。</a:t>
            </a:r>
          </a:p>
        </p:txBody>
      </p:sp>
      <p:sp>
        <p:nvSpPr>
          <p:cNvPr id="21517" name="Text Box 15"/>
          <p:cNvSpPr txBox="1">
            <a:spLocks noChangeArrowheads="1"/>
          </p:cNvSpPr>
          <p:nvPr/>
        </p:nvSpPr>
        <p:spPr bwMode="auto">
          <a:xfrm>
            <a:off x="3471863" y="1579563"/>
            <a:ext cx="4195762" cy="519112"/>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自己夸耀。诩，夸耀。</a:t>
            </a:r>
          </a:p>
        </p:txBody>
      </p:sp>
      <p:sp>
        <p:nvSpPr>
          <p:cNvPr id="21518" name="Text Box 16"/>
          <p:cNvSpPr txBox="1">
            <a:spLocks noChangeArrowheads="1"/>
          </p:cNvSpPr>
          <p:nvPr/>
        </p:nvSpPr>
        <p:spPr bwMode="auto">
          <a:xfrm>
            <a:off x="3471863" y="2185988"/>
            <a:ext cx="4629150" cy="519112"/>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懦弱无能的人。</a:t>
            </a:r>
          </a:p>
        </p:txBody>
      </p:sp>
      <p:sp>
        <p:nvSpPr>
          <p:cNvPr id="21519" name="Text Box 17"/>
          <p:cNvSpPr/>
          <p:nvPr/>
        </p:nvSpPr>
        <p:spPr>
          <a:xfrm>
            <a:off x="1455738" y="3348038"/>
            <a:ext cx="2016125" cy="523875"/>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sz="2800">
              <a:latin typeface="微软雅黑" panose="020B0503020204020204" pitchFamily="34" charset="-122"/>
              <a:ea typeface="微软雅黑" panose="020B0503020204020204" pitchFamily="34" charset="-122"/>
            </a:endParaRPr>
          </a:p>
        </p:txBody>
      </p:sp>
      <p:sp>
        <p:nvSpPr>
          <p:cNvPr id="21520" name="Text Box 18"/>
          <p:cNvSpPr txBox="1">
            <a:spLocks noChangeArrowheads="1"/>
          </p:cNvSpPr>
          <p:nvPr/>
        </p:nvSpPr>
        <p:spPr bwMode="auto">
          <a:xfrm>
            <a:off x="3471863" y="2794000"/>
            <a:ext cx="4484687" cy="51911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没有任何原因或理由。</a:t>
            </a:r>
          </a:p>
        </p:txBody>
      </p:sp>
      <p:sp>
        <p:nvSpPr>
          <p:cNvPr id="21521" name="Text Box 19"/>
          <p:cNvSpPr txBox="1">
            <a:spLocks noChangeArrowheads="1"/>
          </p:cNvSpPr>
          <p:nvPr/>
        </p:nvSpPr>
        <p:spPr bwMode="auto">
          <a:xfrm>
            <a:off x="3471863" y="3400425"/>
            <a:ext cx="5851525" cy="51911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广博而不精深。</a:t>
            </a:r>
          </a:p>
        </p:txBody>
      </p:sp>
      <p:sp>
        <p:nvSpPr>
          <p:cNvPr id="21522" name="Text Box 20"/>
          <p:cNvSpPr txBox="1">
            <a:spLocks noChangeArrowheads="1"/>
          </p:cNvSpPr>
          <p:nvPr/>
        </p:nvSpPr>
        <p:spPr bwMode="auto">
          <a:xfrm>
            <a:off x="3471863" y="4008438"/>
            <a:ext cx="5924550" cy="519112"/>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礼节上重在有来有往。尚，崇尚。</a:t>
            </a:r>
          </a:p>
        </p:txBody>
      </p:sp>
      <p:sp>
        <p:nvSpPr>
          <p:cNvPr id="21523" name="Text Box 22"/>
          <p:cNvSpPr txBox="1">
            <a:spLocks noChangeArrowheads="1"/>
          </p:cNvSpPr>
          <p:nvPr/>
        </p:nvSpPr>
        <p:spPr bwMode="auto">
          <a:xfrm>
            <a:off x="3471863" y="4614863"/>
            <a:ext cx="5851525" cy="519112"/>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形容表面上庄严或正大的样子。</a:t>
            </a:r>
          </a:p>
        </p:txBody>
      </p:sp>
      <p:sp>
        <p:nvSpPr>
          <p:cNvPr id="21524" name="Text Box 23"/>
          <p:cNvSpPr txBox="1">
            <a:spLocks noChangeArrowheads="1"/>
          </p:cNvSpPr>
          <p:nvPr/>
        </p:nvSpPr>
        <p:spPr bwMode="auto">
          <a:xfrm>
            <a:off x="3471863" y="5222875"/>
            <a:ext cx="5276850" cy="519113"/>
          </a:xfrm>
          <a:prstGeom prst="rect">
            <a:avLst/>
          </a:prstGeom>
          <a:noFill/>
          <a:ln w="9525">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FF0000"/>
                </a:solidFill>
                <a:latin typeface="微软雅黑" panose="020B0503020204020204" pitchFamily="34" charset="-122"/>
                <a:ea typeface="华文行楷" pitchFamily="2" charset="-122"/>
              </a:rPr>
              <a:t>吃剩的饭菜，借指权贵的施舍。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par>
                                <p:cTn id="9" presetID="2" presetClass="entr" presetSubtype="4" fill="hold" grpId="3" nodeType="withEffect">
                                  <p:stCondLst>
                                    <p:cond delay="0"/>
                                  </p:stCondLst>
                                  <p:childTnLst>
                                    <p:set>
                                      <p:cBhvr additive="base">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par>
                                <p:cTn id="13" presetID="2" presetClass="entr" presetSubtype="4" fill="hold" grpId="6" nodeType="withEffect">
                                  <p:stCondLst>
                                    <p:cond delay="0"/>
                                  </p:stCondLst>
                                  <p:childTnLst>
                                    <p:set>
                                      <p:cBhvr additive="base">
                                        <p:cTn id="14" dur="1" fill="hold">
                                          <p:stCondLst>
                                            <p:cond delay="0"/>
                                          </p:stCondLst>
                                        </p:cTn>
                                        <p:tgtEl>
                                          <p:spTgt spid="21514"/>
                                        </p:tgtEl>
                                        <p:attrNameLst>
                                          <p:attrName>style.visibility</p:attrName>
                                        </p:attrNameLst>
                                      </p:cBhvr>
                                      <p:to>
                                        <p:strVal val="visible"/>
                                      </p:to>
                                    </p:set>
                                    <p:anim calcmode="lin" valueType="num">
                                      <p:cBhvr additive="base">
                                        <p:cTn id="15" dur="500" fill="hold"/>
                                        <p:tgtEl>
                                          <p:spTgt spid="21514"/>
                                        </p:tgtEl>
                                        <p:attrNameLst>
                                          <p:attrName>ppt_x</p:attrName>
                                        </p:attrNameLst>
                                      </p:cBhvr>
                                      <p:tavLst>
                                        <p:tav tm="0">
                                          <p:val>
                                            <p:strVal val="#ppt_x"/>
                                          </p:val>
                                        </p:tav>
                                        <p:tav tm="100000">
                                          <p:val>
                                            <p:strVal val="#ppt_x"/>
                                          </p:val>
                                        </p:tav>
                                      </p:tavLst>
                                    </p:anim>
                                    <p:anim calcmode="lin" valueType="num">
                                      <p:cBhvr additive="base">
                                        <p:cTn id="16" dur="500" fill="hold"/>
                                        <p:tgtEl>
                                          <p:spTgt spid="21514"/>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additive="base">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childTnLst>
                                    <p:set>
                                      <p:cBhvr additive="base">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ppt_x"/>
                                          </p:val>
                                        </p:tav>
                                        <p:tav tm="100000">
                                          <p:val>
                                            <p:strVal val="#ppt_x"/>
                                          </p:val>
                                        </p:tav>
                                      </p:tavLst>
                                    </p:anim>
                                    <p:anim calcmode="lin" valueType="num">
                                      <p:cBhvr additive="base">
                                        <p:cTn id="24" dur="500" fill="hold"/>
                                        <p:tgtEl>
                                          <p:spTgt spid="21509"/>
                                        </p:tgtEl>
                                        <p:attrNameLst>
                                          <p:attrName>ppt_y</p:attrName>
                                        </p:attrNameLst>
                                      </p:cBhvr>
                                      <p:tavLst>
                                        <p:tav tm="0">
                                          <p:val>
                                            <p:strVal val="1+#ppt_h/2"/>
                                          </p:val>
                                        </p:tav>
                                        <p:tav tm="100000">
                                          <p:val>
                                            <p:strVal val="#ppt_y"/>
                                          </p:val>
                                        </p:tav>
                                      </p:tavLst>
                                    </p:anim>
                                  </p:childTnLst>
                                </p:cTn>
                              </p:par>
                              <p:par>
                                <p:cTn id="25" presetID="2" presetClass="entr" presetSubtype="4" fill="hold" grpId="4" nodeType="withEffect">
                                  <p:stCondLst>
                                    <p:cond delay="0"/>
                                  </p:stCondLst>
                                  <p:childTnLst>
                                    <p:set>
                                      <p:cBhvr additive="base">
                                        <p:cTn id="26" dur="1" fill="hold">
                                          <p:stCondLst>
                                            <p:cond delay="0"/>
                                          </p:stCondLst>
                                        </p:cTn>
                                        <p:tgtEl>
                                          <p:spTgt spid="21511"/>
                                        </p:tgtEl>
                                        <p:attrNameLst>
                                          <p:attrName>style.visibility</p:attrName>
                                        </p:attrNameLst>
                                      </p:cBhvr>
                                      <p:to>
                                        <p:strVal val="visible"/>
                                      </p:to>
                                    </p:set>
                                    <p:anim calcmode="lin" valueType="num">
                                      <p:cBhvr additive="base">
                                        <p:cTn id="27" dur="500" fill="hold"/>
                                        <p:tgtEl>
                                          <p:spTgt spid="21511"/>
                                        </p:tgtEl>
                                        <p:attrNameLst>
                                          <p:attrName>ppt_x</p:attrName>
                                        </p:attrNameLst>
                                      </p:cBhvr>
                                      <p:tavLst>
                                        <p:tav tm="0">
                                          <p:val>
                                            <p:strVal val="#ppt_x"/>
                                          </p:val>
                                        </p:tav>
                                        <p:tav tm="100000">
                                          <p:val>
                                            <p:strVal val="#ppt_x"/>
                                          </p:val>
                                        </p:tav>
                                      </p:tavLst>
                                    </p:anim>
                                    <p:anim calcmode="lin" valueType="num">
                                      <p:cBhvr additive="base">
                                        <p:cTn id="28" dur="500" fill="hold"/>
                                        <p:tgtEl>
                                          <p:spTgt spid="21511"/>
                                        </p:tgtEl>
                                        <p:attrNameLst>
                                          <p:attrName>ppt_y</p:attrName>
                                        </p:attrNameLst>
                                      </p:cBhvr>
                                      <p:tavLst>
                                        <p:tav tm="0">
                                          <p:val>
                                            <p:strVal val="1+#ppt_h/2"/>
                                          </p:val>
                                        </p:tav>
                                        <p:tav tm="100000">
                                          <p:val>
                                            <p:strVal val="#ppt_y"/>
                                          </p:val>
                                        </p:tav>
                                      </p:tavLst>
                                    </p:anim>
                                  </p:childTnLst>
                                </p:cTn>
                              </p:par>
                              <p:par>
                                <p:cTn id="29" presetID="2" presetClass="entr" presetSubtype="4" fill="hold" grpId="5" nodeType="withEffect">
                                  <p:stCondLst>
                                    <p:cond delay="0"/>
                                  </p:stCondLst>
                                  <p:childTnLst>
                                    <p:set>
                                      <p:cBhvr additive="base">
                                        <p:cTn id="30" dur="1" fill="hold">
                                          <p:stCondLst>
                                            <p:cond delay="0"/>
                                          </p:stCondLst>
                                        </p:cTn>
                                        <p:tgtEl>
                                          <p:spTgt spid="21513"/>
                                        </p:tgtEl>
                                        <p:attrNameLst>
                                          <p:attrName>style.visibility</p:attrName>
                                        </p:attrNameLst>
                                      </p:cBhvr>
                                      <p:to>
                                        <p:strVal val="visible"/>
                                      </p:to>
                                    </p:set>
                                    <p:anim calcmode="lin" valueType="num">
                                      <p:cBhvr additive="base">
                                        <p:cTn id="31" dur="500" fill="hold"/>
                                        <p:tgtEl>
                                          <p:spTgt spid="21513"/>
                                        </p:tgtEl>
                                        <p:attrNameLst>
                                          <p:attrName>ppt_x</p:attrName>
                                        </p:attrNameLst>
                                      </p:cBhvr>
                                      <p:tavLst>
                                        <p:tav tm="0">
                                          <p:val>
                                            <p:strVal val="#ppt_x"/>
                                          </p:val>
                                        </p:tav>
                                        <p:tav tm="100000">
                                          <p:val>
                                            <p:strVal val="#ppt_x"/>
                                          </p:val>
                                        </p:tav>
                                      </p:tavLst>
                                    </p:anim>
                                    <p:anim calcmode="lin" valueType="num">
                                      <p:cBhvr additive="base">
                                        <p:cTn id="32" dur="500" fill="hold"/>
                                        <p:tgtEl>
                                          <p:spTgt spid="21513"/>
                                        </p:tgtEl>
                                        <p:attrNameLst>
                                          <p:attrName>ppt_y</p:attrName>
                                        </p:attrNameLst>
                                      </p:cBhvr>
                                      <p:tavLst>
                                        <p:tav tm="0">
                                          <p:val>
                                            <p:strVal val="1+#ppt_h/2"/>
                                          </p:val>
                                        </p:tav>
                                        <p:tav tm="100000">
                                          <p:val>
                                            <p:strVal val="#ppt_y"/>
                                          </p:val>
                                        </p:tav>
                                      </p:tavLst>
                                    </p:anim>
                                  </p:childTnLst>
                                </p:cTn>
                              </p:par>
                              <p:par>
                                <p:cTn id="33" presetID="2" presetClass="entr" presetSubtype="4" fill="hold" grpId="7" nodeType="withEffect">
                                  <p:stCondLst>
                                    <p:cond delay="0"/>
                                  </p:stCondLst>
                                  <p:childTnLst>
                                    <p:set>
                                      <p:cBhvr additive="base">
                                        <p:cTn id="34" dur="1" fill="hold">
                                          <p:stCondLst>
                                            <p:cond delay="0"/>
                                          </p:stCondLst>
                                        </p:cTn>
                                        <p:tgtEl>
                                          <p:spTgt spid="21515"/>
                                        </p:tgtEl>
                                        <p:attrNameLst>
                                          <p:attrName>style.visibility</p:attrName>
                                        </p:attrNameLst>
                                      </p:cBhvr>
                                      <p:to>
                                        <p:strVal val="visible"/>
                                      </p:to>
                                    </p:set>
                                    <p:anim calcmode="lin" valueType="num">
                                      <p:cBhvr additive="base">
                                        <p:cTn id="35" dur="500" fill="hold"/>
                                        <p:tgtEl>
                                          <p:spTgt spid="21515"/>
                                        </p:tgtEl>
                                        <p:attrNameLst>
                                          <p:attrName>ppt_x</p:attrName>
                                        </p:attrNameLst>
                                      </p:cBhvr>
                                      <p:tavLst>
                                        <p:tav tm="0">
                                          <p:val>
                                            <p:strVal val="#ppt_x"/>
                                          </p:val>
                                        </p:tav>
                                        <p:tav tm="100000">
                                          <p:val>
                                            <p:strVal val="#ppt_x"/>
                                          </p:val>
                                        </p:tav>
                                      </p:tavLst>
                                    </p:anim>
                                    <p:anim calcmode="lin" valueType="num">
                                      <p:cBhvr additive="base">
                                        <p:cTn id="36"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8" nodeType="clickEffect">
                                  <p:stCondLst>
                                    <p:cond delay="0"/>
                                  </p:stCondLst>
                                  <p:childTnLst>
                                    <p:set>
                                      <p:cBhvr additive="base">
                                        <p:cTn id="40" dur="1" fill="hold">
                                          <p:stCondLst>
                                            <p:cond delay="0"/>
                                          </p:stCondLst>
                                        </p:cTn>
                                        <p:tgtEl>
                                          <p:spTgt spid="21516"/>
                                        </p:tgtEl>
                                        <p:attrNameLst>
                                          <p:attrName>style.visibility</p:attrName>
                                        </p:attrNameLst>
                                      </p:cBhvr>
                                      <p:to>
                                        <p:strVal val="visible"/>
                                      </p:to>
                                    </p:set>
                                    <p:anim calcmode="lin" valueType="num">
                                      <p:cBhvr additive="base">
                                        <p:cTn id="41" dur="500" fill="hold"/>
                                        <p:tgtEl>
                                          <p:spTgt spid="21516"/>
                                        </p:tgtEl>
                                        <p:attrNameLst>
                                          <p:attrName>ppt_x</p:attrName>
                                        </p:attrNameLst>
                                      </p:cBhvr>
                                      <p:tavLst>
                                        <p:tav tm="0">
                                          <p:val>
                                            <p:strVal val="#ppt_x"/>
                                          </p:val>
                                        </p:tav>
                                        <p:tav tm="100000">
                                          <p:val>
                                            <p:strVal val="#ppt_x"/>
                                          </p:val>
                                        </p:tav>
                                      </p:tavLst>
                                    </p:anim>
                                    <p:anim calcmode="lin" valueType="num">
                                      <p:cBhvr additive="base">
                                        <p:cTn id="42" dur="500" fill="hold"/>
                                        <p:tgtEl>
                                          <p:spTgt spid="215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9" nodeType="clickEffect">
                                  <p:stCondLst>
                                    <p:cond delay="0"/>
                                  </p:stCondLst>
                                  <p:childTnLst>
                                    <p:set>
                                      <p:cBhvr additive="base">
                                        <p:cTn id="46" dur="1" fill="hold">
                                          <p:stCondLst>
                                            <p:cond delay="0"/>
                                          </p:stCondLst>
                                        </p:cTn>
                                        <p:tgtEl>
                                          <p:spTgt spid="21517"/>
                                        </p:tgtEl>
                                        <p:attrNameLst>
                                          <p:attrName>style.visibility</p:attrName>
                                        </p:attrNameLst>
                                      </p:cBhvr>
                                      <p:to>
                                        <p:strVal val="visible"/>
                                      </p:to>
                                    </p:set>
                                    <p:anim calcmode="lin" valueType="num">
                                      <p:cBhvr additive="base">
                                        <p:cTn id="47" dur="500" fill="hold"/>
                                        <p:tgtEl>
                                          <p:spTgt spid="21517"/>
                                        </p:tgtEl>
                                        <p:attrNameLst>
                                          <p:attrName>ppt_x</p:attrName>
                                        </p:attrNameLst>
                                      </p:cBhvr>
                                      <p:tavLst>
                                        <p:tav tm="0">
                                          <p:val>
                                            <p:strVal val="#ppt_x"/>
                                          </p:val>
                                        </p:tav>
                                        <p:tav tm="100000">
                                          <p:val>
                                            <p:strVal val="#ppt_x"/>
                                          </p:val>
                                        </p:tav>
                                      </p:tavLst>
                                    </p:anim>
                                    <p:anim calcmode="lin" valueType="num">
                                      <p:cBhvr additive="base">
                                        <p:cTn id="48"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10" nodeType="clickEffect">
                                  <p:stCondLst>
                                    <p:cond delay="0"/>
                                  </p:stCondLst>
                                  <p:childTnLst>
                                    <p:set>
                                      <p:cBhvr additive="base">
                                        <p:cTn id="52" dur="1" fill="hold">
                                          <p:stCondLst>
                                            <p:cond delay="0"/>
                                          </p:stCondLst>
                                        </p:cTn>
                                        <p:tgtEl>
                                          <p:spTgt spid="21518"/>
                                        </p:tgtEl>
                                        <p:attrNameLst>
                                          <p:attrName>style.visibility</p:attrName>
                                        </p:attrNameLst>
                                      </p:cBhvr>
                                      <p:to>
                                        <p:strVal val="visible"/>
                                      </p:to>
                                    </p:set>
                                    <p:anim calcmode="lin" valueType="num">
                                      <p:cBhvr additive="base">
                                        <p:cTn id="53" dur="500" fill="hold"/>
                                        <p:tgtEl>
                                          <p:spTgt spid="21518"/>
                                        </p:tgtEl>
                                        <p:attrNameLst>
                                          <p:attrName>ppt_x</p:attrName>
                                        </p:attrNameLst>
                                      </p:cBhvr>
                                      <p:tavLst>
                                        <p:tav tm="0">
                                          <p:val>
                                            <p:strVal val="#ppt_x"/>
                                          </p:val>
                                        </p:tav>
                                        <p:tav tm="100000">
                                          <p:val>
                                            <p:strVal val="#ppt_x"/>
                                          </p:val>
                                        </p:tav>
                                      </p:tavLst>
                                    </p:anim>
                                    <p:anim calcmode="lin" valueType="num">
                                      <p:cBhvr additive="base">
                                        <p:cTn id="54"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1" nodeType="clickEffect">
                                  <p:stCondLst>
                                    <p:cond delay="0"/>
                                  </p:stCondLst>
                                  <p:childTnLst>
                                    <p:set>
                                      <p:cBhvr additive="base">
                                        <p:cTn id="58" dur="1" fill="hold">
                                          <p:stCondLst>
                                            <p:cond delay="0"/>
                                          </p:stCondLst>
                                        </p:cTn>
                                        <p:tgtEl>
                                          <p:spTgt spid="21520"/>
                                        </p:tgtEl>
                                        <p:attrNameLst>
                                          <p:attrName>style.visibility</p:attrName>
                                        </p:attrNameLst>
                                      </p:cBhvr>
                                      <p:to>
                                        <p:strVal val="visible"/>
                                      </p:to>
                                    </p:set>
                                    <p:anim calcmode="lin" valueType="num">
                                      <p:cBhvr additive="base">
                                        <p:cTn id="59" dur="500" fill="hold"/>
                                        <p:tgtEl>
                                          <p:spTgt spid="21520"/>
                                        </p:tgtEl>
                                        <p:attrNameLst>
                                          <p:attrName>ppt_x</p:attrName>
                                        </p:attrNameLst>
                                      </p:cBhvr>
                                      <p:tavLst>
                                        <p:tav tm="0">
                                          <p:val>
                                            <p:strVal val="#ppt_x"/>
                                          </p:val>
                                        </p:tav>
                                        <p:tav tm="100000">
                                          <p:val>
                                            <p:strVal val="#ppt_x"/>
                                          </p:val>
                                        </p:tav>
                                      </p:tavLst>
                                    </p:anim>
                                    <p:anim calcmode="lin" valueType="num">
                                      <p:cBhvr additive="base">
                                        <p:cTn id="60"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2" nodeType="clickEffect">
                                  <p:stCondLst>
                                    <p:cond delay="0"/>
                                  </p:stCondLst>
                                  <p:childTnLst>
                                    <p:set>
                                      <p:cBhvr additive="base">
                                        <p:cTn id="64" dur="1" fill="hold">
                                          <p:stCondLst>
                                            <p:cond delay="0"/>
                                          </p:stCondLst>
                                        </p:cTn>
                                        <p:tgtEl>
                                          <p:spTgt spid="21521"/>
                                        </p:tgtEl>
                                        <p:attrNameLst>
                                          <p:attrName>style.visibility</p:attrName>
                                        </p:attrNameLst>
                                      </p:cBhvr>
                                      <p:to>
                                        <p:strVal val="visible"/>
                                      </p:to>
                                    </p:set>
                                    <p:anim calcmode="lin" valueType="num">
                                      <p:cBhvr additive="base">
                                        <p:cTn id="65" dur="500" fill="hold"/>
                                        <p:tgtEl>
                                          <p:spTgt spid="21521"/>
                                        </p:tgtEl>
                                        <p:attrNameLst>
                                          <p:attrName>ppt_x</p:attrName>
                                        </p:attrNameLst>
                                      </p:cBhvr>
                                      <p:tavLst>
                                        <p:tav tm="0">
                                          <p:val>
                                            <p:strVal val="#ppt_x"/>
                                          </p:val>
                                        </p:tav>
                                        <p:tav tm="100000">
                                          <p:val>
                                            <p:strVal val="#ppt_x"/>
                                          </p:val>
                                        </p:tav>
                                      </p:tavLst>
                                    </p:anim>
                                    <p:anim calcmode="lin" valueType="num">
                                      <p:cBhvr additive="base">
                                        <p:cTn id="66" dur="500" fill="hold"/>
                                        <p:tgtEl>
                                          <p:spTgt spid="215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13" nodeType="clickEffect">
                                  <p:stCondLst>
                                    <p:cond delay="0"/>
                                  </p:stCondLst>
                                  <p:childTnLst>
                                    <p:set>
                                      <p:cBhvr additive="base">
                                        <p:cTn id="70" dur="1" fill="hold">
                                          <p:stCondLst>
                                            <p:cond delay="0"/>
                                          </p:stCondLst>
                                        </p:cTn>
                                        <p:tgtEl>
                                          <p:spTgt spid="21522"/>
                                        </p:tgtEl>
                                        <p:attrNameLst>
                                          <p:attrName>style.visibility</p:attrName>
                                        </p:attrNameLst>
                                      </p:cBhvr>
                                      <p:to>
                                        <p:strVal val="visible"/>
                                      </p:to>
                                    </p:set>
                                    <p:anim calcmode="lin" valueType="num">
                                      <p:cBhvr additive="base">
                                        <p:cTn id="71" dur="500" fill="hold"/>
                                        <p:tgtEl>
                                          <p:spTgt spid="21522"/>
                                        </p:tgtEl>
                                        <p:attrNameLst>
                                          <p:attrName>ppt_x</p:attrName>
                                        </p:attrNameLst>
                                      </p:cBhvr>
                                      <p:tavLst>
                                        <p:tav tm="0">
                                          <p:val>
                                            <p:strVal val="#ppt_x"/>
                                          </p:val>
                                        </p:tav>
                                        <p:tav tm="100000">
                                          <p:val>
                                            <p:strVal val="#ppt_x"/>
                                          </p:val>
                                        </p:tav>
                                      </p:tavLst>
                                    </p:anim>
                                    <p:anim calcmode="lin" valueType="num">
                                      <p:cBhvr additive="base">
                                        <p:cTn id="72"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14" nodeType="clickEffect">
                                  <p:stCondLst>
                                    <p:cond delay="0"/>
                                  </p:stCondLst>
                                  <p:childTnLst>
                                    <p:set>
                                      <p:cBhvr additive="base">
                                        <p:cTn id="76" dur="1" fill="hold">
                                          <p:stCondLst>
                                            <p:cond delay="0"/>
                                          </p:stCondLst>
                                        </p:cTn>
                                        <p:tgtEl>
                                          <p:spTgt spid="21523"/>
                                        </p:tgtEl>
                                        <p:attrNameLst>
                                          <p:attrName>style.visibility</p:attrName>
                                        </p:attrNameLst>
                                      </p:cBhvr>
                                      <p:to>
                                        <p:strVal val="visible"/>
                                      </p:to>
                                    </p:set>
                                    <p:anim calcmode="lin" valueType="num">
                                      <p:cBhvr additive="base">
                                        <p:cTn id="77" dur="500" fill="hold"/>
                                        <p:tgtEl>
                                          <p:spTgt spid="21523"/>
                                        </p:tgtEl>
                                        <p:attrNameLst>
                                          <p:attrName>ppt_x</p:attrName>
                                        </p:attrNameLst>
                                      </p:cBhvr>
                                      <p:tavLst>
                                        <p:tav tm="0">
                                          <p:val>
                                            <p:strVal val="#ppt_x"/>
                                          </p:val>
                                        </p:tav>
                                        <p:tav tm="100000">
                                          <p:val>
                                            <p:strVal val="#ppt_x"/>
                                          </p:val>
                                        </p:tav>
                                      </p:tavLst>
                                    </p:anim>
                                    <p:anim calcmode="lin" valueType="num">
                                      <p:cBhvr additive="base">
                                        <p:cTn id="78"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15" nodeType="clickEffect">
                                  <p:stCondLst>
                                    <p:cond delay="0"/>
                                  </p:stCondLst>
                                  <p:childTnLst>
                                    <p:set>
                                      <p:cBhvr additive="base">
                                        <p:cTn id="82" dur="1" fill="hold">
                                          <p:stCondLst>
                                            <p:cond delay="0"/>
                                          </p:stCondLst>
                                        </p:cTn>
                                        <p:tgtEl>
                                          <p:spTgt spid="21524"/>
                                        </p:tgtEl>
                                        <p:attrNameLst>
                                          <p:attrName>style.visibility</p:attrName>
                                        </p:attrNameLst>
                                      </p:cBhvr>
                                      <p:to>
                                        <p:strVal val="visible"/>
                                      </p:to>
                                    </p:set>
                                    <p:anim calcmode="lin" valueType="num">
                                      <p:cBhvr additive="base">
                                        <p:cTn id="83" dur="500" fill="hold"/>
                                        <p:tgtEl>
                                          <p:spTgt spid="21524"/>
                                        </p:tgtEl>
                                        <p:attrNameLst>
                                          <p:attrName>ppt_x</p:attrName>
                                        </p:attrNameLst>
                                      </p:cBhvr>
                                      <p:tavLst>
                                        <p:tav tm="0">
                                          <p:val>
                                            <p:strVal val="#ppt_x"/>
                                          </p:val>
                                        </p:tav>
                                        <p:tav tm="100000">
                                          <p:val>
                                            <p:strVal val="#ppt_x"/>
                                          </p:val>
                                        </p:tav>
                                      </p:tavLst>
                                    </p:anim>
                                    <p:anim calcmode="lin" valueType="num">
                                      <p:cBhvr additive="base">
                                        <p:cTn id="84"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1"/>
      <p:bldP spid="21509" grpId="2"/>
      <p:bldP spid="21510" grpId="3"/>
      <p:bldP spid="21511" grpId="4"/>
      <p:bldP spid="21513" grpId="5"/>
      <p:bldP spid="21514" grpId="6"/>
      <p:bldP spid="21515" grpId="7"/>
      <p:bldP spid="21516" grpId="8"/>
      <p:bldP spid="21517" grpId="9"/>
      <p:bldP spid="21518" grpId="10"/>
      <p:bldP spid="21520" grpId="11"/>
      <p:bldP spid="21521" grpId="12"/>
      <p:bldP spid="21522" grpId="13"/>
      <p:bldP spid="21523" grpId="14"/>
      <p:bldP spid="21524" grpId="15"/>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2529" name="文本框 2"/>
          <p:cNvSpPr/>
          <p:nvPr/>
        </p:nvSpPr>
        <p:spPr>
          <a:xfrm>
            <a:off x="1651001" y="1651000"/>
            <a:ext cx="8493125" cy="3416300"/>
          </a:xfrm>
          <a:prstGeom prst="rect">
            <a:avLst/>
          </a:prstGeom>
          <a:noFill/>
          <a:ln>
            <a:noFill/>
            <a:miter lim="800000"/>
          </a:ln>
        </p:spPr>
        <p:txBody>
          <a:bodyPr wrap="square" anchor="t" anchorCtr="0">
            <a:spAutoFit/>
          </a:bodyPr>
          <a:lstStyle>
            <a:lvl1pPr marL="0" indent="0" algn="l" defTabSz="91440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lang="zh-CN" altLang="en-US" sz="7200"/>
              <a:t>拿来主义</a:t>
            </a:r>
          </a:p>
          <a:p>
            <a:pPr algn="ctr"/>
            <a:endParaRPr lang="zh-CN" altLang="en-US" sz="7200"/>
          </a:p>
          <a:p>
            <a:r>
              <a:rPr lang="zh-CN" altLang="en-US" sz="3600"/>
              <a:t>你听过这个词，初看这个词，你是怎么想的？</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06.20"/>
  <p:tag name="AS_TITLE" val="Aspose.Slides for Java"/>
  <p:tag name="AS_VERSION" val="17.6"/>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CP4ky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YI/iTGigejpNAAAAawAAABsAAAB1bml2ZXJzYWwvdW5pdmVyc2FsLnBuZy54bWyzsa/IzVEoSy0qzszPs1Uy1DNQsrfj5bIpKEoty0wtV6gAihnpGUCAkkKlrZIJErc8M6UkA6jCwNgYIZiRmpmeUWKrZG5uChfUB5oJAFBLAQIAABQAAgAIAESUV0cjtE77+wIAALAIAAAUAAAAAAAAAAEAAAAAAAAAAAB1bml2ZXJzYWwvcGxheWVyLnhtbFBLAQIAABQAAgAIAGCP4kyHb5M5aCsAALNWAAAXAAAAAAAAAAAAAAAAAC0DAAB1bml2ZXJzYWwvdW5pdmVyc2FsLnBuZ1BLAQIAABQAAgAIAGCP4kxooHo6TQAAAGsAAAAbAAAAAAAAAAEAAAAAAMouAAB1bml2ZXJzYWwvdW5pdmVyc2FsLnBuZy54bWxQSwUGAAAAAAMAAwDQAAAAUC8AAAAA"/>
  <p:tag name="ISPRING_PRESENTATION_TITLE" val="1805.古典花纹毕业答辩论文报告PPT模板"/>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0e116ea5-183c-4bdc-a836-399d5d9647da}"/>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cebf49fe-9afc-4bf2-8cc7-02e17ff016c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1uqmuwj">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2600</Words>
  <Application>Microsoft Office PowerPoint</Application>
  <PresentationFormat>宽屏</PresentationFormat>
  <Paragraphs>458</Paragraphs>
  <Slides>46</Slides>
  <Notes>19</Notes>
  <HiddenSlides>13</HiddenSlides>
  <MMClips>0</MMClips>
  <ScaleCrop>false</ScaleCrop>
  <HeadingPairs>
    <vt:vector size="6" baseType="variant">
      <vt:variant>
        <vt:lpstr>已用的字体</vt:lpstr>
      </vt:variant>
      <vt:variant>
        <vt:i4>26</vt:i4>
      </vt:variant>
      <vt:variant>
        <vt:lpstr>主题</vt:lpstr>
      </vt:variant>
      <vt:variant>
        <vt:i4>14</vt:i4>
      </vt:variant>
      <vt:variant>
        <vt:lpstr>幻灯片标题</vt:lpstr>
      </vt:variant>
      <vt:variant>
        <vt:i4>46</vt:i4>
      </vt:variant>
    </vt:vector>
  </HeadingPairs>
  <TitlesOfParts>
    <vt:vector size="86" baseType="lpstr">
      <vt:lpstr>Adobe 楷体 Std R</vt:lpstr>
      <vt:lpstr>TypeLand 康熙字典體試用版</vt:lpstr>
      <vt:lpstr>方正琥珀简体</vt:lpstr>
      <vt:lpstr>方正细珊瑚简体</vt:lpstr>
      <vt:lpstr>方正姚体</vt:lpstr>
      <vt:lpstr>仿宋</vt:lpstr>
      <vt:lpstr>汉仪全唐诗简</vt:lpstr>
      <vt:lpstr>黑体</vt:lpstr>
      <vt:lpstr>华文行楷</vt:lpstr>
      <vt:lpstr>华文楷体</vt:lpstr>
      <vt:lpstr>华文细黑</vt:lpstr>
      <vt:lpstr>华文新魏</vt:lpstr>
      <vt:lpstr>华文中宋</vt:lpstr>
      <vt:lpstr>楷体_GB2312</vt:lpstr>
      <vt:lpstr>隶书</vt:lpstr>
      <vt:lpstr>青鸟华光简隶变</vt:lpstr>
      <vt:lpstr>青鸟华光简魏体</vt:lpstr>
      <vt:lpstr>宋体</vt:lpstr>
      <vt:lpstr>微软雅黑</vt:lpstr>
      <vt:lpstr>Arial</vt:lpstr>
      <vt:lpstr>Calibri</vt:lpstr>
      <vt:lpstr>Cambria Math</vt:lpstr>
      <vt:lpstr>Courier New</vt:lpstr>
      <vt:lpstr>Tahoma</vt:lpstr>
      <vt:lpstr>Times New Roman</vt:lpstr>
      <vt:lpstr>Wingdings</vt:lpstr>
      <vt:lpstr>第一PPT，www.1ppt.com</vt:lpstr>
      <vt:lpstr>1_第一PPT，www.1ppt.com</vt:lpstr>
      <vt:lpstr>2_第一PPT，www.1ppt.com</vt:lpstr>
      <vt:lpstr>3_第一PPT，www.1ppt.com</vt:lpstr>
      <vt:lpstr>4_第一PPT，www.1ppt.com</vt:lpstr>
      <vt:lpstr>5_第一PPT，www.1ppt.com</vt:lpstr>
      <vt:lpstr>6_第一PPT，www.1ppt.com</vt:lpstr>
      <vt:lpstr>7_第一PPT，www.1ppt.com</vt:lpstr>
      <vt:lpstr>8_第一PPT，www.1ppt.com</vt:lpstr>
      <vt:lpstr>9_第一PPT，www.1ppt.com</vt:lpstr>
      <vt:lpstr>10_第一PPT，www.1ppt.com</vt:lpstr>
      <vt:lpstr>11_第一PPT，www.1ppt.com</vt:lpstr>
      <vt:lpstr>12_第一PPT，www.1ppt.com</vt:lpstr>
      <vt:lpstr>13_第一PPT，www.1ppt.com</vt:lpstr>
      <vt:lpstr>一个小故事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就全文来看，本文中作者提到了几个“主义”？作者对此的态度分别是什么？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精读理解本文的论证思路</vt:lpstr>
      <vt:lpstr>——因果论证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User</cp:lastModifiedBy>
  <cp:revision>16</cp:revision>
  <cp:lastPrinted>2020-11-09T00:54:00Z</cp:lastPrinted>
  <dcterms:created xsi:type="dcterms:W3CDTF">2020-11-09T00:54:00Z</dcterms:created>
  <dcterms:modified xsi:type="dcterms:W3CDTF">2020-11-12T07:35:37Z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2052-11.1.0.9208</vt:lpwstr>
  </property>
</Properties>
</file>