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03" r:id="rId3"/>
    <p:sldId id="438" r:id="rId4"/>
    <p:sldId id="435" r:id="rId5"/>
    <p:sldId id="437" r:id="rId6"/>
    <p:sldId id="417" r:id="rId7"/>
    <p:sldId id="418" r:id="rId8"/>
    <p:sldId id="419" r:id="rId9"/>
    <p:sldId id="397" r:id="rId10"/>
    <p:sldId id="398" r:id="rId11"/>
    <p:sldId id="399" r:id="rId12"/>
    <p:sldId id="409" r:id="rId13"/>
    <p:sldId id="400" r:id="rId14"/>
    <p:sldId id="401" r:id="rId15"/>
    <p:sldId id="415" r:id="rId16"/>
    <p:sldId id="414" r:id="rId17"/>
    <p:sldId id="410" r:id="rId18"/>
    <p:sldId id="455" r:id="rId19"/>
    <p:sldId id="427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52" y="-78"/>
      </p:cViewPr>
      <p:guideLst>
        <p:guide orient="horz" pos="22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4"/>
          <p:cNvSpPr>
            <a:spLocks noGrp="1"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 noTextEdit="1"/>
          </p:cNvSpPr>
          <p:nvPr>
            <p:ph type="body" sz="quarter" idx="1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ctr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</a:t>
            </a: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0" fontAlgn="ctr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2" indent="0" algn="l" defTabSz="914400" rtl="0" eaLnBrk="0" fontAlgn="ctr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3" indent="0" algn="l" defTabSz="914400" rtl="0" eaLnBrk="0" fontAlgn="ctr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4" indent="0" algn="l" defTabSz="914400" rtl="0" eaLnBrk="0" fontAlgn="ctr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9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ctr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ctr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342900" indent="1143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宋体" panose="02010600030101010101" pitchFamily="2" charset="-122"/>
          <a:sym typeface="Arial" panose="020B0604020202020204" pitchFamily="34" charset="0"/>
        </a:defRPr>
      </a:lvl2pPr>
      <a:lvl3pPr marL="342900" indent="5715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宋体" panose="02010600030101010101" pitchFamily="2" charset="-122"/>
          <a:sym typeface="Arial" panose="020B0604020202020204" pitchFamily="34" charset="0"/>
        </a:defRPr>
      </a:lvl3pPr>
      <a:lvl4pPr marL="342900" indent="10287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宋体" panose="02010600030101010101" pitchFamily="2" charset="-122"/>
          <a:sym typeface="Arial" panose="020B0604020202020204" pitchFamily="34" charset="0"/>
        </a:defRPr>
      </a:lvl4pPr>
      <a:lvl5pPr marL="342900" indent="14859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宋体" panose="02010600030101010101" pitchFamily="2" charset="-122"/>
          <a:sym typeface="Arial" panose="020B0604020202020204" pitchFamily="34" charset="0"/>
        </a:defRPr>
      </a:lvl5pPr>
      <a:lvl6pPr marL="800100" indent="14859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宋体" panose="02010600030101010101" pitchFamily="2" charset="-122"/>
          <a:sym typeface="Arial" panose="020B0604020202020204" pitchFamily="34" charset="0"/>
        </a:defRPr>
      </a:lvl6pPr>
      <a:lvl7pPr marL="1257300" indent="14859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宋体" panose="02010600030101010101" pitchFamily="2" charset="-122"/>
          <a:sym typeface="Arial" panose="020B0604020202020204" pitchFamily="34" charset="0"/>
        </a:defRPr>
      </a:lvl7pPr>
      <a:lvl8pPr marL="1714500" indent="14859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宋体" panose="02010600030101010101" pitchFamily="2" charset="-122"/>
          <a:sym typeface="Arial" panose="020B0604020202020204" pitchFamily="34" charset="0"/>
        </a:defRPr>
      </a:lvl8pPr>
      <a:lvl9pPr marL="2171700" indent="1485900" algn="l" rtl="0" eaLnBrk="0" fontAlgn="ctr" latinLnBrk="1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宋体" panose="02010600030101010101" pitchFamily="2" charset="-122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6" name="Object 5"/>
          <p:cNvGraphicFramePr/>
          <p:nvPr/>
        </p:nvGraphicFramePr>
        <p:xfrm>
          <a:off x="1187450" y="1000125"/>
          <a:ext cx="684053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319905" imgH="1308735" progId="">
                  <p:embed/>
                </p:oleObj>
              </mc:Choice>
              <mc:Fallback>
                <p:oleObj name="" r:id="rId1" imgW="4319905" imgH="1308735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1000125"/>
                        <a:ext cx="6840538" cy="1308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/>
          <p:nvPr/>
        </p:nvSpPr>
        <p:spPr>
          <a:xfrm>
            <a:off x="1619250" y="1533525"/>
            <a:ext cx="64087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第三章  物质在水溶液中的行为</a:t>
            </a:r>
            <a:endParaRPr lang="en-US" altLang="zh-CN" sz="32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Text Box 7"/>
          <p:cNvSpPr txBox="1"/>
          <p:nvPr/>
        </p:nvSpPr>
        <p:spPr>
          <a:xfrm>
            <a:off x="862330" y="2985135"/>
            <a:ext cx="74910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第二节  强弱电解质比较分析</a:t>
            </a:r>
            <a:endParaRPr lang="zh-CN" altLang="en-US" sz="4400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88890" y="4184650"/>
            <a:ext cx="32645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备课：高二化学备课组</a:t>
            </a:r>
            <a:endParaRPr lang="zh-CN" altLang="en-US"/>
          </a:p>
          <a:p>
            <a:r>
              <a:rPr lang="zh-CN" altLang="en-US"/>
              <a:t>授课：范佐政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305800" cy="41148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dirty="0"/>
              <a:t>例：</a:t>
            </a:r>
            <a:r>
              <a:rPr lang="en-US" altLang="zh-CN" dirty="0"/>
              <a:t>pH=2</a:t>
            </a:r>
            <a:r>
              <a:rPr lang="zh-CN" altLang="en-US" dirty="0"/>
              <a:t>的盐酸稀释</a:t>
            </a:r>
            <a:r>
              <a:rPr lang="en-US" altLang="zh-CN" dirty="0"/>
              <a:t>10</a:t>
            </a:r>
            <a:r>
              <a:rPr lang="zh-CN" altLang="en-US" dirty="0"/>
              <a:t>倍后</a:t>
            </a:r>
            <a:r>
              <a:rPr lang="en-US" altLang="zh-CN" dirty="0"/>
              <a:t>pH=</a:t>
            </a:r>
            <a:r>
              <a:rPr lang="zh-CN" altLang="en-US" dirty="0"/>
              <a:t>？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       </a:t>
            </a:r>
            <a:r>
              <a:rPr lang="en-US" altLang="zh-CN" dirty="0"/>
              <a:t>pH=2</a:t>
            </a:r>
            <a:r>
              <a:rPr lang="zh-CN" altLang="en-US" dirty="0"/>
              <a:t>的醋酸稀释</a:t>
            </a:r>
            <a:r>
              <a:rPr lang="en-US" altLang="zh-CN" dirty="0"/>
              <a:t>10</a:t>
            </a:r>
            <a:r>
              <a:rPr lang="zh-CN" altLang="en-US" dirty="0"/>
              <a:t>倍后</a:t>
            </a:r>
            <a:r>
              <a:rPr lang="en-US" altLang="zh-CN" dirty="0"/>
              <a:t>pH=</a:t>
            </a:r>
            <a:r>
              <a:rPr lang="zh-CN" altLang="en-US" dirty="0"/>
              <a:t>？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结论：稀释</a:t>
            </a:r>
            <a:r>
              <a:rPr lang="en-US" altLang="zh-CN" dirty="0"/>
              <a:t>10</a:t>
            </a:r>
            <a:r>
              <a:rPr lang="zh-CN" altLang="en-US" dirty="0"/>
              <a:t>倍</a:t>
            </a:r>
            <a:r>
              <a:rPr lang="en-US" altLang="zh-CN" dirty="0"/>
              <a:t>pH</a:t>
            </a:r>
            <a:r>
              <a:rPr lang="zh-CN" altLang="en-US" dirty="0"/>
              <a:t>变化（增大）＜</a:t>
            </a:r>
            <a:r>
              <a:rPr lang="en-US" altLang="zh-CN" dirty="0"/>
              <a:t>1</a:t>
            </a:r>
            <a:endParaRPr lang="en-US" altLang="zh-CN" dirty="0"/>
          </a:p>
          <a:p>
            <a:pPr eaLnBrk="1" hangingPunct="1">
              <a:buNone/>
            </a:pPr>
            <a:endParaRPr lang="en-US" altLang="zh-CN" dirty="0"/>
          </a:p>
        </p:txBody>
      </p:sp>
      <p:sp>
        <p:nvSpPr>
          <p:cNvPr id="18435" name="Text Box 3"/>
          <p:cNvSpPr txBox="1"/>
          <p:nvPr/>
        </p:nvSpPr>
        <p:spPr>
          <a:xfrm>
            <a:off x="6350318" y="2332990"/>
            <a:ext cx="106680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＜</a:t>
            </a: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6570345" y="1142683"/>
            <a:ext cx="9144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Line 5"/>
          <p:cNvSpPr/>
          <p:nvPr/>
        </p:nvSpPr>
        <p:spPr>
          <a:xfrm>
            <a:off x="3395345" y="4505960"/>
            <a:ext cx="1600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8" name="Freeform 6"/>
          <p:cNvSpPr/>
          <p:nvPr/>
        </p:nvSpPr>
        <p:spPr>
          <a:xfrm>
            <a:off x="3361690" y="4567555"/>
            <a:ext cx="1524000" cy="533400"/>
          </a:xfrm>
          <a:custGeom>
            <a:avLst/>
            <a:gdLst>
              <a:gd name="txL" fmla="*/ 0 w 912"/>
              <a:gd name="txT" fmla="*/ 0 h 384"/>
              <a:gd name="txR" fmla="*/ 912 w 912"/>
              <a:gd name="txB" fmla="*/ 384 h 384"/>
            </a:gdLst>
            <a:ahLst/>
            <a:cxnLst>
              <a:cxn ang="0">
                <a:pos x="0" y="384"/>
              </a:cxn>
              <a:cxn ang="0">
                <a:pos x="384" y="96"/>
              </a:cxn>
              <a:cxn ang="0">
                <a:pos x="912" y="0"/>
              </a:cxn>
            </a:cxnLst>
            <a:rect l="txL" t="txT" r="txR" b="txB"/>
            <a:pathLst>
              <a:path w="912" h="384">
                <a:moveTo>
                  <a:pt x="0" y="384"/>
                </a:moveTo>
                <a:cubicBezTo>
                  <a:pt x="116" y="272"/>
                  <a:pt x="232" y="160"/>
                  <a:pt x="384" y="96"/>
                </a:cubicBezTo>
                <a:cubicBezTo>
                  <a:pt x="536" y="32"/>
                  <a:pt x="824" y="16"/>
                  <a:pt x="912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39" name="Line 7"/>
          <p:cNvSpPr/>
          <p:nvPr/>
        </p:nvSpPr>
        <p:spPr>
          <a:xfrm flipV="1">
            <a:off x="3281045" y="4506595"/>
            <a:ext cx="833755" cy="60452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40" name="Text Box 8"/>
          <p:cNvSpPr txBox="1"/>
          <p:nvPr/>
        </p:nvSpPr>
        <p:spPr>
          <a:xfrm>
            <a:off x="4114800" y="40386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盐酸</a:t>
            </a:r>
            <a:endParaRPr lang="zh-CN" altLang="en-US" sz="18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4876800" y="40386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醋酸</a:t>
            </a:r>
            <a:endParaRPr lang="zh-CN" altLang="en-US" sz="1800" dirty="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Line 10"/>
          <p:cNvSpPr/>
          <p:nvPr/>
        </p:nvSpPr>
        <p:spPr>
          <a:xfrm>
            <a:off x="4114800" y="3984625"/>
            <a:ext cx="0" cy="1371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grpSp>
        <p:nvGrpSpPr>
          <p:cNvPr id="2" name="Group 11"/>
          <p:cNvGrpSpPr/>
          <p:nvPr/>
        </p:nvGrpSpPr>
        <p:grpSpPr>
          <a:xfrm>
            <a:off x="3003971" y="3491230"/>
            <a:ext cx="2822789" cy="2186918"/>
            <a:chOff x="35" y="0"/>
            <a:chExt cx="1381" cy="1135"/>
          </a:xfrm>
        </p:grpSpPr>
        <p:sp>
          <p:nvSpPr>
            <p:cNvPr id="25616" name="Text Box 12"/>
            <p:cNvSpPr txBox="1"/>
            <p:nvPr/>
          </p:nvSpPr>
          <p:spPr>
            <a:xfrm>
              <a:off x="936" y="944"/>
              <a:ext cx="480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i="1" dirty="0">
                  <a:latin typeface="Tahoma" panose="020B0604030504040204" pitchFamily="34" charset="0"/>
                  <a:ea typeface="宋体" panose="02010600030101010101" pitchFamily="2" charset="-122"/>
                </a:rPr>
                <a:t>V</a:t>
              </a:r>
              <a:r>
                <a:rPr lang="zh-CN" altLang="en-US" sz="1800" baseline="-25000" dirty="0">
                  <a:latin typeface="Tahoma" panose="020B0604030504040204" pitchFamily="34" charset="0"/>
                  <a:ea typeface="宋体" panose="02010600030101010101" pitchFamily="2" charset="-122"/>
                </a:rPr>
                <a:t>水</a:t>
              </a:r>
              <a:endParaRPr lang="zh-CN" altLang="en-US" sz="1800" baseline="-250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7" name="Line 13"/>
            <p:cNvSpPr/>
            <p:nvPr/>
          </p:nvSpPr>
          <p:spPr>
            <a:xfrm>
              <a:off x="200" y="968"/>
              <a:ext cx="105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25618" name="Line 14"/>
            <p:cNvSpPr/>
            <p:nvPr/>
          </p:nvSpPr>
          <p:spPr>
            <a:xfrm flipV="1">
              <a:off x="200" y="56"/>
              <a:ext cx="0" cy="9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25619" name="Text Box 15"/>
            <p:cNvSpPr txBox="1"/>
            <p:nvPr/>
          </p:nvSpPr>
          <p:spPr>
            <a:xfrm>
              <a:off x="43" y="433"/>
              <a:ext cx="240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3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0" name="Text Box 16"/>
            <p:cNvSpPr txBox="1"/>
            <p:nvPr/>
          </p:nvSpPr>
          <p:spPr>
            <a:xfrm>
              <a:off x="35" y="727"/>
              <a:ext cx="240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2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21" name="Text Box 17"/>
            <p:cNvSpPr txBox="1"/>
            <p:nvPr/>
          </p:nvSpPr>
          <p:spPr>
            <a:xfrm>
              <a:off x="184" y="0"/>
              <a:ext cx="528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pH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450" name="Text Box 18"/>
          <p:cNvSpPr txBox="1"/>
          <p:nvPr/>
        </p:nvSpPr>
        <p:spPr>
          <a:xfrm>
            <a:off x="4131310" y="5618480"/>
            <a:ext cx="99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 dirty="0">
                <a:latin typeface="Tahoma" panose="020B060403050404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800" dirty="0">
                <a:latin typeface="Tahoma" panose="020B0604030504040204" pitchFamily="34" charset="0"/>
                <a:ea typeface="宋体" panose="02010600030101010101" pitchFamily="2" charset="-122"/>
              </a:rPr>
              <a:t>倍</a:t>
            </a:r>
            <a:endParaRPr lang="zh-CN" altLang="en-US" sz="1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51" name="Text Box 19"/>
          <p:cNvSpPr txBox="1"/>
          <p:nvPr/>
        </p:nvSpPr>
        <p:spPr>
          <a:xfrm>
            <a:off x="79375" y="3874135"/>
            <a:ext cx="29248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稀释相同倍数时</a:t>
            </a:r>
            <a:r>
              <a:rPr lang="zh-CN" sz="2800" dirty="0">
                <a:latin typeface="Tahoma" panose="020B0604030504040204" pitchFamily="34" charset="0"/>
                <a:ea typeface="宋体" panose="02010600030101010101" pitchFamily="2" charset="-122"/>
              </a:rPr>
              <a:t>，酸性越强，</a:t>
            </a:r>
            <a:r>
              <a:rPr lang="en-US" altLang="zh-CN" sz="2800" dirty="0">
                <a:latin typeface="Tahoma" panose="020B0604030504040204" pitchFamily="34" charset="0"/>
                <a:ea typeface="宋体" panose="02010600030101010101" pitchFamily="2" charset="-122"/>
              </a:rPr>
              <a:t>pH</a:t>
            </a: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变化越大</a:t>
            </a:r>
            <a:endParaRPr lang="zh-CN" altLang="en-US" sz="2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52" name="Text Box 20"/>
          <p:cNvSpPr txBox="1"/>
          <p:nvPr/>
        </p:nvSpPr>
        <p:spPr>
          <a:xfrm>
            <a:off x="6019800" y="3886200"/>
            <a:ext cx="29921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稀释到相同</a:t>
            </a:r>
            <a:r>
              <a:rPr lang="en-US" altLang="zh-CN" sz="2800" dirty="0">
                <a:latin typeface="Tahoma" panose="020B0604030504040204" pitchFamily="34" charset="0"/>
                <a:ea typeface="宋体" panose="02010600030101010101" pitchFamily="2" charset="-122"/>
              </a:rPr>
              <a:t>pH</a:t>
            </a: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时，酸性越弱，稀释倍数越大</a:t>
            </a:r>
            <a:endParaRPr lang="zh-CN" altLang="en-US" sz="2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5615" name="Text Box 21">
            <a:hlinkClick r:id="" action="ppaction://noaction"/>
          </p:cNvPr>
          <p:cNvSpPr txBox="1"/>
          <p:nvPr/>
        </p:nvSpPr>
        <p:spPr>
          <a:xfrm>
            <a:off x="221615" y="161925"/>
            <a:ext cx="61198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4000" dirty="0">
                <a:latin typeface="Tahoma" panose="020B0604030504040204" pitchFamily="34" charset="0"/>
                <a:ea typeface="楷体_GB2312" pitchFamily="1" charset="-122"/>
              </a:rPr>
              <a:t>弱酸的稀释</a:t>
            </a:r>
            <a:endParaRPr lang="zh-CN" altLang="en-US" sz="4000" dirty="0">
              <a:latin typeface="Tahoma" panose="020B0604030504040204" pitchFamily="34" charset="0"/>
              <a:ea typeface="楷体_GB2312" pitchFamily="1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6725920" y="1737678"/>
            <a:ext cx="9144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2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5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  <p:bldP spid="18436" grpId="0" bldLvl="0" animBg="1"/>
      <p:bldP spid="18438" grpId="0" bldLvl="0" animBg="1"/>
      <p:bldP spid="18440" grpId="0"/>
      <p:bldP spid="18441" grpId="0"/>
      <p:bldP spid="18450" grpId="0"/>
      <p:bldP spid="3" grpId="0" animBg="1"/>
      <p:bldP spid="3" grpId="1" animBg="1"/>
      <p:bldP spid="184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30835" y="372110"/>
            <a:ext cx="73729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ea typeface="宋体" panose="02010600030101010101" pitchFamily="2" charset="-122"/>
              </a:rPr>
              <a:t>相同体积、相同浓度的盐酸、醋酸稀释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30" y="1375410"/>
            <a:ext cx="4142105" cy="2557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30835" y="4463415"/>
            <a:ext cx="35153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ea typeface="宋体" panose="02010600030101010101" pitchFamily="2" charset="-122"/>
                <a:cs typeface="Times New Roman" panose="02020603050405020304" pitchFamily="18" charset="0"/>
              </a:rPr>
              <a:t>加水稀释相同的倍数，_____ 的</a:t>
            </a:r>
            <a:r>
              <a:rPr lang="en-US" sz="3200"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sz="3200"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en-US" sz="3200"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8525" y="4589780"/>
            <a:ext cx="40500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cs typeface="Times New Roman" panose="02020603050405020304" pitchFamily="18" charset="0"/>
                <a:sym typeface="+mn-ea"/>
              </a:rPr>
              <a:t>加水稀释到相同的pH，____加入的水多</a:t>
            </a:r>
            <a:endParaRPr lang="en-US" altLang="en-US" sz="3200"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330" y="4956175"/>
            <a:ext cx="999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2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醋酸</a:t>
            </a:r>
            <a:endParaRPr lang="zh-CN" altLang="en-US" sz="32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8525" y="5082540"/>
            <a:ext cx="999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盐酸</a:t>
            </a:r>
            <a:endParaRPr lang="en-US" altLang="en-US" sz="3200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8305800" cy="41148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dirty="0"/>
              <a:t>弱碱稀释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例：</a:t>
            </a:r>
            <a:r>
              <a:rPr lang="en-US" altLang="zh-CN" dirty="0"/>
              <a:t>pH=12</a:t>
            </a:r>
            <a:r>
              <a:rPr lang="zh-CN" altLang="en-US" dirty="0"/>
              <a:t>的</a:t>
            </a:r>
            <a:r>
              <a:rPr lang="en-US" altLang="zh-CN" dirty="0"/>
              <a:t>NaOH</a:t>
            </a:r>
            <a:r>
              <a:rPr lang="zh-CN" altLang="en-US" dirty="0"/>
              <a:t>溶液稀释</a:t>
            </a:r>
            <a:r>
              <a:rPr lang="en-US" altLang="zh-CN" dirty="0"/>
              <a:t>10</a:t>
            </a:r>
            <a:r>
              <a:rPr lang="zh-CN" altLang="en-US" dirty="0"/>
              <a:t>倍后</a:t>
            </a:r>
            <a:r>
              <a:rPr lang="en-US" altLang="zh-CN" dirty="0"/>
              <a:t>pH=</a:t>
            </a:r>
            <a:r>
              <a:rPr lang="zh-CN" altLang="en-US" dirty="0"/>
              <a:t>？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       </a:t>
            </a:r>
            <a:r>
              <a:rPr lang="en-US" altLang="zh-CN" dirty="0"/>
              <a:t>pH=12</a:t>
            </a:r>
            <a:r>
              <a:rPr lang="zh-CN" altLang="en-US" dirty="0"/>
              <a:t>的氨水稀释</a:t>
            </a:r>
            <a:r>
              <a:rPr lang="en-US" altLang="zh-CN" dirty="0"/>
              <a:t>10</a:t>
            </a:r>
            <a:r>
              <a:rPr lang="zh-CN" altLang="en-US" dirty="0"/>
              <a:t>倍后</a:t>
            </a:r>
            <a:r>
              <a:rPr lang="en-US" altLang="zh-CN" dirty="0"/>
              <a:t>pH=</a:t>
            </a:r>
            <a:r>
              <a:rPr lang="zh-CN" altLang="en-US" dirty="0"/>
              <a:t>？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dirty="0"/>
              <a:t>结论：稀释</a:t>
            </a:r>
            <a:r>
              <a:rPr lang="en-US" altLang="zh-CN" dirty="0"/>
              <a:t>10</a:t>
            </a:r>
            <a:r>
              <a:rPr lang="zh-CN" altLang="en-US" dirty="0"/>
              <a:t>倍</a:t>
            </a:r>
            <a:r>
              <a:rPr lang="en-US" altLang="zh-CN" dirty="0"/>
              <a:t>pH</a:t>
            </a:r>
            <a:r>
              <a:rPr lang="zh-CN" altLang="en-US" dirty="0"/>
              <a:t>变化（减小）＜</a:t>
            </a:r>
            <a:r>
              <a:rPr lang="en-US" altLang="zh-CN" dirty="0"/>
              <a:t>1.</a:t>
            </a:r>
            <a:endParaRPr lang="en-US" altLang="zh-CN" dirty="0"/>
          </a:p>
          <a:p>
            <a:pPr eaLnBrk="1" hangingPunct="1">
              <a:buNone/>
            </a:pPr>
            <a:endParaRPr lang="en-US" altLang="zh-CN" dirty="0"/>
          </a:p>
        </p:txBody>
      </p:sp>
      <p:sp>
        <p:nvSpPr>
          <p:cNvPr id="19459" name="Text Box 3"/>
          <p:cNvSpPr txBox="1"/>
          <p:nvPr/>
        </p:nvSpPr>
        <p:spPr>
          <a:xfrm>
            <a:off x="6516688" y="2797175"/>
            <a:ext cx="106680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＞</a:t>
            </a: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11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7885113" y="2205038"/>
            <a:ext cx="9144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11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Line 5"/>
          <p:cNvSpPr/>
          <p:nvPr/>
        </p:nvSpPr>
        <p:spPr>
          <a:xfrm>
            <a:off x="3289300" y="5397500"/>
            <a:ext cx="1600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2" name="Line 6"/>
          <p:cNvSpPr/>
          <p:nvPr/>
        </p:nvSpPr>
        <p:spPr>
          <a:xfrm>
            <a:off x="3276600" y="4927600"/>
            <a:ext cx="990600" cy="457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3" name="Text Box 7"/>
          <p:cNvSpPr txBox="1"/>
          <p:nvPr/>
        </p:nvSpPr>
        <p:spPr>
          <a:xfrm>
            <a:off x="3454400" y="53721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NaOH</a:t>
            </a:r>
            <a:endParaRPr lang="en-US" altLang="zh-CN" sz="1800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4267200" y="49530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氨水</a:t>
            </a:r>
            <a:endParaRPr lang="zh-CN" altLang="en-US" sz="1800" dirty="0">
              <a:solidFill>
                <a:srgbClr val="0000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465" name="Line 9"/>
          <p:cNvSpPr/>
          <p:nvPr/>
        </p:nvSpPr>
        <p:spPr>
          <a:xfrm>
            <a:off x="4267200" y="4495800"/>
            <a:ext cx="0" cy="1371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grpSp>
        <p:nvGrpSpPr>
          <p:cNvPr id="2" name="Group 10"/>
          <p:cNvGrpSpPr/>
          <p:nvPr/>
        </p:nvGrpSpPr>
        <p:grpSpPr>
          <a:xfrm>
            <a:off x="2895600" y="4343400"/>
            <a:ext cx="2819400" cy="1865313"/>
            <a:chOff x="0" y="0"/>
            <a:chExt cx="1416" cy="1175"/>
          </a:xfrm>
        </p:grpSpPr>
        <p:sp>
          <p:nvSpPr>
            <p:cNvPr id="26640" name="Text Box 11"/>
            <p:cNvSpPr txBox="1"/>
            <p:nvPr/>
          </p:nvSpPr>
          <p:spPr>
            <a:xfrm>
              <a:off x="936" y="944"/>
              <a:ext cx="48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i="1" dirty="0">
                  <a:latin typeface="Tahoma" panose="020B0604030504040204" pitchFamily="34" charset="0"/>
                  <a:ea typeface="宋体" panose="02010600030101010101" pitchFamily="2" charset="-122"/>
                </a:rPr>
                <a:t>V</a:t>
              </a:r>
              <a:r>
                <a:rPr lang="zh-CN" altLang="en-US" sz="1800" baseline="-25000" dirty="0">
                  <a:latin typeface="Tahoma" panose="020B0604030504040204" pitchFamily="34" charset="0"/>
                  <a:ea typeface="宋体" panose="02010600030101010101" pitchFamily="2" charset="-122"/>
                </a:rPr>
                <a:t>水</a:t>
              </a:r>
              <a:endParaRPr lang="zh-CN" altLang="en-US" sz="1800" baseline="-250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1" name="Line 12"/>
            <p:cNvSpPr/>
            <p:nvPr/>
          </p:nvSpPr>
          <p:spPr>
            <a:xfrm>
              <a:off x="200" y="968"/>
              <a:ext cx="105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26642" name="Line 13"/>
            <p:cNvSpPr/>
            <p:nvPr/>
          </p:nvSpPr>
          <p:spPr>
            <a:xfrm flipV="1">
              <a:off x="200" y="56"/>
              <a:ext cx="0" cy="9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26643" name="Text Box 14"/>
            <p:cNvSpPr txBox="1"/>
            <p:nvPr/>
          </p:nvSpPr>
          <p:spPr>
            <a:xfrm>
              <a:off x="8" y="248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12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4" name="Text Box 15"/>
            <p:cNvSpPr txBox="1"/>
            <p:nvPr/>
          </p:nvSpPr>
          <p:spPr>
            <a:xfrm>
              <a:off x="0" y="616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11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5" name="Text Box 16"/>
            <p:cNvSpPr txBox="1"/>
            <p:nvPr/>
          </p:nvSpPr>
          <p:spPr>
            <a:xfrm>
              <a:off x="184" y="0"/>
              <a:ext cx="52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pH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73" name="Text Box 17"/>
          <p:cNvSpPr txBox="1"/>
          <p:nvPr/>
        </p:nvSpPr>
        <p:spPr>
          <a:xfrm>
            <a:off x="3987800" y="5905500"/>
            <a:ext cx="99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 dirty="0">
                <a:latin typeface="Tahoma" panose="020B060403050404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800" dirty="0">
                <a:latin typeface="Tahoma" panose="020B0604030504040204" pitchFamily="34" charset="0"/>
                <a:ea typeface="宋体" panose="02010600030101010101" pitchFamily="2" charset="-122"/>
              </a:rPr>
              <a:t>倍</a:t>
            </a:r>
            <a:endParaRPr lang="zh-CN" altLang="en-US" sz="1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474" name="Text Box 18"/>
          <p:cNvSpPr txBox="1"/>
          <p:nvPr/>
        </p:nvSpPr>
        <p:spPr>
          <a:xfrm>
            <a:off x="152400" y="4419600"/>
            <a:ext cx="27432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稀释相同倍数时，碱性越强，</a:t>
            </a:r>
            <a:r>
              <a:rPr lang="en-US" altLang="zh-CN" sz="2800" dirty="0">
                <a:latin typeface="Tahoma" panose="020B0604030504040204" pitchFamily="34" charset="0"/>
                <a:ea typeface="宋体" panose="02010600030101010101" pitchFamily="2" charset="-122"/>
              </a:rPr>
              <a:t>pH</a:t>
            </a: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变化大</a:t>
            </a:r>
            <a:endParaRPr lang="zh-CN" altLang="en-US" sz="2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475" name="Text Box 19"/>
          <p:cNvSpPr txBox="1"/>
          <p:nvPr/>
        </p:nvSpPr>
        <p:spPr>
          <a:xfrm>
            <a:off x="6019800" y="4343400"/>
            <a:ext cx="2971800" cy="1599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稀释到相同</a:t>
            </a:r>
            <a:r>
              <a:rPr lang="en-US" altLang="zh-CN" sz="2800" dirty="0">
                <a:latin typeface="Tahoma" panose="020B0604030504040204" pitchFamily="34" charset="0"/>
                <a:ea typeface="宋体" panose="02010600030101010101" pitchFamily="2" charset="-122"/>
              </a:rPr>
              <a:t>pH</a:t>
            </a: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时</a:t>
            </a:r>
            <a:endParaRPr lang="zh-CN" altLang="en-US" sz="2800" dirty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sz="2800" dirty="0">
                <a:latin typeface="Tahoma" panose="020B0604030504040204" pitchFamily="34" charset="0"/>
                <a:ea typeface="宋体" panose="02010600030101010101" pitchFamily="2" charset="-122"/>
              </a:rPr>
              <a:t>碱性越弱，</a:t>
            </a:r>
            <a:r>
              <a:rPr lang="en-US" altLang="zh-CN" sz="2800" dirty="0">
                <a:latin typeface="Tahoma" panose="020B0604030504040204" pitchFamily="34" charset="0"/>
                <a:ea typeface="宋体" panose="02010600030101010101" pitchFamily="2" charset="-122"/>
              </a:rPr>
              <a:t>pH</a:t>
            </a:r>
            <a:r>
              <a:rPr lang="zh-CN" altLang="en-US" sz="2800" dirty="0">
                <a:latin typeface="Tahoma" panose="020B0604030504040204" pitchFamily="34" charset="0"/>
                <a:ea typeface="宋体" panose="02010600030101010101" pitchFamily="2" charset="-122"/>
              </a:rPr>
              <a:t>变化越小</a:t>
            </a:r>
            <a:endParaRPr lang="zh-CN" altLang="en-US" sz="28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6638" name="Text Box 20">
            <a:hlinkClick r:id="" action="ppaction://noaction"/>
          </p:cNvPr>
          <p:cNvSpPr txBox="1"/>
          <p:nvPr/>
        </p:nvSpPr>
        <p:spPr>
          <a:xfrm>
            <a:off x="233680" y="403543"/>
            <a:ext cx="61198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4400" dirty="0">
                <a:latin typeface="Tahoma" panose="020B0604030504040204" pitchFamily="34" charset="0"/>
                <a:ea typeface="楷体_GB2312" pitchFamily="1" charset="-122"/>
              </a:rPr>
              <a:t>弱碱的稀释</a:t>
            </a:r>
            <a:endParaRPr lang="zh-CN" altLang="en-US" sz="4400" dirty="0">
              <a:latin typeface="Tahoma" panose="020B0604030504040204" pitchFamily="34" charset="0"/>
              <a:ea typeface="楷体_GB2312" pitchFamily="1" charset="-122"/>
            </a:endParaRPr>
          </a:p>
        </p:txBody>
      </p:sp>
      <p:sp>
        <p:nvSpPr>
          <p:cNvPr id="19477" name="Freeform 21"/>
          <p:cNvSpPr/>
          <p:nvPr/>
        </p:nvSpPr>
        <p:spPr>
          <a:xfrm>
            <a:off x="3348038" y="4941888"/>
            <a:ext cx="1439862" cy="431800"/>
          </a:xfrm>
          <a:custGeom>
            <a:avLst/>
            <a:gdLst>
              <a:gd name="txL" fmla="*/ 0 w 1134"/>
              <a:gd name="txT" fmla="*/ 0 h 377"/>
              <a:gd name="txR" fmla="*/ 1134 w 1134"/>
              <a:gd name="txB" fmla="*/ 377 h 377"/>
            </a:gdLst>
            <a:ahLst/>
            <a:cxnLst>
              <a:cxn ang="0">
                <a:pos x="0" y="0"/>
              </a:cxn>
              <a:cxn ang="0">
                <a:pos x="499" y="272"/>
              </a:cxn>
              <a:cxn ang="0">
                <a:pos x="952" y="362"/>
              </a:cxn>
              <a:cxn ang="0">
                <a:pos x="1134" y="362"/>
              </a:cxn>
            </a:cxnLst>
            <a:rect l="txL" t="txT" r="txR" b="txB"/>
            <a:pathLst>
              <a:path w="1134" h="377">
                <a:moveTo>
                  <a:pt x="0" y="0"/>
                </a:moveTo>
                <a:cubicBezTo>
                  <a:pt x="170" y="106"/>
                  <a:pt x="340" y="212"/>
                  <a:pt x="499" y="272"/>
                </a:cubicBezTo>
                <a:cubicBezTo>
                  <a:pt x="658" y="332"/>
                  <a:pt x="846" y="347"/>
                  <a:pt x="952" y="362"/>
                </a:cubicBezTo>
                <a:cubicBezTo>
                  <a:pt x="1058" y="377"/>
                  <a:pt x="1104" y="362"/>
                  <a:pt x="1134" y="3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3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5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3" grpId="0"/>
      <p:bldP spid="19464" grpId="0"/>
      <p:bldP spid="19473" grpId="0"/>
      <p:bldP spid="19477" grpId="0" animBg="1"/>
      <p:bldP spid="194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9" name="Group 2"/>
          <p:cNvGrpSpPr/>
          <p:nvPr/>
        </p:nvGrpSpPr>
        <p:grpSpPr>
          <a:xfrm>
            <a:off x="180340" y="90805"/>
            <a:ext cx="1381125" cy="604405"/>
            <a:chOff x="0" y="0"/>
            <a:chExt cx="816" cy="499"/>
          </a:xfrm>
        </p:grpSpPr>
        <p:sp>
          <p:nvSpPr>
            <p:cNvPr id="20483" name="filecab3"/>
            <p:cNvSpPr>
              <a:spLocks noEditPoints="1"/>
            </p:cNvSpPr>
            <p:nvPr/>
          </p:nvSpPr>
          <p:spPr bwMode="auto">
            <a:xfrm>
              <a:off x="0" y="0"/>
              <a:ext cx="816" cy="499"/>
            </a:xfrm>
            <a:custGeom>
              <a:avLst/>
              <a:gdLst/>
              <a:ahLst/>
              <a:cxnLst>
                <a:cxn ang="0">
                  <a:pos x="10788" y="0"/>
                </a:cxn>
                <a:cxn ang="0">
                  <a:pos x="0" y="0"/>
                </a:cxn>
                <a:cxn ang="0">
                  <a:pos x="0" y="10800"/>
                </a:cxn>
                <a:cxn ang="0">
                  <a:pos x="0" y="19099"/>
                </a:cxn>
                <a:cxn ang="0">
                  <a:pos x="8466" y="19099"/>
                </a:cxn>
                <a:cxn ang="0">
                  <a:pos x="8490" y="19440"/>
                </a:cxn>
                <a:cxn ang="0">
                  <a:pos x="8537" y="20008"/>
                </a:cxn>
                <a:cxn ang="0">
                  <a:pos x="8607" y="20349"/>
                </a:cxn>
                <a:cxn ang="0">
                  <a:pos x="8701" y="20691"/>
                </a:cxn>
                <a:cxn ang="0">
                  <a:pos x="8842" y="21145"/>
                </a:cxn>
                <a:cxn ang="0">
                  <a:pos x="9053" y="21373"/>
                </a:cxn>
                <a:cxn ang="0">
                  <a:pos x="9264" y="21600"/>
                </a:cxn>
                <a:cxn ang="0">
                  <a:pos x="9545" y="21600"/>
                </a:cxn>
                <a:cxn ang="0">
                  <a:pos x="10718" y="21600"/>
                </a:cxn>
                <a:cxn ang="0">
                  <a:pos x="11891" y="21600"/>
                </a:cxn>
                <a:cxn ang="0">
                  <a:pos x="12266" y="21600"/>
                </a:cxn>
                <a:cxn ang="0">
                  <a:pos x="12477" y="21429"/>
                </a:cxn>
                <a:cxn ang="0">
                  <a:pos x="12618" y="21202"/>
                </a:cxn>
                <a:cxn ang="0">
                  <a:pos x="12758" y="20861"/>
                </a:cxn>
                <a:cxn ang="0">
                  <a:pos x="12922" y="20349"/>
                </a:cxn>
                <a:cxn ang="0">
                  <a:pos x="12993" y="19952"/>
                </a:cxn>
                <a:cxn ang="0">
                  <a:pos x="13016" y="19440"/>
                </a:cxn>
                <a:cxn ang="0">
                  <a:pos x="13063" y="19099"/>
                </a:cxn>
                <a:cxn ang="0">
                  <a:pos x="21600" y="19099"/>
                </a:cxn>
                <a:cxn ang="0">
                  <a:pos x="21600" y="10800"/>
                </a:cxn>
                <a:cxn ang="0">
                  <a:pos x="21600" y="0"/>
                </a:cxn>
                <a:cxn ang="0">
                  <a:pos x="10788" y="0"/>
                </a:cxn>
                <a:cxn ang="0">
                  <a:pos x="9053" y="19099"/>
                </a:cxn>
                <a:cxn ang="0">
                  <a:pos x="9053" y="19440"/>
                </a:cxn>
                <a:cxn ang="0">
                  <a:pos x="9076" y="19611"/>
                </a:cxn>
                <a:cxn ang="0">
                  <a:pos x="9123" y="19781"/>
                </a:cxn>
                <a:cxn ang="0">
                  <a:pos x="9193" y="20008"/>
                </a:cxn>
                <a:cxn ang="0">
                  <a:pos x="9264" y="20179"/>
                </a:cxn>
                <a:cxn ang="0">
                  <a:pos x="9334" y="20293"/>
                </a:cxn>
                <a:cxn ang="0">
                  <a:pos x="9405" y="20349"/>
                </a:cxn>
                <a:cxn ang="0">
                  <a:pos x="9545" y="20349"/>
                </a:cxn>
                <a:cxn ang="0">
                  <a:pos x="11891" y="20349"/>
                </a:cxn>
                <a:cxn ang="0">
                  <a:pos x="12031" y="20349"/>
                </a:cxn>
                <a:cxn ang="0">
                  <a:pos x="12172" y="20236"/>
                </a:cxn>
                <a:cxn ang="0">
                  <a:pos x="12266" y="20179"/>
                </a:cxn>
                <a:cxn ang="0">
                  <a:pos x="12336" y="20008"/>
                </a:cxn>
                <a:cxn ang="0">
                  <a:pos x="12383" y="19838"/>
                </a:cxn>
                <a:cxn ang="0">
                  <a:pos x="12430" y="19611"/>
                </a:cxn>
                <a:cxn ang="0">
                  <a:pos x="12477" y="19440"/>
                </a:cxn>
                <a:cxn ang="0">
                  <a:pos x="12477" y="19099"/>
                </a:cxn>
                <a:cxn ang="0">
                  <a:pos x="9053" y="19099"/>
                </a:cxn>
                <a:cxn ang="0">
                  <a:pos x="9053" y="19099"/>
                </a:cxn>
                <a:cxn ang="0">
                  <a:pos x="0" y="19099"/>
                </a:cxn>
                <a:cxn ang="0">
                  <a:pos x="21600" y="19099"/>
                </a:cxn>
              </a:cxnLst>
              <a:rect l="0" t="0" r="r" b="b"/>
              <a:pathLst>
                <a:path w="21600" h="21600">
                  <a:moveTo>
                    <a:pt x="10788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0" y="19099"/>
                  </a:lnTo>
                  <a:lnTo>
                    <a:pt x="8466" y="19099"/>
                  </a:lnTo>
                  <a:lnTo>
                    <a:pt x="8490" y="19440"/>
                  </a:lnTo>
                  <a:lnTo>
                    <a:pt x="8537" y="20008"/>
                  </a:lnTo>
                  <a:lnTo>
                    <a:pt x="8607" y="20349"/>
                  </a:lnTo>
                  <a:lnTo>
                    <a:pt x="8701" y="20691"/>
                  </a:lnTo>
                  <a:lnTo>
                    <a:pt x="8842" y="21145"/>
                  </a:lnTo>
                  <a:lnTo>
                    <a:pt x="9053" y="21373"/>
                  </a:lnTo>
                  <a:lnTo>
                    <a:pt x="9264" y="21600"/>
                  </a:lnTo>
                  <a:lnTo>
                    <a:pt x="9545" y="21600"/>
                  </a:lnTo>
                  <a:lnTo>
                    <a:pt x="10718" y="21600"/>
                  </a:lnTo>
                  <a:lnTo>
                    <a:pt x="11891" y="21600"/>
                  </a:lnTo>
                  <a:lnTo>
                    <a:pt x="12266" y="21600"/>
                  </a:lnTo>
                  <a:lnTo>
                    <a:pt x="12477" y="21429"/>
                  </a:lnTo>
                  <a:lnTo>
                    <a:pt x="12618" y="21202"/>
                  </a:lnTo>
                  <a:lnTo>
                    <a:pt x="12758" y="20861"/>
                  </a:lnTo>
                  <a:lnTo>
                    <a:pt x="12922" y="20349"/>
                  </a:lnTo>
                  <a:lnTo>
                    <a:pt x="12993" y="19952"/>
                  </a:lnTo>
                  <a:lnTo>
                    <a:pt x="13016" y="19440"/>
                  </a:lnTo>
                  <a:lnTo>
                    <a:pt x="13063" y="19099"/>
                  </a:lnTo>
                  <a:lnTo>
                    <a:pt x="21600" y="19099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788" y="0"/>
                  </a:lnTo>
                  <a:close/>
                  <a:moveTo>
                    <a:pt x="9053" y="19099"/>
                  </a:moveTo>
                  <a:lnTo>
                    <a:pt x="9053" y="19440"/>
                  </a:lnTo>
                  <a:lnTo>
                    <a:pt x="9076" y="19611"/>
                  </a:lnTo>
                  <a:lnTo>
                    <a:pt x="9123" y="19781"/>
                  </a:lnTo>
                  <a:lnTo>
                    <a:pt x="9193" y="20008"/>
                  </a:lnTo>
                  <a:lnTo>
                    <a:pt x="9264" y="20179"/>
                  </a:lnTo>
                  <a:lnTo>
                    <a:pt x="9334" y="20293"/>
                  </a:lnTo>
                  <a:lnTo>
                    <a:pt x="9405" y="20349"/>
                  </a:lnTo>
                  <a:lnTo>
                    <a:pt x="9545" y="20349"/>
                  </a:lnTo>
                  <a:lnTo>
                    <a:pt x="11891" y="20349"/>
                  </a:lnTo>
                  <a:lnTo>
                    <a:pt x="12031" y="20349"/>
                  </a:lnTo>
                  <a:lnTo>
                    <a:pt x="12172" y="20236"/>
                  </a:lnTo>
                  <a:lnTo>
                    <a:pt x="12266" y="20179"/>
                  </a:lnTo>
                  <a:lnTo>
                    <a:pt x="12336" y="20008"/>
                  </a:lnTo>
                  <a:lnTo>
                    <a:pt x="12383" y="19838"/>
                  </a:lnTo>
                  <a:lnTo>
                    <a:pt x="12430" y="19611"/>
                  </a:lnTo>
                  <a:lnTo>
                    <a:pt x="12477" y="19440"/>
                  </a:lnTo>
                  <a:lnTo>
                    <a:pt x="12477" y="19099"/>
                  </a:lnTo>
                  <a:lnTo>
                    <a:pt x="9053" y="19099"/>
                  </a:lnTo>
                  <a:close/>
                </a:path>
                <a:path w="21600" h="21600">
                  <a:moveTo>
                    <a:pt x="9053" y="19099"/>
                  </a:moveTo>
                  <a:lnTo>
                    <a:pt x="0" y="19099"/>
                  </a:lnTo>
                  <a:lnTo>
                    <a:pt x="21600" y="19099"/>
                  </a:lnTo>
                </a:path>
              </a:pathLst>
            </a:custGeom>
            <a:solidFill>
              <a:srgbClr val="0000FF"/>
            </a:solidFill>
            <a:ln w="9525" cmpd="sng">
              <a:solidFill>
                <a:srgbClr val="000000"/>
              </a:solidFill>
              <a:bevel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6153" name="Text Box 4"/>
            <p:cNvSpPr txBox="1"/>
            <p:nvPr/>
          </p:nvSpPr>
          <p:spPr>
            <a:xfrm>
              <a:off x="45" y="45"/>
              <a:ext cx="771" cy="4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小 结</a:t>
              </a:r>
              <a:endParaRPr lang="zh-CN" altLang="en-US" sz="28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0" name="Text Box 5"/>
          <p:cNvSpPr txBox="1"/>
          <p:nvPr/>
        </p:nvSpPr>
        <p:spPr>
          <a:xfrm>
            <a:off x="1692910" y="45720"/>
            <a:ext cx="4895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酸或碱的</a:t>
            </a:r>
            <a:r>
              <a:rPr lang="zh-CN" altLang="en-US" sz="3200" dirty="0">
                <a:solidFill>
                  <a:srgbClr val="0000FF"/>
                </a:solidFill>
                <a:latin typeface="隶书" panose="02010509060101010101" pitchFamily="49" charset="-122"/>
              </a:rPr>
              <a:t>稀释与</a:t>
            </a:r>
            <a:r>
              <a:rPr lang="en-US" altLang="zh-CN" sz="3200" dirty="0">
                <a:solidFill>
                  <a:srgbClr val="0000FF"/>
                </a:solidFill>
                <a:latin typeface="隶书" panose="02010509060101010101" pitchFamily="49" charset="-122"/>
              </a:rPr>
              <a:t>pH</a:t>
            </a:r>
            <a:r>
              <a:rPr lang="zh-CN" altLang="en-US" sz="3200" dirty="0">
                <a:solidFill>
                  <a:srgbClr val="0000FF"/>
                </a:solidFill>
                <a:latin typeface="隶书" panose="02010509060101010101" pitchFamily="49" charset="-122"/>
              </a:rPr>
              <a:t>的关系</a:t>
            </a:r>
            <a:endParaRPr lang="zh-CN" altLang="en-US" sz="3200" dirty="0">
              <a:solidFill>
                <a:srgbClr val="0000FF"/>
              </a:solidFill>
              <a:latin typeface="隶书" panose="02010509060101010101" pitchFamily="49" charset="-122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699453" y="3569970"/>
            <a:ext cx="7635875" cy="26752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酸、碱溶液无限稀释时，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pH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只能接近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，但酸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不能大于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，碱不能小于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对于浓度（或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pH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）相同的强酸和弱酸，稀释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相同倍数，强酸的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pH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变化幅度大。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（强碱、弱碱相似）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00063" y="697230"/>
          <a:ext cx="842391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6765"/>
                <a:gridCol w="989965"/>
                <a:gridCol w="1510030"/>
                <a:gridCol w="2054860"/>
                <a:gridCol w="3082290"/>
              </a:tblGrid>
              <a:tr h="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稀释前溶液pH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加水稀释到原来体积的10</a:t>
                      </a:r>
                      <a:r>
                        <a:rPr lang="en-US" sz="2800" b="1" i="1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倍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稀释后溶液pH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酸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强酸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pH＝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pH＝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弱酸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&lt;pH&lt;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en-US" sz="2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碱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强碱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pH＝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pH＝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弱碱</a:t>
                      </a:r>
                      <a:endParaRPr lang="en-US" alt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&lt;pH&lt;</a:t>
                      </a:r>
                      <a:r>
                        <a:rPr lang="en-US" sz="2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altLang="en-US" sz="2800" b="1" i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charRg st="141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86">
                                            <p:txEl>
                                              <p:charRg st="141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charRg st="162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486">
                                            <p:txEl>
                                              <p:charRg st="162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charRg st="183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0486">
                                            <p:txEl>
                                              <p:charRg st="183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128905" y="137795"/>
            <a:ext cx="888619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例题：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800">
                <a:ea typeface="宋体" panose="02010600030101010101" pitchFamily="2" charset="-122"/>
              </a:rPr>
              <a:t>．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sz="2800">
                <a:ea typeface="宋体" panose="02010600030101010101" pitchFamily="2" charset="-122"/>
              </a:rPr>
              <a:t>＝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800">
                <a:ea typeface="宋体" panose="02010600030101010101" pitchFamily="2" charset="-122"/>
              </a:rPr>
              <a:t>的两种一元酸</a:t>
            </a:r>
            <a:r>
              <a:rPr lang="en-US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sz="2800">
                <a:ea typeface="宋体" panose="02010600030101010101" pitchFamily="2" charset="-122"/>
              </a:rPr>
              <a:t>和</a:t>
            </a:r>
            <a:r>
              <a:rPr lang="en-US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sz="2800">
                <a:ea typeface="宋体" panose="02010600030101010101" pitchFamily="2" charset="-122"/>
              </a:rPr>
              <a:t>，体积均为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100 mL</a:t>
            </a:r>
            <a:r>
              <a:rPr lang="zh-CN" sz="2800">
                <a:ea typeface="宋体" panose="02010600030101010101" pitchFamily="2" charset="-122"/>
              </a:rPr>
              <a:t>，稀释过程中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sz="2800">
                <a:ea typeface="宋体" panose="02010600030101010101" pitchFamily="2" charset="-122"/>
              </a:rPr>
              <a:t>与溶液体积的关系如图所示。分别滴加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sz="2800">
                <a:ea typeface="宋体" panose="02010600030101010101" pitchFamily="2" charset="-122"/>
              </a:rPr>
              <a:t>溶液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800">
                <a:ea typeface="宋体" panose="02010600030101010101" pitchFamily="2" charset="-122"/>
              </a:rPr>
              <a:t>＝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0.1 mol/L)</a:t>
            </a:r>
            <a:r>
              <a:rPr lang="zh-CN" sz="2800">
                <a:ea typeface="宋体" panose="02010600030101010101" pitchFamily="2" charset="-122"/>
              </a:rPr>
              <a:t>至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sz="2800">
                <a:ea typeface="宋体" panose="02010600030101010101" pitchFamily="2" charset="-122"/>
              </a:rPr>
              <a:t>＝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sz="2800">
                <a:ea typeface="宋体" panose="02010600030101010101" pitchFamily="2" charset="-122"/>
              </a:rPr>
              <a:t>，消耗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sz="2800">
                <a:ea typeface="宋体" panose="02010600030101010101" pitchFamily="2" charset="-122"/>
              </a:rPr>
              <a:t>溶液的体积为</a:t>
            </a:r>
            <a:r>
              <a:rPr lang="en-US" sz="28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sz="2800">
                <a:ea typeface="宋体" panose="02010600030101010101" pitchFamily="2" charset="-122"/>
              </a:rPr>
              <a:t>、</a:t>
            </a:r>
            <a:r>
              <a:rPr lang="en-US" sz="28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sz="2800">
                <a:ea typeface="宋体" panose="02010600030101010101" pitchFamily="2" charset="-122"/>
              </a:rPr>
              <a:t>，则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2800">
                <a:ea typeface="宋体" panose="02010600030101010101" pitchFamily="2" charset="-122"/>
              </a:rPr>
              <a:t>　　</a:t>
            </a:r>
            <a:r>
              <a:rPr 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en-US" sz="2800"/>
          </a:p>
        </p:txBody>
      </p:sp>
      <p:sp>
        <p:nvSpPr>
          <p:cNvPr id="103" name="文本框 102"/>
          <p:cNvSpPr txBox="1"/>
          <p:nvPr/>
        </p:nvSpPr>
        <p:spPr>
          <a:xfrm>
            <a:off x="356870" y="861060"/>
            <a:ext cx="508000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 A</a:t>
            </a:r>
            <a:r>
              <a:rPr lang="zh-CN" sz="3200">
                <a:ea typeface="宋体" panose="02010600030101010101" pitchFamily="2" charset="-122"/>
              </a:rPr>
              <a:t>．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sz="3200">
                <a:ea typeface="宋体" panose="02010600030101010101" pitchFamily="2" charset="-122"/>
              </a:rPr>
              <a:t>为弱酸，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sz="3200">
                <a:ea typeface="宋体" panose="02010600030101010101" pitchFamily="2" charset="-122"/>
              </a:rPr>
              <a:t>　　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zh-CN" sz="3200">
                <a:ea typeface="宋体" panose="02010600030101010101" pitchFamily="2" charset="-122"/>
              </a:rPr>
              <a:t>　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3200">
                <a:ea typeface="宋体" panose="02010600030101010101" pitchFamily="2" charset="-122"/>
              </a:rPr>
              <a:t>．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sz="3200">
                <a:ea typeface="宋体" panose="02010600030101010101" pitchFamily="2" charset="-122"/>
              </a:rPr>
              <a:t>为强酸，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C</a:t>
            </a:r>
            <a:r>
              <a:rPr lang="zh-CN" sz="3200">
                <a:ea typeface="宋体" panose="02010600030101010101" pitchFamily="2" charset="-122"/>
              </a:rPr>
              <a:t>．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sz="3200">
                <a:ea typeface="宋体" panose="02010600030101010101" pitchFamily="2" charset="-122"/>
              </a:rPr>
              <a:t>为弱酸，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	  </a:t>
            </a:r>
            <a:endParaRPr 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sz="3200">
                <a:ea typeface="宋体" panose="02010600030101010101" pitchFamily="2" charset="-122"/>
              </a:rPr>
              <a:t>．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sz="3200">
                <a:ea typeface="宋体" panose="02010600030101010101" pitchFamily="2" charset="-122"/>
              </a:rPr>
              <a:t>为强酸，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en-US" sz="32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y	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3935095" y="130937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21668" name="图片 15216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25" y="2459355"/>
            <a:ext cx="4342130" cy="255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68910" y="22225"/>
            <a:ext cx="86620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变式训练</a:t>
            </a:r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sz="32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sz="3200">
                <a:solidFill>
                  <a:srgbClr val="333333"/>
                </a:solidFill>
                <a:ea typeface="宋体" panose="02010600030101010101" pitchFamily="2" charset="-122"/>
              </a:rPr>
              <a:t>常温下，将一定浓度的盐酸和醋酸加水稀释，溶液的导电能力随溶液体积变化的曲线如图所示。判断下列说法中，正确的是</a:t>
            </a:r>
            <a:r>
              <a:rPr lang="en-US" sz="320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    ) </a:t>
            </a:r>
            <a:endParaRPr lang="zh-CN" altLang="en-US" sz="3200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3767455" y="4952365"/>
            <a:ext cx="3657600" cy="17449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/>
          <p:nvPr/>
        </p:nvGraphicFramePr>
        <p:xfrm>
          <a:off x="107315" y="1701800"/>
          <a:ext cx="8964930" cy="331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4930"/>
              </a:tblGrid>
              <a:tr h="487680"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A．两溶液稀释前的浓度相同</a:t>
                      </a:r>
                      <a:endParaRPr lang="en-US" altLang="en-US" sz="3200" b="1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360"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B．a、b、c三点溶液的pH由大到小顺序为a&gt;b&gt;c</a:t>
                      </a:r>
                      <a:endParaRPr lang="en-US" altLang="en-US" sz="3200" b="1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560"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C．a点的K</a:t>
                      </a:r>
                      <a:r>
                        <a:rPr lang="en-US" sz="3200" b="1" baseline="-250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值比b点的K</a:t>
                      </a:r>
                      <a:r>
                        <a:rPr lang="en-US" sz="3200" b="1" baseline="-250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值大</a:t>
                      </a:r>
                      <a:endParaRPr lang="en-US" altLang="en-US" sz="3200" b="1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290"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D．a点水电离的c(H</a:t>
                      </a:r>
                      <a:r>
                        <a:rPr lang="en-US" sz="3200" b="1" baseline="300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＋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)大于c点水电离的c(H</a:t>
                      </a:r>
                      <a:r>
                        <a:rPr lang="en-US" sz="3200" b="1" baseline="300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＋</a:t>
                      </a:r>
                      <a:r>
                        <a:rPr lang="en-US" sz="3200" b="1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en-US" sz="3200" b="1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056880" y="933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5895" y="352425"/>
            <a:ext cx="87928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．室温下，相同体积、相同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pH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的氨水和氢氧化钠溶液加水稀释时的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pH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变化曲线如下图所示，下列判断正确的是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5298440" y="4404995"/>
            <a:ext cx="3292475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47980" y="2306320"/>
            <a:ext cx="824293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点溶液导电能力比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点溶液弱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B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．对于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两点，电离平衡常数</a:t>
            </a:r>
            <a:r>
              <a:rPr lang="en-US" sz="32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</a:t>
            </a:r>
            <a:r>
              <a:rPr lang="en-US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&gt;</a:t>
            </a:r>
            <a:r>
              <a:rPr lang="en-US" sz="32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</a:t>
            </a:r>
            <a:r>
              <a:rPr lang="en-US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C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．与盐酸完全反应时，消耗盐酸体积：</a:t>
            </a:r>
            <a:r>
              <a:rPr lang="en-US" sz="32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r>
              <a:rPr lang="en-US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&gt;</a:t>
            </a:r>
            <a:r>
              <a:rPr lang="en-US" sz="32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r>
              <a:rPr lang="en-US" sz="3200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D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</a:t>
            </a:r>
            <a:r>
              <a:rPr lang="en-US" sz="32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的值接近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，但大于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51225" y="1368425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Text Box 2"/>
          <p:cNvSpPr/>
          <p:nvPr>
            <p:custDataLst>
              <p:tags r:id="rId1"/>
            </p:custDataLst>
          </p:nvPr>
        </p:nvSpPr>
        <p:spPr>
          <a:xfrm>
            <a:off x="179388" y="390525"/>
            <a:ext cx="8610600" cy="1068388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思考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通过那些事实（或实验）可以证明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COOH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是弱电解质？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083" name="Text Box 3"/>
          <p:cNvSpPr/>
          <p:nvPr>
            <p:custDataLst>
              <p:tags r:id="rId2"/>
            </p:custDataLst>
          </p:nvPr>
        </p:nvSpPr>
        <p:spPr>
          <a:xfrm>
            <a:off x="0" y="13716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方法一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取同浓度的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HCl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COOH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，进行溶液导电性实验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4" name="Text Box 5"/>
          <p:cNvSpPr/>
          <p:nvPr>
            <p:custDataLst>
              <p:tags r:id="rId3"/>
            </p:custDataLst>
          </p:nvPr>
        </p:nvSpPr>
        <p:spPr>
          <a:xfrm>
            <a:off x="0" y="19812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测定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0.1mol/L CH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COOH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pH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值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＞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5" name="Text Box 6"/>
          <p:cNvSpPr/>
          <p:nvPr>
            <p:custDataLst>
              <p:tags r:id="rId4"/>
            </p:custDataLst>
          </p:nvPr>
        </p:nvSpPr>
        <p:spPr>
          <a:xfrm>
            <a:off x="0" y="25146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相同浓度的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HCl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和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COOH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和相同大小颗粒的锌粒比较反应速率。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COOH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的反应速率较慢。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6" name="Text Box 7"/>
          <p:cNvSpPr/>
          <p:nvPr>
            <p:custDataLst>
              <p:tags r:id="rId5"/>
            </p:custDataLst>
          </p:nvPr>
        </p:nvSpPr>
        <p:spPr>
          <a:xfrm>
            <a:off x="0" y="3505200"/>
            <a:ext cx="9144000" cy="1373188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方法四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相同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pH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值相同体积 的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HCl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COOH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，和足量的锌粒反应，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COOH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在反应过程中速率较快且最终产生的氢气多。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7" name="Text Box 8"/>
          <p:cNvSpPr/>
          <p:nvPr>
            <p:custDataLst>
              <p:tags r:id="rId6"/>
            </p:custDataLst>
          </p:nvPr>
        </p:nvSpPr>
        <p:spPr>
          <a:xfrm>
            <a:off x="0" y="5910263"/>
            <a:ext cx="8763000" cy="947737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方法六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取相同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pH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HCl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COOH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，稀释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倍，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pH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值变化小的是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COOH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8" name="Text Box 9"/>
          <p:cNvSpPr/>
          <p:nvPr>
            <p:custDataLst>
              <p:tags r:id="rId7"/>
            </p:custDataLst>
          </p:nvPr>
        </p:nvSpPr>
        <p:spPr>
          <a:xfrm>
            <a:off x="0" y="4800600"/>
            <a:ext cx="8874125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方法五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：测定等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pH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等体积的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HCl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和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COOH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溶液中和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碱的量，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COOH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耗碱量大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  <p:bldP spid="46085" grpId="0" animBg="1"/>
      <p:bldP spid="46086" grpId="0" animBg="1"/>
      <p:bldP spid="46087" grpId="0" animBg="1"/>
      <p:bldP spid="460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2615" y="1798320"/>
            <a:ext cx="77228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完成五三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P99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题组一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校本作业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P35-36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（周天上午发晚上收齐）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7" name="Text Box 8"/>
          <p:cNvSpPr/>
          <p:nvPr>
            <p:custDataLst>
              <p:tags r:id="rId1"/>
            </p:custDataLst>
          </p:nvPr>
        </p:nvSpPr>
        <p:spPr>
          <a:xfrm>
            <a:off x="516890" y="567690"/>
            <a:ext cx="70459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</a:rPr>
              <a:t>一、强弱电解质的比较 ：</a:t>
            </a:r>
            <a:endParaRPr lang="zh-CN" altLang="en-US" sz="36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8175" y="1289050"/>
            <a:ext cx="776414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1mol/L的盐酸电离出的[H</a:t>
            </a:r>
            <a:r>
              <a:rPr lang="zh-CN" altLang="en-US" baseline="30000"/>
              <a:t>+</a:t>
            </a:r>
            <a:r>
              <a:rPr lang="zh-CN" altLang="en-US"/>
              <a:t>]和[Cl</a:t>
            </a:r>
            <a:r>
              <a:rPr lang="zh-CN" altLang="en-US" baseline="30000"/>
              <a:t>-</a:t>
            </a:r>
            <a:r>
              <a:rPr lang="zh-CN" altLang="en-US"/>
              <a:t>]分别为多少？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1mol/L的醋酸电离出的[H</a:t>
            </a:r>
            <a:r>
              <a:rPr lang="zh-CN" altLang="en-US" baseline="30000"/>
              <a:t>+</a:t>
            </a:r>
            <a:r>
              <a:rPr lang="zh-CN" altLang="en-US"/>
              <a:t>]和[CH3COO</a:t>
            </a:r>
            <a:r>
              <a:rPr lang="zh-CN" altLang="en-US" baseline="30000"/>
              <a:t>-</a:t>
            </a:r>
            <a:r>
              <a:rPr lang="zh-CN" altLang="en-US"/>
              <a:t>]分别为多少？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5570" y="770255"/>
          <a:ext cx="9027795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185"/>
                <a:gridCol w="800735"/>
                <a:gridCol w="2480310"/>
                <a:gridCol w="1623060"/>
                <a:gridCol w="3405505"/>
              </a:tblGrid>
              <a:tr h="54991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酸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SO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HCl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COOH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55054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电离方程式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4991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[H</a:t>
                      </a:r>
                      <a:r>
                        <a:rPr lang="en-US" altLang="zh-CN" sz="2000" b="1" baseline="30000"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]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5054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pH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5054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消耗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n(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OH</a:t>
                      </a:r>
                      <a:r>
                        <a:rPr lang="en-US" altLang="zh-CN" sz="2000" b="1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-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49910"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与足量的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Zn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反应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v</a:t>
                      </a:r>
                      <a:r>
                        <a:rPr lang="en-US" altLang="zh-CN" sz="2000" b="1" baseline="-2500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2000" b="1" baseline="-25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77343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n(H</a:t>
                      </a:r>
                      <a:r>
                        <a:rPr lang="en-US" altLang="zh-CN" sz="2000" b="1" baseline="-250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)/mol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830580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由水电离的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[H+]</a:t>
                      </a:r>
                      <a:endParaRPr lang="en-US" altLang="zh-CN" sz="2000" b="1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70802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稀释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倍后的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pH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-171450" y="177165"/>
            <a:ext cx="9451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体积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0.1mol/L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COOH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的比较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1320" y="1284605"/>
            <a:ext cx="2526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=2H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endParaRPr lang="zh-CN" altLang="en-US" sz="2000" baseline="300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53840" y="1301750"/>
            <a:ext cx="1856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HCl=H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+Cl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endParaRPr lang="zh-CN" altLang="en-US" sz="2000" baseline="30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5950" y="1284605"/>
            <a:ext cx="3599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COOH=CH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endParaRPr lang="zh-CN" altLang="en-US" sz="2000" baseline="30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4395" y="189992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0.2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61180" y="189992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97320" y="195516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&lt;0.1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44395" y="249491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0.7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84370" y="249491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1985" y="249491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&gt;1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0730" y="301752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0.2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84370" y="305308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31205" y="310832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44395" y="362331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26915" y="357568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90260" y="355917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57730" y="501015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最小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23280" y="422529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0.05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04690" y="422529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0.05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15515" y="422910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31205" y="578929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&gt;3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71365" y="573849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4395" y="593280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2.7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84370" y="4941570"/>
            <a:ext cx="124714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74995" y="501015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最多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63030" y="4895215"/>
            <a:ext cx="258508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酸性溶液，水电离出的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都很少，由</a:t>
            </a:r>
            <a:r>
              <a:rPr lang="en-US" altLang="zh-CN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OH-</a:t>
            </a:r>
            <a:r>
              <a:rPr lang="zh-CN" altLang="en-US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的浓度计算</a:t>
            </a:r>
            <a:endParaRPr lang="zh-CN" altLang="en-US" baseline="30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32600" y="2418715"/>
            <a:ext cx="1980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pH=-lg[H</a:t>
            </a:r>
            <a:r>
              <a:rPr lang="en-US" altLang="zh-CN" sz="20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]</a:t>
            </a:r>
            <a:endParaRPr lang="zh-CN" altLang="en-US" sz="2000"/>
          </a:p>
        </p:txBody>
      </p:sp>
      <p:sp>
        <p:nvSpPr>
          <p:cNvPr id="31" name="文本框 30"/>
          <p:cNvSpPr txBox="1"/>
          <p:nvPr/>
        </p:nvSpPr>
        <p:spPr>
          <a:xfrm>
            <a:off x="6681470" y="2874010"/>
            <a:ext cx="1980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取决于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n(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（总氢）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21755" y="3556000"/>
            <a:ext cx="2945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取决于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r>
              <a:rPr lang="en-US" altLang="zh-CN" sz="20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初始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32600" y="4153535"/>
            <a:ext cx="1980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取决于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n(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（总氢）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53505" y="5723255"/>
            <a:ext cx="284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明确强弱酸稀释的区别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9" grpId="1"/>
      <p:bldP spid="6" grpId="0"/>
      <p:bldP spid="9" grpId="2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08585" y="770255"/>
          <a:ext cx="9035415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20"/>
                <a:gridCol w="801370"/>
                <a:gridCol w="2421255"/>
                <a:gridCol w="1692910"/>
                <a:gridCol w="3401060"/>
              </a:tblGrid>
              <a:tr h="54991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酸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SO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HCl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COOH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55054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电离方程式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4991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[H</a:t>
                      </a:r>
                      <a:r>
                        <a:rPr lang="en-US" altLang="zh-CN" sz="2000" b="1" baseline="30000"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]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5054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酸的浓度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5054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消耗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n(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OH</a:t>
                      </a:r>
                      <a:r>
                        <a:rPr lang="en-US" altLang="zh-CN" sz="2400" b="1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-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49910"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足量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Zn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反应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v</a:t>
                      </a:r>
                      <a:r>
                        <a:rPr lang="en-US" altLang="zh-CN" sz="2000" b="1" baseline="-2500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2000" b="1" baseline="-25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77343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n(H</a:t>
                      </a:r>
                      <a:r>
                        <a:rPr lang="en-US" altLang="zh-CN" sz="2000" b="1" baseline="-250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)/mol</a:t>
                      </a: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830580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由水电离的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[H+]</a:t>
                      </a:r>
                      <a:endParaRPr lang="en-US" altLang="zh-CN" sz="2000" b="1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70802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稀释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倍后的</a:t>
                      </a:r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pH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3520" y="248920"/>
            <a:ext cx="9000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体积为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pH=1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HCl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COOH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的比较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2900" y="1246505"/>
            <a:ext cx="2526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=2H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endParaRPr lang="zh-CN" altLang="en-US" sz="2000" baseline="300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5595" y="1301750"/>
            <a:ext cx="1856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HCl=H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+Cl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endParaRPr lang="zh-CN" altLang="en-US" sz="2000" baseline="30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5950" y="1284605"/>
            <a:ext cx="3599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COOH=CH</a:t>
            </a:r>
            <a:r>
              <a:rPr lang="en-US" altLang="zh-CN"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COO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0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endParaRPr lang="zh-CN" altLang="en-US" sz="2000" baseline="30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4395" y="189992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61180" y="189992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79770" y="195516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44395" y="249491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0.05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84370" y="249491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87695" y="249491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&gt;0.1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0730" y="301752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84370" y="305308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87695" y="310832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&gt;0.1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44395" y="362331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相等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57730" y="501015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相等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08015" y="422529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&gt;0.05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04690" y="422529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0.05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15515" y="422910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0.05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15940" y="5645785"/>
            <a:ext cx="206057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1&lt;pH&lt;3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84345" y="588200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4395" y="593280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71365" y="5010150"/>
            <a:ext cx="124714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相等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74995" y="501015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相等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04000" y="4876165"/>
            <a:ext cx="2540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溶液加酸后水电离出的</a:t>
            </a:r>
            <a:r>
              <a:rPr lang="en-US" altLang="zh-CN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H+</a:t>
            </a:r>
            <a:r>
              <a:rPr lang="zh-CN" altLang="en-US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很少，由</a:t>
            </a:r>
            <a:r>
              <a:rPr lang="en-US" altLang="zh-CN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OH-</a:t>
            </a:r>
            <a:r>
              <a:rPr lang="zh-CN" altLang="en-US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的浓度计算</a:t>
            </a:r>
            <a:endParaRPr lang="zh-CN" altLang="en-US" baseline="30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4370" y="3559175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相等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79770" y="3623310"/>
            <a:ext cx="10725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36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相等</a:t>
            </a:r>
            <a:endParaRPr lang="zh-CN" altLang="en-US" sz="36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54825" y="1932940"/>
            <a:ext cx="2165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[H+]=10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-pH</a:t>
            </a:r>
            <a:endParaRPr lang="en-US" altLang="zh-CN" baseline="30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91020" y="2802255"/>
            <a:ext cx="1980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取决于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n(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（总氢）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04000" y="3611245"/>
            <a:ext cx="2945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取决于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r>
              <a:rPr lang="en-US" altLang="zh-CN" sz="20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初始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62775" y="4157345"/>
            <a:ext cx="1980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取决于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n(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（总氢）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44615" y="5908040"/>
            <a:ext cx="2842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明确强弱酸稀释的区别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" grpId="0"/>
      <p:bldP spid="30" grpId="0"/>
      <p:bldP spid="32" grpId="0"/>
      <p:bldP spid="33" grpId="0"/>
      <p:bldP spid="34" grpId="0"/>
      <p:bldP spid="3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/>
          <p:nvPr>
            <p:custDataLst>
              <p:tags r:id="rId1"/>
            </p:custDataLst>
          </p:nvPr>
        </p:nvSpPr>
        <p:spPr>
          <a:xfrm>
            <a:off x="34925" y="2390775"/>
            <a:ext cx="909955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（</a:t>
            </a:r>
            <a:r>
              <a:rPr lang="en-US" altLang="zh-CN" sz="3600" b="1">
                <a:latin typeface="楷体_GB2312" pitchFamily="1" charset="-122"/>
              </a:rPr>
              <a:t>1</a:t>
            </a:r>
            <a:r>
              <a:rPr lang="zh-CN" altLang="en-US" sz="3600" b="1">
                <a:latin typeface="楷体_GB2312" pitchFamily="1" charset="-122"/>
              </a:rPr>
              <a:t>）当它们的物质的量浓度相同时，其</a:t>
            </a:r>
            <a:r>
              <a:rPr lang="en-US" altLang="zh-CN" sz="3600" b="1">
                <a:latin typeface="楷体_GB2312" pitchFamily="1" charset="-122"/>
              </a:rPr>
              <a:t>pH</a:t>
            </a:r>
            <a:r>
              <a:rPr lang="zh-CN" altLang="en-US" sz="3600" b="1">
                <a:latin typeface="楷体_GB2312" pitchFamily="1" charset="-122"/>
              </a:rPr>
              <a:t>的</a:t>
            </a:r>
            <a:endParaRPr lang="zh-CN" altLang="en-US" sz="3600" b="1">
              <a:latin typeface="楷体_GB2312" pitchFamily="1" charset="-122"/>
            </a:endParaRPr>
          </a:p>
          <a:p>
            <a:r>
              <a:rPr lang="zh-CN" altLang="en-US" sz="3600" b="1">
                <a:latin typeface="楷体_GB2312" pitchFamily="1" charset="-122"/>
              </a:rPr>
              <a:t>关系是</a:t>
            </a:r>
            <a:r>
              <a:rPr lang="zh-CN" altLang="en-US" sz="3600" b="1" u="sng">
                <a:latin typeface="楷体_GB2312" pitchFamily="1" charset="-122"/>
              </a:rPr>
              <a:t>              </a:t>
            </a:r>
            <a:r>
              <a:rPr lang="zh-CN" altLang="en-US" sz="3600" b="1">
                <a:latin typeface="楷体_GB2312" pitchFamily="1" charset="-122"/>
              </a:rPr>
              <a:t>。</a:t>
            </a:r>
            <a:endParaRPr lang="zh-CN" altLang="en-US" sz="3600" b="1">
              <a:latin typeface="楷体_GB2312" pitchFamily="1" charset="-122"/>
            </a:endParaRPr>
          </a:p>
        </p:txBody>
      </p:sp>
      <p:sp>
        <p:nvSpPr>
          <p:cNvPr id="35843" name="Rectangle 3"/>
          <p:cNvSpPr/>
          <p:nvPr>
            <p:custDataLst>
              <p:tags r:id="rId2"/>
            </p:custDataLst>
          </p:nvPr>
        </p:nvSpPr>
        <p:spPr>
          <a:xfrm>
            <a:off x="107950" y="4371975"/>
            <a:ext cx="909955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（</a:t>
            </a:r>
            <a:r>
              <a:rPr lang="en-US" altLang="zh-CN" sz="3600" b="1">
                <a:latin typeface="楷体_GB2312" pitchFamily="1" charset="-122"/>
              </a:rPr>
              <a:t>2</a:t>
            </a:r>
            <a:r>
              <a:rPr lang="zh-CN" altLang="en-US" sz="3600" b="1">
                <a:latin typeface="楷体_GB2312" pitchFamily="1" charset="-122"/>
              </a:rPr>
              <a:t>）当它们</a:t>
            </a:r>
            <a:r>
              <a:rPr lang="en-US" altLang="zh-CN" sz="3600" b="1">
                <a:latin typeface="楷体_GB2312" pitchFamily="1" charset="-122"/>
              </a:rPr>
              <a:t>pH</a:t>
            </a:r>
            <a:r>
              <a:rPr lang="zh-CN" altLang="en-US" sz="3600" b="1">
                <a:latin typeface="楷体_GB2312" pitchFamily="1" charset="-122"/>
              </a:rPr>
              <a:t>相同时，其物质的量浓度关系</a:t>
            </a:r>
            <a:endParaRPr lang="zh-CN" altLang="en-US" sz="3600" b="1">
              <a:latin typeface="楷体_GB2312" pitchFamily="1" charset="-122"/>
            </a:endParaRPr>
          </a:p>
          <a:p>
            <a:r>
              <a:rPr lang="zh-CN" altLang="en-US" sz="3600" b="1">
                <a:latin typeface="楷体_GB2312" pitchFamily="1" charset="-122"/>
              </a:rPr>
              <a:t>是</a:t>
            </a:r>
            <a:r>
              <a:rPr lang="zh-CN" altLang="en-US" sz="3600" b="1" u="sng">
                <a:latin typeface="楷体_GB2312" pitchFamily="1" charset="-122"/>
              </a:rPr>
              <a:t>                  </a:t>
            </a:r>
            <a:r>
              <a:rPr lang="zh-CN" altLang="en-US" sz="3600" b="1">
                <a:latin typeface="楷体_GB2312" pitchFamily="1" charset="-122"/>
              </a:rPr>
              <a:t>。</a:t>
            </a:r>
            <a:endParaRPr lang="zh-CN" altLang="en-US" sz="3600" b="1">
              <a:latin typeface="楷体_GB2312" pitchFamily="1" charset="-122"/>
            </a:endParaRPr>
          </a:p>
        </p:txBody>
      </p:sp>
      <p:sp>
        <p:nvSpPr>
          <p:cNvPr id="35844" name="Rectangle 4"/>
          <p:cNvSpPr/>
          <p:nvPr>
            <p:custDataLst>
              <p:tags r:id="rId3"/>
            </p:custDataLst>
          </p:nvPr>
        </p:nvSpPr>
        <p:spPr>
          <a:xfrm>
            <a:off x="1835150" y="2781300"/>
            <a:ext cx="297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_GB2312" pitchFamily="1" charset="-122"/>
              </a:rPr>
              <a:t>①＞②＞③ </a:t>
            </a:r>
            <a:endParaRPr lang="zh-CN" altLang="en-US" sz="4000" b="1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35845" name="Rectangle 5"/>
          <p:cNvSpPr/>
          <p:nvPr>
            <p:custDataLst>
              <p:tags r:id="rId4"/>
            </p:custDataLst>
          </p:nvPr>
        </p:nvSpPr>
        <p:spPr>
          <a:xfrm>
            <a:off x="1403350" y="4800600"/>
            <a:ext cx="297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_GB2312" pitchFamily="1" charset="-122"/>
              </a:rPr>
              <a:t>①＞②＞③ </a:t>
            </a:r>
            <a:endParaRPr lang="zh-CN" altLang="en-US" sz="4000" b="1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35846" name="Rectangle 7"/>
          <p:cNvSpPr/>
          <p:nvPr>
            <p:custDataLst>
              <p:tags r:id="rId5"/>
            </p:custDataLst>
          </p:nvPr>
        </p:nvSpPr>
        <p:spPr>
          <a:xfrm>
            <a:off x="-180975" y="1274763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  今有①</a:t>
            </a:r>
            <a:r>
              <a:rPr lang="en-US" altLang="zh-CN" sz="3600" b="1">
                <a:latin typeface="楷体_GB2312" pitchFamily="1" charset="-122"/>
              </a:rPr>
              <a:t>CH</a:t>
            </a:r>
            <a:r>
              <a:rPr lang="en-US" altLang="zh-CN" sz="3600" b="1" baseline="-25000">
                <a:latin typeface="楷体_GB2312" pitchFamily="1" charset="-122"/>
              </a:rPr>
              <a:t>3</a:t>
            </a:r>
            <a:r>
              <a:rPr lang="en-US" altLang="zh-CN" sz="3600" b="1">
                <a:latin typeface="楷体_GB2312" pitchFamily="1" charset="-122"/>
              </a:rPr>
              <a:t>COOH</a:t>
            </a:r>
            <a:r>
              <a:rPr lang="zh-CN" altLang="en-US" sz="3600" b="1">
                <a:latin typeface="楷体_GB2312" pitchFamily="1" charset="-122"/>
              </a:rPr>
              <a:t>；②</a:t>
            </a:r>
            <a:r>
              <a:rPr lang="en-US" altLang="zh-CN" sz="3600" b="1">
                <a:latin typeface="楷体_GB2312" pitchFamily="1" charset="-122"/>
              </a:rPr>
              <a:t>HCl</a:t>
            </a:r>
            <a:r>
              <a:rPr lang="zh-CN" altLang="en-US" sz="3600" b="1">
                <a:latin typeface="楷体_GB2312" pitchFamily="1" charset="-122"/>
              </a:rPr>
              <a:t>；③</a:t>
            </a:r>
            <a:r>
              <a:rPr lang="en-US" altLang="zh-CN" sz="3600" b="1">
                <a:latin typeface="楷体_GB2312" pitchFamily="1" charset="-122"/>
              </a:rPr>
              <a:t>H</a:t>
            </a:r>
            <a:r>
              <a:rPr lang="en-US" altLang="zh-CN" sz="3600" b="1" baseline="-25000">
                <a:latin typeface="楷体_GB2312" pitchFamily="1" charset="-122"/>
              </a:rPr>
              <a:t>2</a:t>
            </a:r>
            <a:r>
              <a:rPr lang="en-US" altLang="zh-CN" sz="3600" b="1">
                <a:latin typeface="楷体_GB2312" pitchFamily="1" charset="-122"/>
              </a:rPr>
              <a:t>SO</a:t>
            </a:r>
            <a:r>
              <a:rPr lang="en-US" altLang="zh-CN" sz="3600" b="1" baseline="-25000">
                <a:latin typeface="楷体_GB2312" pitchFamily="1" charset="-122"/>
              </a:rPr>
              <a:t>4</a:t>
            </a:r>
            <a:r>
              <a:rPr lang="zh-CN" altLang="en-US" sz="3600" b="1">
                <a:latin typeface="楷体_GB2312" pitchFamily="1" charset="-122"/>
              </a:rPr>
              <a:t>三种溶液</a:t>
            </a:r>
            <a:endParaRPr lang="zh-CN" altLang="en-US" sz="3600" b="1">
              <a:latin typeface="楷体_GB2312" pitchFamily="1" charset="-122"/>
            </a:endParaRPr>
          </a:p>
        </p:txBody>
      </p:sp>
      <p:sp>
        <p:nvSpPr>
          <p:cNvPr id="35847" name="Text Box 8"/>
          <p:cNvSpPr/>
          <p:nvPr>
            <p:custDataLst>
              <p:tags r:id="rId6"/>
            </p:custDataLst>
          </p:nvPr>
        </p:nvSpPr>
        <p:spPr>
          <a:xfrm>
            <a:off x="259080" y="157480"/>
            <a:ext cx="2202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ea typeface="黑体" panose="02010609060101010101" pitchFamily="49" charset="-122"/>
              </a:rPr>
              <a:t>练一练：</a:t>
            </a:r>
            <a:endParaRPr lang="zh-CN" altLang="en-US" sz="40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35847" grpId="0"/>
      <p:bldP spid="358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/>
          <p:nvPr>
            <p:custDataLst>
              <p:tags r:id="rId1"/>
            </p:custDataLst>
          </p:nvPr>
        </p:nvSpPr>
        <p:spPr>
          <a:xfrm>
            <a:off x="179388" y="1916113"/>
            <a:ext cx="8763000" cy="17399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（</a:t>
            </a:r>
            <a:r>
              <a:rPr lang="en-US" altLang="zh-CN" sz="3600" b="1">
                <a:latin typeface="楷体_GB2312" pitchFamily="1" charset="-122"/>
              </a:rPr>
              <a:t>3</a:t>
            </a:r>
            <a:r>
              <a:rPr lang="zh-CN" altLang="en-US" sz="3600" b="1">
                <a:latin typeface="楷体_GB2312" pitchFamily="1" charset="-122"/>
              </a:rPr>
              <a:t>）当它们</a:t>
            </a:r>
            <a:r>
              <a:rPr lang="en-US" altLang="zh-CN" sz="3600" b="1">
                <a:latin typeface="楷体_GB2312" pitchFamily="1" charset="-122"/>
              </a:rPr>
              <a:t>pH</a:t>
            </a:r>
            <a:r>
              <a:rPr lang="zh-CN" altLang="en-US" sz="3600" b="1">
                <a:latin typeface="楷体_GB2312" pitchFamily="1" charset="-122"/>
              </a:rPr>
              <a:t>相同、体积相同时，分别加入足量锌，相同状况下产生气体体积关系为</a:t>
            </a:r>
            <a:r>
              <a:rPr lang="zh-CN" altLang="en-US" sz="3600" b="1" u="sng">
                <a:latin typeface="楷体_GB2312" pitchFamily="1" charset="-122"/>
              </a:rPr>
              <a:t>               </a:t>
            </a:r>
            <a:r>
              <a:rPr lang="zh-CN" altLang="en-US" sz="3600" b="1">
                <a:latin typeface="楷体_GB2312" pitchFamily="1" charset="-122"/>
              </a:rPr>
              <a:t>。</a:t>
            </a:r>
            <a:endParaRPr lang="zh-CN" altLang="en-US" sz="3600" b="1">
              <a:latin typeface="楷体_GB2312" pitchFamily="1" charset="-122"/>
            </a:endParaRPr>
          </a:p>
        </p:txBody>
      </p:sp>
      <p:sp>
        <p:nvSpPr>
          <p:cNvPr id="36867" name="Rectangle 3"/>
          <p:cNvSpPr/>
          <p:nvPr>
            <p:custDataLst>
              <p:tags r:id="rId2"/>
            </p:custDataLst>
          </p:nvPr>
        </p:nvSpPr>
        <p:spPr>
          <a:xfrm>
            <a:off x="152400" y="3959225"/>
            <a:ext cx="8610600" cy="22891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（</a:t>
            </a:r>
            <a:r>
              <a:rPr lang="en-US" altLang="zh-CN" sz="3600" b="1">
                <a:latin typeface="楷体_GB2312" pitchFamily="1" charset="-122"/>
              </a:rPr>
              <a:t>4</a:t>
            </a:r>
            <a:r>
              <a:rPr lang="zh-CN" altLang="en-US" sz="3600" b="1">
                <a:latin typeface="楷体_GB2312" pitchFamily="1" charset="-122"/>
              </a:rPr>
              <a:t>）当它们</a:t>
            </a:r>
            <a:r>
              <a:rPr lang="en-US" altLang="zh-CN" sz="3600" b="1">
                <a:latin typeface="楷体_GB2312" pitchFamily="1" charset="-122"/>
              </a:rPr>
              <a:t>pH</a:t>
            </a:r>
            <a:r>
              <a:rPr lang="zh-CN" altLang="en-US" sz="3600" b="1">
                <a:latin typeface="楷体_GB2312" pitchFamily="1" charset="-122"/>
              </a:rPr>
              <a:t>相同、体积相同时，同时加入锌，则开始时反应速率</a:t>
            </a:r>
            <a:r>
              <a:rPr lang="zh-CN" altLang="en-US" sz="3600" b="1" u="sng">
                <a:latin typeface="楷体_GB2312" pitchFamily="1" charset="-122"/>
              </a:rPr>
              <a:t>          </a:t>
            </a:r>
            <a:r>
              <a:rPr lang="zh-CN" altLang="en-US" sz="3600" b="1">
                <a:latin typeface="楷体_GB2312" pitchFamily="1" charset="-122"/>
              </a:rPr>
              <a:t>，若产生相同体积的气体</a:t>
            </a:r>
            <a:r>
              <a:rPr lang="en-US" altLang="zh-CN" sz="3600" b="1">
                <a:latin typeface="楷体_GB2312" pitchFamily="1" charset="-122"/>
              </a:rPr>
              <a:t>(</a:t>
            </a:r>
            <a:r>
              <a:rPr lang="zh-CN" altLang="en-US" sz="3600" b="1">
                <a:latin typeface="楷体_GB2312" pitchFamily="1" charset="-122"/>
              </a:rPr>
              <a:t>相同状况</a:t>
            </a:r>
            <a:r>
              <a:rPr lang="en-US" altLang="zh-CN" sz="3600" b="1">
                <a:latin typeface="楷体_GB2312" pitchFamily="1" charset="-122"/>
              </a:rPr>
              <a:t>)</a:t>
            </a:r>
            <a:r>
              <a:rPr lang="zh-CN" altLang="en-US" sz="3600" b="1">
                <a:latin typeface="楷体_GB2312" pitchFamily="1" charset="-122"/>
              </a:rPr>
              <a:t>，所需时间</a:t>
            </a:r>
            <a:r>
              <a:rPr lang="zh-CN" altLang="en-US" sz="3600" b="1" u="sng">
                <a:latin typeface="楷体_GB2312" pitchFamily="1" charset="-122"/>
              </a:rPr>
              <a:t>             </a:t>
            </a:r>
            <a:r>
              <a:rPr lang="zh-CN" altLang="en-US" sz="3600" b="1">
                <a:latin typeface="楷体_GB2312" pitchFamily="1" charset="-122"/>
              </a:rPr>
              <a:t>。</a:t>
            </a:r>
            <a:endParaRPr lang="zh-CN" altLang="en-US" sz="3600" b="1">
              <a:latin typeface="楷体_GB2312" pitchFamily="1" charset="-122"/>
            </a:endParaRPr>
          </a:p>
        </p:txBody>
      </p:sp>
      <p:sp>
        <p:nvSpPr>
          <p:cNvPr id="36868" name="Rectangle 4"/>
          <p:cNvSpPr/>
          <p:nvPr>
            <p:custDataLst>
              <p:tags r:id="rId3"/>
            </p:custDataLst>
          </p:nvPr>
        </p:nvSpPr>
        <p:spPr>
          <a:xfrm>
            <a:off x="1116013" y="2895600"/>
            <a:ext cx="272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_GB2312" pitchFamily="1" charset="-122"/>
              </a:rPr>
              <a:t>①＞②</a:t>
            </a:r>
            <a:r>
              <a:rPr lang="en-US" altLang="zh-CN" sz="4000" b="1">
                <a:solidFill>
                  <a:srgbClr val="FF0000"/>
                </a:solidFill>
                <a:latin typeface="楷体_GB2312" pitchFamily="1" charset="-122"/>
              </a:rPr>
              <a:t>=③ </a:t>
            </a:r>
            <a:endParaRPr lang="en-US" altLang="zh-CN" sz="4000" b="1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36869" name="Rectangle 5"/>
          <p:cNvSpPr/>
          <p:nvPr>
            <p:custDataLst>
              <p:tags r:id="rId4"/>
            </p:custDataLst>
          </p:nvPr>
        </p:nvSpPr>
        <p:spPr>
          <a:xfrm>
            <a:off x="5773738" y="4403725"/>
            <a:ext cx="2470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_GB2312" pitchFamily="1" charset="-122"/>
              </a:rPr>
              <a:t>①</a:t>
            </a:r>
            <a:r>
              <a:rPr lang="en-US" altLang="zh-CN" sz="4000" b="1">
                <a:solidFill>
                  <a:srgbClr val="FF0000"/>
                </a:solidFill>
                <a:latin typeface="楷体_GB2312" pitchFamily="1" charset="-122"/>
              </a:rPr>
              <a:t>=②=③ </a:t>
            </a:r>
            <a:endParaRPr lang="en-US" altLang="zh-CN" sz="4000" b="1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36870" name="Rectangle 6"/>
          <p:cNvSpPr/>
          <p:nvPr>
            <p:custDataLst>
              <p:tags r:id="rId5"/>
            </p:custDataLst>
          </p:nvPr>
        </p:nvSpPr>
        <p:spPr>
          <a:xfrm>
            <a:off x="1219200" y="5486400"/>
            <a:ext cx="27336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_GB2312" pitchFamily="1" charset="-122"/>
              </a:rPr>
              <a:t>①＜②</a:t>
            </a:r>
            <a:r>
              <a:rPr lang="en-US" altLang="zh-CN" sz="4000" b="1">
                <a:solidFill>
                  <a:srgbClr val="FF0000"/>
                </a:solidFill>
                <a:latin typeface="楷体_GB2312" pitchFamily="1" charset="-122"/>
              </a:rPr>
              <a:t>=③ </a:t>
            </a:r>
            <a:endParaRPr lang="en-US" altLang="zh-CN" sz="4000" b="1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36871" name="Rectangle 7"/>
          <p:cNvSpPr/>
          <p:nvPr>
            <p:custDataLst>
              <p:tags r:id="rId6"/>
            </p:custDataLst>
          </p:nvPr>
        </p:nvSpPr>
        <p:spPr>
          <a:xfrm>
            <a:off x="0" y="762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 今有①</a:t>
            </a:r>
            <a:r>
              <a:rPr lang="en-US" altLang="zh-CN" sz="3600" b="1">
                <a:latin typeface="楷体_GB2312" pitchFamily="1" charset="-122"/>
              </a:rPr>
              <a:t>CH</a:t>
            </a:r>
            <a:r>
              <a:rPr lang="en-US" altLang="zh-CN" sz="3600" b="1" baseline="-25000">
                <a:latin typeface="楷体_GB2312" pitchFamily="1" charset="-122"/>
              </a:rPr>
              <a:t>3</a:t>
            </a:r>
            <a:r>
              <a:rPr lang="en-US" altLang="zh-CN" sz="3600" b="1">
                <a:latin typeface="楷体_GB2312" pitchFamily="1" charset="-122"/>
              </a:rPr>
              <a:t>COOH</a:t>
            </a:r>
            <a:r>
              <a:rPr lang="zh-CN" altLang="en-US" sz="3600" b="1">
                <a:latin typeface="楷体_GB2312" pitchFamily="1" charset="-122"/>
              </a:rPr>
              <a:t>；②</a:t>
            </a:r>
            <a:r>
              <a:rPr lang="en-US" altLang="zh-CN" sz="3600" b="1">
                <a:latin typeface="楷体_GB2312" pitchFamily="1" charset="-122"/>
              </a:rPr>
              <a:t>HCl</a:t>
            </a:r>
            <a:r>
              <a:rPr lang="zh-CN" altLang="en-US" sz="3600" b="1">
                <a:latin typeface="楷体_GB2312" pitchFamily="1" charset="-122"/>
              </a:rPr>
              <a:t>；③</a:t>
            </a:r>
            <a:r>
              <a:rPr lang="en-US" altLang="zh-CN" sz="3600" b="1">
                <a:latin typeface="楷体_GB2312" pitchFamily="1" charset="-122"/>
              </a:rPr>
              <a:t>H</a:t>
            </a:r>
            <a:r>
              <a:rPr lang="en-US" altLang="zh-CN" sz="3600" b="1" baseline="-25000">
                <a:latin typeface="楷体_GB2312" pitchFamily="1" charset="-122"/>
              </a:rPr>
              <a:t>2</a:t>
            </a:r>
            <a:r>
              <a:rPr lang="en-US" altLang="zh-CN" sz="3600" b="1">
                <a:latin typeface="楷体_GB2312" pitchFamily="1" charset="-122"/>
              </a:rPr>
              <a:t>SO</a:t>
            </a:r>
            <a:r>
              <a:rPr lang="en-US" altLang="zh-CN" sz="3600" b="1" baseline="-25000">
                <a:latin typeface="楷体_GB2312" pitchFamily="1" charset="-122"/>
              </a:rPr>
              <a:t>4</a:t>
            </a:r>
            <a:r>
              <a:rPr lang="zh-CN" altLang="en-US" sz="3600" b="1">
                <a:latin typeface="楷体_GB2312" pitchFamily="1" charset="-122"/>
              </a:rPr>
              <a:t>三种溶液</a:t>
            </a:r>
            <a:endParaRPr lang="zh-CN" altLang="en-US" sz="3600" b="1">
              <a:latin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/>
          <p:nvPr>
            <p:custDataLst>
              <p:tags r:id="rId1"/>
            </p:custDataLst>
          </p:nvPr>
        </p:nvSpPr>
        <p:spPr>
          <a:xfrm>
            <a:off x="228600" y="4008438"/>
            <a:ext cx="8915400" cy="17399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（</a:t>
            </a:r>
            <a:r>
              <a:rPr lang="en-US" altLang="zh-CN" sz="3600" b="1">
                <a:latin typeface="楷体_GB2312" pitchFamily="1" charset="-122"/>
              </a:rPr>
              <a:t>6</a:t>
            </a:r>
            <a:r>
              <a:rPr lang="zh-CN" altLang="en-US" sz="3600" b="1">
                <a:latin typeface="楷体_GB2312" pitchFamily="1" charset="-122"/>
              </a:rPr>
              <a:t>）体积和</a:t>
            </a:r>
            <a:r>
              <a:rPr lang="en-US" altLang="zh-CN" sz="3600" b="1"/>
              <a:t>pH</a:t>
            </a:r>
            <a:r>
              <a:rPr lang="zh-CN" altLang="en-US" sz="3600" b="1"/>
              <a:t>相同</a:t>
            </a:r>
            <a:r>
              <a:rPr lang="zh-CN" altLang="en-US" sz="3600" b="1">
                <a:latin typeface="楷体_GB2312" pitchFamily="1" charset="-122"/>
              </a:rPr>
              <a:t>的①、②、③三溶液，分别与同浓度的烧碱溶液完全反应，所需烧碱溶液的体积关系为</a:t>
            </a:r>
            <a:r>
              <a:rPr lang="zh-CN" altLang="en-US" sz="3600" b="1" u="sng">
                <a:latin typeface="楷体_GB2312" pitchFamily="1" charset="-122"/>
              </a:rPr>
              <a:t>                </a:t>
            </a:r>
            <a:r>
              <a:rPr lang="zh-CN" altLang="en-US" sz="3600" b="1">
                <a:latin typeface="楷体_GB2312" pitchFamily="1" charset="-122"/>
              </a:rPr>
              <a:t>。</a:t>
            </a:r>
            <a:endParaRPr lang="zh-CN" altLang="en-US" sz="3600" b="1">
              <a:latin typeface="楷体_GB2312" pitchFamily="1" charset="-122"/>
            </a:endParaRPr>
          </a:p>
        </p:txBody>
      </p:sp>
      <p:sp>
        <p:nvSpPr>
          <p:cNvPr id="37891" name="Rectangle 3"/>
          <p:cNvSpPr/>
          <p:nvPr>
            <p:custDataLst>
              <p:tags r:id="rId2"/>
            </p:custDataLst>
          </p:nvPr>
        </p:nvSpPr>
        <p:spPr>
          <a:xfrm>
            <a:off x="228600" y="1600200"/>
            <a:ext cx="8534400" cy="17399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（</a:t>
            </a:r>
            <a:r>
              <a:rPr lang="en-US" altLang="zh-CN" sz="3600" b="1">
                <a:latin typeface="楷体_GB2312" pitchFamily="1" charset="-122"/>
              </a:rPr>
              <a:t>5</a:t>
            </a:r>
            <a:r>
              <a:rPr lang="zh-CN" altLang="en-US" sz="3600" b="1">
                <a:latin typeface="楷体_GB2312" pitchFamily="1" charset="-122"/>
              </a:rPr>
              <a:t>）中和等体积、等物质的量浓度的烧碱溶液，需同物质的量浓度的三种酸溶液的体积关系为</a:t>
            </a:r>
            <a:r>
              <a:rPr lang="zh-CN" altLang="en-US" sz="3600" b="1" u="sng">
                <a:latin typeface="楷体_GB2312" pitchFamily="1" charset="-122"/>
              </a:rPr>
              <a:t>                </a:t>
            </a:r>
            <a:r>
              <a:rPr lang="zh-CN" altLang="en-US" sz="3600" b="1">
                <a:latin typeface="楷体_GB2312" pitchFamily="1" charset="-122"/>
              </a:rPr>
              <a:t>。</a:t>
            </a:r>
            <a:endParaRPr lang="zh-CN" altLang="en-US" sz="3600" b="1">
              <a:latin typeface="楷体_GB2312" pitchFamily="1" charset="-122"/>
            </a:endParaRPr>
          </a:p>
        </p:txBody>
      </p:sp>
      <p:sp>
        <p:nvSpPr>
          <p:cNvPr id="37892" name="Rectangle 4"/>
          <p:cNvSpPr/>
          <p:nvPr>
            <p:custDataLst>
              <p:tags r:id="rId3"/>
            </p:custDataLst>
          </p:nvPr>
        </p:nvSpPr>
        <p:spPr>
          <a:xfrm>
            <a:off x="3792538" y="2590800"/>
            <a:ext cx="272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_GB2312" pitchFamily="1" charset="-122"/>
              </a:rPr>
              <a:t>①</a:t>
            </a:r>
            <a:r>
              <a:rPr lang="en-US" altLang="zh-CN" sz="4000" b="1">
                <a:solidFill>
                  <a:srgbClr val="FF0000"/>
                </a:solidFill>
                <a:latin typeface="楷体_GB2312" pitchFamily="1" charset="-122"/>
              </a:rPr>
              <a:t>=②</a:t>
            </a:r>
            <a:r>
              <a:rPr lang="zh-CN" altLang="en-US" sz="4000" b="1">
                <a:solidFill>
                  <a:srgbClr val="FF0000"/>
                </a:solidFill>
                <a:latin typeface="楷体_GB2312" pitchFamily="1" charset="-122"/>
              </a:rPr>
              <a:t>＞③ </a:t>
            </a:r>
            <a:endParaRPr lang="zh-CN" altLang="en-US" sz="4000" b="1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37893" name="Rectangle 5"/>
          <p:cNvSpPr/>
          <p:nvPr>
            <p:custDataLst>
              <p:tags r:id="rId4"/>
            </p:custDataLst>
          </p:nvPr>
        </p:nvSpPr>
        <p:spPr>
          <a:xfrm>
            <a:off x="4468813" y="5013325"/>
            <a:ext cx="2624137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楷体_GB2312" pitchFamily="1" charset="-122"/>
              </a:rPr>
              <a:t>①</a:t>
            </a:r>
            <a:r>
              <a:rPr lang="en-US" altLang="en-US" sz="3200" b="1">
                <a:solidFill>
                  <a:srgbClr val="FF0000"/>
                </a:solidFill>
              </a:rPr>
              <a:t>＞</a:t>
            </a:r>
            <a:r>
              <a:rPr lang="en-US" altLang="zh-CN" sz="4000" b="1">
                <a:solidFill>
                  <a:srgbClr val="FF0000"/>
                </a:solidFill>
                <a:latin typeface="楷体_GB2312" pitchFamily="1" charset="-122"/>
              </a:rPr>
              <a:t>②=③ </a:t>
            </a:r>
            <a:endParaRPr lang="en-US" altLang="zh-CN" sz="4000" b="1">
              <a:solidFill>
                <a:srgbClr val="FF0000"/>
              </a:solidFill>
              <a:latin typeface="楷体_GB2312" pitchFamily="1" charset="-122"/>
            </a:endParaRPr>
          </a:p>
        </p:txBody>
      </p:sp>
      <p:sp>
        <p:nvSpPr>
          <p:cNvPr id="37894" name="Rectangle 6"/>
          <p:cNvSpPr/>
          <p:nvPr>
            <p:custDataLst>
              <p:tags r:id="rId5"/>
            </p:custDataLst>
          </p:nvPr>
        </p:nvSpPr>
        <p:spPr>
          <a:xfrm>
            <a:off x="0" y="7620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>
                <a:latin typeface="楷体_GB2312" pitchFamily="1" charset="-122"/>
              </a:rPr>
              <a:t> 今有①</a:t>
            </a:r>
            <a:r>
              <a:rPr lang="en-US" altLang="zh-CN" sz="3600" b="1">
                <a:latin typeface="楷体_GB2312" pitchFamily="1" charset="-122"/>
              </a:rPr>
              <a:t>CH</a:t>
            </a:r>
            <a:r>
              <a:rPr lang="en-US" altLang="zh-CN" sz="3600" b="1" baseline="-25000">
                <a:latin typeface="楷体_GB2312" pitchFamily="1" charset="-122"/>
              </a:rPr>
              <a:t>3</a:t>
            </a:r>
            <a:r>
              <a:rPr lang="en-US" altLang="zh-CN" sz="3600" b="1">
                <a:latin typeface="楷体_GB2312" pitchFamily="1" charset="-122"/>
              </a:rPr>
              <a:t>COOH</a:t>
            </a:r>
            <a:r>
              <a:rPr lang="zh-CN" altLang="en-US" sz="3600" b="1">
                <a:latin typeface="楷体_GB2312" pitchFamily="1" charset="-122"/>
              </a:rPr>
              <a:t>；②</a:t>
            </a:r>
            <a:r>
              <a:rPr lang="en-US" altLang="zh-CN" sz="3600" b="1">
                <a:latin typeface="楷体_GB2312" pitchFamily="1" charset="-122"/>
              </a:rPr>
              <a:t>HCl</a:t>
            </a:r>
            <a:r>
              <a:rPr lang="zh-CN" altLang="en-US" sz="3600" b="1">
                <a:latin typeface="楷体_GB2312" pitchFamily="1" charset="-122"/>
              </a:rPr>
              <a:t>；③</a:t>
            </a:r>
            <a:r>
              <a:rPr lang="en-US" altLang="zh-CN" sz="3600" b="1">
                <a:latin typeface="楷体_GB2312" pitchFamily="1" charset="-122"/>
              </a:rPr>
              <a:t>H</a:t>
            </a:r>
            <a:r>
              <a:rPr lang="en-US" altLang="zh-CN" sz="3600" b="1" baseline="-25000">
                <a:latin typeface="楷体_GB2312" pitchFamily="1" charset="-122"/>
              </a:rPr>
              <a:t>2</a:t>
            </a:r>
            <a:r>
              <a:rPr lang="en-US" altLang="zh-CN" sz="3600" b="1">
                <a:latin typeface="楷体_GB2312" pitchFamily="1" charset="-122"/>
              </a:rPr>
              <a:t>SO</a:t>
            </a:r>
            <a:r>
              <a:rPr lang="en-US" altLang="zh-CN" sz="3600" b="1" baseline="-25000">
                <a:latin typeface="楷体_GB2312" pitchFamily="1" charset="-122"/>
              </a:rPr>
              <a:t>4</a:t>
            </a:r>
            <a:r>
              <a:rPr lang="zh-CN" altLang="en-US" sz="3600" b="1">
                <a:latin typeface="楷体_GB2312" pitchFamily="1" charset="-122"/>
              </a:rPr>
              <a:t>三种溶液</a:t>
            </a:r>
            <a:endParaRPr lang="zh-CN" altLang="en-US" sz="3600" b="1">
              <a:latin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Object 3"/>
          <p:cNvGraphicFramePr/>
          <p:nvPr/>
        </p:nvGraphicFramePr>
        <p:xfrm>
          <a:off x="395288" y="620713"/>
          <a:ext cx="533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15950" imgH="603885" progId="">
                  <p:embed/>
                </p:oleObj>
              </mc:Choice>
              <mc:Fallback>
                <p:oleObj name="" r:id="rId1" imgW="615950" imgH="603885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620713"/>
                        <a:ext cx="533400" cy="522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4"/>
          <p:cNvSpPr txBox="1"/>
          <p:nvPr/>
        </p:nvSpPr>
        <p:spPr>
          <a:xfrm>
            <a:off x="179388" y="847725"/>
            <a:ext cx="9001125" cy="1081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例：取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1mL pH=3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的硫酸溶液加水稀释到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en-US" altLang="zh-CN" sz="2800" dirty="0">
                <a:latin typeface="Arial" panose="020B0604020202020204" pitchFamily="34" charset="0"/>
              </a:rPr>
              <a:t>mL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，溶液的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变为多少？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0" name="Text Box 5"/>
          <p:cNvSpPr txBox="1"/>
          <p:nvPr/>
        </p:nvSpPr>
        <p:spPr>
          <a:xfrm>
            <a:off x="468313" y="2205038"/>
            <a:ext cx="8016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  <a:endParaRPr lang="zh-CN" altLang="en-US" dirty="0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9" name="Text Box 6"/>
          <p:cNvSpPr txBox="1"/>
          <p:nvPr/>
        </p:nvSpPr>
        <p:spPr>
          <a:xfrm>
            <a:off x="1331913" y="2144713"/>
            <a:ext cx="12430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i="1" dirty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(H</a:t>
            </a:r>
            <a:r>
              <a:rPr lang="en-US" altLang="zh-CN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+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) = 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Text Box 7"/>
          <p:cNvSpPr txBox="1"/>
          <p:nvPr/>
        </p:nvSpPr>
        <p:spPr>
          <a:xfrm>
            <a:off x="1763713" y="3873500"/>
            <a:ext cx="394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pH = - lg</a:t>
            </a:r>
            <a:r>
              <a:rPr lang="en-US" altLang="zh-CN" i="1" dirty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(H</a:t>
            </a:r>
            <a:r>
              <a:rPr lang="en-US" altLang="zh-CN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+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) = - lg10</a:t>
            </a:r>
            <a:r>
              <a:rPr lang="en-US" altLang="zh-CN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-5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= 5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124075" y="3008313"/>
            <a:ext cx="5351463" cy="817562"/>
            <a:chOff x="0" y="0"/>
            <a:chExt cx="3371" cy="515"/>
          </a:xfrm>
        </p:grpSpPr>
        <p:grpSp>
          <p:nvGrpSpPr>
            <p:cNvPr id="4129" name="Group 9"/>
            <p:cNvGrpSpPr/>
            <p:nvPr/>
          </p:nvGrpSpPr>
          <p:grpSpPr>
            <a:xfrm>
              <a:off x="272" y="0"/>
              <a:ext cx="3099" cy="515"/>
              <a:chOff x="0" y="0"/>
              <a:chExt cx="3099" cy="515"/>
            </a:xfrm>
          </p:grpSpPr>
          <p:sp>
            <p:nvSpPr>
              <p:cNvPr id="4131" name="Line 10"/>
              <p:cNvSpPr/>
              <p:nvPr/>
            </p:nvSpPr>
            <p:spPr>
              <a:xfrm>
                <a:off x="0" y="241"/>
                <a:ext cx="2041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4132" name="Text Box 11"/>
              <p:cNvSpPr txBox="1"/>
              <p:nvPr/>
            </p:nvSpPr>
            <p:spPr>
              <a:xfrm>
                <a:off x="46" y="0"/>
                <a:ext cx="168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10</a:t>
                </a:r>
                <a:r>
                  <a:rPr lang="en-US" altLang="zh-CN" baseline="30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-3 </a:t>
                </a:r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mol/L×10</a:t>
                </a:r>
                <a:r>
                  <a:rPr lang="en-US" altLang="zh-CN" baseline="30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-3</a:t>
                </a:r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L</a:t>
                </a:r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33" name="Text Box 12"/>
              <p:cNvSpPr txBox="1"/>
              <p:nvPr/>
            </p:nvSpPr>
            <p:spPr>
              <a:xfrm>
                <a:off x="1996" y="136"/>
                <a:ext cx="110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=10</a:t>
                </a:r>
                <a:r>
                  <a:rPr lang="en-US" altLang="zh-CN" baseline="30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-5 </a:t>
                </a:r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mol/L</a:t>
                </a:r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34" name="Text Box 13"/>
              <p:cNvSpPr txBox="1"/>
              <p:nvPr/>
            </p:nvSpPr>
            <p:spPr>
              <a:xfrm>
                <a:off x="771" y="227"/>
                <a:ext cx="597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10</a:t>
                </a:r>
                <a:r>
                  <a:rPr lang="en-US" altLang="zh-CN" baseline="30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-1 </a:t>
                </a:r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L</a:t>
                </a:r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30" name="Text Box 14"/>
            <p:cNvSpPr txBox="1"/>
            <p:nvPr/>
          </p:nvSpPr>
          <p:spPr>
            <a:xfrm>
              <a:off x="0" y="90"/>
              <a:ext cx="2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rPr>
                <a:t>=</a:t>
              </a:r>
              <a:endParaRPr lang="en-US" altLang="zh-CN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2484438" y="1928813"/>
            <a:ext cx="2376487" cy="889000"/>
            <a:chOff x="0" y="0"/>
            <a:chExt cx="1497" cy="560"/>
          </a:xfrm>
        </p:grpSpPr>
        <p:sp>
          <p:nvSpPr>
            <p:cNvPr id="4126" name="Line 16"/>
            <p:cNvSpPr/>
            <p:nvPr/>
          </p:nvSpPr>
          <p:spPr>
            <a:xfrm>
              <a:off x="0" y="286"/>
              <a:ext cx="1497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127" name="Text Box 17"/>
            <p:cNvSpPr txBox="1"/>
            <p:nvPr/>
          </p:nvSpPr>
          <p:spPr>
            <a:xfrm>
              <a:off x="363" y="0"/>
              <a:ext cx="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i="1" dirty="0">
                  <a:solidFill>
                    <a:srgbClr val="0000FF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rPr>
                <a:t>(H</a:t>
              </a:r>
              <a:r>
                <a:rPr lang="en-US" altLang="zh-CN" baseline="30000" dirty="0">
                  <a:solidFill>
                    <a:srgbClr val="0000FF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rPr>
                <a:t>)  </a:t>
              </a:r>
              <a:endParaRPr lang="en-US" altLang="zh-CN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28" name="Text Box 18"/>
            <p:cNvSpPr txBox="1"/>
            <p:nvPr/>
          </p:nvSpPr>
          <p:spPr>
            <a:xfrm>
              <a:off x="0" y="272"/>
              <a:ext cx="12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i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[H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SO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(aq)]</a:t>
              </a:r>
              <a:endPara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0" y="4429125"/>
            <a:ext cx="7848600" cy="1844675"/>
            <a:chOff x="0" y="0"/>
            <a:chExt cx="4944" cy="1162"/>
          </a:xfrm>
        </p:grpSpPr>
        <p:pic>
          <p:nvPicPr>
            <p:cNvPr id="4124" name="Picture 20" descr="KT16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606921">
              <a:off x="0" y="363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25" name="Text Box 21"/>
            <p:cNvSpPr txBox="1"/>
            <p:nvPr/>
          </p:nvSpPr>
          <p:spPr>
            <a:xfrm>
              <a:off x="499" y="0"/>
              <a:ext cx="4445" cy="1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</a:rPr>
                <a:t>若上述溶液加水稀释到体积为原来的</a:t>
              </a:r>
              <a:r>
                <a:rPr lang="en-US" altLang="zh-CN" dirty="0">
                  <a:latin typeface="Arial" panose="020B0604020202020204" pitchFamily="34" charset="0"/>
                </a:rPr>
                <a:t>1000</a:t>
              </a:r>
              <a:r>
                <a:rPr lang="zh-CN" altLang="en-US" dirty="0">
                  <a:latin typeface="Arial" panose="020B0604020202020204" pitchFamily="34" charset="0"/>
                </a:rPr>
                <a:t>倍，</a:t>
              </a:r>
              <a:endParaRPr lang="zh-CN" altLang="en-US" dirty="0">
                <a:latin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</a:rPr>
                <a:t>则溶液的</a:t>
              </a:r>
              <a:r>
                <a:rPr lang="en-US" altLang="zh-CN" dirty="0">
                  <a:latin typeface="Arial" panose="020B0604020202020204" pitchFamily="34" charset="0"/>
                </a:rPr>
                <a:t>pH</a:t>
              </a:r>
              <a:r>
                <a:rPr lang="zh-CN" altLang="en-US" dirty="0">
                  <a:latin typeface="Arial" panose="020B0604020202020204" pitchFamily="34" charset="0"/>
                </a:rPr>
                <a:t>变为多少？</a:t>
              </a:r>
              <a:endParaRPr lang="zh-CN" altLang="en-US" dirty="0">
                <a:latin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</a:rPr>
                <a:t>若稀释到体积为原来的</a:t>
              </a:r>
              <a:r>
                <a:rPr lang="en-US" altLang="zh-CN" dirty="0">
                  <a:latin typeface="Arial" panose="020B0604020202020204" pitchFamily="34" charset="0"/>
                </a:rPr>
                <a:t>10</a:t>
              </a:r>
              <a:r>
                <a:rPr lang="en-US" altLang="zh-CN" baseline="30000" dirty="0">
                  <a:latin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</a:rPr>
                <a:t>倍，则溶液的</a:t>
              </a:r>
              <a:r>
                <a:rPr lang="en-US" altLang="zh-CN" dirty="0">
                  <a:latin typeface="Arial" panose="020B0604020202020204" pitchFamily="34" charset="0"/>
                </a:rPr>
                <a:t>pH</a:t>
              </a:r>
              <a:endParaRPr lang="en-US" altLang="zh-CN" dirty="0">
                <a:latin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</a:rPr>
                <a:t>变为多少？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6405" name="Text Box 22"/>
          <p:cNvSpPr txBox="1"/>
          <p:nvPr/>
        </p:nvSpPr>
        <p:spPr>
          <a:xfrm>
            <a:off x="6084888" y="1557338"/>
            <a:ext cx="71596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28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sz="2800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406" name="Text Box 23"/>
          <p:cNvSpPr txBox="1"/>
          <p:nvPr/>
        </p:nvSpPr>
        <p:spPr>
          <a:xfrm>
            <a:off x="5786438" y="4071938"/>
            <a:ext cx="71596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28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sz="2800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407" name="Text Box 24"/>
          <p:cNvSpPr txBox="1"/>
          <p:nvPr/>
        </p:nvSpPr>
        <p:spPr>
          <a:xfrm>
            <a:off x="4716463" y="4932363"/>
            <a:ext cx="11064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pH = 6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408" name="Text Box 25"/>
          <p:cNvSpPr txBox="1"/>
          <p:nvPr/>
        </p:nvSpPr>
        <p:spPr>
          <a:xfrm>
            <a:off x="3429000" y="5929313"/>
            <a:ext cx="1106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pH = 8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3779838" y="5868988"/>
            <a:ext cx="431800" cy="433387"/>
            <a:chOff x="0" y="0"/>
            <a:chExt cx="272" cy="273"/>
          </a:xfrm>
        </p:grpSpPr>
        <p:sp>
          <p:nvSpPr>
            <p:cNvPr id="4122" name="Line 27"/>
            <p:cNvSpPr/>
            <p:nvPr/>
          </p:nvSpPr>
          <p:spPr>
            <a:xfrm>
              <a:off x="0" y="46"/>
              <a:ext cx="272" cy="22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123" name="Line 28"/>
            <p:cNvSpPr/>
            <p:nvPr/>
          </p:nvSpPr>
          <p:spPr>
            <a:xfrm flipH="1">
              <a:off x="0" y="0"/>
              <a:ext cx="227" cy="27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6412" name="Text Box 29"/>
          <p:cNvSpPr txBox="1"/>
          <p:nvPr/>
        </p:nvSpPr>
        <p:spPr>
          <a:xfrm>
            <a:off x="4572000" y="5868988"/>
            <a:ext cx="175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pH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接近于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6659563" y="4992688"/>
            <a:ext cx="2247900" cy="1865312"/>
            <a:chOff x="0" y="0"/>
            <a:chExt cx="1416" cy="1175"/>
          </a:xfrm>
        </p:grpSpPr>
        <p:sp>
          <p:nvSpPr>
            <p:cNvPr id="4114" name="Line 31"/>
            <p:cNvSpPr/>
            <p:nvPr/>
          </p:nvSpPr>
          <p:spPr>
            <a:xfrm>
              <a:off x="200" y="968"/>
              <a:ext cx="105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4115" name="Line 32"/>
            <p:cNvSpPr/>
            <p:nvPr/>
          </p:nvSpPr>
          <p:spPr>
            <a:xfrm flipV="1">
              <a:off x="200" y="56"/>
              <a:ext cx="0" cy="9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4116" name="Line 33"/>
            <p:cNvSpPr/>
            <p:nvPr/>
          </p:nvSpPr>
          <p:spPr>
            <a:xfrm>
              <a:off x="200" y="344"/>
              <a:ext cx="10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4117" name="Freeform 34"/>
            <p:cNvSpPr/>
            <p:nvPr/>
          </p:nvSpPr>
          <p:spPr>
            <a:xfrm>
              <a:off x="200" y="392"/>
              <a:ext cx="960" cy="336"/>
            </a:xfrm>
            <a:custGeom>
              <a:avLst/>
              <a:gdLst>
                <a:gd name="txL" fmla="*/ 0 w 912"/>
                <a:gd name="txT" fmla="*/ 0 h 384"/>
                <a:gd name="txR" fmla="*/ 912 w 912"/>
                <a:gd name="txB" fmla="*/ 384 h 384"/>
              </a:gdLst>
              <a:ahLst/>
              <a:cxnLst>
                <a:cxn ang="0">
                  <a:pos x="0" y="384"/>
                </a:cxn>
                <a:cxn ang="0">
                  <a:pos x="384" y="96"/>
                </a:cxn>
                <a:cxn ang="0">
                  <a:pos x="912" y="0"/>
                </a:cxn>
              </a:cxnLst>
              <a:rect l="txL" t="txT" r="txR" b="txB"/>
              <a:pathLst>
                <a:path w="912" h="384">
                  <a:moveTo>
                    <a:pt x="0" y="384"/>
                  </a:moveTo>
                  <a:cubicBezTo>
                    <a:pt x="116" y="272"/>
                    <a:pt x="232" y="160"/>
                    <a:pt x="384" y="96"/>
                  </a:cubicBezTo>
                  <a:cubicBezTo>
                    <a:pt x="536" y="32"/>
                    <a:pt x="824" y="16"/>
                    <a:pt x="91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118" name="Text Box 35"/>
            <p:cNvSpPr txBox="1"/>
            <p:nvPr/>
          </p:nvSpPr>
          <p:spPr>
            <a:xfrm>
              <a:off x="8" y="248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7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9" name="Text Box 36"/>
            <p:cNvSpPr txBox="1"/>
            <p:nvPr/>
          </p:nvSpPr>
          <p:spPr>
            <a:xfrm>
              <a:off x="0" y="616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3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20" name="Text Box 37"/>
            <p:cNvSpPr txBox="1"/>
            <p:nvPr/>
          </p:nvSpPr>
          <p:spPr>
            <a:xfrm>
              <a:off x="184" y="0"/>
              <a:ext cx="52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pH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21" name="Text Box 38"/>
            <p:cNvSpPr txBox="1"/>
            <p:nvPr/>
          </p:nvSpPr>
          <p:spPr>
            <a:xfrm>
              <a:off x="936" y="944"/>
              <a:ext cx="48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i="1" dirty="0">
                  <a:latin typeface="Tahoma" panose="020B0604030504040204" pitchFamily="34" charset="0"/>
                  <a:ea typeface="宋体" panose="02010600030101010101" pitchFamily="2" charset="-122"/>
                </a:rPr>
                <a:t>V</a:t>
              </a:r>
              <a:r>
                <a:rPr lang="zh-CN" altLang="en-US" sz="1800" baseline="-25000" dirty="0">
                  <a:latin typeface="Tahoma" panose="020B0604030504040204" pitchFamily="34" charset="0"/>
                  <a:ea typeface="宋体" panose="02010600030101010101" pitchFamily="2" charset="-122"/>
                </a:rPr>
                <a:t>水</a:t>
              </a:r>
              <a:endParaRPr lang="zh-CN" altLang="en-US" sz="1800" baseline="-250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13" name="Text Box 39"/>
          <p:cNvSpPr txBox="1"/>
          <p:nvPr/>
        </p:nvSpPr>
        <p:spPr>
          <a:xfrm>
            <a:off x="179388" y="50800"/>
            <a:ext cx="431482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Times New Roman" panose="02020603050405020304" pitchFamily="18" charset="0"/>
              </a:rPr>
              <a:t>二、酸碱的稀释问题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405" grpId="0"/>
      <p:bldP spid="16406" grpId="0"/>
      <p:bldP spid="16407" grpId="0"/>
      <p:bldP spid="16408" grpId="0"/>
      <p:bldP spid="16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Text Box 2">
            <a:hlinkClick r:id="" action="ppaction://noaction"/>
          </p:cNvPr>
          <p:cNvSpPr txBox="1"/>
          <p:nvPr/>
        </p:nvSpPr>
        <p:spPr>
          <a:xfrm>
            <a:off x="900113" y="333375"/>
            <a:ext cx="61198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4000" dirty="0">
                <a:latin typeface="Tahoma" panose="020B0604030504040204" pitchFamily="34" charset="0"/>
                <a:ea typeface="楷体_GB2312" pitchFamily="1" charset="-122"/>
              </a:rPr>
              <a:t>强碱的稀释</a:t>
            </a:r>
            <a:endParaRPr lang="zh-CN" altLang="en-US" sz="4000" dirty="0">
              <a:latin typeface="Tahoma" panose="020B0604030504040204" pitchFamily="34" charset="0"/>
              <a:ea typeface="楷体_GB2312" pitchFamily="1" charset="-122"/>
            </a:endParaRPr>
          </a:p>
        </p:txBody>
      </p:sp>
      <p:graphicFrame>
        <p:nvGraphicFramePr>
          <p:cNvPr id="5122" name="Object 3"/>
          <p:cNvGraphicFramePr/>
          <p:nvPr/>
        </p:nvGraphicFramePr>
        <p:xfrm>
          <a:off x="395288" y="404813"/>
          <a:ext cx="533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615950" imgH="603885" progId="">
                  <p:embed/>
                </p:oleObj>
              </mc:Choice>
              <mc:Fallback>
                <p:oleObj name="" r:id="rId1" imgW="615950" imgH="603885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404813"/>
                        <a:ext cx="533400" cy="522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/>
          <p:nvPr/>
        </p:nvSpPr>
        <p:spPr>
          <a:xfrm>
            <a:off x="539750" y="1196975"/>
            <a:ext cx="9001125" cy="931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例：取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pH=11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NaOH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溶液与水按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dirty="0">
                <a:latin typeface="Arial" panose="020B0604020202020204" pitchFamily="34" charset="0"/>
              </a:rPr>
              <a:t>:</a:t>
            </a:r>
            <a:r>
              <a:rPr lang="en-US" altLang="zh-CN" dirty="0">
                <a:latin typeface="Times New Roman" panose="02020603050405020304" pitchFamily="18" charset="0"/>
              </a:rPr>
              <a:t>99</a:t>
            </a:r>
            <a:r>
              <a:rPr lang="zh-CN" altLang="en-US" dirty="0">
                <a:latin typeface="Times New Roman" panose="02020603050405020304" pitchFamily="18" charset="0"/>
              </a:rPr>
              <a:t>的体积比混合后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 溶液的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pH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变为多少？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468313" y="2205038"/>
            <a:ext cx="8016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  <a:endParaRPr lang="zh-CN" altLang="en-US" dirty="0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1331913" y="2000250"/>
            <a:ext cx="3759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稀释前</a:t>
            </a:r>
            <a:r>
              <a:rPr lang="en-US" altLang="zh-CN" i="1" dirty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(OH</a:t>
            </a:r>
            <a:r>
              <a:rPr lang="en-US" altLang="zh-CN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) = 10</a:t>
            </a:r>
            <a:r>
              <a:rPr lang="en-US" altLang="zh-CN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-3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mol/L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419475" y="2505075"/>
            <a:ext cx="3767138" cy="889000"/>
            <a:chOff x="0" y="0"/>
            <a:chExt cx="2373" cy="560"/>
          </a:xfrm>
        </p:grpSpPr>
        <p:sp>
          <p:nvSpPr>
            <p:cNvPr id="5165" name="Line 8"/>
            <p:cNvSpPr/>
            <p:nvPr/>
          </p:nvSpPr>
          <p:spPr>
            <a:xfrm>
              <a:off x="0" y="272"/>
              <a:ext cx="1225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66" name="Text Box 9"/>
            <p:cNvSpPr txBox="1"/>
            <p:nvPr/>
          </p:nvSpPr>
          <p:spPr>
            <a:xfrm>
              <a:off x="91" y="0"/>
              <a:ext cx="95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rPr>
                <a:t>10</a:t>
              </a:r>
              <a:r>
                <a:rPr lang="en-US" altLang="zh-CN" baseline="30000" dirty="0">
                  <a:solidFill>
                    <a:srgbClr val="0000FF"/>
                  </a:solidFill>
                  <a:latin typeface="Arial" panose="020B0604020202020204" pitchFamily="34" charset="0"/>
                </a:rPr>
                <a:t>-3</a:t>
              </a:r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rPr>
                <a:t>mol/L</a:t>
              </a:r>
              <a:endParaRPr lang="en-US" altLang="zh-CN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7" name="Text Box 10"/>
            <p:cNvSpPr txBox="1"/>
            <p:nvPr/>
          </p:nvSpPr>
          <p:spPr>
            <a:xfrm>
              <a:off x="1270" y="136"/>
              <a:ext cx="110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rPr>
                <a:t>=10</a:t>
              </a:r>
              <a:r>
                <a:rPr lang="en-US" altLang="zh-CN" baseline="30000" dirty="0">
                  <a:solidFill>
                    <a:srgbClr val="0000FF"/>
                  </a:solidFill>
                  <a:latin typeface="Arial" panose="020B0604020202020204" pitchFamily="34" charset="0"/>
                </a:rPr>
                <a:t>-5 </a:t>
              </a:r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rPr>
                <a:t>mol/L</a:t>
              </a:r>
              <a:endParaRPr lang="en-US" altLang="zh-CN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8" name="Text Box 11"/>
            <p:cNvSpPr txBox="1"/>
            <p:nvPr/>
          </p:nvSpPr>
          <p:spPr>
            <a:xfrm>
              <a:off x="227" y="272"/>
              <a:ext cx="54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dirty="0">
                  <a:solidFill>
                    <a:srgbClr val="0000FF"/>
                  </a:solidFill>
                  <a:latin typeface="Arial" panose="020B0604020202020204" pitchFamily="34" charset="0"/>
                </a:rPr>
                <a:t>1+99</a:t>
              </a:r>
              <a:endParaRPr lang="en-US" altLang="zh-CN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0" y="4432300"/>
            <a:ext cx="7848600" cy="1844675"/>
            <a:chOff x="0" y="0"/>
            <a:chExt cx="4944" cy="1162"/>
          </a:xfrm>
        </p:grpSpPr>
        <p:pic>
          <p:nvPicPr>
            <p:cNvPr id="5163" name="Picture 13" descr="KT16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FFF"/>
                </a:clrFrom>
                <a:clrTo>
                  <a:srgbClr val="FD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606921">
              <a:off x="0" y="363"/>
              <a:ext cx="432" cy="4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64" name="Text Box 14"/>
            <p:cNvSpPr txBox="1"/>
            <p:nvPr/>
          </p:nvSpPr>
          <p:spPr>
            <a:xfrm>
              <a:off x="499" y="0"/>
              <a:ext cx="4445" cy="1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</a:rPr>
                <a:t>若上述溶液加水稀释到体积为原来的</a:t>
              </a:r>
              <a:r>
                <a:rPr lang="en-US" altLang="zh-CN" dirty="0">
                  <a:latin typeface="Arial" panose="020B0604020202020204" pitchFamily="34" charset="0"/>
                </a:rPr>
                <a:t>1000</a:t>
              </a:r>
              <a:r>
                <a:rPr lang="zh-CN" altLang="en-US" dirty="0">
                  <a:latin typeface="Arial" panose="020B0604020202020204" pitchFamily="34" charset="0"/>
                </a:rPr>
                <a:t>倍，</a:t>
              </a:r>
              <a:endParaRPr lang="zh-CN" altLang="en-US" dirty="0">
                <a:latin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</a:rPr>
                <a:t>则溶液的</a:t>
              </a:r>
              <a:r>
                <a:rPr lang="en-US" altLang="zh-CN" dirty="0">
                  <a:latin typeface="Arial" panose="020B0604020202020204" pitchFamily="34" charset="0"/>
                </a:rPr>
                <a:t>pH</a:t>
              </a:r>
              <a:r>
                <a:rPr lang="zh-CN" altLang="en-US" dirty="0">
                  <a:latin typeface="Arial" panose="020B0604020202020204" pitchFamily="34" charset="0"/>
                </a:rPr>
                <a:t>变为多少？</a:t>
              </a:r>
              <a:endParaRPr lang="zh-CN" altLang="en-US" dirty="0">
                <a:latin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</a:rPr>
                <a:t>若稀释到体积为原来的</a:t>
              </a:r>
              <a:r>
                <a:rPr lang="en-US" altLang="zh-CN" dirty="0">
                  <a:latin typeface="Arial" panose="020B0604020202020204" pitchFamily="34" charset="0"/>
                </a:rPr>
                <a:t>10</a:t>
              </a:r>
              <a:r>
                <a:rPr lang="en-US" altLang="zh-CN" baseline="30000" dirty="0">
                  <a:latin typeface="Arial" panose="020B0604020202020204" pitchFamily="34" charset="0"/>
                </a:rPr>
                <a:t>5</a:t>
              </a:r>
              <a:r>
                <a:rPr lang="zh-CN" altLang="en-US" dirty="0">
                  <a:latin typeface="Arial" panose="020B0604020202020204" pitchFamily="34" charset="0"/>
                </a:rPr>
                <a:t>倍，则溶液的</a:t>
              </a:r>
              <a:r>
                <a:rPr lang="en-US" altLang="zh-CN" dirty="0">
                  <a:latin typeface="Arial" panose="020B0604020202020204" pitchFamily="34" charset="0"/>
                </a:rPr>
                <a:t>pH</a:t>
              </a:r>
              <a:endParaRPr lang="en-US" altLang="zh-CN" dirty="0">
                <a:latin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Arial" panose="020B0604020202020204" pitchFamily="34" charset="0"/>
                </a:rPr>
                <a:t>变为多少？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423" name="Text Box 15"/>
          <p:cNvSpPr txBox="1"/>
          <p:nvPr/>
        </p:nvSpPr>
        <p:spPr>
          <a:xfrm>
            <a:off x="5651500" y="4071938"/>
            <a:ext cx="7159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sz="28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sz="2800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Text Box 16"/>
          <p:cNvSpPr txBox="1"/>
          <p:nvPr/>
        </p:nvSpPr>
        <p:spPr>
          <a:xfrm>
            <a:off x="4716463" y="4935538"/>
            <a:ext cx="11064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pH = 8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25" name="Text Box 17"/>
          <p:cNvSpPr txBox="1"/>
          <p:nvPr/>
        </p:nvSpPr>
        <p:spPr>
          <a:xfrm>
            <a:off x="3276600" y="5872163"/>
            <a:ext cx="1106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pH = 6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3779838" y="5872163"/>
            <a:ext cx="431800" cy="433387"/>
            <a:chOff x="0" y="0"/>
            <a:chExt cx="272" cy="273"/>
          </a:xfrm>
        </p:grpSpPr>
        <p:sp>
          <p:nvSpPr>
            <p:cNvPr id="5161" name="Line 19"/>
            <p:cNvSpPr/>
            <p:nvPr/>
          </p:nvSpPr>
          <p:spPr>
            <a:xfrm>
              <a:off x="0" y="46"/>
              <a:ext cx="272" cy="22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162" name="Line 20"/>
            <p:cNvSpPr/>
            <p:nvPr/>
          </p:nvSpPr>
          <p:spPr>
            <a:xfrm flipH="1">
              <a:off x="0" y="0"/>
              <a:ext cx="227" cy="27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7429" name="Text Box 21"/>
          <p:cNvSpPr txBox="1"/>
          <p:nvPr/>
        </p:nvSpPr>
        <p:spPr>
          <a:xfrm>
            <a:off x="4572000" y="5872163"/>
            <a:ext cx="175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pH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接近于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30" name="Text Box 22"/>
          <p:cNvSpPr txBox="1"/>
          <p:nvPr/>
        </p:nvSpPr>
        <p:spPr>
          <a:xfrm>
            <a:off x="5003800" y="1557338"/>
            <a:ext cx="15509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原来的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altLang="zh-CN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31" name="Text Box 23"/>
          <p:cNvSpPr txBox="1"/>
          <p:nvPr/>
        </p:nvSpPr>
        <p:spPr>
          <a:xfrm>
            <a:off x="1187450" y="2647950"/>
            <a:ext cx="2259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稀释后</a:t>
            </a:r>
            <a:r>
              <a:rPr lang="en-US" altLang="zh-CN" i="1" dirty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(OH</a:t>
            </a:r>
            <a:r>
              <a:rPr lang="en-US" altLang="zh-CN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) =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17432" name="Text Box 24"/>
          <p:cNvSpPr txBox="1"/>
          <p:nvPr/>
        </p:nvSpPr>
        <p:spPr>
          <a:xfrm>
            <a:off x="1619250" y="3929063"/>
            <a:ext cx="29591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稀释后溶液的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pH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=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  <a:endParaRPr lang="en-US" altLang="zh-CN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895350" y="3152775"/>
            <a:ext cx="5057775" cy="842963"/>
            <a:chOff x="0" y="0"/>
            <a:chExt cx="3186" cy="531"/>
          </a:xfrm>
        </p:grpSpPr>
        <p:grpSp>
          <p:nvGrpSpPr>
            <p:cNvPr id="5156" name="Group 26"/>
            <p:cNvGrpSpPr/>
            <p:nvPr/>
          </p:nvGrpSpPr>
          <p:grpSpPr>
            <a:xfrm>
              <a:off x="729" y="0"/>
              <a:ext cx="907" cy="531"/>
              <a:chOff x="0" y="0"/>
              <a:chExt cx="1043" cy="531"/>
            </a:xfrm>
          </p:grpSpPr>
          <p:sp>
            <p:nvSpPr>
              <p:cNvPr id="5158" name="Line 27"/>
              <p:cNvSpPr/>
              <p:nvPr/>
            </p:nvSpPr>
            <p:spPr>
              <a:xfrm>
                <a:off x="0" y="288"/>
                <a:ext cx="1043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5159" name="Text Box 28"/>
              <p:cNvSpPr txBox="1"/>
              <p:nvPr/>
            </p:nvSpPr>
            <p:spPr>
              <a:xfrm>
                <a:off x="272" y="0"/>
                <a:ext cx="45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i="1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K</a:t>
                </a:r>
                <a:r>
                  <a:rPr lang="en-US" altLang="zh-CN" baseline="-25000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w</a:t>
                </a:r>
                <a:endParaRPr lang="en-US" altLang="zh-CN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60" name="Text Box 29"/>
              <p:cNvSpPr txBox="1"/>
              <p:nvPr/>
            </p:nvSpPr>
            <p:spPr>
              <a:xfrm>
                <a:off x="136" y="243"/>
                <a:ext cx="77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i="1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(OH</a:t>
                </a:r>
                <a:r>
                  <a:rPr lang="en-US" altLang="zh-CN" baseline="30000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</a:t>
                </a:r>
                <a:r>
                  <a:rPr lang="en-US" altLang="zh-CN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)</a:t>
                </a:r>
                <a:endParaRPr lang="en-US" altLang="zh-CN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157" name="Rectangle 30"/>
            <p:cNvSpPr/>
            <p:nvPr/>
          </p:nvSpPr>
          <p:spPr>
            <a:xfrm>
              <a:off x="0" y="134"/>
              <a:ext cx="318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i="1" dirty="0">
                  <a:solidFill>
                    <a:srgbClr val="0000FF"/>
                  </a:solidFill>
                  <a:latin typeface="Tahoma" panose="020B0604030504040204" pitchFamily="34" charset="0"/>
                </a:rPr>
                <a:t>c</a:t>
              </a:r>
              <a:r>
                <a:rPr lang="en-US" altLang="zh-CN" dirty="0">
                  <a:solidFill>
                    <a:srgbClr val="0000FF"/>
                  </a:solidFill>
                  <a:latin typeface="Tahoma" panose="020B0604030504040204" pitchFamily="34" charset="0"/>
                </a:rPr>
                <a:t>(H</a:t>
              </a:r>
              <a:r>
                <a:rPr lang="en-US" altLang="zh-CN" baseline="30000" dirty="0">
                  <a:solidFill>
                    <a:srgbClr val="0000FF"/>
                  </a:solidFill>
                  <a:latin typeface="Tahoma" panose="020B0604030504040204" pitchFamily="34" charset="0"/>
                </a:rPr>
                <a:t>+</a:t>
              </a:r>
              <a:r>
                <a:rPr lang="en-US" altLang="zh-CN" dirty="0">
                  <a:solidFill>
                    <a:srgbClr val="0000FF"/>
                  </a:solidFill>
                  <a:latin typeface="Tahoma" panose="020B0604030504040204" pitchFamily="34" charset="0"/>
                </a:rPr>
                <a:t>)=                =1×10</a:t>
              </a:r>
              <a:r>
                <a:rPr lang="en-US" altLang="zh-CN" baseline="30000" dirty="0">
                  <a:solidFill>
                    <a:srgbClr val="0000FF"/>
                  </a:solidFill>
                  <a:latin typeface="Tahoma" panose="020B0604030504040204" pitchFamily="34" charset="0"/>
                </a:rPr>
                <a:t>-9</a:t>
              </a:r>
              <a:r>
                <a:rPr lang="en-US" altLang="zh-CN" dirty="0">
                  <a:solidFill>
                    <a:srgbClr val="0000FF"/>
                  </a:solidFill>
                  <a:latin typeface="Tahoma" panose="020B0604030504040204" pitchFamily="34" charset="0"/>
                </a:rPr>
                <a:t> mol/L</a:t>
              </a:r>
              <a:endParaRPr lang="en-US" altLang="zh-CN" dirty="0">
                <a:solidFill>
                  <a:srgbClr val="0000FF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6804025" y="4724400"/>
            <a:ext cx="2339975" cy="1865313"/>
            <a:chOff x="0" y="0"/>
            <a:chExt cx="1474" cy="1175"/>
          </a:xfrm>
        </p:grpSpPr>
        <p:sp>
          <p:nvSpPr>
            <p:cNvPr id="5149" name="Line 32"/>
            <p:cNvSpPr/>
            <p:nvPr/>
          </p:nvSpPr>
          <p:spPr>
            <a:xfrm>
              <a:off x="258" y="968"/>
              <a:ext cx="105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5150" name="Line 33"/>
            <p:cNvSpPr/>
            <p:nvPr/>
          </p:nvSpPr>
          <p:spPr>
            <a:xfrm flipV="1">
              <a:off x="272" y="45"/>
              <a:ext cx="0" cy="9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5151" name="Freeform 34"/>
            <p:cNvSpPr/>
            <p:nvPr/>
          </p:nvSpPr>
          <p:spPr>
            <a:xfrm flipV="1">
              <a:off x="250" y="336"/>
              <a:ext cx="1056" cy="576"/>
            </a:xfrm>
            <a:custGeom>
              <a:avLst/>
              <a:gdLst>
                <a:gd name="txL" fmla="*/ 0 w 912"/>
                <a:gd name="txT" fmla="*/ 0 h 384"/>
                <a:gd name="txR" fmla="*/ 912 w 912"/>
                <a:gd name="txB" fmla="*/ 384 h 384"/>
              </a:gdLst>
              <a:ahLst/>
              <a:cxnLst>
                <a:cxn ang="0">
                  <a:pos x="0" y="384"/>
                </a:cxn>
                <a:cxn ang="0">
                  <a:pos x="384" y="96"/>
                </a:cxn>
                <a:cxn ang="0">
                  <a:pos x="912" y="0"/>
                </a:cxn>
              </a:cxnLst>
              <a:rect l="txL" t="txT" r="txR" b="txB"/>
              <a:pathLst>
                <a:path w="912" h="384">
                  <a:moveTo>
                    <a:pt x="0" y="384"/>
                  </a:moveTo>
                  <a:cubicBezTo>
                    <a:pt x="116" y="272"/>
                    <a:pt x="232" y="160"/>
                    <a:pt x="384" y="96"/>
                  </a:cubicBezTo>
                  <a:cubicBezTo>
                    <a:pt x="536" y="32"/>
                    <a:pt x="824" y="16"/>
                    <a:pt x="91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152" name="Text Box 35"/>
            <p:cNvSpPr txBox="1"/>
            <p:nvPr/>
          </p:nvSpPr>
          <p:spPr>
            <a:xfrm>
              <a:off x="0" y="248"/>
              <a:ext cx="30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11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53" name="Text Box 36"/>
            <p:cNvSpPr txBox="1"/>
            <p:nvPr/>
          </p:nvSpPr>
          <p:spPr>
            <a:xfrm>
              <a:off x="42" y="824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7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54" name="Text Box 37"/>
            <p:cNvSpPr txBox="1"/>
            <p:nvPr/>
          </p:nvSpPr>
          <p:spPr>
            <a:xfrm>
              <a:off x="242" y="0"/>
              <a:ext cx="52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pH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55" name="Text Box 38"/>
            <p:cNvSpPr txBox="1"/>
            <p:nvPr/>
          </p:nvSpPr>
          <p:spPr>
            <a:xfrm>
              <a:off x="994" y="944"/>
              <a:ext cx="48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i="1" dirty="0">
                  <a:latin typeface="Tahoma" panose="020B0604030504040204" pitchFamily="34" charset="0"/>
                  <a:ea typeface="宋体" panose="02010600030101010101" pitchFamily="2" charset="-122"/>
                </a:rPr>
                <a:t>V</a:t>
              </a:r>
              <a:r>
                <a:rPr lang="zh-CN" altLang="en-US" sz="1800" baseline="-25000" dirty="0">
                  <a:latin typeface="Tahoma" panose="020B0604030504040204" pitchFamily="34" charset="0"/>
                  <a:ea typeface="宋体" panose="02010600030101010101" pitchFamily="2" charset="-122"/>
                </a:rPr>
                <a:t>水</a:t>
              </a:r>
              <a:endParaRPr lang="zh-CN" altLang="en-US" sz="1800" baseline="-250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6732588" y="4868863"/>
            <a:ext cx="2555875" cy="1828800"/>
            <a:chOff x="0" y="0"/>
            <a:chExt cx="1610" cy="1152"/>
          </a:xfrm>
        </p:grpSpPr>
        <p:sp>
          <p:nvSpPr>
            <p:cNvPr id="5140" name="Line 40"/>
            <p:cNvSpPr/>
            <p:nvPr/>
          </p:nvSpPr>
          <p:spPr>
            <a:xfrm>
              <a:off x="314" y="624"/>
              <a:ext cx="105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5141" name="Line 41"/>
            <p:cNvSpPr/>
            <p:nvPr/>
          </p:nvSpPr>
          <p:spPr>
            <a:xfrm flipH="1" flipV="1">
              <a:off x="290" y="56"/>
              <a:ext cx="24" cy="10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5142" name="Freeform 42"/>
            <p:cNvSpPr/>
            <p:nvPr/>
          </p:nvSpPr>
          <p:spPr>
            <a:xfrm flipV="1">
              <a:off x="314" y="288"/>
              <a:ext cx="912" cy="288"/>
            </a:xfrm>
            <a:custGeom>
              <a:avLst/>
              <a:gdLst>
                <a:gd name="txL" fmla="*/ 0 w 912"/>
                <a:gd name="txT" fmla="*/ 0 h 384"/>
                <a:gd name="txR" fmla="*/ 912 w 912"/>
                <a:gd name="txB" fmla="*/ 384 h 384"/>
              </a:gdLst>
              <a:ahLst/>
              <a:cxnLst>
                <a:cxn ang="0">
                  <a:pos x="0" y="384"/>
                </a:cxn>
                <a:cxn ang="0">
                  <a:pos x="384" y="96"/>
                </a:cxn>
                <a:cxn ang="0">
                  <a:pos x="912" y="0"/>
                </a:cxn>
              </a:cxnLst>
              <a:rect l="txL" t="txT" r="txR" b="txB"/>
              <a:pathLst>
                <a:path w="912" h="384">
                  <a:moveTo>
                    <a:pt x="0" y="384"/>
                  </a:moveTo>
                  <a:cubicBezTo>
                    <a:pt x="116" y="272"/>
                    <a:pt x="232" y="160"/>
                    <a:pt x="384" y="96"/>
                  </a:cubicBezTo>
                  <a:cubicBezTo>
                    <a:pt x="536" y="32"/>
                    <a:pt x="824" y="16"/>
                    <a:pt x="91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143" name="Text Box 43"/>
            <p:cNvSpPr txBox="1"/>
            <p:nvPr/>
          </p:nvSpPr>
          <p:spPr>
            <a:xfrm>
              <a:off x="0" y="200"/>
              <a:ext cx="33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11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4" name="Text Box 44"/>
            <p:cNvSpPr txBox="1"/>
            <p:nvPr/>
          </p:nvSpPr>
          <p:spPr>
            <a:xfrm>
              <a:off x="122" y="528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7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5" name="Text Box 45"/>
            <p:cNvSpPr txBox="1"/>
            <p:nvPr/>
          </p:nvSpPr>
          <p:spPr>
            <a:xfrm>
              <a:off x="274" y="0"/>
              <a:ext cx="52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pH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6" name="Text Box 46"/>
            <p:cNvSpPr txBox="1"/>
            <p:nvPr/>
          </p:nvSpPr>
          <p:spPr>
            <a:xfrm>
              <a:off x="1130" y="672"/>
              <a:ext cx="48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i="1" dirty="0">
                  <a:latin typeface="Tahoma" panose="020B0604030504040204" pitchFamily="34" charset="0"/>
                  <a:ea typeface="宋体" panose="02010600030101010101" pitchFamily="2" charset="-122"/>
                </a:rPr>
                <a:t>V</a:t>
              </a:r>
              <a:r>
                <a:rPr lang="zh-CN" altLang="en-US" sz="1800" baseline="-25000" dirty="0">
                  <a:latin typeface="Tahoma" panose="020B0604030504040204" pitchFamily="34" charset="0"/>
                  <a:ea typeface="宋体" panose="02010600030101010101" pitchFamily="2" charset="-122"/>
                </a:rPr>
                <a:t>水</a:t>
              </a:r>
              <a:endParaRPr lang="zh-CN" altLang="en-US" sz="1800" baseline="-250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7" name="Text Box 47"/>
            <p:cNvSpPr txBox="1"/>
            <p:nvPr/>
          </p:nvSpPr>
          <p:spPr>
            <a:xfrm>
              <a:off x="122" y="872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Tahoma" panose="020B0604030504040204" pitchFamily="34" charset="0"/>
                  <a:ea typeface="宋体" panose="02010600030101010101" pitchFamily="2" charset="-122"/>
                </a:rPr>
                <a:t>3</a:t>
              </a:r>
              <a:endParaRPr lang="en-US" altLang="zh-CN" sz="1800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48" name="Freeform 48"/>
            <p:cNvSpPr/>
            <p:nvPr/>
          </p:nvSpPr>
          <p:spPr>
            <a:xfrm>
              <a:off x="314" y="672"/>
              <a:ext cx="912" cy="336"/>
            </a:xfrm>
            <a:custGeom>
              <a:avLst/>
              <a:gdLst>
                <a:gd name="txL" fmla="*/ 0 w 912"/>
                <a:gd name="txT" fmla="*/ 0 h 384"/>
                <a:gd name="txR" fmla="*/ 912 w 912"/>
                <a:gd name="txB" fmla="*/ 384 h 384"/>
              </a:gdLst>
              <a:ahLst/>
              <a:cxnLst>
                <a:cxn ang="0">
                  <a:pos x="0" y="384"/>
                </a:cxn>
                <a:cxn ang="0">
                  <a:pos x="384" y="96"/>
                </a:cxn>
                <a:cxn ang="0">
                  <a:pos x="912" y="0"/>
                </a:cxn>
              </a:cxnLst>
              <a:rect l="txL" t="txT" r="txR" b="txB"/>
              <a:pathLst>
                <a:path w="912" h="384">
                  <a:moveTo>
                    <a:pt x="0" y="384"/>
                  </a:moveTo>
                  <a:cubicBezTo>
                    <a:pt x="116" y="272"/>
                    <a:pt x="232" y="160"/>
                    <a:pt x="384" y="96"/>
                  </a:cubicBezTo>
                  <a:cubicBezTo>
                    <a:pt x="536" y="32"/>
                    <a:pt x="824" y="16"/>
                    <a:pt x="912" y="0"/>
                  </a:cubicBezTo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23" grpId="0"/>
      <p:bldP spid="17424" grpId="0"/>
      <p:bldP spid="17425" grpId="0"/>
      <p:bldP spid="17429" grpId="0"/>
      <p:bldP spid="17430" grpId="0"/>
      <p:bldP spid="17431" grpId="0"/>
      <p:bldP spid="17432" grpId="0"/>
    </p:bldLst>
  </p:timing>
</p:sld>
</file>

<file path=ppt/tags/tag1.xml><?xml version="1.0" encoding="utf-8"?>
<p:tagLst xmlns:p="http://schemas.openxmlformats.org/presentationml/2006/main">
  <p:tag name="AS_UNIQUEID" val="370"/>
</p:tagLst>
</file>

<file path=ppt/tags/tag10.xml><?xml version="1.0" encoding="utf-8"?>
<p:tagLst xmlns:p="http://schemas.openxmlformats.org/presentationml/2006/main">
  <p:tag name="AS_UNIQUEID" val="371"/>
</p:tagLst>
</file>

<file path=ppt/tags/tag11.xml><?xml version="1.0" encoding="utf-8"?>
<p:tagLst xmlns:p="http://schemas.openxmlformats.org/presentationml/2006/main">
  <p:tag name="AS_UNIQUEID" val="372"/>
</p:tagLst>
</file>

<file path=ppt/tags/tag12.xml><?xml version="1.0" encoding="utf-8"?>
<p:tagLst xmlns:p="http://schemas.openxmlformats.org/presentationml/2006/main">
  <p:tag name="AS_UNIQUEID" val="373"/>
</p:tagLst>
</file>

<file path=ppt/tags/tag13.xml><?xml version="1.0" encoding="utf-8"?>
<p:tagLst xmlns:p="http://schemas.openxmlformats.org/presentationml/2006/main">
  <p:tag name="AS_UNIQUEID" val="374"/>
</p:tagLst>
</file>

<file path=ppt/tags/tag14.xml><?xml version="1.0" encoding="utf-8"?>
<p:tagLst xmlns:p="http://schemas.openxmlformats.org/presentationml/2006/main">
  <p:tag name="AS_UNIQUEID" val="375"/>
</p:tagLst>
</file>

<file path=ppt/tags/tag15.xml><?xml version="1.0" encoding="utf-8"?>
<p:tagLst xmlns:p="http://schemas.openxmlformats.org/presentationml/2006/main">
  <p:tag name="AS_UNIQUEID" val="376"/>
</p:tagLst>
</file>

<file path=ppt/tags/tag16.xml><?xml version="1.0" encoding="utf-8"?>
<p:tagLst xmlns:p="http://schemas.openxmlformats.org/presentationml/2006/main">
  <p:tag name="AS_UNIQUEID" val="377"/>
</p:tagLst>
</file>

<file path=ppt/tags/tag17.xml><?xml version="1.0" encoding="utf-8"?>
<p:tagLst xmlns:p="http://schemas.openxmlformats.org/presentationml/2006/main">
  <p:tag name="AS_UNIQUEID" val="378"/>
</p:tagLst>
</file>

<file path=ppt/tags/tag18.xml><?xml version="1.0" encoding="utf-8"?>
<p:tagLst xmlns:p="http://schemas.openxmlformats.org/presentationml/2006/main">
  <p:tag name="AS_UNIQUEID" val="379"/>
</p:tagLst>
</file>

<file path=ppt/tags/tag19.xml><?xml version="1.0" encoding="utf-8"?>
<p:tagLst xmlns:p="http://schemas.openxmlformats.org/presentationml/2006/main">
  <p:tag name="AS_UNIQUEID" val="380"/>
</p:tagLst>
</file>

<file path=ppt/tags/tag2.xml><?xml version="1.0" encoding="utf-8"?>
<p:tagLst xmlns:p="http://schemas.openxmlformats.org/presentationml/2006/main">
  <p:tag name="KSO_WM_UNIT_TABLE_BEAUTIFY" val="smartTable{f06f725d-ac74-4cad-8420-2c2eeb9aeb18}"/>
</p:tagLst>
</file>

<file path=ppt/tags/tag20.xml><?xml version="1.0" encoding="utf-8"?>
<p:tagLst xmlns:p="http://schemas.openxmlformats.org/presentationml/2006/main">
  <p:tag name="AS_UNIQUEID" val="381"/>
</p:tagLst>
</file>

<file path=ppt/tags/tag21.xml><?xml version="1.0" encoding="utf-8"?>
<p:tagLst xmlns:p="http://schemas.openxmlformats.org/presentationml/2006/main">
  <p:tag name="KSO_WM_UNIT_TABLE_BEAUTIFY" val="smartTable{9639a84c-b421-46b5-9d49-7e56abb05dab}"/>
</p:tagLst>
</file>

<file path=ppt/tags/tag22.xml><?xml version="1.0" encoding="utf-8"?>
<p:tagLst xmlns:p="http://schemas.openxmlformats.org/presentationml/2006/main">
  <p:tag name="AS_UNIQUEID" val="422"/>
</p:tagLst>
</file>

<file path=ppt/tags/tag23.xml><?xml version="1.0" encoding="utf-8"?>
<p:tagLst xmlns:p="http://schemas.openxmlformats.org/presentationml/2006/main">
  <p:tag name="AS_UNIQUEID" val="423"/>
</p:tagLst>
</file>

<file path=ppt/tags/tag24.xml><?xml version="1.0" encoding="utf-8"?>
<p:tagLst xmlns:p="http://schemas.openxmlformats.org/presentationml/2006/main">
  <p:tag name="AS_UNIQUEID" val="424"/>
</p:tagLst>
</file>

<file path=ppt/tags/tag25.xml><?xml version="1.0" encoding="utf-8"?>
<p:tagLst xmlns:p="http://schemas.openxmlformats.org/presentationml/2006/main">
  <p:tag name="AS_UNIQUEID" val="425"/>
</p:tagLst>
</file>

<file path=ppt/tags/tag26.xml><?xml version="1.0" encoding="utf-8"?>
<p:tagLst xmlns:p="http://schemas.openxmlformats.org/presentationml/2006/main">
  <p:tag name="AS_UNIQUEID" val="426"/>
</p:tagLst>
</file>

<file path=ppt/tags/tag27.xml><?xml version="1.0" encoding="utf-8"?>
<p:tagLst xmlns:p="http://schemas.openxmlformats.org/presentationml/2006/main">
  <p:tag name="AS_UNIQUEID" val="427"/>
</p:tagLst>
</file>

<file path=ppt/tags/tag28.xml><?xml version="1.0" encoding="utf-8"?>
<p:tagLst xmlns:p="http://schemas.openxmlformats.org/presentationml/2006/main">
  <p:tag name="AS_UNIQUEID" val="428"/>
</p:tagLst>
</file>

<file path=ppt/tags/tag3.xml><?xml version="1.0" encoding="utf-8"?>
<p:tagLst xmlns:p="http://schemas.openxmlformats.org/presentationml/2006/main">
  <p:tag name="KSO_WM_UNIT_TABLE_BEAUTIFY" val="smartTable{f06f725d-ac74-4cad-8420-2c2eeb9aeb18}"/>
</p:tagLst>
</file>

<file path=ppt/tags/tag4.xml><?xml version="1.0" encoding="utf-8"?>
<p:tagLst xmlns:p="http://schemas.openxmlformats.org/presentationml/2006/main">
  <p:tag name="AS_UNIQUEID" val="365"/>
</p:tagLst>
</file>

<file path=ppt/tags/tag5.xml><?xml version="1.0" encoding="utf-8"?>
<p:tagLst xmlns:p="http://schemas.openxmlformats.org/presentationml/2006/main">
  <p:tag name="AS_UNIQUEID" val="366"/>
</p:tagLst>
</file>

<file path=ppt/tags/tag6.xml><?xml version="1.0" encoding="utf-8"?>
<p:tagLst xmlns:p="http://schemas.openxmlformats.org/presentationml/2006/main">
  <p:tag name="AS_UNIQUEID" val="367"/>
</p:tagLst>
</file>

<file path=ppt/tags/tag7.xml><?xml version="1.0" encoding="utf-8"?>
<p:tagLst xmlns:p="http://schemas.openxmlformats.org/presentationml/2006/main">
  <p:tag name="AS_UNIQUEID" val="368"/>
</p:tagLst>
</file>

<file path=ppt/tags/tag8.xml><?xml version="1.0" encoding="utf-8"?>
<p:tagLst xmlns:p="http://schemas.openxmlformats.org/presentationml/2006/main">
  <p:tag name="AS_UNIQUEID" val="369"/>
</p:tagLst>
</file>

<file path=ppt/tags/tag9.xml><?xml version="1.0" encoding="utf-8"?>
<p:tagLst xmlns:p="http://schemas.openxmlformats.org/presentationml/2006/main">
  <p:tag name="AS_UNIQUEID" val="37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3121</Words>
  <Application>WPS 演示</Application>
  <PresentationFormat>全屏显示(4:3)</PresentationFormat>
  <Paragraphs>550</Paragraphs>
  <Slides>18</Slides>
  <Notes>0</Notes>
  <HiddenSlides>1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隶书</vt:lpstr>
      <vt:lpstr>黑体</vt:lpstr>
      <vt:lpstr>微软雅黑</vt:lpstr>
      <vt:lpstr>楷体_GB2312</vt:lpstr>
      <vt:lpstr>新宋体</vt:lpstr>
      <vt:lpstr>Tahoma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thtfpc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295</cp:revision>
  <dcterms:created xsi:type="dcterms:W3CDTF">2009-02-23T02:44:00Z</dcterms:created>
  <dcterms:modified xsi:type="dcterms:W3CDTF">2020-11-05T00:50:27Z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